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0"/>
  </p:notesMasterIdLst>
  <p:handoutMasterIdLst>
    <p:handoutMasterId r:id="rId51"/>
  </p:handoutMasterIdLst>
  <p:sldIdLst>
    <p:sldId id="256" r:id="rId2"/>
    <p:sldId id="261" r:id="rId3"/>
    <p:sldId id="327" r:id="rId4"/>
    <p:sldId id="328" r:id="rId5"/>
    <p:sldId id="330" r:id="rId6"/>
    <p:sldId id="332" r:id="rId7"/>
    <p:sldId id="331" r:id="rId8"/>
    <p:sldId id="289" r:id="rId9"/>
    <p:sldId id="290" r:id="rId10"/>
    <p:sldId id="291" r:id="rId11"/>
    <p:sldId id="260" r:id="rId12"/>
    <p:sldId id="277" r:id="rId13"/>
    <p:sldId id="283" r:id="rId14"/>
    <p:sldId id="284" r:id="rId15"/>
    <p:sldId id="319" r:id="rId16"/>
    <p:sldId id="292" r:id="rId17"/>
    <p:sldId id="293" r:id="rId18"/>
    <p:sldId id="295" r:id="rId19"/>
    <p:sldId id="298" r:id="rId20"/>
    <p:sldId id="299" r:id="rId21"/>
    <p:sldId id="300" r:id="rId22"/>
    <p:sldId id="301" r:id="rId23"/>
    <p:sldId id="302" r:id="rId24"/>
    <p:sldId id="303" r:id="rId25"/>
    <p:sldId id="336" r:id="rId26"/>
    <p:sldId id="305" r:id="rId27"/>
    <p:sldId id="307" r:id="rId28"/>
    <p:sldId id="308" r:id="rId29"/>
    <p:sldId id="309" r:id="rId30"/>
    <p:sldId id="310" r:id="rId31"/>
    <p:sldId id="317" r:id="rId32"/>
    <p:sldId id="312" r:id="rId33"/>
    <p:sldId id="325" r:id="rId34"/>
    <p:sldId id="333" r:id="rId35"/>
    <p:sldId id="334" r:id="rId36"/>
    <p:sldId id="335" r:id="rId37"/>
    <p:sldId id="318" r:id="rId38"/>
    <p:sldId id="342" r:id="rId39"/>
    <p:sldId id="343" r:id="rId40"/>
    <p:sldId id="344" r:id="rId41"/>
    <p:sldId id="346" r:id="rId42"/>
    <p:sldId id="337" r:id="rId43"/>
    <p:sldId id="339" r:id="rId44"/>
    <p:sldId id="313" r:id="rId45"/>
    <p:sldId id="316" r:id="rId46"/>
    <p:sldId id="340" r:id="rId47"/>
    <p:sldId id="341" r:id="rId48"/>
    <p:sldId id="258"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76"/>
    <a:srgbClr val="0073D7"/>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24" d="100"/>
          <a:sy n="124" d="100"/>
        </p:scale>
        <p:origin x="182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F2CAB5B-339D-ED47-94FD-400CD7F5D672}" type="datetimeFigureOut">
              <a:rPr lang="en-US" smtClean="0"/>
              <a:t>3/17/16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7A5316-F261-D849-94F1-997C0DD27C4D}" type="slidenum">
              <a:rPr lang="en-US" smtClean="0"/>
              <a:t>‹#›</a:t>
            </a:fld>
            <a:endParaRPr lang="en-US"/>
          </a:p>
        </p:txBody>
      </p:sp>
    </p:spTree>
    <p:extLst>
      <p:ext uri="{BB962C8B-B14F-4D97-AF65-F5344CB8AC3E}">
        <p14:creationId xmlns:p14="http://schemas.microsoft.com/office/powerpoint/2010/main" val="3648138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CAC106-1B66-534D-B105-24227BE15989}" type="datetimeFigureOut">
              <a:rPr lang="en-US" smtClean="0"/>
              <a:t>3/17/16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33ED11-FA19-5C43-89AA-9CEE519F68F1}" type="slidenum">
              <a:rPr lang="en-US" smtClean="0"/>
              <a:t>‹#›</a:t>
            </a:fld>
            <a:endParaRPr lang="en-US"/>
          </a:p>
        </p:txBody>
      </p:sp>
    </p:spTree>
    <p:extLst>
      <p:ext uri="{BB962C8B-B14F-4D97-AF65-F5344CB8AC3E}">
        <p14:creationId xmlns:p14="http://schemas.microsoft.com/office/powerpoint/2010/main" val="267833100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C79328-F686-4EC9-A040-BB6817154EF6}" type="slidenum">
              <a:rPr lang="fr-FR" smtClean="0"/>
              <a:pPr/>
              <a:t>4</a:t>
            </a:fld>
            <a:endParaRPr lang="fr-FR" dirty="0"/>
          </a:p>
        </p:txBody>
      </p:sp>
    </p:spTree>
    <p:extLst>
      <p:ext uri="{BB962C8B-B14F-4D97-AF65-F5344CB8AC3E}">
        <p14:creationId xmlns:p14="http://schemas.microsoft.com/office/powerpoint/2010/main" val="2043335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0DCBCF-902C-4E53-A86E-871E18F741E7}" type="slidenum">
              <a:rPr lang="en-US" smtClean="0"/>
              <a:pPr/>
              <a:t>30</a:t>
            </a:fld>
            <a:endParaRPr lang="en-US"/>
          </a:p>
        </p:txBody>
      </p:sp>
    </p:spTree>
    <p:extLst>
      <p:ext uri="{BB962C8B-B14F-4D97-AF65-F5344CB8AC3E}">
        <p14:creationId xmlns:p14="http://schemas.microsoft.com/office/powerpoint/2010/main" val="1262501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bwMode="auto">
          <a:noFill/>
          <a:ln>
            <a:solidFill>
              <a:srgbClr val="000000"/>
            </a:solidFill>
            <a:miter lim="800000"/>
            <a:headEnd/>
            <a:tailEnd/>
          </a:ln>
        </p:spPr>
      </p:sp>
      <p:sp>
        <p:nvSpPr>
          <p:cNvPr id="102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2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DA91459-7D3B-47FF-A5C9-244A7A6734FF}" type="slidenum">
              <a:rPr lang="en-US" smtClean="0"/>
              <a:pPr/>
              <a:t>42</a:t>
            </a:fld>
            <a:endParaRPr lang="en-US" smtClean="0"/>
          </a:p>
        </p:txBody>
      </p:sp>
    </p:spTree>
    <p:extLst>
      <p:ext uri="{BB962C8B-B14F-4D97-AF65-F5344CB8AC3E}">
        <p14:creationId xmlns:p14="http://schemas.microsoft.com/office/powerpoint/2010/main" val="1721757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533ED11-FA19-5C43-89AA-9CEE519F68F1}" type="slidenum">
              <a:rPr lang="en-US" smtClean="0"/>
              <a:t>5</a:t>
            </a:fld>
            <a:endParaRPr lang="en-US"/>
          </a:p>
        </p:txBody>
      </p:sp>
    </p:spTree>
    <p:extLst>
      <p:ext uri="{BB962C8B-B14F-4D97-AF65-F5344CB8AC3E}">
        <p14:creationId xmlns:p14="http://schemas.microsoft.com/office/powerpoint/2010/main" val="2009980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C79328-F686-4EC9-A040-BB6817154EF6}" type="slidenum">
              <a:rPr lang="fr-FR" smtClean="0"/>
              <a:pPr/>
              <a:t>8</a:t>
            </a:fld>
            <a:endParaRPr lang="fr-FR" dirty="0"/>
          </a:p>
        </p:txBody>
      </p:sp>
    </p:spTree>
    <p:extLst>
      <p:ext uri="{BB962C8B-B14F-4D97-AF65-F5344CB8AC3E}">
        <p14:creationId xmlns:p14="http://schemas.microsoft.com/office/powerpoint/2010/main" val="1921740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2A21D4-DA8C-48D3-B83C-C923A403A17E}" type="slidenum">
              <a:rPr lang="fr-FR"/>
              <a:pPr/>
              <a:t>17</a:t>
            </a:fld>
            <a:endParaRPr lang="fr-FR"/>
          </a:p>
        </p:txBody>
      </p:sp>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543641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83853" y="8686362"/>
            <a:ext cx="2972547" cy="456177"/>
          </a:xfrm>
          <a:prstGeom prst="rect">
            <a:avLst/>
          </a:prstGeom>
          <a:noFill/>
          <a:ln w="9525">
            <a:noFill/>
            <a:miter lim="800000"/>
            <a:headEnd/>
            <a:tailEnd/>
          </a:ln>
        </p:spPr>
        <p:txBody>
          <a:bodyPr lIns="92272" tIns="46136" rIns="92272" bIns="46136" anchor="b">
            <a:prstTxWarp prst="textNoShape">
              <a:avLst/>
            </a:prstTxWarp>
          </a:bodyPr>
          <a:lstStyle/>
          <a:p>
            <a:pPr algn="r"/>
            <a:fld id="{64D23E8F-301C-EA41-B51A-F7F03FECA21A}" type="slidenum">
              <a:rPr lang="fr-CH" sz="1200"/>
              <a:pPr algn="r"/>
              <a:t>21</a:t>
            </a:fld>
            <a:endParaRPr lang="fr-CH" sz="1200"/>
          </a:p>
        </p:txBody>
      </p:sp>
      <p:sp>
        <p:nvSpPr>
          <p:cNvPr id="204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a:p>
        </p:txBody>
      </p:sp>
    </p:spTree>
    <p:extLst>
      <p:ext uri="{BB962C8B-B14F-4D97-AF65-F5344CB8AC3E}">
        <p14:creationId xmlns:p14="http://schemas.microsoft.com/office/powerpoint/2010/main" val="1594785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3853" y="8686362"/>
            <a:ext cx="2972547" cy="456177"/>
          </a:xfrm>
          <a:prstGeom prst="rect">
            <a:avLst/>
          </a:prstGeom>
          <a:noFill/>
          <a:ln w="9525">
            <a:noFill/>
            <a:miter lim="800000"/>
            <a:headEnd/>
            <a:tailEnd/>
          </a:ln>
        </p:spPr>
        <p:txBody>
          <a:bodyPr lIns="92272" tIns="46136" rIns="92272" bIns="46136" anchor="b">
            <a:prstTxWarp prst="textNoShape">
              <a:avLst/>
            </a:prstTxWarp>
          </a:bodyPr>
          <a:lstStyle/>
          <a:p>
            <a:pPr algn="r"/>
            <a:fld id="{BCDDE42D-7697-9B4A-BB59-9EBBCF10D3E0}" type="slidenum">
              <a:rPr lang="fr-CH" sz="1200"/>
              <a:pPr algn="r"/>
              <a:t>23</a:t>
            </a:fld>
            <a:endParaRPr lang="fr-CH" sz="120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p>
        </p:txBody>
      </p:sp>
    </p:spTree>
    <p:extLst>
      <p:ext uri="{BB962C8B-B14F-4D97-AF65-F5344CB8AC3E}">
        <p14:creationId xmlns:p14="http://schemas.microsoft.com/office/powerpoint/2010/main" val="819828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bwMode="auto">
          <a:noFill/>
          <a:ln>
            <a:solidFill>
              <a:srgbClr val="000000"/>
            </a:solidFill>
            <a:miter lim="800000"/>
            <a:headEnd/>
            <a:tailEnd/>
          </a:ln>
        </p:spPr>
      </p:sp>
      <p:sp>
        <p:nvSpPr>
          <p:cNvPr id="102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2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DA91459-7D3B-47FF-A5C9-244A7A6734FF}" type="slidenum">
              <a:rPr lang="en-US" smtClean="0"/>
              <a:pPr/>
              <a:t>25</a:t>
            </a:fld>
            <a:endParaRPr lang="en-US" smtClean="0"/>
          </a:p>
        </p:txBody>
      </p:sp>
    </p:spTree>
    <p:extLst>
      <p:ext uri="{BB962C8B-B14F-4D97-AF65-F5344CB8AC3E}">
        <p14:creationId xmlns:p14="http://schemas.microsoft.com/office/powerpoint/2010/main" val="595444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are the challenges for the next 12 months?</a:t>
            </a:r>
          </a:p>
          <a:p>
            <a:r>
              <a:rPr lang="en-US" baseline="0" dirty="0" smtClean="0"/>
              <a:t>1 slide</a:t>
            </a:r>
            <a:endParaRPr lang="en-US" dirty="0"/>
          </a:p>
        </p:txBody>
      </p:sp>
      <p:sp>
        <p:nvSpPr>
          <p:cNvPr id="4" name="Slide Number Placeholder 3"/>
          <p:cNvSpPr>
            <a:spLocks noGrp="1"/>
          </p:cNvSpPr>
          <p:nvPr>
            <p:ph type="sldNum" sz="quarter" idx="10"/>
          </p:nvPr>
        </p:nvSpPr>
        <p:spPr/>
        <p:txBody>
          <a:bodyPr/>
          <a:lstStyle/>
          <a:p>
            <a:fld id="{B20DCBCF-902C-4E53-A86E-871E18F741E7}" type="slidenum">
              <a:rPr lang="en-US" smtClean="0"/>
              <a:pPr/>
              <a:t>27</a:t>
            </a:fld>
            <a:endParaRPr lang="en-US"/>
          </a:p>
        </p:txBody>
      </p:sp>
    </p:spTree>
    <p:extLst>
      <p:ext uri="{BB962C8B-B14F-4D97-AF65-F5344CB8AC3E}">
        <p14:creationId xmlns:p14="http://schemas.microsoft.com/office/powerpoint/2010/main" val="363613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Given</a:t>
            </a:r>
            <a:r>
              <a:rPr lang="en-US" baseline="0" dirty="0" smtClean="0"/>
              <a:t> the vision and the short term issues; how does this translate in objectives for the next 12 months</a:t>
            </a:r>
          </a:p>
          <a:p>
            <a:r>
              <a:rPr lang="en-US" baseline="0" dirty="0" smtClean="0"/>
              <a:t>1 to 3 slides?</a:t>
            </a:r>
            <a:endParaRPr lang="en-US" dirty="0"/>
          </a:p>
        </p:txBody>
      </p:sp>
      <p:sp>
        <p:nvSpPr>
          <p:cNvPr id="4" name="Slide Number Placeholder 3"/>
          <p:cNvSpPr>
            <a:spLocks noGrp="1"/>
          </p:cNvSpPr>
          <p:nvPr>
            <p:ph type="sldNum" sz="quarter" idx="10"/>
          </p:nvPr>
        </p:nvSpPr>
        <p:spPr/>
        <p:txBody>
          <a:bodyPr/>
          <a:lstStyle/>
          <a:p>
            <a:fld id="{B20DCBCF-902C-4E53-A86E-871E18F741E7}" type="slidenum">
              <a:rPr lang="en-US" smtClean="0"/>
              <a:pPr/>
              <a:t>29</a:t>
            </a:fld>
            <a:endParaRPr lang="en-US"/>
          </a:p>
        </p:txBody>
      </p:sp>
    </p:spTree>
    <p:extLst>
      <p:ext uri="{BB962C8B-B14F-4D97-AF65-F5344CB8AC3E}">
        <p14:creationId xmlns:p14="http://schemas.microsoft.com/office/powerpoint/2010/main" val="1669303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17/03/16</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EDMS: 1605367</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17/03/16</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EDMS: 1605367</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Cliquez et modifiez le titre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17/03/16</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EDMS: 1605367</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Cliquez et modifiez le titre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Cliquez pour modifier les styles du texte du masque</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17/03/16</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EDMS: 1605367</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78736" indent="0" algn="ctr">
              <a:buNone/>
              <a:defRPr>
                <a:solidFill>
                  <a:schemeClr val="tx1">
                    <a:tint val="75000"/>
                  </a:schemeClr>
                </a:solidFill>
              </a:defRPr>
            </a:lvl2pPr>
            <a:lvl3pPr marL="957472" indent="0" algn="ctr">
              <a:buNone/>
              <a:defRPr>
                <a:solidFill>
                  <a:schemeClr val="tx1">
                    <a:tint val="75000"/>
                  </a:schemeClr>
                </a:solidFill>
              </a:defRPr>
            </a:lvl3pPr>
            <a:lvl4pPr marL="1436206" indent="0" algn="ctr">
              <a:buNone/>
              <a:defRPr>
                <a:solidFill>
                  <a:schemeClr val="tx1">
                    <a:tint val="75000"/>
                  </a:schemeClr>
                </a:solidFill>
              </a:defRPr>
            </a:lvl4pPr>
            <a:lvl5pPr marL="1914941" indent="0" algn="ctr">
              <a:buNone/>
              <a:defRPr>
                <a:solidFill>
                  <a:schemeClr val="tx1">
                    <a:tint val="75000"/>
                  </a:schemeClr>
                </a:solidFill>
              </a:defRPr>
            </a:lvl5pPr>
            <a:lvl6pPr marL="2393675" indent="0" algn="ctr">
              <a:buNone/>
              <a:defRPr>
                <a:solidFill>
                  <a:schemeClr val="tx1">
                    <a:tint val="75000"/>
                  </a:schemeClr>
                </a:solidFill>
              </a:defRPr>
            </a:lvl6pPr>
            <a:lvl7pPr marL="2872411" indent="0" algn="ctr">
              <a:buNone/>
              <a:defRPr>
                <a:solidFill>
                  <a:schemeClr val="tx1">
                    <a:tint val="75000"/>
                  </a:schemeClr>
                </a:solidFill>
              </a:defRPr>
            </a:lvl7pPr>
            <a:lvl8pPr marL="3351146" indent="0" algn="ctr">
              <a:buNone/>
              <a:defRPr>
                <a:solidFill>
                  <a:schemeClr val="tx1">
                    <a:tint val="75000"/>
                  </a:schemeClr>
                </a:solidFill>
              </a:defRPr>
            </a:lvl8pPr>
            <a:lvl9pPr marL="3829881" indent="0" algn="ctr">
              <a:buNone/>
              <a:defRPr>
                <a:solidFill>
                  <a:schemeClr val="tx1">
                    <a:tint val="75000"/>
                  </a:schemeClr>
                </a:solidFill>
              </a:defRPr>
            </a:lvl9pPr>
          </a:lstStyle>
          <a:p>
            <a:r>
              <a:rPr lang="en-US" smtClean="0"/>
              <a:t>Click to edit Master subtitle style</a:t>
            </a:r>
            <a:endParaRPr lang="fr-FR"/>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a:p>
        </p:txBody>
      </p:sp>
    </p:spTree>
    <p:extLst>
      <p:ext uri="{BB962C8B-B14F-4D97-AF65-F5344CB8AC3E}">
        <p14:creationId xmlns:p14="http://schemas.microsoft.com/office/powerpoint/2010/main" val="777063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10" name="Titre 1"/>
          <p:cNvSpPr txBox="1">
            <a:spLocks/>
          </p:cNvSpPr>
          <p:nvPr/>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17/03/16</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EDMS: 1605367</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Cliquez et modifiez le titre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17/03/16</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EDMS: 1605367</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Cliquez et modifiez le titre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17/03/16</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EDMS: 1605367</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17/03/16</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EDMS: 1605367</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1" r:id="rId1"/>
    <p:sldLayoutId id="2147483661" r:id="rId2"/>
    <p:sldLayoutId id="2147483676" r:id="rId3"/>
    <p:sldLayoutId id="2147483677" r:id="rId4"/>
    <p:sldLayoutId id="2147483678"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timing>
    <p:tnLst>
      <p:par>
        <p:cTn id="1" dur="indefinite" restart="never" nodeType="tmRoot"/>
      </p:par>
    </p:tnLst>
  </p:timing>
  <p:hf sldNum="0"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1" Type="http://schemas.openxmlformats.org/officeDocument/2006/relationships/image" Target="../media/image27.jpeg"/><Relationship Id="rId12" Type="http://schemas.openxmlformats.org/officeDocument/2006/relationships/image" Target="../media/image28.jpeg"/><Relationship Id="rId13" Type="http://schemas.openxmlformats.org/officeDocument/2006/relationships/image" Target="../media/image29.jpeg"/><Relationship Id="rId14" Type="http://schemas.openxmlformats.org/officeDocument/2006/relationships/image" Target="../media/image30.jpeg"/><Relationship Id="rId1" Type="http://schemas.openxmlformats.org/officeDocument/2006/relationships/slideLayout" Target="../slideLayouts/slideLayout7.xml"/><Relationship Id="rId2" Type="http://schemas.openxmlformats.org/officeDocument/2006/relationships/image" Target="../media/image18.jpeg"/><Relationship Id="rId3" Type="http://schemas.openxmlformats.org/officeDocument/2006/relationships/image" Target="../media/image19.png"/><Relationship Id="rId4" Type="http://schemas.openxmlformats.org/officeDocument/2006/relationships/image" Target="../media/image20.jpeg"/><Relationship Id="rId5" Type="http://schemas.openxmlformats.org/officeDocument/2006/relationships/image" Target="../media/image21.png"/><Relationship Id="rId6" Type="http://schemas.openxmlformats.org/officeDocument/2006/relationships/image" Target="../media/image22.jpeg"/><Relationship Id="rId7" Type="http://schemas.openxmlformats.org/officeDocument/2006/relationships/image" Target="../media/image23.jpeg"/><Relationship Id="rId8" Type="http://schemas.openxmlformats.org/officeDocument/2006/relationships/image" Target="../media/image24.jpeg"/><Relationship Id="rId9" Type="http://schemas.openxmlformats.org/officeDocument/2006/relationships/image" Target="../media/image25.jpeg"/><Relationship Id="rId10" Type="http://schemas.openxmlformats.org/officeDocument/2006/relationships/image" Target="../media/image2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cern.service-now.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tiff"/><Relationship Id="rId3" Type="http://schemas.openxmlformats.org/officeDocument/2006/relationships/image" Target="../media/image32.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image" Target="../media/image3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2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20.jpeg"/><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jpeg"/><Relationship Id="rId5" Type="http://schemas.openxmlformats.org/officeDocument/2006/relationships/image" Target="../media/image42.jpeg"/><Relationship Id="rId1" Type="http://schemas.openxmlformats.org/officeDocument/2006/relationships/slideLayout" Target="../slideLayouts/slideLayout7.xml"/><Relationship Id="rId2" Type="http://schemas.openxmlformats.org/officeDocument/2006/relationships/image" Target="../media/image39.jpe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6.xml.rels><?xml version="1.0" encoding="UTF-8" standalone="yes"?>
<Relationships xmlns="http://schemas.openxmlformats.org/package/2006/relationships"><Relationship Id="rId3" Type="http://schemas.openxmlformats.org/officeDocument/2006/relationships/image" Target="../media/image47.jpeg"/><Relationship Id="rId4" Type="http://schemas.microsoft.com/office/2007/relationships/hdphoto" Target="../media/hdphoto1.wdp"/><Relationship Id="rId5" Type="http://schemas.openxmlformats.org/officeDocument/2006/relationships/image" Target="../media/image48.png"/><Relationship Id="rId6" Type="http://schemas.openxmlformats.org/officeDocument/2006/relationships/image" Target="../media/image49.png"/><Relationship Id="rId1" Type="http://schemas.openxmlformats.org/officeDocument/2006/relationships/slideLayout" Target="../slideLayouts/slideLayout7.xml"/><Relationship Id="rId2"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media/image51.jpeg"/><Relationship Id="rId5" Type="http://schemas.openxmlformats.org/officeDocument/2006/relationships/image" Target="../media/image52.jpeg"/><Relationship Id="rId6" Type="http://schemas.openxmlformats.org/officeDocument/2006/relationships/image" Target="../media/image53.jpe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jpeg"/><Relationship Id="rId3" Type="http://schemas.openxmlformats.org/officeDocument/2006/relationships/image" Target="../media/image5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5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5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hyperlink" Target="13-01-30-FINAL-CERNmusic(3).wmv" TargetMode="External"/><Relationship Id="rId5" Type="http://schemas.openxmlformats.org/officeDocument/2006/relationships/image" Target="../media/image60.png"/><Relationship Id="rId1" Type="http://schemas.openxmlformats.org/officeDocument/2006/relationships/slideLayout" Target="../slideLayouts/slideLayout7.xml"/><Relationship Id="rId2" Type="http://schemas.openxmlformats.org/officeDocument/2006/relationships/image" Target="../media/image58.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4.png"/></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jpeg"/><Relationship Id="rId5" Type="http://schemas.openxmlformats.org/officeDocument/2006/relationships/image" Target="../media/image67.jpeg"/><Relationship Id="rId6" Type="http://schemas.openxmlformats.org/officeDocument/2006/relationships/image" Target="../media/image68.pn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43.xml.rels><?xml version="1.0" encoding="UTF-8" standalone="yes"?>
<Relationships xmlns="http://schemas.openxmlformats.org/package/2006/relationships"><Relationship Id="rId3" Type="http://schemas.openxmlformats.org/officeDocument/2006/relationships/image" Target="../media/image70.emf"/><Relationship Id="rId4" Type="http://schemas.openxmlformats.org/officeDocument/2006/relationships/image" Target="../media/image71.png"/><Relationship Id="rId5" Type="http://schemas.openxmlformats.org/officeDocument/2006/relationships/image" Target="../media/image72.png"/><Relationship Id="rId6" Type="http://schemas.openxmlformats.org/officeDocument/2006/relationships/image" Target="../media/image73.emf"/><Relationship Id="rId1" Type="http://schemas.openxmlformats.org/officeDocument/2006/relationships/slideLayout" Target="../slideLayouts/slideLayout7.xml"/><Relationship Id="rId2" Type="http://schemas.openxmlformats.org/officeDocument/2006/relationships/image" Target="../media/image69.png"/></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5" Type="http://schemas.openxmlformats.org/officeDocument/2006/relationships/image" Target="../media/image77.png"/><Relationship Id="rId1" Type="http://schemas.openxmlformats.org/officeDocument/2006/relationships/slideLayout" Target="../slideLayouts/slideLayout7.xml"/><Relationship Id="rId2" Type="http://schemas.openxmlformats.org/officeDocument/2006/relationships/image" Target="../media/image7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jpe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CERN civil engineering</a:t>
            </a:r>
            <a:endParaRPr lang="en-US" dirty="0"/>
          </a:p>
        </p:txBody>
      </p:sp>
      <p:sp>
        <p:nvSpPr>
          <p:cNvPr id="3" name="Text Placeholder 2"/>
          <p:cNvSpPr>
            <a:spLocks noGrp="1"/>
          </p:cNvSpPr>
          <p:nvPr>
            <p:ph type="body" idx="10"/>
          </p:nvPr>
        </p:nvSpPr>
        <p:spPr>
          <a:xfrm>
            <a:off x="457199" y="3624026"/>
            <a:ext cx="4600601" cy="1193410"/>
          </a:xfrm>
        </p:spPr>
        <p:txBody>
          <a:bodyPr>
            <a:normAutofit/>
          </a:bodyPr>
          <a:lstStyle/>
          <a:p>
            <a:r>
              <a:rPr lang="en-US" sz="1800" dirty="0" smtClean="0"/>
              <a:t>Dr. Luigi Scibile</a:t>
            </a:r>
          </a:p>
          <a:p>
            <a:r>
              <a:rPr lang="en-US" sz="1600" dirty="0" smtClean="0"/>
              <a:t>Head of the Site Engineering Group</a:t>
            </a:r>
          </a:p>
          <a:p>
            <a:r>
              <a:rPr lang="en-US" sz="1600" dirty="0" smtClean="0"/>
              <a:t>CERN </a:t>
            </a:r>
            <a:r>
              <a:rPr lang="en-US" sz="1600" dirty="0" smtClean="0"/>
              <a:t>Site Management and Building Department</a:t>
            </a:r>
            <a:endParaRPr lang="en-US" sz="1600" dirty="0" smtClean="0"/>
          </a:p>
          <a:p>
            <a:endParaRPr lang="en-US" sz="1600" dirty="0"/>
          </a:p>
        </p:txBody>
      </p:sp>
      <p:sp>
        <p:nvSpPr>
          <p:cNvPr id="4" name="TextBox 3"/>
          <p:cNvSpPr txBox="1"/>
          <p:nvPr/>
        </p:nvSpPr>
        <p:spPr>
          <a:xfrm>
            <a:off x="1800953" y="2217463"/>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4015991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Site Engineering Group</a:t>
            </a:r>
            <a:endParaRPr lang="en-US" dirty="0"/>
          </a:p>
        </p:txBody>
      </p:sp>
      <p:sp>
        <p:nvSpPr>
          <p:cNvPr id="44" name="Content Placeholder 43"/>
          <p:cNvSpPr>
            <a:spLocks noGrp="1"/>
          </p:cNvSpPr>
          <p:nvPr>
            <p:ph idx="1"/>
          </p:nvPr>
        </p:nvSpPr>
        <p:spPr>
          <a:xfrm>
            <a:off x="351692" y="1066801"/>
            <a:ext cx="8370277" cy="5181599"/>
          </a:xfrm>
        </p:spPr>
        <p:txBody>
          <a:bodyPr>
            <a:normAutofit fontScale="77500" lnSpcReduction="20000"/>
          </a:bodyPr>
          <a:lstStyle/>
          <a:p>
            <a:r>
              <a:rPr lang="en-US" sz="2800" dirty="0"/>
              <a:t>The </a:t>
            </a:r>
            <a:r>
              <a:rPr lang="en-US" sz="2800" dirty="0" smtClean="0"/>
              <a:t>Site Engineering Group </a:t>
            </a:r>
            <a:r>
              <a:rPr lang="en-US" sz="2800" dirty="0"/>
              <a:t>is responsible </a:t>
            </a:r>
            <a:r>
              <a:rPr lang="en-US" sz="2800" dirty="0" smtClean="0"/>
              <a:t>for :</a:t>
            </a:r>
          </a:p>
          <a:p>
            <a:pPr lvl="1"/>
            <a:r>
              <a:rPr lang="en-US" sz="2300" dirty="0" smtClean="0"/>
              <a:t>Design of all new buildings &amp; civil engineering structures on CERN Site. Feasibility studies more often done in-house with outsourced consultancy services for more detailed design.</a:t>
            </a:r>
          </a:p>
          <a:p>
            <a:pPr lvl="1"/>
            <a:r>
              <a:rPr lang="en-US" sz="2300" dirty="0" smtClean="0"/>
              <a:t>Project Management for execution (with Consultants for larger projects)</a:t>
            </a:r>
          </a:p>
          <a:p>
            <a:pPr lvl="1"/>
            <a:r>
              <a:rPr lang="en-US" sz="2300" dirty="0" smtClean="0"/>
              <a:t>Maintenance of all buildings and underground structures</a:t>
            </a:r>
          </a:p>
          <a:p>
            <a:pPr lvl="1"/>
            <a:r>
              <a:rPr lang="en-US" sz="2300" dirty="0" smtClean="0"/>
              <a:t>Renovation Works</a:t>
            </a:r>
          </a:p>
          <a:p>
            <a:pPr lvl="1"/>
            <a:r>
              <a:rPr lang="en-US" sz="2300" dirty="0" smtClean="0"/>
              <a:t>HVAC &amp; Electrical installation and maintenance for ‘tertiary’ buildings</a:t>
            </a:r>
          </a:p>
          <a:p>
            <a:pPr lvl="1"/>
            <a:r>
              <a:rPr lang="en-US" sz="2300" dirty="0" smtClean="0"/>
              <a:t>Patrimony data management</a:t>
            </a:r>
          </a:p>
          <a:p>
            <a:pPr lvl="1"/>
            <a:endParaRPr lang="en-US" sz="2300" dirty="0" smtClean="0"/>
          </a:p>
          <a:p>
            <a:r>
              <a:rPr lang="en-US" sz="2800" dirty="0"/>
              <a:t>Group consists of approximately :</a:t>
            </a:r>
          </a:p>
          <a:p>
            <a:pPr lvl="1"/>
            <a:r>
              <a:rPr lang="en-US" sz="2300" dirty="0"/>
              <a:t>10 engineers/architects</a:t>
            </a:r>
          </a:p>
          <a:p>
            <a:pPr lvl="1"/>
            <a:r>
              <a:rPr lang="en-US" sz="2300" dirty="0" smtClean="0"/>
              <a:t>15 </a:t>
            </a:r>
            <a:r>
              <a:rPr lang="en-US" sz="2300" dirty="0"/>
              <a:t>draughtsman/designers</a:t>
            </a:r>
          </a:p>
          <a:p>
            <a:pPr lvl="1"/>
            <a:r>
              <a:rPr lang="en-US" sz="2300" dirty="0" smtClean="0"/>
              <a:t>20 technicians</a:t>
            </a:r>
          </a:p>
          <a:p>
            <a:pPr lvl="1"/>
            <a:endParaRPr lang="en-US" sz="2300" dirty="0" smtClean="0"/>
          </a:p>
          <a:p>
            <a:r>
              <a:rPr lang="en-US" sz="2800" dirty="0" smtClean="0"/>
              <a:t>Annual Group Budget approximately </a:t>
            </a:r>
          </a:p>
          <a:p>
            <a:pPr lvl="1"/>
            <a:r>
              <a:rPr lang="en-US" sz="2300" dirty="0" smtClean="0"/>
              <a:t>50+MCHF for Projects &amp; Operation / Renovation Works</a:t>
            </a:r>
          </a:p>
        </p:txBody>
      </p:sp>
      <p:sp>
        <p:nvSpPr>
          <p:cNvPr id="2" name="Date Placeholder 1"/>
          <p:cNvSpPr>
            <a:spLocks noGrp="1"/>
          </p:cNvSpPr>
          <p:nvPr>
            <p:ph type="dt" sz="half" idx="2"/>
          </p:nvPr>
        </p:nvSpPr>
        <p:spPr/>
        <p:txBody>
          <a:bodyPr/>
          <a:lstStyle/>
          <a:p>
            <a:r>
              <a:rPr lang="en-US" smtClean="0"/>
              <a:t>17/03/16</a:t>
            </a:r>
            <a:endParaRPr lang="en-US" dirty="0"/>
          </a:p>
        </p:txBody>
      </p:sp>
      <p:sp>
        <p:nvSpPr>
          <p:cNvPr id="3" name="Footer Placeholder 2"/>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29957711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20603" y="798123"/>
            <a:ext cx="4335484" cy="2853349"/>
            <a:chOff x="70338" y="3581401"/>
            <a:chExt cx="4335484" cy="2853349"/>
          </a:xfrm>
        </p:grpSpPr>
        <p:pic>
          <p:nvPicPr>
            <p:cNvPr id="17" name="Picture 8" descr="M:\mp\MP administratif\poehler\Administratif\CE\Group meeting 2011\Group Review nov. 2011\20111020-ILC-naming-convention.jpg"/>
            <p:cNvPicPr>
              <a:picLocks noChangeAspect="1" noChangeArrowheads="1"/>
            </p:cNvPicPr>
            <p:nvPr/>
          </p:nvPicPr>
          <p:blipFill>
            <a:blip r:embed="rId2" cstate="print"/>
            <a:srcRect/>
            <a:stretch>
              <a:fillRect/>
            </a:stretch>
          </p:blipFill>
          <p:spPr bwMode="auto">
            <a:xfrm>
              <a:off x="140677" y="4343401"/>
              <a:ext cx="3446585" cy="2091349"/>
            </a:xfrm>
            <a:prstGeom prst="rect">
              <a:avLst/>
            </a:prstGeom>
            <a:ln>
              <a:noFill/>
            </a:ln>
            <a:effectLst>
              <a:outerShdw blurRad="292100" dist="139700" dir="2700000" algn="tl" rotWithShape="0">
                <a:srgbClr val="333333">
                  <a:alpha val="65000"/>
                </a:srgbClr>
              </a:outerShdw>
            </a:effectLst>
          </p:spPr>
        </p:pic>
        <p:pic>
          <p:nvPicPr>
            <p:cNvPr id="15" name="Picture 2"/>
            <p:cNvPicPr>
              <a:picLocks noChangeAspect="1" noChangeArrowheads="1"/>
            </p:cNvPicPr>
            <p:nvPr/>
          </p:nvPicPr>
          <p:blipFill>
            <a:blip r:embed="rId3" cstate="print"/>
            <a:srcRect/>
            <a:stretch>
              <a:fillRect/>
            </a:stretch>
          </p:blipFill>
          <p:spPr bwMode="auto">
            <a:xfrm>
              <a:off x="70338" y="3610166"/>
              <a:ext cx="1758462" cy="1342834"/>
            </a:xfrm>
            <a:prstGeom prst="rect">
              <a:avLst/>
            </a:prstGeom>
            <a:ln>
              <a:noFill/>
            </a:ln>
            <a:effectLst>
              <a:outerShdw blurRad="292100" dist="139700" dir="2700000" algn="tl" rotWithShape="0">
                <a:srgbClr val="333333">
                  <a:alpha val="65000"/>
                </a:srgbClr>
              </a:outerShdw>
            </a:effectLst>
          </p:spPr>
        </p:pic>
        <p:pic>
          <p:nvPicPr>
            <p:cNvPr id="19" name="Picture 9" descr="G:\Departments\GS\Groups\SEM\CE\Activities and Services\DO\Poehler\mp\Michael\Affaires\BAT 774 - CCR\Architecte\Etudes\20111202-solution 12\renders 02-12-11_Page_2.jpg"/>
            <p:cNvPicPr>
              <a:picLocks noChangeAspect="1" noChangeArrowheads="1"/>
            </p:cNvPicPr>
            <p:nvPr/>
          </p:nvPicPr>
          <p:blipFill>
            <a:blip r:embed="rId4"/>
            <a:srcRect t="15398" b="16032"/>
            <a:stretch>
              <a:fillRect/>
            </a:stretch>
          </p:blipFill>
          <p:spPr bwMode="auto">
            <a:xfrm>
              <a:off x="2039816" y="3581401"/>
              <a:ext cx="2105416" cy="1042987"/>
            </a:xfrm>
            <a:prstGeom prst="rect">
              <a:avLst/>
            </a:prstGeom>
            <a:ln>
              <a:noFill/>
            </a:ln>
            <a:effectLst>
              <a:outerShdw blurRad="292100" dist="139700" dir="2700000" algn="tl" rotWithShape="0">
                <a:srgbClr val="333333">
                  <a:alpha val="65000"/>
                </a:srgbClr>
              </a:outerShdw>
            </a:effectLst>
          </p:spPr>
        </p:pic>
        <p:pic>
          <p:nvPicPr>
            <p:cNvPr id="20" name="Picture 1"/>
            <p:cNvPicPr>
              <a:picLocks noChangeAspect="1" noChangeArrowheads="1"/>
            </p:cNvPicPr>
            <p:nvPr/>
          </p:nvPicPr>
          <p:blipFill>
            <a:blip r:embed="rId5" cstate="print"/>
            <a:srcRect/>
            <a:stretch>
              <a:fillRect/>
            </a:stretch>
          </p:blipFill>
          <p:spPr bwMode="auto">
            <a:xfrm>
              <a:off x="2954216" y="4724401"/>
              <a:ext cx="1451606" cy="1125205"/>
            </a:xfrm>
            <a:prstGeom prst="rect">
              <a:avLst/>
            </a:prstGeom>
            <a:ln>
              <a:noFill/>
            </a:ln>
            <a:effectLst>
              <a:outerShdw blurRad="292100" dist="139700" dir="2700000" algn="tl" rotWithShape="0">
                <a:srgbClr val="333333">
                  <a:alpha val="65000"/>
                </a:srgbClr>
              </a:outerShdw>
            </a:effectLst>
          </p:spPr>
        </p:pic>
      </p:grpSp>
      <p:sp>
        <p:nvSpPr>
          <p:cNvPr id="7" name="Title 6"/>
          <p:cNvSpPr>
            <a:spLocks noGrp="1"/>
          </p:cNvSpPr>
          <p:nvPr>
            <p:ph type="title"/>
          </p:nvPr>
        </p:nvSpPr>
        <p:spPr>
          <a:xfrm>
            <a:off x="457200" y="-115433"/>
            <a:ext cx="8226854" cy="940443"/>
          </a:xfrm>
        </p:spPr>
        <p:txBody>
          <a:bodyPr/>
          <a:lstStyle/>
          <a:p>
            <a:r>
              <a:rPr lang="en-US" dirty="0" smtClean="0"/>
              <a:t>Groups scope</a:t>
            </a:r>
            <a:endParaRPr lang="en-US" dirty="0"/>
          </a:p>
        </p:txBody>
      </p:sp>
      <p:sp>
        <p:nvSpPr>
          <p:cNvPr id="4" name="Date Placeholder 3"/>
          <p:cNvSpPr>
            <a:spLocks noGrp="1"/>
          </p:cNvSpPr>
          <p:nvPr>
            <p:ph type="dt" sz="half" idx="2"/>
          </p:nvPr>
        </p:nvSpPr>
        <p:spPr/>
        <p:txBody>
          <a:bodyPr/>
          <a:lstStyle/>
          <a:p>
            <a:r>
              <a:rPr lang="en-US" smtClean="0"/>
              <a:t>17/03/16</a:t>
            </a:r>
            <a:endParaRPr lang="fr-FR" dirty="0"/>
          </a:p>
        </p:txBody>
      </p:sp>
      <p:sp>
        <p:nvSpPr>
          <p:cNvPr id="10" name="TextBox 9"/>
          <p:cNvSpPr txBox="1"/>
          <p:nvPr/>
        </p:nvSpPr>
        <p:spPr>
          <a:xfrm>
            <a:off x="844061" y="3287851"/>
            <a:ext cx="1380531" cy="369332"/>
          </a:xfrm>
          <a:prstGeom prst="rect">
            <a:avLst/>
          </a:prstGeom>
          <a:solidFill>
            <a:srgbClr val="FFFF00"/>
          </a:solidFill>
        </p:spPr>
        <p:txBody>
          <a:bodyPr wrap="none" rtlCol="0">
            <a:spAutoFit/>
          </a:bodyPr>
          <a:lstStyle/>
          <a:p>
            <a:r>
              <a:rPr lang="en-US" b="1" dirty="0" smtClean="0"/>
              <a:t>From Design</a:t>
            </a:r>
            <a:endParaRPr lang="en-US" b="1" dirty="0"/>
          </a:p>
        </p:txBody>
      </p:sp>
      <p:sp>
        <p:nvSpPr>
          <p:cNvPr id="12" name="TextBox 11"/>
          <p:cNvSpPr txBox="1"/>
          <p:nvPr/>
        </p:nvSpPr>
        <p:spPr>
          <a:xfrm>
            <a:off x="3562769" y="5867401"/>
            <a:ext cx="1944425" cy="369332"/>
          </a:xfrm>
          <a:prstGeom prst="rect">
            <a:avLst/>
          </a:prstGeom>
          <a:solidFill>
            <a:srgbClr val="FFFF00"/>
          </a:solidFill>
        </p:spPr>
        <p:txBody>
          <a:bodyPr wrap="none" rtlCol="0">
            <a:spAutoFit/>
          </a:bodyPr>
          <a:lstStyle/>
          <a:p>
            <a:r>
              <a:rPr lang="en-US" b="1" dirty="0" smtClean="0"/>
              <a:t>From minor works</a:t>
            </a:r>
            <a:endParaRPr lang="en-US" b="1" dirty="0"/>
          </a:p>
        </p:txBody>
      </p:sp>
      <p:sp>
        <p:nvSpPr>
          <p:cNvPr id="14" name="TextBox 13"/>
          <p:cNvSpPr txBox="1"/>
          <p:nvPr/>
        </p:nvSpPr>
        <p:spPr>
          <a:xfrm>
            <a:off x="3660383" y="1052844"/>
            <a:ext cx="1749197" cy="369332"/>
          </a:xfrm>
          <a:prstGeom prst="rect">
            <a:avLst/>
          </a:prstGeom>
          <a:solidFill>
            <a:srgbClr val="FFFF00"/>
          </a:solidFill>
        </p:spPr>
        <p:txBody>
          <a:bodyPr wrap="none" rtlCol="0">
            <a:spAutoFit/>
          </a:bodyPr>
          <a:lstStyle/>
          <a:p>
            <a:r>
              <a:rPr lang="en-US" b="1" dirty="0" smtClean="0"/>
              <a:t>to large projects</a:t>
            </a:r>
            <a:endParaRPr lang="en-US" b="1" dirty="0"/>
          </a:p>
        </p:txBody>
      </p:sp>
      <p:cxnSp>
        <p:nvCxnSpPr>
          <p:cNvPr id="18" name="Straight Arrow Connector 17"/>
          <p:cNvCxnSpPr/>
          <p:nvPr/>
        </p:nvCxnSpPr>
        <p:spPr>
          <a:xfrm flipH="1" flipV="1">
            <a:off x="4556087" y="1436133"/>
            <a:ext cx="4075" cy="4431268"/>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4969197" y="507776"/>
            <a:ext cx="3829256" cy="2997378"/>
            <a:chOff x="4566310" y="3727814"/>
            <a:chExt cx="3829256" cy="2997378"/>
          </a:xfrm>
        </p:grpSpPr>
        <p:pic>
          <p:nvPicPr>
            <p:cNvPr id="21" name="Picture 2" descr="G:\Departments\GS\Groups\SEM\CE\Activities and Services\DO\Poehler\mp\Michael\Affaires\BAT 42 - Extension 40\Photos\2011\34.jpg"/>
            <p:cNvPicPr>
              <a:picLocks noChangeAspect="1" noChangeArrowheads="1"/>
            </p:cNvPicPr>
            <p:nvPr/>
          </p:nvPicPr>
          <p:blipFill>
            <a:blip r:embed="rId6"/>
            <a:srcRect b="18323"/>
            <a:stretch>
              <a:fillRect/>
            </a:stretch>
          </p:blipFill>
          <p:spPr bwMode="auto">
            <a:xfrm>
              <a:off x="4566310" y="5282670"/>
              <a:ext cx="2453054" cy="1442522"/>
            </a:xfrm>
            <a:prstGeom prst="rect">
              <a:avLst/>
            </a:prstGeom>
            <a:ln>
              <a:noFill/>
            </a:ln>
            <a:effectLst>
              <a:outerShdw blurRad="292100" dist="139700" dir="2700000" algn="tl" rotWithShape="0">
                <a:srgbClr val="333333">
                  <a:alpha val="65000"/>
                </a:srgbClr>
              </a:outerShdw>
            </a:effectLst>
          </p:spPr>
        </p:pic>
        <p:pic>
          <p:nvPicPr>
            <p:cNvPr id="25" name="Picture 24" descr="Cheminée Meyrin1.jpg"/>
            <p:cNvPicPr>
              <a:picLocks noChangeAspect="1"/>
            </p:cNvPicPr>
            <p:nvPr/>
          </p:nvPicPr>
          <p:blipFill>
            <a:blip r:embed="rId7" cstate="print"/>
            <a:stretch>
              <a:fillRect/>
            </a:stretch>
          </p:blipFill>
          <p:spPr>
            <a:xfrm>
              <a:off x="7242222" y="4586252"/>
              <a:ext cx="1153344" cy="1392836"/>
            </a:xfrm>
            <a:prstGeom prst="rect">
              <a:avLst/>
            </a:prstGeom>
            <a:ln>
              <a:noFill/>
            </a:ln>
            <a:effectLst>
              <a:outerShdw blurRad="292100" dist="139700" dir="2700000" algn="tl" rotWithShape="0">
                <a:srgbClr val="333333">
                  <a:alpha val="65000"/>
                </a:srgbClr>
              </a:outerShdw>
            </a:effectLst>
          </p:spPr>
        </p:pic>
        <p:pic>
          <p:nvPicPr>
            <p:cNvPr id="29" name="Picture 2" descr="G:\Departments\GS\Groups\SE\HE\HE HVAC\Batiments\14\Production-froid-14\photos groupe grue\photos serge\IMG_2800.jpg"/>
            <p:cNvPicPr>
              <a:picLocks noChangeAspect="1" noChangeArrowheads="1"/>
            </p:cNvPicPr>
            <p:nvPr/>
          </p:nvPicPr>
          <p:blipFill>
            <a:blip r:embed="rId8" cstate="print"/>
            <a:srcRect/>
            <a:stretch>
              <a:fillRect/>
            </a:stretch>
          </p:blipFill>
          <p:spPr bwMode="auto">
            <a:xfrm>
              <a:off x="5943656" y="3727814"/>
              <a:ext cx="1266092" cy="1828800"/>
            </a:xfrm>
            <a:prstGeom prst="rect">
              <a:avLst/>
            </a:prstGeom>
            <a:ln>
              <a:noFill/>
            </a:ln>
            <a:effectLst>
              <a:outerShdw blurRad="292100" dist="139700" dir="2700000" algn="tl" rotWithShape="0">
                <a:srgbClr val="333333">
                  <a:alpha val="65000"/>
                </a:srgbClr>
              </a:outerShdw>
            </a:effectLst>
          </p:spPr>
        </p:pic>
      </p:grpSp>
      <p:grpSp>
        <p:nvGrpSpPr>
          <p:cNvPr id="6" name="Group 5"/>
          <p:cNvGrpSpPr/>
          <p:nvPr/>
        </p:nvGrpSpPr>
        <p:grpSpPr>
          <a:xfrm>
            <a:off x="4850367" y="3984696"/>
            <a:ext cx="3721941" cy="1839486"/>
            <a:chOff x="4642339" y="1208514"/>
            <a:chExt cx="3721941" cy="1839486"/>
          </a:xfrm>
        </p:grpSpPr>
        <p:pic>
          <p:nvPicPr>
            <p:cNvPr id="22" name="Picture 21" descr="conference rooms 010.jpg"/>
            <p:cNvPicPr>
              <a:picLocks noChangeAspect="1"/>
            </p:cNvPicPr>
            <p:nvPr/>
          </p:nvPicPr>
          <p:blipFill>
            <a:blip r:embed="rId9"/>
            <a:stretch>
              <a:fillRect/>
            </a:stretch>
          </p:blipFill>
          <p:spPr>
            <a:xfrm>
              <a:off x="6893170" y="1208514"/>
              <a:ext cx="1471110" cy="1195277"/>
            </a:xfrm>
            <a:prstGeom prst="rect">
              <a:avLst/>
            </a:prstGeom>
            <a:ln>
              <a:noFill/>
            </a:ln>
            <a:effectLst>
              <a:outerShdw blurRad="292100" dist="139700" dir="2700000" algn="tl" rotWithShape="0">
                <a:srgbClr val="333333">
                  <a:alpha val="65000"/>
                </a:srgbClr>
              </a:outerShdw>
            </a:effectLst>
          </p:spPr>
        </p:pic>
        <p:pic>
          <p:nvPicPr>
            <p:cNvPr id="23" name="Picture 22" descr="4 RDC renovation 007.jpg"/>
            <p:cNvPicPr>
              <a:picLocks noChangeAspect="1"/>
            </p:cNvPicPr>
            <p:nvPr/>
          </p:nvPicPr>
          <p:blipFill>
            <a:blip r:embed="rId10"/>
            <a:stretch>
              <a:fillRect/>
            </a:stretch>
          </p:blipFill>
          <p:spPr>
            <a:xfrm>
              <a:off x="6049107" y="1545012"/>
              <a:ext cx="1453662" cy="1181100"/>
            </a:xfrm>
            <a:prstGeom prst="rect">
              <a:avLst/>
            </a:prstGeom>
            <a:ln>
              <a:noFill/>
            </a:ln>
            <a:effectLst>
              <a:outerShdw blurRad="292100" dist="139700" dir="2700000" algn="tl" rotWithShape="0">
                <a:srgbClr val="333333">
                  <a:alpha val="65000"/>
                </a:srgbClr>
              </a:outerShdw>
            </a:effectLst>
          </p:spPr>
        </p:pic>
        <p:pic>
          <p:nvPicPr>
            <p:cNvPr id="30" name="Picture 29" descr="aIMG_0528.jpg"/>
            <p:cNvPicPr>
              <a:picLocks noChangeAspect="1"/>
            </p:cNvPicPr>
            <p:nvPr/>
          </p:nvPicPr>
          <p:blipFill>
            <a:blip r:embed="rId11" cstate="print"/>
            <a:stretch>
              <a:fillRect/>
            </a:stretch>
          </p:blipFill>
          <p:spPr>
            <a:xfrm>
              <a:off x="4642339" y="1676400"/>
              <a:ext cx="1687528" cy="1371600"/>
            </a:xfrm>
            <a:prstGeom prst="rect">
              <a:avLst/>
            </a:prstGeom>
            <a:ln>
              <a:noFill/>
            </a:ln>
            <a:effectLst>
              <a:outerShdw blurRad="292100" dist="139700" dir="2700000" algn="tl" rotWithShape="0">
                <a:srgbClr val="333333">
                  <a:alpha val="65000"/>
                </a:srgbClr>
              </a:outerShdw>
            </a:effectLst>
          </p:spPr>
        </p:pic>
      </p:grpSp>
      <p:grpSp>
        <p:nvGrpSpPr>
          <p:cNvPr id="3" name="Group 2"/>
          <p:cNvGrpSpPr/>
          <p:nvPr/>
        </p:nvGrpSpPr>
        <p:grpSpPr>
          <a:xfrm>
            <a:off x="65408" y="3816165"/>
            <a:ext cx="4360985" cy="2095609"/>
            <a:chOff x="70338" y="1257191"/>
            <a:chExt cx="4360985" cy="2095609"/>
          </a:xfrm>
        </p:grpSpPr>
        <p:pic>
          <p:nvPicPr>
            <p:cNvPr id="31" name="Picture 30" descr="aProcess1.jpg"/>
            <p:cNvPicPr>
              <a:picLocks noChangeAspect="1"/>
            </p:cNvPicPr>
            <p:nvPr/>
          </p:nvPicPr>
          <p:blipFill>
            <a:blip r:embed="rId12" cstate="print"/>
            <a:stretch>
              <a:fillRect/>
            </a:stretch>
          </p:blipFill>
          <p:spPr>
            <a:xfrm>
              <a:off x="70338" y="1257191"/>
              <a:ext cx="1812277" cy="1462087"/>
            </a:xfrm>
            <a:prstGeom prst="rect">
              <a:avLst/>
            </a:prstGeom>
            <a:ln>
              <a:noFill/>
            </a:ln>
            <a:effectLst>
              <a:outerShdw blurRad="292100" dist="139700" dir="2700000" algn="tl" rotWithShape="0">
                <a:srgbClr val="333333">
                  <a:alpha val="65000"/>
                </a:srgbClr>
              </a:outerShdw>
            </a:effectLst>
          </p:spPr>
        </p:pic>
        <p:pic>
          <p:nvPicPr>
            <p:cNvPr id="32" name="Picture 31" descr="a892.jpg"/>
            <p:cNvPicPr>
              <a:picLocks noChangeAspect="1"/>
            </p:cNvPicPr>
            <p:nvPr/>
          </p:nvPicPr>
          <p:blipFill>
            <a:blip r:embed="rId13" cstate="print"/>
            <a:stretch>
              <a:fillRect/>
            </a:stretch>
          </p:blipFill>
          <p:spPr>
            <a:xfrm>
              <a:off x="1195754" y="1828801"/>
              <a:ext cx="1498649" cy="1219199"/>
            </a:xfrm>
            <a:prstGeom prst="rect">
              <a:avLst/>
            </a:prstGeom>
            <a:ln>
              <a:noFill/>
            </a:ln>
            <a:effectLst>
              <a:outerShdw blurRad="292100" dist="139700" dir="2700000" algn="tl" rotWithShape="0">
                <a:srgbClr val="333333">
                  <a:alpha val="65000"/>
                </a:srgbClr>
              </a:outerShdw>
            </a:effectLst>
          </p:spPr>
        </p:pic>
        <p:pic>
          <p:nvPicPr>
            <p:cNvPr id="33" name="Picture 32" descr="4 RDC renovation 004.jpg"/>
            <p:cNvPicPr>
              <a:picLocks noChangeAspect="1"/>
            </p:cNvPicPr>
            <p:nvPr/>
          </p:nvPicPr>
          <p:blipFill>
            <a:blip r:embed="rId14"/>
            <a:stretch>
              <a:fillRect/>
            </a:stretch>
          </p:blipFill>
          <p:spPr>
            <a:xfrm>
              <a:off x="2461847" y="1752601"/>
              <a:ext cx="1969476" cy="1600199"/>
            </a:xfrm>
            <a:prstGeom prst="rect">
              <a:avLst/>
            </a:prstGeom>
            <a:ln>
              <a:noFill/>
            </a:ln>
            <a:effectLst>
              <a:outerShdw blurRad="292100" dist="139700" dir="2700000" algn="tl" rotWithShape="0">
                <a:srgbClr val="333333">
                  <a:alpha val="65000"/>
                </a:srgbClr>
              </a:outerShdw>
            </a:effectLst>
          </p:spPr>
        </p:pic>
      </p:grpSp>
      <p:sp>
        <p:nvSpPr>
          <p:cNvPr id="11" name="TextBox 10"/>
          <p:cNvSpPr txBox="1"/>
          <p:nvPr/>
        </p:nvSpPr>
        <p:spPr>
          <a:xfrm>
            <a:off x="3713351" y="3287851"/>
            <a:ext cx="1643261" cy="369332"/>
          </a:xfrm>
          <a:prstGeom prst="rect">
            <a:avLst/>
          </a:prstGeom>
          <a:solidFill>
            <a:srgbClr val="FFFF00"/>
          </a:solidFill>
        </p:spPr>
        <p:txBody>
          <a:bodyPr wrap="none" rtlCol="0">
            <a:spAutoFit/>
          </a:bodyPr>
          <a:lstStyle/>
          <a:p>
            <a:r>
              <a:rPr lang="en-US" b="1" dirty="0" smtClean="0"/>
              <a:t>to construction</a:t>
            </a:r>
            <a:endParaRPr lang="en-US" b="1" dirty="0"/>
          </a:p>
        </p:txBody>
      </p:sp>
      <p:sp>
        <p:nvSpPr>
          <p:cNvPr id="13" name="TextBox 12"/>
          <p:cNvSpPr txBox="1"/>
          <p:nvPr/>
        </p:nvSpPr>
        <p:spPr>
          <a:xfrm>
            <a:off x="7364204" y="3149352"/>
            <a:ext cx="1666479" cy="646331"/>
          </a:xfrm>
          <a:prstGeom prst="rect">
            <a:avLst/>
          </a:prstGeom>
          <a:solidFill>
            <a:srgbClr val="FFFF00"/>
          </a:solidFill>
        </p:spPr>
        <p:txBody>
          <a:bodyPr wrap="none" rtlCol="0">
            <a:spAutoFit/>
          </a:bodyPr>
          <a:lstStyle/>
          <a:p>
            <a:r>
              <a:rPr lang="en-US" b="1" dirty="0" smtClean="0"/>
              <a:t>and Operation</a:t>
            </a:r>
          </a:p>
          <a:p>
            <a:r>
              <a:rPr lang="en-US" b="1" dirty="0" smtClean="0"/>
              <a:t>&amp; Maintenance</a:t>
            </a:r>
            <a:endParaRPr lang="en-US" b="1" dirty="0"/>
          </a:p>
        </p:txBody>
      </p:sp>
      <p:sp>
        <p:nvSpPr>
          <p:cNvPr id="34" name="TextBox 33"/>
          <p:cNvSpPr txBox="1"/>
          <p:nvPr/>
        </p:nvSpPr>
        <p:spPr>
          <a:xfrm>
            <a:off x="6472207" y="3823395"/>
            <a:ext cx="674847" cy="369332"/>
          </a:xfrm>
          <a:prstGeom prst="rect">
            <a:avLst/>
          </a:prstGeom>
          <a:noFill/>
        </p:spPr>
        <p:txBody>
          <a:bodyPr wrap="none" rtlCol="0">
            <a:spAutoFit/>
          </a:bodyPr>
          <a:lstStyle/>
          <a:p>
            <a:r>
              <a:rPr lang="en-US" b="1" dirty="0" smtClean="0">
                <a:solidFill>
                  <a:schemeClr val="bg2">
                    <a:lumMod val="10000"/>
                  </a:schemeClr>
                </a:solidFill>
              </a:rPr>
              <a:t>TIME</a:t>
            </a:r>
            <a:endParaRPr lang="en-US" b="1" dirty="0">
              <a:solidFill>
                <a:schemeClr val="bg2">
                  <a:lumMod val="10000"/>
                </a:schemeClr>
              </a:solidFill>
            </a:endParaRPr>
          </a:p>
        </p:txBody>
      </p:sp>
      <p:sp>
        <p:nvSpPr>
          <p:cNvPr id="35" name="TextBox 34"/>
          <p:cNvSpPr txBox="1"/>
          <p:nvPr/>
        </p:nvSpPr>
        <p:spPr>
          <a:xfrm>
            <a:off x="4631773" y="1571791"/>
            <a:ext cx="1428596" cy="369332"/>
          </a:xfrm>
          <a:prstGeom prst="rect">
            <a:avLst/>
          </a:prstGeom>
          <a:noFill/>
        </p:spPr>
        <p:txBody>
          <a:bodyPr wrap="none" rtlCol="0">
            <a:spAutoFit/>
          </a:bodyPr>
          <a:lstStyle/>
          <a:p>
            <a:r>
              <a:rPr lang="en-US" b="1" dirty="0" smtClean="0">
                <a:solidFill>
                  <a:schemeClr val="bg2">
                    <a:lumMod val="10000"/>
                  </a:schemeClr>
                </a:solidFill>
              </a:rPr>
              <a:t>COMPLEXITY</a:t>
            </a:r>
            <a:endParaRPr lang="en-US" b="1" dirty="0">
              <a:solidFill>
                <a:schemeClr val="bg2">
                  <a:lumMod val="10000"/>
                </a:schemeClr>
              </a:solidFill>
            </a:endParaRPr>
          </a:p>
        </p:txBody>
      </p:sp>
      <p:cxnSp>
        <p:nvCxnSpPr>
          <p:cNvPr id="16" name="Straight Arrow Connector 15"/>
          <p:cNvCxnSpPr/>
          <p:nvPr/>
        </p:nvCxnSpPr>
        <p:spPr>
          <a:xfrm>
            <a:off x="1406769" y="3770383"/>
            <a:ext cx="5838092" cy="1588"/>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16686561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Organization</a:t>
            </a:r>
            <a:endParaRPr lang="en-US" dirty="0"/>
          </a:p>
        </p:txBody>
      </p:sp>
      <p:sp>
        <p:nvSpPr>
          <p:cNvPr id="44" name="Content Placeholder 43"/>
          <p:cNvSpPr>
            <a:spLocks noGrp="1"/>
          </p:cNvSpPr>
          <p:nvPr>
            <p:ph idx="1"/>
          </p:nvPr>
        </p:nvSpPr>
        <p:spPr/>
        <p:txBody>
          <a:bodyPr>
            <a:normAutofit/>
          </a:bodyPr>
          <a:lstStyle/>
          <a:p>
            <a:pPr lvl="1"/>
            <a:r>
              <a:rPr lang="en-US" b="1" dirty="0" smtClean="0"/>
              <a:t>Service oriented</a:t>
            </a:r>
            <a:r>
              <a:rPr lang="en-US" dirty="0" smtClean="0"/>
              <a:t> approach for </a:t>
            </a:r>
          </a:p>
          <a:p>
            <a:pPr lvl="2"/>
            <a:r>
              <a:rPr lang="en-US" dirty="0" smtClean="0"/>
              <a:t>Maintenance interventions</a:t>
            </a:r>
          </a:p>
          <a:p>
            <a:pPr lvl="2"/>
            <a:r>
              <a:rPr lang="en-US" dirty="0" smtClean="0"/>
              <a:t>Small works</a:t>
            </a:r>
          </a:p>
          <a:p>
            <a:pPr lvl="2"/>
            <a:r>
              <a:rPr lang="en-US" dirty="0" smtClean="0"/>
              <a:t>Design studies</a:t>
            </a:r>
          </a:p>
          <a:p>
            <a:pPr lvl="2"/>
            <a:r>
              <a:rPr lang="en-US" dirty="0" smtClean="0"/>
              <a:t>Patrimony</a:t>
            </a:r>
          </a:p>
          <a:p>
            <a:pPr lvl="1"/>
            <a:endParaRPr lang="en-US" dirty="0" smtClean="0"/>
          </a:p>
          <a:p>
            <a:pPr lvl="1"/>
            <a:r>
              <a:rPr lang="en-US" b="1" dirty="0" smtClean="0"/>
              <a:t>Project oriented </a:t>
            </a:r>
            <a:r>
              <a:rPr lang="en-US" dirty="0" smtClean="0"/>
              <a:t>approach for</a:t>
            </a:r>
          </a:p>
          <a:p>
            <a:pPr lvl="2"/>
            <a:r>
              <a:rPr lang="en-US" dirty="0" smtClean="0"/>
              <a:t>Large renovations (consolidation program)</a:t>
            </a:r>
          </a:p>
          <a:p>
            <a:pPr lvl="2"/>
            <a:r>
              <a:rPr lang="en-US" dirty="0" smtClean="0"/>
              <a:t>New buildings or change of usage</a:t>
            </a:r>
          </a:p>
          <a:p>
            <a:pPr lvl="2"/>
            <a:r>
              <a:rPr lang="en-US" dirty="0" smtClean="0"/>
              <a:t>Underground civil engineering</a:t>
            </a:r>
          </a:p>
          <a:p>
            <a:pPr lvl="2"/>
            <a:endParaRPr lang="en-US" dirty="0" smtClean="0"/>
          </a:p>
        </p:txBody>
      </p:sp>
      <p:sp>
        <p:nvSpPr>
          <p:cNvPr id="4" name="Date Placeholder 3"/>
          <p:cNvSpPr>
            <a:spLocks noGrp="1"/>
          </p:cNvSpPr>
          <p:nvPr>
            <p:ph type="dt" sz="half" idx="2"/>
          </p:nvPr>
        </p:nvSpPr>
        <p:spPr>
          <a:xfrm>
            <a:off x="2968625" y="6362700"/>
            <a:ext cx="2133600" cy="365125"/>
          </a:xfrm>
        </p:spPr>
        <p:txBody>
          <a:bodyPr/>
          <a:lstStyle/>
          <a:p>
            <a:r>
              <a:rPr lang="en-US" smtClean="0"/>
              <a:t>17/03/16</a:t>
            </a:r>
            <a:endParaRPr lang="fr-FR" dirty="0"/>
          </a:p>
        </p:txBody>
      </p:sp>
      <p:sp>
        <p:nvSpPr>
          <p:cNvPr id="3" name="TextBox 2"/>
          <p:cNvSpPr txBox="1"/>
          <p:nvPr/>
        </p:nvSpPr>
        <p:spPr>
          <a:xfrm>
            <a:off x="6491939" y="2233538"/>
            <a:ext cx="2517953" cy="923330"/>
          </a:xfrm>
          <a:prstGeom prst="rect">
            <a:avLst/>
          </a:prstGeom>
          <a:noFill/>
        </p:spPr>
        <p:txBody>
          <a:bodyPr wrap="square" rtlCol="0">
            <a:spAutoFit/>
          </a:bodyPr>
          <a:lstStyle/>
          <a:p>
            <a:r>
              <a:rPr lang="en-US" dirty="0" smtClean="0"/>
              <a:t>Tools:</a:t>
            </a:r>
          </a:p>
          <a:p>
            <a:r>
              <a:rPr lang="en-US" dirty="0"/>
              <a:t> </a:t>
            </a:r>
            <a:r>
              <a:rPr lang="en-US" dirty="0" smtClean="0"/>
              <a:t>  - InforEAM</a:t>
            </a:r>
          </a:p>
          <a:p>
            <a:r>
              <a:rPr lang="en-US" dirty="0" smtClean="0"/>
              <a:t>   - </a:t>
            </a:r>
            <a:r>
              <a:rPr lang="en-US" dirty="0" err="1" smtClean="0"/>
              <a:t>ServiceNOW</a:t>
            </a:r>
            <a:endParaRPr lang="en-US" dirty="0" smtClean="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16974768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Services (1/2)</a:t>
            </a:r>
            <a:endParaRPr lang="en-US" dirty="0"/>
          </a:p>
        </p:txBody>
      </p:sp>
      <p:sp>
        <p:nvSpPr>
          <p:cNvPr id="8" name="Content Placeholder 7"/>
          <p:cNvSpPr>
            <a:spLocks noGrp="1"/>
          </p:cNvSpPr>
          <p:nvPr>
            <p:ph idx="1"/>
          </p:nvPr>
        </p:nvSpPr>
        <p:spPr>
          <a:xfrm>
            <a:off x="446251" y="1216116"/>
            <a:ext cx="8410373" cy="4915160"/>
          </a:xfrm>
        </p:spPr>
        <p:txBody>
          <a:bodyPr>
            <a:normAutofit fontScale="70000" lnSpcReduction="20000"/>
          </a:bodyPr>
          <a:lstStyle/>
          <a:p>
            <a:r>
              <a:rPr lang="en-US" dirty="0" smtClean="0"/>
              <a:t>Services</a:t>
            </a:r>
          </a:p>
          <a:p>
            <a:pPr lvl="1"/>
            <a:r>
              <a:rPr lang="en-US" dirty="0" smtClean="0"/>
              <a:t>Building, tunnels and road maintenance, repairs, minor works</a:t>
            </a:r>
          </a:p>
          <a:p>
            <a:pPr lvl="1"/>
            <a:r>
              <a:rPr lang="en-US" dirty="0" smtClean="0"/>
              <a:t>HVAC maintenance and works for tertiary buildings</a:t>
            </a:r>
          </a:p>
          <a:p>
            <a:pPr lvl="1"/>
            <a:r>
              <a:rPr lang="en-US" dirty="0" smtClean="0"/>
              <a:t>Electricity maintenance and works for tertiary buildings</a:t>
            </a:r>
          </a:p>
          <a:p>
            <a:pPr lvl="1"/>
            <a:r>
              <a:rPr lang="en-US" dirty="0" smtClean="0"/>
              <a:t>Patrimony and GIS</a:t>
            </a:r>
          </a:p>
          <a:p>
            <a:pPr lvl="1"/>
            <a:r>
              <a:rPr lang="en-US" dirty="0" smtClean="0"/>
              <a:t>CERN district heating operation and maintenance</a:t>
            </a:r>
          </a:p>
          <a:p>
            <a:pPr lvl="1"/>
            <a:r>
              <a:rPr lang="en-US" dirty="0" smtClean="0"/>
              <a:t>Barracks management and rental</a:t>
            </a:r>
          </a:p>
          <a:p>
            <a:pPr lvl="1"/>
            <a:r>
              <a:rPr lang="en-US" dirty="0" smtClean="0"/>
              <a:t>Engineering support</a:t>
            </a:r>
          </a:p>
          <a:p>
            <a:pPr lvl="1"/>
            <a:r>
              <a:rPr lang="en-US" dirty="0" smtClean="0"/>
              <a:t>Green spaces</a:t>
            </a:r>
          </a:p>
          <a:p>
            <a:endParaRPr lang="en-US" dirty="0" smtClean="0"/>
          </a:p>
          <a:p>
            <a:r>
              <a:rPr lang="en-US" dirty="0" smtClean="0"/>
              <a:t>Service Desk</a:t>
            </a:r>
          </a:p>
          <a:p>
            <a:pPr lvl="1"/>
            <a:r>
              <a:rPr lang="en-US" dirty="0" smtClean="0"/>
              <a:t>Access to most the group services is via the Service Desk and it is integrated in the </a:t>
            </a:r>
            <a:r>
              <a:rPr lang="en-US" dirty="0" err="1" smtClean="0"/>
              <a:t>ServiceNow</a:t>
            </a:r>
            <a:r>
              <a:rPr lang="en-US" dirty="0" smtClean="0"/>
              <a:t> tool: </a:t>
            </a:r>
            <a:r>
              <a:rPr lang="en-US" dirty="0" smtClean="0">
                <a:hlinkClick r:id="rId2"/>
              </a:rPr>
              <a:t>https://cern.service-now.com/</a:t>
            </a:r>
            <a:endParaRPr lang="en-US" dirty="0" smtClean="0"/>
          </a:p>
          <a:p>
            <a:pPr marL="36576" indent="0">
              <a:buNone/>
            </a:pPr>
            <a:endParaRPr lang="en-US" dirty="0" smtClean="0"/>
          </a:p>
          <a:p>
            <a:r>
              <a:rPr lang="en-US" dirty="0"/>
              <a:t>In the last 12 months, </a:t>
            </a:r>
            <a:r>
              <a:rPr lang="en-US" dirty="0" smtClean="0"/>
              <a:t>~12’000 </a:t>
            </a:r>
            <a:r>
              <a:rPr lang="en-US" dirty="0"/>
              <a:t>incidents and </a:t>
            </a:r>
            <a:r>
              <a:rPr lang="en-US" dirty="0" smtClean="0"/>
              <a:t>requests </a:t>
            </a:r>
            <a:r>
              <a:rPr lang="en-US" dirty="0"/>
              <a:t>were carried </a:t>
            </a:r>
            <a:r>
              <a:rPr lang="en-US" dirty="0" smtClean="0"/>
              <a:t>out.</a:t>
            </a:r>
            <a:endParaRPr lang="en-US" dirty="0"/>
          </a:p>
        </p:txBody>
      </p:sp>
      <p:sp>
        <p:nvSpPr>
          <p:cNvPr id="4" name="Date Placeholder 3"/>
          <p:cNvSpPr>
            <a:spLocks noGrp="1"/>
          </p:cNvSpPr>
          <p:nvPr>
            <p:ph type="dt" sz="half" idx="2"/>
          </p:nvPr>
        </p:nvSpPr>
        <p:spPr/>
        <p:txBody>
          <a:bodyPr/>
          <a:lstStyle/>
          <a:p>
            <a:r>
              <a:rPr lang="en-US" smtClean="0"/>
              <a:t>17/03/16</a:t>
            </a:r>
            <a:endParaRPr lang="fr-FR"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37744020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Services (2/2)</a:t>
            </a:r>
            <a:endParaRPr lang="en-US" dirty="0"/>
          </a:p>
        </p:txBody>
      </p:sp>
      <p:sp>
        <p:nvSpPr>
          <p:cNvPr id="4" name="Date Placeholder 3"/>
          <p:cNvSpPr>
            <a:spLocks noGrp="1"/>
          </p:cNvSpPr>
          <p:nvPr>
            <p:ph type="dt" sz="half" idx="2"/>
          </p:nvPr>
        </p:nvSpPr>
        <p:spPr/>
        <p:txBody>
          <a:bodyPr/>
          <a:lstStyle/>
          <a:p>
            <a:r>
              <a:rPr lang="en-US" smtClean="0"/>
              <a:t>17/03/16</a:t>
            </a:r>
            <a:endParaRPr lang="fr-FR" dirty="0"/>
          </a:p>
        </p:txBody>
      </p:sp>
      <p:pic>
        <p:nvPicPr>
          <p:cNvPr id="13" name="Picture 12" descr="requests-line-chart-2014.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0869" y="2761671"/>
            <a:ext cx="4682183" cy="3350442"/>
          </a:xfrm>
          <a:prstGeom prst="rect">
            <a:avLst/>
          </a:prstGeom>
        </p:spPr>
      </p:pic>
      <p:pic>
        <p:nvPicPr>
          <p:cNvPr id="15" name="Picture 14" descr="incident-line-chart-2014.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23" y="957958"/>
            <a:ext cx="4801418" cy="3365199"/>
          </a:xfrm>
          <a:prstGeom prst="rect">
            <a:avLst/>
          </a:prstGeom>
        </p:spPr>
      </p:pic>
      <p:cxnSp>
        <p:nvCxnSpPr>
          <p:cNvPr id="16" name="Straight Connector 15"/>
          <p:cNvCxnSpPr/>
          <p:nvPr/>
        </p:nvCxnSpPr>
        <p:spPr>
          <a:xfrm>
            <a:off x="312685" y="2422095"/>
            <a:ext cx="421440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4372415" y="4095709"/>
            <a:ext cx="413892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612147" y="2237429"/>
            <a:ext cx="535648" cy="369332"/>
          </a:xfrm>
          <a:prstGeom prst="rect">
            <a:avLst/>
          </a:prstGeom>
          <a:noFill/>
        </p:spPr>
        <p:txBody>
          <a:bodyPr wrap="none" rtlCol="0">
            <a:spAutoFit/>
          </a:bodyPr>
          <a:lstStyle/>
          <a:p>
            <a:r>
              <a:rPr lang="en-US" dirty="0" smtClean="0"/>
              <a:t>600</a:t>
            </a:r>
            <a:endParaRPr lang="en-US" dirty="0"/>
          </a:p>
        </p:txBody>
      </p:sp>
      <p:sp>
        <p:nvSpPr>
          <p:cNvPr id="19" name="TextBox 18"/>
          <p:cNvSpPr txBox="1"/>
          <p:nvPr/>
        </p:nvSpPr>
        <p:spPr>
          <a:xfrm>
            <a:off x="8598874" y="3894170"/>
            <a:ext cx="535648" cy="369332"/>
          </a:xfrm>
          <a:prstGeom prst="rect">
            <a:avLst/>
          </a:prstGeom>
          <a:noFill/>
        </p:spPr>
        <p:txBody>
          <a:bodyPr wrap="none" rtlCol="0">
            <a:spAutoFit/>
          </a:bodyPr>
          <a:lstStyle/>
          <a:p>
            <a:r>
              <a:rPr lang="en-US" dirty="0" smtClean="0"/>
              <a:t>320</a:t>
            </a:r>
            <a:endParaRPr lang="en-US"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35699924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Projects</a:t>
            </a:r>
            <a:endParaRPr lang="en-US" dirty="0"/>
          </a:p>
        </p:txBody>
      </p:sp>
      <p:sp>
        <p:nvSpPr>
          <p:cNvPr id="44" name="Content Placeholder 43"/>
          <p:cNvSpPr>
            <a:spLocks noGrp="1"/>
          </p:cNvSpPr>
          <p:nvPr>
            <p:ph idx="1"/>
          </p:nvPr>
        </p:nvSpPr>
        <p:spPr/>
        <p:txBody>
          <a:bodyPr>
            <a:normAutofit/>
          </a:bodyPr>
          <a:lstStyle/>
          <a:p>
            <a:pPr lvl="1"/>
            <a:r>
              <a:rPr lang="en-US" b="1" dirty="0" smtClean="0"/>
              <a:t>Machine projects</a:t>
            </a:r>
            <a:r>
              <a:rPr lang="en-US" dirty="0" smtClean="0"/>
              <a:t/>
            </a:r>
            <a:br>
              <a:rPr lang="en-US" dirty="0" smtClean="0"/>
            </a:br>
            <a:r>
              <a:rPr lang="en-US" dirty="0" smtClean="0"/>
              <a:t>(linked to the functioning of the accelerator)</a:t>
            </a:r>
          </a:p>
          <a:p>
            <a:pPr lvl="1"/>
            <a:endParaRPr lang="en-US" dirty="0"/>
          </a:p>
          <a:p>
            <a:pPr lvl="1"/>
            <a:r>
              <a:rPr lang="en-US" b="1" dirty="0" smtClean="0"/>
              <a:t>Tertiary projects </a:t>
            </a:r>
            <a:r>
              <a:rPr lang="en-US" dirty="0" smtClean="0"/>
              <a:t/>
            </a:r>
            <a:br>
              <a:rPr lang="en-US" dirty="0" smtClean="0"/>
            </a:br>
            <a:r>
              <a:rPr lang="en-US" dirty="0" smtClean="0"/>
              <a:t>(linked to the functioning of the site)</a:t>
            </a:r>
          </a:p>
          <a:p>
            <a:pPr lvl="2"/>
            <a:endParaRPr lang="en-US" dirty="0" smtClean="0"/>
          </a:p>
        </p:txBody>
      </p:sp>
      <p:sp>
        <p:nvSpPr>
          <p:cNvPr id="4" name="Date Placeholder 3"/>
          <p:cNvSpPr>
            <a:spLocks noGrp="1"/>
          </p:cNvSpPr>
          <p:nvPr>
            <p:ph type="dt" sz="half" idx="2"/>
          </p:nvPr>
        </p:nvSpPr>
        <p:spPr>
          <a:xfrm>
            <a:off x="2968625" y="6362700"/>
            <a:ext cx="2133600" cy="365125"/>
          </a:xfrm>
        </p:spPr>
        <p:txBody>
          <a:bodyPr/>
          <a:lstStyle/>
          <a:p>
            <a:r>
              <a:rPr lang="en-US" smtClean="0"/>
              <a:t>17/03/16</a:t>
            </a:r>
            <a:endParaRPr lang="fr-FR"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32444102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Some examples of recent projects</a:t>
            </a:r>
          </a:p>
        </p:txBody>
      </p:sp>
    </p:spTree>
    <p:extLst>
      <p:ext uri="{BB962C8B-B14F-4D97-AF65-F5344CB8AC3E}">
        <p14:creationId xmlns:p14="http://schemas.microsoft.com/office/powerpoint/2010/main" val="42118707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4" name="Picture 4" descr="Copy of Copy of 20040616-under-surf-LHC-A0 [Converted]"/>
          <p:cNvPicPr>
            <a:picLocks noChangeAspect="1" noChangeArrowheads="1"/>
          </p:cNvPicPr>
          <p:nvPr/>
        </p:nvPicPr>
        <p:blipFill>
          <a:blip r:embed="rId3" cstate="print"/>
          <a:srcRect/>
          <a:stretch>
            <a:fillRect/>
          </a:stretch>
        </p:blipFill>
        <p:spPr bwMode="auto">
          <a:xfrm>
            <a:off x="412751" y="1076327"/>
            <a:ext cx="8316913" cy="5781675"/>
          </a:xfrm>
          <a:prstGeom prst="rect">
            <a:avLst/>
          </a:prstGeom>
          <a:noFill/>
        </p:spPr>
      </p:pic>
      <p:sp>
        <p:nvSpPr>
          <p:cNvPr id="3" name="Rectangle 218"/>
          <p:cNvSpPr>
            <a:spLocks noChangeArrowheads="1"/>
          </p:cNvSpPr>
          <p:nvPr/>
        </p:nvSpPr>
        <p:spPr bwMode="auto">
          <a:xfrm>
            <a:off x="3165231" y="76201"/>
            <a:ext cx="2813538" cy="723275"/>
          </a:xfrm>
          <a:prstGeom prst="rect">
            <a:avLst/>
          </a:prstGeom>
          <a:noFill/>
          <a:ln w="22225">
            <a:noFill/>
            <a:miter lim="800000"/>
            <a:headEnd type="none" w="sm" len="sm"/>
            <a:tailEnd type="none" w="sm" len="sm"/>
          </a:ln>
          <a:effectLst/>
        </p:spPr>
        <p:txBody>
          <a:bodyPr wrap="square">
            <a:spAutoFit/>
          </a:bodyPr>
          <a:lstStyle/>
          <a:p>
            <a:pPr algn="ctr"/>
            <a:r>
              <a:rPr lang="en-US" sz="4100" dirty="0">
                <a:latin typeface="+mj-lt"/>
                <a:ea typeface="+mj-ea"/>
                <a:cs typeface="+mj-cs"/>
              </a:rPr>
              <a:t>LHC Project</a:t>
            </a:r>
            <a:endParaRPr lang="fr-FR" sz="4100" dirty="0">
              <a:latin typeface="+mj-lt"/>
              <a:ea typeface="+mj-ea"/>
              <a:cs typeface="+mj-cs"/>
            </a:endParaRPr>
          </a:p>
        </p:txBody>
      </p:sp>
      <p:sp>
        <p:nvSpPr>
          <p:cNvPr id="4" name="Date Placeholder 3"/>
          <p:cNvSpPr>
            <a:spLocks noGrp="1"/>
          </p:cNvSpPr>
          <p:nvPr>
            <p:ph type="dt" sz="half" idx="2"/>
          </p:nvPr>
        </p:nvSpPr>
        <p:spPr/>
        <p:txBody>
          <a:bodyPr/>
          <a:lstStyle/>
          <a:p>
            <a:r>
              <a:rPr lang="en-US" smtClean="0"/>
              <a:t>17/03/16</a:t>
            </a:r>
            <a:endParaRPr lang="en-US"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5981248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898" name="Picture 2" descr="0005005_06"/>
          <p:cNvPicPr>
            <a:picLocks noChangeAspect="1" noChangeArrowheads="1"/>
          </p:cNvPicPr>
          <p:nvPr/>
        </p:nvPicPr>
        <p:blipFill>
          <a:blip r:embed="rId2" cstate="print"/>
          <a:srcRect/>
          <a:stretch>
            <a:fillRect/>
          </a:stretch>
        </p:blipFill>
        <p:spPr bwMode="auto">
          <a:xfrm>
            <a:off x="0" y="890588"/>
            <a:ext cx="9144000" cy="5967413"/>
          </a:xfrm>
          <a:prstGeom prst="rect">
            <a:avLst/>
          </a:prstGeom>
          <a:noFill/>
        </p:spPr>
      </p:pic>
      <p:sp>
        <p:nvSpPr>
          <p:cNvPr id="208900" name="Text Box 4"/>
          <p:cNvSpPr txBox="1">
            <a:spLocks noChangeArrowheads="1"/>
          </p:cNvSpPr>
          <p:nvPr/>
        </p:nvSpPr>
        <p:spPr bwMode="auto">
          <a:xfrm>
            <a:off x="5105400" y="909637"/>
            <a:ext cx="4038600" cy="641350"/>
          </a:xfrm>
          <a:prstGeom prst="rect">
            <a:avLst/>
          </a:prstGeom>
          <a:solidFill>
            <a:schemeClr val="accent1"/>
          </a:solidFill>
          <a:ln w="9525">
            <a:noFill/>
            <a:miter lim="800000"/>
            <a:headEnd/>
            <a:tailEnd/>
          </a:ln>
          <a:effectLst/>
        </p:spPr>
        <p:txBody>
          <a:bodyPr>
            <a:spAutoFit/>
          </a:bodyPr>
          <a:lstStyle/>
          <a:p>
            <a:pPr algn="l">
              <a:spcBef>
                <a:spcPct val="50000"/>
              </a:spcBef>
            </a:pPr>
            <a:r>
              <a:rPr lang="en-GB" sz="1800" dirty="0">
                <a:solidFill>
                  <a:schemeClr val="tx1"/>
                </a:solidFill>
                <a:latin typeface="Tahoma" pitchFamily="34" charset="0"/>
              </a:rPr>
              <a:t>Shafts 12.1m and 20.5m diameters, both  approx. 100m deep</a:t>
            </a:r>
          </a:p>
        </p:txBody>
      </p:sp>
      <p:sp>
        <p:nvSpPr>
          <p:cNvPr id="5" name="Rectangle 298"/>
          <p:cNvSpPr>
            <a:spLocks noChangeArrowheads="1"/>
          </p:cNvSpPr>
          <p:nvPr/>
        </p:nvSpPr>
        <p:spPr bwMode="auto">
          <a:xfrm>
            <a:off x="3215042" y="152401"/>
            <a:ext cx="2919621" cy="723275"/>
          </a:xfrm>
          <a:prstGeom prst="rect">
            <a:avLst/>
          </a:prstGeom>
          <a:noFill/>
          <a:ln w="22225">
            <a:noFill/>
            <a:miter lim="800000"/>
            <a:headEnd type="none" w="sm" len="sm"/>
            <a:tailEnd type="none" w="sm" len="sm"/>
          </a:ln>
          <a:effectLst/>
        </p:spPr>
        <p:txBody>
          <a:bodyPr wrap="none">
            <a:spAutoFit/>
          </a:bodyPr>
          <a:lstStyle/>
          <a:p>
            <a:pPr algn="ctr"/>
            <a:r>
              <a:rPr lang="en-US" sz="4100" dirty="0">
                <a:latin typeface="+mj-lt"/>
                <a:ea typeface="+mj-ea"/>
                <a:cs typeface="+mj-cs"/>
              </a:rPr>
              <a:t>LHC - Point 5</a:t>
            </a:r>
            <a:endParaRPr lang="fr-FR" sz="4100" dirty="0">
              <a:latin typeface="+mj-lt"/>
              <a:ea typeface="+mj-ea"/>
              <a:cs typeface="+mj-cs"/>
            </a:endParaRPr>
          </a:p>
        </p:txBody>
      </p:sp>
      <p:sp>
        <p:nvSpPr>
          <p:cNvPr id="6" name="Text Box 3"/>
          <p:cNvSpPr txBox="1">
            <a:spLocks noChangeArrowheads="1"/>
          </p:cNvSpPr>
          <p:nvPr/>
        </p:nvSpPr>
        <p:spPr bwMode="auto">
          <a:xfrm>
            <a:off x="0" y="6491288"/>
            <a:ext cx="688710" cy="369332"/>
          </a:xfrm>
          <a:prstGeom prst="rect">
            <a:avLst/>
          </a:prstGeom>
          <a:noFill/>
          <a:ln w="9525">
            <a:noFill/>
            <a:miter lim="800000"/>
            <a:headEnd/>
            <a:tailEnd/>
          </a:ln>
          <a:effectLst/>
        </p:spPr>
        <p:txBody>
          <a:bodyPr wrap="none">
            <a:spAutoFit/>
          </a:bodyPr>
          <a:lstStyle/>
          <a:p>
            <a:pPr algn="l"/>
            <a:r>
              <a:rPr lang="fr-FR" sz="1800" dirty="0" smtClean="0">
                <a:solidFill>
                  <a:schemeClr val="tx1"/>
                </a:solidFill>
                <a:latin typeface="Tahoma" pitchFamily="34" charset="0"/>
              </a:rPr>
              <a:t>2001</a:t>
            </a:r>
            <a:endParaRPr lang="fr-FR" sz="1800" dirty="0">
              <a:solidFill>
                <a:schemeClr val="tx1"/>
              </a:solidFill>
              <a:latin typeface="Tahoma" pitchFamily="34" charset="0"/>
            </a:endParaRPr>
          </a:p>
        </p:txBody>
      </p:sp>
      <p:sp>
        <p:nvSpPr>
          <p:cNvPr id="7" name="Date Placeholder 6"/>
          <p:cNvSpPr>
            <a:spLocks noGrp="1"/>
          </p:cNvSpPr>
          <p:nvPr>
            <p:ph type="dt" sz="half" idx="2"/>
          </p:nvPr>
        </p:nvSpPr>
        <p:spPr/>
        <p:txBody>
          <a:bodyPr/>
          <a:lstStyle/>
          <a:p>
            <a:r>
              <a:rPr lang="en-US" smtClean="0"/>
              <a:t>17/03/16</a:t>
            </a:r>
            <a:endParaRPr lang="en-US"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8514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14" name="Picture 2" descr="DSCN0072"/>
          <p:cNvPicPr>
            <a:picLocks noChangeAspect="1" noChangeArrowheads="1"/>
          </p:cNvPicPr>
          <p:nvPr/>
        </p:nvPicPr>
        <p:blipFill>
          <a:blip r:embed="rId2" cstate="print"/>
          <a:srcRect/>
          <a:stretch>
            <a:fillRect/>
          </a:stretch>
        </p:blipFill>
        <p:spPr bwMode="auto">
          <a:xfrm>
            <a:off x="-1" y="0"/>
            <a:ext cx="9144001" cy="6862764"/>
          </a:xfrm>
          <a:prstGeom prst="rect">
            <a:avLst/>
          </a:prstGeom>
          <a:noFill/>
        </p:spPr>
      </p:pic>
      <p:sp>
        <p:nvSpPr>
          <p:cNvPr id="218115" name="Text Box 3"/>
          <p:cNvSpPr txBox="1">
            <a:spLocks noChangeArrowheads="1"/>
          </p:cNvSpPr>
          <p:nvPr/>
        </p:nvSpPr>
        <p:spPr bwMode="auto">
          <a:xfrm>
            <a:off x="0" y="6491288"/>
            <a:ext cx="688710" cy="369332"/>
          </a:xfrm>
          <a:prstGeom prst="rect">
            <a:avLst/>
          </a:prstGeom>
          <a:noFill/>
          <a:ln w="9525">
            <a:noFill/>
            <a:miter lim="800000"/>
            <a:headEnd/>
            <a:tailEnd/>
          </a:ln>
          <a:effectLst/>
        </p:spPr>
        <p:txBody>
          <a:bodyPr wrap="none">
            <a:spAutoFit/>
          </a:bodyPr>
          <a:lstStyle/>
          <a:p>
            <a:pPr algn="l"/>
            <a:r>
              <a:rPr lang="fr-FR" sz="1800" dirty="0">
                <a:solidFill>
                  <a:schemeClr val="tx1"/>
                </a:solidFill>
                <a:latin typeface="Tahoma" pitchFamily="34" charset="0"/>
              </a:rPr>
              <a:t>2004</a:t>
            </a:r>
          </a:p>
        </p:txBody>
      </p:sp>
      <p:sp>
        <p:nvSpPr>
          <p:cNvPr id="3" name="Date Placeholder 2"/>
          <p:cNvSpPr>
            <a:spLocks noGrp="1"/>
          </p:cNvSpPr>
          <p:nvPr>
            <p:ph type="dt" sz="half" idx="2"/>
          </p:nvPr>
        </p:nvSpPr>
        <p:spPr/>
        <p:txBody>
          <a:bodyPr/>
          <a:lstStyle/>
          <a:p>
            <a:r>
              <a:rPr lang="en-US" smtClean="0"/>
              <a:t>17/03/16</a:t>
            </a:r>
            <a:endParaRPr lang="en-US"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3957756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noFill/>
        </p:spPr>
        <p:txBody>
          <a:bodyPr/>
          <a:lstStyle/>
          <a:p>
            <a:r>
              <a:rPr lang="en-US" dirty="0" smtClean="0"/>
              <a:t>Introduction</a:t>
            </a:r>
            <a:endParaRPr lang="en-US" dirty="0"/>
          </a:p>
        </p:txBody>
      </p:sp>
      <p:sp>
        <p:nvSpPr>
          <p:cNvPr id="8" name="Content Placeholder 7"/>
          <p:cNvSpPr>
            <a:spLocks noGrp="1"/>
          </p:cNvSpPr>
          <p:nvPr>
            <p:ph idx="1"/>
          </p:nvPr>
        </p:nvSpPr>
        <p:spPr/>
        <p:txBody>
          <a:bodyPr/>
          <a:lstStyle/>
          <a:p>
            <a:r>
              <a:rPr lang="en-US" dirty="0"/>
              <a:t>Existing CERN </a:t>
            </a:r>
            <a:r>
              <a:rPr lang="en-US" dirty="0" smtClean="0"/>
              <a:t>Infrastructure and brief history</a:t>
            </a:r>
          </a:p>
          <a:p>
            <a:r>
              <a:rPr lang="en-US" dirty="0" smtClean="0"/>
              <a:t>Scope of work</a:t>
            </a:r>
          </a:p>
          <a:p>
            <a:r>
              <a:rPr lang="en-US" dirty="0" smtClean="0"/>
              <a:t>Organization: Services and projects.</a:t>
            </a:r>
          </a:p>
          <a:p>
            <a:r>
              <a:rPr lang="en-US" dirty="0" smtClean="0"/>
              <a:t>Site planning and development</a:t>
            </a:r>
          </a:p>
          <a:p>
            <a:r>
              <a:rPr lang="en-US" dirty="0"/>
              <a:t>Opportunities at CERN for Consultancy firms &amp; Contractors </a:t>
            </a:r>
          </a:p>
          <a:p>
            <a:r>
              <a:rPr lang="en-US" dirty="0" smtClean="0"/>
              <a:t>Examples </a:t>
            </a:r>
            <a:r>
              <a:rPr lang="en-US" dirty="0"/>
              <a:t>of planned projects</a:t>
            </a:r>
            <a:endParaRPr lang="en-US" dirty="0" smtClean="0"/>
          </a:p>
        </p:txBody>
      </p:sp>
      <p:sp>
        <p:nvSpPr>
          <p:cNvPr id="4" name="Date Placeholder 3"/>
          <p:cNvSpPr>
            <a:spLocks noGrp="1"/>
          </p:cNvSpPr>
          <p:nvPr>
            <p:ph type="dt" sz="half" idx="2"/>
          </p:nvPr>
        </p:nvSpPr>
        <p:spPr/>
        <p:txBody>
          <a:bodyPr/>
          <a:lstStyle/>
          <a:p>
            <a:r>
              <a:rPr lang="en-US" smtClean="0"/>
              <a:t>17/03/16</a:t>
            </a:r>
            <a:endParaRPr lang="fr-FR"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28467600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6" name="Picture 2" descr="DSCN0008"/>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21187" name="Text Box 3"/>
          <p:cNvSpPr txBox="1">
            <a:spLocks noChangeArrowheads="1"/>
          </p:cNvSpPr>
          <p:nvPr/>
        </p:nvSpPr>
        <p:spPr bwMode="auto">
          <a:xfrm>
            <a:off x="0" y="6491288"/>
            <a:ext cx="688710" cy="369332"/>
          </a:xfrm>
          <a:prstGeom prst="rect">
            <a:avLst/>
          </a:prstGeom>
          <a:noFill/>
          <a:ln w="9525">
            <a:noFill/>
            <a:miter lim="800000"/>
            <a:headEnd/>
            <a:tailEnd/>
          </a:ln>
          <a:effectLst/>
        </p:spPr>
        <p:txBody>
          <a:bodyPr wrap="none">
            <a:spAutoFit/>
          </a:bodyPr>
          <a:lstStyle/>
          <a:p>
            <a:pPr algn="l"/>
            <a:r>
              <a:rPr lang="fr-FR" sz="1800">
                <a:latin typeface="Tahoma" pitchFamily="34" charset="0"/>
              </a:rPr>
              <a:t>2005</a:t>
            </a:r>
          </a:p>
        </p:txBody>
      </p:sp>
      <p:sp>
        <p:nvSpPr>
          <p:cNvPr id="221188" name="Text Box 4"/>
          <p:cNvSpPr txBox="1">
            <a:spLocks noChangeArrowheads="1"/>
          </p:cNvSpPr>
          <p:nvPr/>
        </p:nvSpPr>
        <p:spPr bwMode="auto">
          <a:xfrm>
            <a:off x="7010400" y="5942015"/>
            <a:ext cx="2133600" cy="915987"/>
          </a:xfrm>
          <a:prstGeom prst="rect">
            <a:avLst/>
          </a:prstGeom>
          <a:solidFill>
            <a:schemeClr val="accent1">
              <a:alpha val="60001"/>
            </a:schemeClr>
          </a:solidFill>
          <a:ln w="9525">
            <a:noFill/>
            <a:miter lim="800000"/>
            <a:headEnd/>
            <a:tailEnd/>
          </a:ln>
          <a:effectLst/>
        </p:spPr>
        <p:txBody>
          <a:bodyPr>
            <a:spAutoFit/>
          </a:bodyPr>
          <a:lstStyle/>
          <a:p>
            <a:pPr algn="l">
              <a:spcBef>
                <a:spcPct val="50000"/>
              </a:spcBef>
            </a:pPr>
            <a:r>
              <a:rPr lang="en-GB" sz="1800">
                <a:solidFill>
                  <a:schemeClr val="tx1"/>
                </a:solidFill>
                <a:latin typeface="Tahoma" pitchFamily="34" charset="0"/>
              </a:rPr>
              <a:t>CMS cavern 53m long, 27m wide by 25m high</a:t>
            </a:r>
          </a:p>
        </p:txBody>
      </p:sp>
      <p:sp>
        <p:nvSpPr>
          <p:cNvPr id="3" name="Date Placeholder 2"/>
          <p:cNvSpPr>
            <a:spLocks noGrp="1"/>
          </p:cNvSpPr>
          <p:nvPr>
            <p:ph type="dt" sz="half" idx="2"/>
          </p:nvPr>
        </p:nvSpPr>
        <p:spPr/>
        <p:txBody>
          <a:bodyPr/>
          <a:lstStyle/>
          <a:p>
            <a:r>
              <a:rPr lang="en-US" smtClean="0"/>
              <a:t>17/03/16</a:t>
            </a:r>
            <a:endParaRPr lang="en-US"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2842045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2" descr="G:\Departments\GS\Groups\SEM\CE\Activities and Services\DO\Poehler\mp\Michael\Affaires\BAT 42 - Extension 40\Photos\2011\34.jpg"/>
          <p:cNvPicPr>
            <a:picLocks noChangeAspect="1" noChangeArrowheads="1"/>
          </p:cNvPicPr>
          <p:nvPr/>
        </p:nvPicPr>
        <p:blipFill>
          <a:blip r:embed="rId3" cstate="print"/>
          <a:srcRect b="18323"/>
          <a:stretch>
            <a:fillRect/>
          </a:stretch>
        </p:blipFill>
        <p:spPr bwMode="auto">
          <a:xfrm>
            <a:off x="334335" y="1314452"/>
            <a:ext cx="8387635" cy="4552949"/>
          </a:xfrm>
          <a:prstGeom prst="rect">
            <a:avLst/>
          </a:prstGeom>
          <a:noFill/>
          <a:ln w="9525">
            <a:noFill/>
            <a:miter lim="800000"/>
            <a:headEnd/>
            <a:tailEnd/>
          </a:ln>
        </p:spPr>
      </p:pic>
      <p:sp>
        <p:nvSpPr>
          <p:cNvPr id="10" name="Rectangle 2"/>
          <p:cNvSpPr txBox="1">
            <a:spLocks noChangeArrowheads="1"/>
          </p:cNvSpPr>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bg1"/>
                </a:solidFill>
                <a:effectLst/>
                <a:uLnTx/>
                <a:uFillTx/>
                <a:latin typeface="+mj-lt"/>
                <a:ea typeface="+mj-ea"/>
                <a:cs typeface="+mj-cs"/>
              </a:rPr>
              <a:t>Major achievements 2011</a:t>
            </a:r>
          </a:p>
        </p:txBody>
      </p:sp>
      <p:sp>
        <p:nvSpPr>
          <p:cNvPr id="8" name="Rectangle 2"/>
          <p:cNvSpPr txBox="1">
            <a:spLocks noChangeArrowheads="1"/>
          </p:cNvSpPr>
          <p:nvPr/>
        </p:nvSpPr>
        <p:spPr>
          <a:xfrm>
            <a:off x="1195754" y="46038"/>
            <a:ext cx="6705600" cy="792162"/>
          </a:xfrm>
          <a:prstGeom prst="rect">
            <a:avLst/>
          </a:prstGeom>
        </p:spPr>
        <p:txBody>
          <a:bodyPr/>
          <a:lstStyle>
            <a:lvl1pPr algn="ctr" defTabSz="957472" rtl="0" eaLnBrk="1" latinLnBrk="0" hangingPunct="1">
              <a:spcBef>
                <a:spcPct val="0"/>
              </a:spcBef>
              <a:buNone/>
              <a:defRPr sz="4600" kern="1200">
                <a:solidFill>
                  <a:schemeClr val="tx1"/>
                </a:solidFill>
                <a:latin typeface="+mj-lt"/>
                <a:ea typeface="+mj-ea"/>
                <a:cs typeface="+mj-cs"/>
              </a:defRPr>
            </a:lvl1pPr>
          </a:lstStyle>
          <a:p>
            <a:r>
              <a:rPr lang="en-US" sz="4100" dirty="0"/>
              <a:t>Building 42</a:t>
            </a:r>
          </a:p>
        </p:txBody>
      </p:sp>
      <p:sp>
        <p:nvSpPr>
          <p:cNvPr id="2" name="Date Placeholder 1"/>
          <p:cNvSpPr>
            <a:spLocks noGrp="1"/>
          </p:cNvSpPr>
          <p:nvPr>
            <p:ph type="dt" sz="half" idx="2"/>
          </p:nvPr>
        </p:nvSpPr>
        <p:spPr/>
        <p:txBody>
          <a:bodyPr/>
          <a:lstStyle/>
          <a:p>
            <a:r>
              <a:rPr lang="en-US" smtClean="0"/>
              <a:t>17/03/16</a:t>
            </a:r>
            <a:endParaRPr lang="en-US" dirty="0"/>
          </a:p>
        </p:txBody>
      </p:sp>
      <p:sp>
        <p:nvSpPr>
          <p:cNvPr id="3" name="Footer Placeholder 2"/>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35771327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211016" y="914400"/>
            <a:ext cx="6564774" cy="923342"/>
          </a:xfrm>
          <a:solidFill>
            <a:srgbClr val="FFC000"/>
          </a:solidFill>
        </p:spPr>
        <p:txBody>
          <a:bodyPr>
            <a:noAutofit/>
          </a:bodyPr>
          <a:lstStyle/>
          <a:p>
            <a:pPr algn="l"/>
            <a:r>
              <a:rPr lang="en-US" sz="1600" b="1" u="sng" dirty="0" smtClean="0"/>
              <a:t>Bld 107 : New Chemical Surface Treatment Facility</a:t>
            </a:r>
            <a:endParaRPr lang="en-US" sz="1200" dirty="0" smtClean="0"/>
          </a:p>
        </p:txBody>
      </p:sp>
      <p:pic>
        <p:nvPicPr>
          <p:cNvPr id="2050" name="Picture 2" descr="C:\Users\josborne\AppData\Local\Microsoft\Windows\Temporary Internet Files\Content.Outlook\9P2CVCI3\Image - Report.jpg"/>
          <p:cNvPicPr>
            <a:picLocks noChangeAspect="1" noChangeArrowheads="1"/>
          </p:cNvPicPr>
          <p:nvPr/>
        </p:nvPicPr>
        <p:blipFill>
          <a:blip r:embed="rId2" cstate="print"/>
          <a:srcRect/>
          <a:stretch>
            <a:fillRect/>
          </a:stretch>
        </p:blipFill>
        <p:spPr bwMode="auto">
          <a:xfrm>
            <a:off x="211015" y="1556792"/>
            <a:ext cx="8756812" cy="4803493"/>
          </a:xfrm>
          <a:prstGeom prst="rect">
            <a:avLst/>
          </a:prstGeom>
          <a:noFill/>
        </p:spPr>
      </p:pic>
      <p:sp>
        <p:nvSpPr>
          <p:cNvPr id="9" name="Title 1"/>
          <p:cNvSpPr txBox="1">
            <a:spLocks/>
          </p:cNvSpPr>
          <p:nvPr/>
        </p:nvSpPr>
        <p:spPr bwMode="auto">
          <a:xfrm>
            <a:off x="1447800" y="15240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defRPr/>
            </a:pPr>
            <a:r>
              <a:rPr lang="en-US" sz="3200" kern="0" dirty="0" smtClean="0">
                <a:solidFill>
                  <a:schemeClr val="bg1"/>
                </a:solidFill>
              </a:rPr>
              <a:t>GS-SE </a:t>
            </a:r>
            <a:r>
              <a:rPr kumimoji="0" lang="en-US" sz="3200" b="0" i="0" u="none" strike="noStrike" kern="0" cap="none" spc="0" normalizeH="0" baseline="0" noProof="0" dirty="0" smtClean="0">
                <a:ln>
                  <a:noFill/>
                </a:ln>
                <a:solidFill>
                  <a:schemeClr val="bg1"/>
                </a:solidFill>
                <a:effectLst/>
                <a:uLnTx/>
                <a:uFillTx/>
                <a:latin typeface="+mj-lt"/>
                <a:ea typeface="+mj-ea"/>
                <a:cs typeface="+mj-cs"/>
              </a:rPr>
              <a:t>Review 2011</a:t>
            </a:r>
          </a:p>
        </p:txBody>
      </p:sp>
      <p:sp>
        <p:nvSpPr>
          <p:cNvPr id="6" name="Rectangle 2"/>
          <p:cNvSpPr>
            <a:spLocks noGrp="1" noChangeArrowheads="1"/>
          </p:cNvSpPr>
          <p:nvPr>
            <p:ph type="title"/>
          </p:nvPr>
        </p:nvSpPr>
        <p:spPr>
          <a:xfrm>
            <a:off x="1195754" y="0"/>
            <a:ext cx="6705600" cy="792162"/>
          </a:xfrm>
        </p:spPr>
        <p:txBody>
          <a:bodyPr>
            <a:normAutofit fontScale="90000"/>
          </a:bodyPr>
          <a:lstStyle/>
          <a:p>
            <a:r>
              <a:rPr lang="en-US" dirty="0" smtClean="0"/>
              <a:t>Recent Projects – </a:t>
            </a:r>
            <a:r>
              <a:rPr lang="en-US" dirty="0" err="1" smtClean="0"/>
              <a:t>Bld</a:t>
            </a:r>
            <a:r>
              <a:rPr lang="en-US" dirty="0" smtClean="0"/>
              <a:t> 107</a:t>
            </a:r>
          </a:p>
        </p:txBody>
      </p:sp>
      <p:sp>
        <p:nvSpPr>
          <p:cNvPr id="2" name="Date Placeholder 1"/>
          <p:cNvSpPr>
            <a:spLocks noGrp="1"/>
          </p:cNvSpPr>
          <p:nvPr>
            <p:ph type="dt" sz="half" idx="2"/>
          </p:nvPr>
        </p:nvSpPr>
        <p:spPr/>
        <p:txBody>
          <a:bodyPr/>
          <a:lstStyle/>
          <a:p>
            <a:r>
              <a:rPr lang="en-US" smtClean="0"/>
              <a:t>17/03/16</a:t>
            </a:r>
            <a:endParaRPr lang="en-US" dirty="0"/>
          </a:p>
        </p:txBody>
      </p:sp>
      <p:sp>
        <p:nvSpPr>
          <p:cNvPr id="3" name="Footer Placeholder 2"/>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10186409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8" descr="G:\Departments\GS\Groups\SEM\CE\Activities and Services\DO\Poehler\mp\Michael\Affaires\BAT 774 - CCR\Architecte\Etudes\20111202-solution 12\renders 02-12-11_Page_5.jpg"/>
          <p:cNvPicPr>
            <a:picLocks noChangeAspect="1" noChangeArrowheads="1"/>
          </p:cNvPicPr>
          <p:nvPr/>
        </p:nvPicPr>
        <p:blipFill>
          <a:blip r:embed="rId3" cstate="print"/>
          <a:srcRect t="20580"/>
          <a:stretch>
            <a:fillRect/>
          </a:stretch>
        </p:blipFill>
        <p:spPr bwMode="auto">
          <a:xfrm>
            <a:off x="2144713" y="848685"/>
            <a:ext cx="5040312" cy="2287588"/>
          </a:xfrm>
          <a:prstGeom prst="rect">
            <a:avLst/>
          </a:prstGeom>
          <a:noFill/>
          <a:ln w="9525">
            <a:solidFill>
              <a:schemeClr val="tx1"/>
            </a:solidFill>
            <a:miter lim="800000"/>
            <a:headEnd/>
            <a:tailEnd/>
          </a:ln>
        </p:spPr>
      </p:pic>
      <p:pic>
        <p:nvPicPr>
          <p:cNvPr id="16389" name="Picture 9" descr="G:\Departments\GS\Groups\SEM\CE\Activities and Services\DO\Poehler\mp\Michael\Affaires\BAT 774 - CCR\Architecte\Etudes\20111202-solution 12\renders 02-12-11_Page_2.jpg"/>
          <p:cNvPicPr>
            <a:picLocks noChangeAspect="1" noChangeArrowheads="1"/>
          </p:cNvPicPr>
          <p:nvPr/>
        </p:nvPicPr>
        <p:blipFill>
          <a:blip r:embed="rId4" cstate="print"/>
          <a:srcRect t="15398" b="16032"/>
          <a:stretch>
            <a:fillRect/>
          </a:stretch>
        </p:blipFill>
        <p:spPr bwMode="auto">
          <a:xfrm>
            <a:off x="1785938" y="3298198"/>
            <a:ext cx="5759450" cy="2633662"/>
          </a:xfrm>
          <a:prstGeom prst="rect">
            <a:avLst/>
          </a:prstGeom>
          <a:noFill/>
          <a:ln w="9525">
            <a:solidFill>
              <a:schemeClr val="tx1"/>
            </a:solidFill>
            <a:miter lim="800000"/>
            <a:headEnd/>
            <a:tailEnd/>
          </a:ln>
        </p:spPr>
      </p:pic>
      <p:sp>
        <p:nvSpPr>
          <p:cNvPr id="6" name="Rectangle 2"/>
          <p:cNvSpPr txBox="1">
            <a:spLocks noChangeArrowheads="1"/>
          </p:cNvSpPr>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smtClean="0">
                <a:ln>
                  <a:noFill/>
                </a:ln>
                <a:solidFill>
                  <a:schemeClr val="bg1"/>
                </a:solidFill>
                <a:effectLst/>
                <a:uLnTx/>
                <a:uFillTx/>
                <a:latin typeface="+mj-lt"/>
                <a:ea typeface="+mj-ea"/>
                <a:cs typeface="+mj-cs"/>
              </a:rPr>
              <a:t>Major Objectives 2012</a:t>
            </a:r>
            <a:endParaRPr kumimoji="0" lang="en-US" sz="3200" b="0" i="0" u="none" strike="noStrike" kern="0" cap="none" spc="0" normalizeH="0" baseline="0" noProof="0" dirty="0" smtClean="0">
              <a:ln>
                <a:noFill/>
              </a:ln>
              <a:solidFill>
                <a:schemeClr val="bg1"/>
              </a:solidFill>
              <a:effectLst/>
              <a:uLnTx/>
              <a:uFillTx/>
              <a:latin typeface="+mj-lt"/>
              <a:ea typeface="+mj-ea"/>
              <a:cs typeface="+mj-cs"/>
            </a:endParaRPr>
          </a:p>
        </p:txBody>
      </p:sp>
      <p:sp>
        <p:nvSpPr>
          <p:cNvPr id="7" name="Content Placeholder 2"/>
          <p:cNvSpPr txBox="1">
            <a:spLocks/>
          </p:cNvSpPr>
          <p:nvPr/>
        </p:nvSpPr>
        <p:spPr bwMode="auto">
          <a:xfrm>
            <a:off x="211015" y="76200"/>
            <a:ext cx="8727831"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ctr" defTabSz="957472" fontAlgn="base">
              <a:lnSpc>
                <a:spcPct val="100000"/>
              </a:lnSpc>
              <a:spcBef>
                <a:spcPct val="0"/>
              </a:spcBef>
              <a:spcAft>
                <a:spcPct val="0"/>
              </a:spcAft>
              <a:buClr>
                <a:srgbClr val="3861AA"/>
              </a:buClr>
              <a:buSzTx/>
              <a:tabLst/>
              <a:defRPr/>
            </a:pPr>
            <a:r>
              <a:rPr lang="en-US" sz="4100" dirty="0">
                <a:latin typeface="+mj-lt"/>
                <a:ea typeface="+mj-ea"/>
                <a:cs typeface="+mj-cs"/>
              </a:rPr>
              <a:t>Building 774</a:t>
            </a:r>
          </a:p>
        </p:txBody>
      </p:sp>
      <p:sp>
        <p:nvSpPr>
          <p:cNvPr id="2" name="Date Placeholder 1"/>
          <p:cNvSpPr>
            <a:spLocks noGrp="1"/>
          </p:cNvSpPr>
          <p:nvPr>
            <p:ph type="dt" sz="half" idx="2"/>
          </p:nvPr>
        </p:nvSpPr>
        <p:spPr/>
        <p:txBody>
          <a:bodyPr/>
          <a:lstStyle/>
          <a:p>
            <a:r>
              <a:rPr lang="en-US" smtClean="0"/>
              <a:t>17/03/16</a:t>
            </a:r>
            <a:endParaRPr lang="en-US" dirty="0"/>
          </a:p>
        </p:txBody>
      </p:sp>
      <p:sp>
        <p:nvSpPr>
          <p:cNvPr id="3" name="Footer Placeholder 2"/>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5454025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00201" y="1295400"/>
            <a:ext cx="3264363" cy="2448272"/>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9632" y="3717034"/>
            <a:ext cx="3184334" cy="237842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00696" y="3486732"/>
            <a:ext cx="4238752" cy="3179064"/>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6137" y="1011690"/>
            <a:ext cx="3143311" cy="2347782"/>
          </a:xfrm>
          <a:prstGeom prst="rect">
            <a:avLst/>
          </a:prstGeom>
        </p:spPr>
      </p:pic>
      <p:sp>
        <p:nvSpPr>
          <p:cNvPr id="8" name="Rectangle 2"/>
          <p:cNvSpPr txBox="1">
            <a:spLocks noChangeArrowheads="1"/>
          </p:cNvSpPr>
          <p:nvPr/>
        </p:nvSpPr>
        <p:spPr>
          <a:xfrm>
            <a:off x="1195754" y="0"/>
            <a:ext cx="6705600" cy="792162"/>
          </a:xfrm>
          <a:prstGeom prst="rect">
            <a:avLst/>
          </a:prstGeom>
        </p:spPr>
        <p:txBody>
          <a:bodyPr vert="horz" lIns="95746" tIns="47874" rIns="95746" bIns="47874" rtlCol="0" anchor="ctr">
            <a:noAutofit/>
          </a:bodyPr>
          <a:lstStyle>
            <a:lvl1pPr algn="ctr" defTabSz="957472" rtl="0" eaLnBrk="1" latinLnBrk="0" hangingPunct="1">
              <a:spcBef>
                <a:spcPct val="0"/>
              </a:spcBef>
              <a:buNone/>
              <a:defRPr sz="3400" kern="1200" baseline="0">
                <a:solidFill>
                  <a:schemeClr val="tx2">
                    <a:lumMod val="60000"/>
                    <a:lumOff val="40000"/>
                  </a:schemeClr>
                </a:solidFill>
                <a:latin typeface="Verdana" pitchFamily="34" charset="0"/>
                <a:ea typeface="+mj-ea"/>
                <a:cs typeface="+mj-cs"/>
              </a:defRPr>
            </a:lvl1pPr>
          </a:lstStyle>
          <a:p>
            <a:pPr fontAlgn="base">
              <a:spcAft>
                <a:spcPct val="0"/>
              </a:spcAft>
              <a:buClr>
                <a:srgbClr val="3861AA"/>
              </a:buClr>
              <a:defRPr/>
            </a:pPr>
            <a:r>
              <a:rPr lang="en-US" sz="4100" dirty="0">
                <a:solidFill>
                  <a:schemeClr val="tx1"/>
                </a:solidFill>
                <a:latin typeface="+mj-lt"/>
              </a:rPr>
              <a:t>Computer Centre Upgrade</a:t>
            </a:r>
          </a:p>
        </p:txBody>
      </p:sp>
      <p:sp>
        <p:nvSpPr>
          <p:cNvPr id="2" name="Date Placeholder 1"/>
          <p:cNvSpPr>
            <a:spLocks noGrp="1"/>
          </p:cNvSpPr>
          <p:nvPr>
            <p:ph type="dt" sz="half" idx="2"/>
          </p:nvPr>
        </p:nvSpPr>
        <p:spPr/>
        <p:txBody>
          <a:bodyPr/>
          <a:lstStyle/>
          <a:p>
            <a:r>
              <a:rPr lang="en-US" smtClean="0"/>
              <a:t>17/03/16</a:t>
            </a:r>
            <a:endParaRPr lang="en-US" dirty="0"/>
          </a:p>
        </p:txBody>
      </p:sp>
      <p:sp>
        <p:nvSpPr>
          <p:cNvPr id="3" name="Footer Placeholder 2"/>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11586083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71800" y="152400"/>
            <a:ext cx="184731" cy="369332"/>
          </a:xfrm>
          <a:prstGeom prst="rect">
            <a:avLst/>
          </a:prstGeom>
          <a:noFill/>
        </p:spPr>
        <p:txBody>
          <a:bodyPr wrap="none" rtlCol="0">
            <a:spAutoFit/>
          </a:bodyPr>
          <a:lstStyle/>
          <a:p>
            <a:endParaRPr lang="fr-FR" dirty="0"/>
          </a:p>
        </p:txBody>
      </p:sp>
      <p:pic>
        <p:nvPicPr>
          <p:cNvPr id="1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3831" y="1290659"/>
            <a:ext cx="2500743" cy="230425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5" name="Picture 2" descr="G:\Departments\EN\Groups\MEF\INT\kosmicki\etudes\Ouvrages_de_surface\0245\9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7" y="1268761"/>
            <a:ext cx="5112568" cy="3834426"/>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0072" y="3594915"/>
            <a:ext cx="3782651" cy="22322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r>
              <a:rPr lang="fr-FR" sz="4000" b="1" dirty="0" smtClean="0"/>
              <a:t>LIU</a:t>
            </a:r>
            <a:r>
              <a:rPr lang="fr-FR" sz="4000" b="1" dirty="0"/>
              <a:t>- Booster : New building 245 </a:t>
            </a:r>
            <a:r>
              <a:rPr lang="fr-FR" sz="4000" b="1" dirty="0" smtClean="0"/>
              <a:t>MPSB</a:t>
            </a:r>
            <a:endParaRPr lang="en-US" sz="4000" dirty="0"/>
          </a:p>
        </p:txBody>
      </p:sp>
      <p:sp>
        <p:nvSpPr>
          <p:cNvPr id="4" name="Date Placeholder 3"/>
          <p:cNvSpPr>
            <a:spLocks noGrp="1"/>
          </p:cNvSpPr>
          <p:nvPr>
            <p:ph type="dt" sz="half" idx="2"/>
          </p:nvPr>
        </p:nvSpPr>
        <p:spPr/>
        <p:txBody>
          <a:bodyPr/>
          <a:lstStyle/>
          <a:p>
            <a:r>
              <a:rPr lang="en-US" smtClean="0"/>
              <a:t>17/03/16</a:t>
            </a:r>
            <a:endParaRPr lang="en-US" dirty="0"/>
          </a:p>
        </p:txBody>
      </p:sp>
      <p:sp>
        <p:nvSpPr>
          <p:cNvPr id="5" name="Footer Placeholder 4"/>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2940996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1195754" y="0"/>
            <a:ext cx="6705600" cy="792162"/>
          </a:xfrm>
          <a:prstGeom prst="rect">
            <a:avLst/>
          </a:prstGeom>
        </p:spPr>
        <p:txBody>
          <a:bodyPr vert="horz" lIns="95746" tIns="47874" rIns="95746" bIns="47874" rtlCol="0" anchor="ctr">
            <a:noAutofit/>
          </a:bodyPr>
          <a:lstStyle>
            <a:lvl1pPr algn="ctr" defTabSz="957472" rtl="0" eaLnBrk="1" latinLnBrk="0" hangingPunct="1">
              <a:spcBef>
                <a:spcPct val="0"/>
              </a:spcBef>
              <a:buNone/>
              <a:defRPr sz="3400" kern="1200" baseline="0">
                <a:solidFill>
                  <a:schemeClr val="tx2">
                    <a:lumMod val="60000"/>
                    <a:lumOff val="40000"/>
                  </a:schemeClr>
                </a:solidFill>
                <a:latin typeface="Verdana" pitchFamily="34" charset="0"/>
                <a:ea typeface="+mj-ea"/>
                <a:cs typeface="+mj-cs"/>
              </a:defRPr>
            </a:lvl1pPr>
          </a:lstStyle>
          <a:p>
            <a:pPr fontAlgn="base">
              <a:spcAft>
                <a:spcPct val="0"/>
              </a:spcAft>
              <a:buClr>
                <a:srgbClr val="3861AA"/>
              </a:buClr>
              <a:defRPr/>
            </a:pPr>
            <a:r>
              <a:rPr lang="en-US" sz="4100" dirty="0">
                <a:solidFill>
                  <a:schemeClr val="tx1"/>
                </a:solidFill>
                <a:latin typeface="+mj-lt"/>
              </a:rPr>
              <a:t>MEDICIS works</a:t>
            </a:r>
          </a:p>
        </p:txBody>
      </p:sp>
      <p:pic>
        <p:nvPicPr>
          <p:cNvPr id="9"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5697416" y="2209801"/>
            <a:ext cx="3304507" cy="29190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a:stretch/>
        </p:blipFill>
        <p:spPr bwMode="auto">
          <a:xfrm>
            <a:off x="1828801" y="3276601"/>
            <a:ext cx="4429867" cy="29878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2" name="Picture 3"/>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162167" y="2438401"/>
            <a:ext cx="1669943" cy="134093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3" name="Picture 4"/>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a:stretch/>
        </p:blipFill>
        <p:spPr bwMode="auto">
          <a:xfrm>
            <a:off x="70339" y="4255366"/>
            <a:ext cx="1652682" cy="157725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p:cNvSpPr txBox="1"/>
          <p:nvPr/>
        </p:nvSpPr>
        <p:spPr>
          <a:xfrm>
            <a:off x="174954" y="3730080"/>
            <a:ext cx="1724184" cy="369332"/>
          </a:xfrm>
          <a:prstGeom prst="rect">
            <a:avLst/>
          </a:prstGeom>
          <a:noFill/>
        </p:spPr>
        <p:txBody>
          <a:bodyPr wrap="square" rtlCol="0">
            <a:spAutoFit/>
          </a:bodyPr>
          <a:lstStyle/>
          <a:p>
            <a:r>
              <a:rPr lang="en-US" b="1" dirty="0" smtClean="0">
                <a:solidFill>
                  <a:srgbClr val="FFC000"/>
                </a:solidFill>
                <a:effectLst>
                  <a:outerShdw blurRad="38100" dist="38100" dir="2700000" algn="tl">
                    <a:srgbClr val="000000">
                      <a:alpha val="43137"/>
                    </a:srgbClr>
                  </a:outerShdw>
                </a:effectLst>
              </a:rPr>
              <a:t>Magnetite ore</a:t>
            </a:r>
            <a:endParaRPr lang="en-US" b="1" dirty="0">
              <a:solidFill>
                <a:srgbClr val="FFC000"/>
              </a:solidFill>
              <a:effectLst>
                <a:outerShdw blurRad="38100" dist="38100" dir="2700000" algn="tl">
                  <a:srgbClr val="000000">
                    <a:alpha val="43137"/>
                  </a:srgbClr>
                </a:outerShdw>
              </a:effectLst>
            </a:endParaRPr>
          </a:p>
        </p:txBody>
      </p:sp>
      <p:sp>
        <p:nvSpPr>
          <p:cNvPr id="15" name="TextBox 14"/>
          <p:cNvSpPr txBox="1"/>
          <p:nvPr/>
        </p:nvSpPr>
        <p:spPr>
          <a:xfrm>
            <a:off x="209852" y="5779366"/>
            <a:ext cx="1583507" cy="369332"/>
          </a:xfrm>
          <a:prstGeom prst="rect">
            <a:avLst/>
          </a:prstGeom>
          <a:noFill/>
        </p:spPr>
        <p:txBody>
          <a:bodyPr wrap="square" rtlCol="0">
            <a:spAutoFit/>
          </a:bodyPr>
          <a:lstStyle/>
          <a:p>
            <a:r>
              <a:rPr lang="en-US" b="1" dirty="0" smtClean="0">
                <a:solidFill>
                  <a:srgbClr val="FFC000"/>
                </a:solidFill>
                <a:effectLst>
                  <a:outerShdw blurRad="38100" dist="38100" dir="2700000" algn="tl">
                    <a:srgbClr val="000000">
                      <a:alpha val="43137"/>
                    </a:srgbClr>
                  </a:outerShdw>
                </a:effectLst>
              </a:rPr>
              <a:t>Preparation</a:t>
            </a:r>
            <a:endParaRPr lang="en-US" b="1" dirty="0">
              <a:solidFill>
                <a:srgbClr val="FFC000"/>
              </a:solidFill>
              <a:effectLst>
                <a:outerShdw blurRad="38100" dist="38100" dir="2700000" algn="tl">
                  <a:srgbClr val="000000">
                    <a:alpha val="43137"/>
                  </a:srgbClr>
                </a:outerShdw>
              </a:effectLst>
            </a:endParaRPr>
          </a:p>
        </p:txBody>
      </p:sp>
      <p:sp>
        <p:nvSpPr>
          <p:cNvPr id="16" name="TextBox 15"/>
          <p:cNvSpPr txBox="1"/>
          <p:nvPr/>
        </p:nvSpPr>
        <p:spPr>
          <a:xfrm>
            <a:off x="2180492" y="5029200"/>
            <a:ext cx="2896859" cy="923330"/>
          </a:xfrm>
          <a:prstGeom prst="rect">
            <a:avLst/>
          </a:prstGeom>
          <a:noFill/>
        </p:spPr>
        <p:txBody>
          <a:bodyPr wrap="square" rtlCol="0">
            <a:spAutoFit/>
          </a:bodyPr>
          <a:lstStyle/>
          <a:p>
            <a:r>
              <a:rPr lang="en-US" b="1" dirty="0" smtClean="0">
                <a:solidFill>
                  <a:srgbClr val="FFFF00"/>
                </a:solidFill>
                <a:effectLst>
                  <a:outerShdw blurRad="38100" dist="38100" dir="2700000" algn="tl">
                    <a:srgbClr val="000000">
                      <a:alpha val="43137"/>
                    </a:srgbClr>
                  </a:outerShdw>
                </a:effectLst>
              </a:rPr>
              <a:t>Magnetite concrete high density 3.9 kg/dm3 (normal concrete 2.2 kg/dm3)</a:t>
            </a:r>
            <a:endParaRPr lang="en-US" b="1" dirty="0">
              <a:solidFill>
                <a:srgbClr val="FFFF00"/>
              </a:solidFill>
              <a:effectLst>
                <a:outerShdw blurRad="38100" dist="38100" dir="2700000" algn="tl">
                  <a:srgbClr val="000000">
                    <a:alpha val="43137"/>
                  </a:srgbClr>
                </a:outerShdw>
              </a:effectLst>
            </a:endParaRPr>
          </a:p>
        </p:txBody>
      </p:sp>
      <p:sp>
        <p:nvSpPr>
          <p:cNvPr id="3" name="TextBox 2"/>
          <p:cNvSpPr txBox="1"/>
          <p:nvPr/>
        </p:nvSpPr>
        <p:spPr>
          <a:xfrm>
            <a:off x="281354" y="1066800"/>
            <a:ext cx="4390946" cy="923330"/>
          </a:xfrm>
          <a:prstGeom prst="rect">
            <a:avLst/>
          </a:prstGeom>
          <a:noFill/>
        </p:spPr>
        <p:txBody>
          <a:bodyPr wrap="none" rtlCol="0">
            <a:spAutoFit/>
          </a:bodyPr>
          <a:lstStyle/>
          <a:p>
            <a:pPr marL="342900" indent="-342900">
              <a:buFont typeface="Arial"/>
              <a:buChar char="•"/>
            </a:pPr>
            <a:r>
              <a:rPr lang="en-US" b="1" dirty="0" smtClean="0">
                <a:latin typeface="Verdana"/>
                <a:cs typeface="Verdana"/>
              </a:rPr>
              <a:t>Addition of experimental area</a:t>
            </a:r>
          </a:p>
          <a:p>
            <a:pPr marL="342900" indent="-342900">
              <a:buFont typeface="Arial"/>
              <a:buChar char="•"/>
            </a:pPr>
            <a:r>
              <a:rPr lang="en-US" b="1" dirty="0" smtClean="0">
                <a:latin typeface="Verdana"/>
                <a:cs typeface="Verdana"/>
              </a:rPr>
              <a:t>Special shielding</a:t>
            </a:r>
          </a:p>
          <a:p>
            <a:pPr marL="342900" indent="-342900">
              <a:buFont typeface="Arial"/>
              <a:buChar char="•"/>
            </a:pPr>
            <a:r>
              <a:rPr lang="en-US" b="1" dirty="0" smtClean="0">
                <a:latin typeface="Verdana"/>
                <a:cs typeface="Verdana"/>
              </a:rPr>
              <a:t>Cross-border difficulties</a:t>
            </a:r>
            <a:endParaRPr lang="en-US" b="1" dirty="0">
              <a:latin typeface="Verdana"/>
              <a:cs typeface="Verdana"/>
            </a:endParaRPr>
          </a:p>
        </p:txBody>
      </p:sp>
      <p:sp>
        <p:nvSpPr>
          <p:cNvPr id="2" name="Date Placeholder 1"/>
          <p:cNvSpPr>
            <a:spLocks noGrp="1"/>
          </p:cNvSpPr>
          <p:nvPr>
            <p:ph type="dt" sz="half" idx="2"/>
          </p:nvPr>
        </p:nvSpPr>
        <p:spPr/>
        <p:txBody>
          <a:bodyPr/>
          <a:lstStyle/>
          <a:p>
            <a:r>
              <a:rPr lang="en-US" smtClean="0"/>
              <a:t>17/03/16</a:t>
            </a:r>
            <a:endParaRPr lang="en-US" dirty="0"/>
          </a:p>
        </p:txBody>
      </p:sp>
      <p:sp>
        <p:nvSpPr>
          <p:cNvPr id="4" name="Footer Placeholder 3"/>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6266829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51182"/>
            <a:ext cx="8226854" cy="940443"/>
          </a:xfrm>
        </p:spPr>
        <p:txBody>
          <a:bodyPr/>
          <a:lstStyle/>
          <a:p>
            <a:r>
              <a:rPr lang="en-US" dirty="0" smtClean="0"/>
              <a:t>Renovation works: Offices</a:t>
            </a:r>
          </a:p>
        </p:txBody>
      </p:sp>
      <p:sp>
        <p:nvSpPr>
          <p:cNvPr id="9" name="Rectangle 8"/>
          <p:cNvSpPr/>
          <p:nvPr/>
        </p:nvSpPr>
        <p:spPr>
          <a:xfrm>
            <a:off x="5715000" y="2667000"/>
            <a:ext cx="34290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4 RDC renovation 002.jpg"/>
          <p:cNvPicPr>
            <a:picLocks noChangeAspect="1"/>
          </p:cNvPicPr>
          <p:nvPr/>
        </p:nvPicPr>
        <p:blipFill>
          <a:blip r:embed="rId3" cstate="print"/>
          <a:stretch>
            <a:fillRect/>
          </a:stretch>
        </p:blipFill>
        <p:spPr>
          <a:xfrm>
            <a:off x="5486400" y="914402"/>
            <a:ext cx="3494618" cy="2620963"/>
          </a:xfrm>
          <a:prstGeom prst="rect">
            <a:avLst/>
          </a:prstGeom>
        </p:spPr>
      </p:pic>
      <p:pic>
        <p:nvPicPr>
          <p:cNvPr id="14" name="Picture 13" descr="4 RDC renovation 004.jpg"/>
          <p:cNvPicPr>
            <a:picLocks noChangeAspect="1"/>
          </p:cNvPicPr>
          <p:nvPr/>
        </p:nvPicPr>
        <p:blipFill>
          <a:blip r:embed="rId4" cstate="print"/>
          <a:stretch>
            <a:fillRect/>
          </a:stretch>
        </p:blipFill>
        <p:spPr>
          <a:xfrm>
            <a:off x="1447800" y="990601"/>
            <a:ext cx="3352800" cy="2514600"/>
          </a:xfrm>
          <a:prstGeom prst="rect">
            <a:avLst/>
          </a:prstGeom>
        </p:spPr>
      </p:pic>
      <p:pic>
        <p:nvPicPr>
          <p:cNvPr id="17" name="Picture 16" descr="4 RDC renovation 007.jpg"/>
          <p:cNvPicPr>
            <a:picLocks noChangeAspect="1"/>
          </p:cNvPicPr>
          <p:nvPr/>
        </p:nvPicPr>
        <p:blipFill>
          <a:blip r:embed="rId5" cstate="print"/>
          <a:stretch>
            <a:fillRect/>
          </a:stretch>
        </p:blipFill>
        <p:spPr>
          <a:xfrm>
            <a:off x="1447800" y="3581400"/>
            <a:ext cx="3251200" cy="2438400"/>
          </a:xfrm>
          <a:prstGeom prst="rect">
            <a:avLst/>
          </a:prstGeom>
        </p:spPr>
      </p:pic>
      <p:pic>
        <p:nvPicPr>
          <p:cNvPr id="18" name="Picture 17" descr="4 RDC renovation 006.jpg"/>
          <p:cNvPicPr>
            <a:picLocks noChangeAspect="1"/>
          </p:cNvPicPr>
          <p:nvPr/>
        </p:nvPicPr>
        <p:blipFill>
          <a:blip r:embed="rId6" cstate="print"/>
          <a:stretch>
            <a:fillRect/>
          </a:stretch>
        </p:blipFill>
        <p:spPr>
          <a:xfrm>
            <a:off x="5486401" y="3581400"/>
            <a:ext cx="3454400" cy="2590800"/>
          </a:xfrm>
          <a:prstGeom prst="rect">
            <a:avLst/>
          </a:prstGeom>
        </p:spPr>
      </p:pic>
      <p:sp>
        <p:nvSpPr>
          <p:cNvPr id="2" name="Date Placeholder 1"/>
          <p:cNvSpPr>
            <a:spLocks noGrp="1"/>
          </p:cNvSpPr>
          <p:nvPr>
            <p:ph type="dt" sz="half" idx="2"/>
          </p:nvPr>
        </p:nvSpPr>
        <p:spPr/>
        <p:txBody>
          <a:bodyPr/>
          <a:lstStyle/>
          <a:p>
            <a:r>
              <a:rPr lang="en-US" smtClean="0"/>
              <a:t>17/03/16</a:t>
            </a:r>
            <a:endParaRPr lang="en-US" dirty="0"/>
          </a:p>
        </p:txBody>
      </p:sp>
      <p:sp>
        <p:nvSpPr>
          <p:cNvPr id="3" name="Footer Placeholder 2"/>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39276234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SCN0400.jpg"/>
          <p:cNvPicPr>
            <a:picLocks noChangeAspect="1"/>
          </p:cNvPicPr>
          <p:nvPr/>
        </p:nvPicPr>
        <p:blipFill>
          <a:blip r:embed="rId2" cstate="print"/>
          <a:srcRect l="5000" t="4444" b="8889"/>
          <a:stretch>
            <a:fillRect/>
          </a:stretch>
        </p:blipFill>
        <p:spPr>
          <a:xfrm>
            <a:off x="2145031" y="1295400"/>
            <a:ext cx="6998969" cy="4788768"/>
          </a:xfrm>
          <a:prstGeom prst="rect">
            <a:avLst/>
          </a:prstGeom>
        </p:spPr>
      </p:pic>
      <p:pic>
        <p:nvPicPr>
          <p:cNvPr id="3" name="Picture 2"/>
          <p:cNvPicPr>
            <a:picLocks noChangeAspect="1" noChangeArrowheads="1"/>
          </p:cNvPicPr>
          <p:nvPr/>
        </p:nvPicPr>
        <p:blipFill>
          <a:blip r:embed="rId3" cstate="print"/>
          <a:srcRect l="21660" r="15527" b="9836"/>
          <a:stretch>
            <a:fillRect/>
          </a:stretch>
        </p:blipFill>
        <p:spPr bwMode="auto">
          <a:xfrm>
            <a:off x="492369" y="3657600"/>
            <a:ext cx="2743200" cy="2601310"/>
          </a:xfrm>
          <a:prstGeom prst="rect">
            <a:avLst/>
          </a:prstGeom>
          <a:noFill/>
          <a:ln w="34925">
            <a:solidFill>
              <a:schemeClr val="bg1"/>
            </a:solidFill>
            <a:miter lim="800000"/>
            <a:headEnd/>
            <a:tailEnd/>
          </a:ln>
        </p:spPr>
      </p:pic>
      <p:sp>
        <p:nvSpPr>
          <p:cNvPr id="10" name="Rectangle 2"/>
          <p:cNvSpPr>
            <a:spLocks noGrp="1" noChangeArrowheads="1"/>
          </p:cNvSpPr>
          <p:nvPr>
            <p:ph type="title"/>
          </p:nvPr>
        </p:nvSpPr>
        <p:spPr>
          <a:xfrm>
            <a:off x="1195754" y="0"/>
            <a:ext cx="6705600" cy="792162"/>
          </a:xfrm>
        </p:spPr>
        <p:txBody>
          <a:bodyPr>
            <a:normAutofit fontScale="90000"/>
          </a:bodyPr>
          <a:lstStyle/>
          <a:p>
            <a:r>
              <a:rPr lang="en-US" dirty="0" smtClean="0"/>
              <a:t>Renovation Works: Hotels</a:t>
            </a:r>
          </a:p>
        </p:txBody>
      </p:sp>
      <p:sp>
        <p:nvSpPr>
          <p:cNvPr id="2" name="Date Placeholder 1"/>
          <p:cNvSpPr>
            <a:spLocks noGrp="1"/>
          </p:cNvSpPr>
          <p:nvPr>
            <p:ph type="dt" sz="half" idx="2"/>
          </p:nvPr>
        </p:nvSpPr>
        <p:spPr/>
        <p:txBody>
          <a:bodyPr/>
          <a:lstStyle/>
          <a:p>
            <a:r>
              <a:rPr lang="en-US" smtClean="0"/>
              <a:t>17/03/16</a:t>
            </a:r>
            <a:endParaRPr lang="en-US" dirty="0"/>
          </a:p>
        </p:txBody>
      </p:sp>
      <p:sp>
        <p:nvSpPr>
          <p:cNvPr id="4" name="Footer Placeholder 3"/>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12265182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Departments\GS\Groups\SE\HE\HE-Methode\HE-communication\photos recap chantiers SE-HE 2011\bât 500\IMG_0321.jpg"/>
          <p:cNvPicPr>
            <a:picLocks noChangeAspect="1" noChangeArrowheads="1"/>
          </p:cNvPicPr>
          <p:nvPr/>
        </p:nvPicPr>
        <p:blipFill>
          <a:blip r:embed="rId3" cstate="print"/>
          <a:srcRect/>
          <a:stretch>
            <a:fillRect/>
          </a:stretch>
        </p:blipFill>
        <p:spPr bwMode="auto">
          <a:xfrm>
            <a:off x="1084385" y="1047750"/>
            <a:ext cx="6934200" cy="5200650"/>
          </a:xfrm>
          <a:prstGeom prst="rect">
            <a:avLst/>
          </a:prstGeom>
          <a:noFill/>
        </p:spPr>
      </p:pic>
      <p:sp>
        <p:nvSpPr>
          <p:cNvPr id="6" name="Rectangle 2"/>
          <p:cNvSpPr>
            <a:spLocks noGrp="1" noChangeArrowheads="1"/>
          </p:cNvSpPr>
          <p:nvPr>
            <p:ph type="title"/>
          </p:nvPr>
        </p:nvSpPr>
        <p:spPr>
          <a:xfrm>
            <a:off x="984738" y="0"/>
            <a:ext cx="7104185" cy="792162"/>
          </a:xfrm>
        </p:spPr>
        <p:txBody>
          <a:bodyPr>
            <a:normAutofit fontScale="90000"/>
          </a:bodyPr>
          <a:lstStyle/>
          <a:p>
            <a:r>
              <a:rPr lang="en-US" dirty="0" smtClean="0"/>
              <a:t>Renovation Works: Main hall</a:t>
            </a:r>
          </a:p>
        </p:txBody>
      </p:sp>
      <p:sp>
        <p:nvSpPr>
          <p:cNvPr id="3" name="Date Placeholder 2"/>
          <p:cNvSpPr>
            <a:spLocks noGrp="1"/>
          </p:cNvSpPr>
          <p:nvPr>
            <p:ph type="dt" sz="half" idx="2"/>
          </p:nvPr>
        </p:nvSpPr>
        <p:spPr/>
        <p:txBody>
          <a:bodyPr/>
          <a:lstStyle/>
          <a:p>
            <a:r>
              <a:rPr lang="en-US" smtClean="0"/>
              <a:t>17/03/16</a:t>
            </a:r>
            <a:endParaRPr lang="en-US"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2971942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Existing CERN Infrastructure</a:t>
            </a:r>
            <a:br>
              <a:rPr lang="en-US" dirty="0" smtClean="0"/>
            </a:br>
            <a:r>
              <a:rPr lang="en-US" dirty="0" smtClean="0"/>
              <a:t>and</a:t>
            </a:r>
            <a:br>
              <a:rPr lang="en-US" dirty="0" smtClean="0"/>
            </a:br>
            <a:r>
              <a:rPr lang="en-US" dirty="0" smtClean="0"/>
              <a:t>brief history</a:t>
            </a:r>
            <a:endParaRPr lang="en-US" dirty="0"/>
          </a:p>
        </p:txBody>
      </p:sp>
      <p:sp>
        <p:nvSpPr>
          <p:cNvPr id="6" name="Subtitle 5"/>
          <p:cNvSpPr>
            <a:spLocks noGrp="1"/>
          </p:cNvSpPr>
          <p:nvPr>
            <p:ph type="subTitle" idx="1"/>
          </p:nvPr>
        </p:nvSpPr>
        <p:spPr/>
        <p:txBody>
          <a:bodyPr/>
          <a:lstStyle/>
          <a:p>
            <a:endParaRPr lang="en-US"/>
          </a:p>
        </p:txBody>
      </p:sp>
      <p:sp>
        <p:nvSpPr>
          <p:cNvPr id="4" name="Date Placeholder 3"/>
          <p:cNvSpPr txBox="1">
            <a:spLocks/>
          </p:cNvSpPr>
          <p:nvPr/>
        </p:nvSpPr>
        <p:spPr>
          <a:xfrm>
            <a:off x="2969335" y="6362377"/>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11/06/15</a:t>
            </a:r>
            <a:endParaRPr lang="fr-FR" dirty="0"/>
          </a:p>
        </p:txBody>
      </p:sp>
      <p:sp>
        <p:nvSpPr>
          <p:cNvPr id="5" name="Footer Placeholder 1"/>
          <p:cNvSpPr txBox="1">
            <a:spLocks/>
          </p:cNvSpPr>
          <p:nvPr/>
        </p:nvSpPr>
        <p:spPr>
          <a:xfrm>
            <a:off x="5182756" y="6356350"/>
            <a:ext cx="289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EDMS: 1516402</a:t>
            </a:r>
            <a:endParaRPr lang="en-US" dirty="0"/>
          </a:p>
        </p:txBody>
      </p:sp>
    </p:spTree>
    <p:extLst>
      <p:ext uri="{BB962C8B-B14F-4D97-AF65-F5344CB8AC3E}">
        <p14:creationId xmlns:p14="http://schemas.microsoft.com/office/powerpoint/2010/main" val="40737238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5002.jpg"/>
          <p:cNvPicPr>
            <a:picLocks noGrp="1" noChangeAspect="1"/>
          </p:cNvPicPr>
          <p:nvPr>
            <p:ph idx="1"/>
          </p:nvPr>
        </p:nvPicPr>
        <p:blipFill>
          <a:blip r:embed="rId3" cstate="print"/>
          <a:stretch>
            <a:fillRect/>
          </a:stretch>
        </p:blipFill>
        <p:spPr>
          <a:xfrm>
            <a:off x="1125415" y="830396"/>
            <a:ext cx="6934200" cy="5199025"/>
          </a:xfrm>
        </p:spPr>
      </p:pic>
      <p:sp>
        <p:nvSpPr>
          <p:cNvPr id="8" name="Rectangle 2"/>
          <p:cNvSpPr>
            <a:spLocks noGrp="1" noChangeArrowheads="1"/>
          </p:cNvSpPr>
          <p:nvPr>
            <p:ph type="title"/>
          </p:nvPr>
        </p:nvSpPr>
        <p:spPr>
          <a:xfrm>
            <a:off x="914400" y="0"/>
            <a:ext cx="7920330" cy="792162"/>
          </a:xfrm>
        </p:spPr>
        <p:txBody>
          <a:bodyPr>
            <a:normAutofit fontScale="90000"/>
          </a:bodyPr>
          <a:lstStyle/>
          <a:p>
            <a:r>
              <a:rPr lang="en-US" dirty="0" smtClean="0"/>
              <a:t>Renovation Works: Main auditorium</a:t>
            </a:r>
          </a:p>
        </p:txBody>
      </p:sp>
      <p:sp>
        <p:nvSpPr>
          <p:cNvPr id="2" name="Date Placeholder 1"/>
          <p:cNvSpPr>
            <a:spLocks noGrp="1"/>
          </p:cNvSpPr>
          <p:nvPr>
            <p:ph type="dt" sz="half" idx="2"/>
          </p:nvPr>
        </p:nvSpPr>
        <p:spPr/>
        <p:txBody>
          <a:bodyPr/>
          <a:lstStyle/>
          <a:p>
            <a:r>
              <a:rPr lang="en-US" smtClean="0"/>
              <a:t>17/03/16</a:t>
            </a:r>
            <a:endParaRPr lang="en-US" dirty="0"/>
          </a:p>
        </p:txBody>
      </p:sp>
      <p:sp>
        <p:nvSpPr>
          <p:cNvPr id="3" name="Footer Placeholder 2"/>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21928103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Site planning and development</a:t>
            </a:r>
            <a:endParaRPr lang="en-US" dirty="0"/>
          </a:p>
        </p:txBody>
      </p:sp>
    </p:spTree>
    <p:extLst>
      <p:ext uri="{BB962C8B-B14F-4D97-AF65-F5344CB8AC3E}">
        <p14:creationId xmlns:p14="http://schemas.microsoft.com/office/powerpoint/2010/main" val="25016630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203846" y="2869677"/>
            <a:ext cx="586143" cy="292388"/>
          </a:xfrm>
          <a:prstGeom prst="rect">
            <a:avLst/>
          </a:prstGeom>
          <a:noFill/>
        </p:spPr>
        <p:txBody>
          <a:bodyPr wrap="none" rtlCol="0">
            <a:spAutoFit/>
          </a:bodyPr>
          <a:lstStyle/>
          <a:p>
            <a:r>
              <a:rPr lang="en-US" sz="1300" dirty="0" smtClean="0">
                <a:solidFill>
                  <a:schemeClr val="bg1"/>
                </a:solidFill>
                <a:latin typeface="Verdana"/>
                <a:cs typeface="Verdana"/>
              </a:rPr>
              <a:t>TLEP</a:t>
            </a:r>
            <a:endParaRPr lang="en-US" sz="1300" dirty="0">
              <a:solidFill>
                <a:schemeClr val="bg1"/>
              </a:solidFill>
              <a:latin typeface="Verdana"/>
              <a:cs typeface="Verdana"/>
            </a:endParaRPr>
          </a:p>
        </p:txBody>
      </p:sp>
      <p:sp>
        <p:nvSpPr>
          <p:cNvPr id="4" name="Title 3"/>
          <p:cNvSpPr>
            <a:spLocks noGrp="1"/>
          </p:cNvSpPr>
          <p:nvPr>
            <p:ph type="title"/>
          </p:nvPr>
        </p:nvSpPr>
        <p:spPr/>
        <p:txBody>
          <a:bodyPr/>
          <a:lstStyle/>
          <a:p>
            <a:r>
              <a:rPr lang="en-US" dirty="0" smtClean="0"/>
              <a:t>CERN 2030 Urban </a:t>
            </a:r>
            <a:r>
              <a:rPr lang="en-US" dirty="0" err="1" smtClean="0"/>
              <a:t>MasterPlan</a:t>
            </a:r>
            <a:endParaRPr lang="en-US" dirty="0"/>
          </a:p>
        </p:txBody>
      </p:sp>
      <p:sp>
        <p:nvSpPr>
          <p:cNvPr id="11" name="Content Placeholder 10"/>
          <p:cNvSpPr>
            <a:spLocks noGrp="1"/>
          </p:cNvSpPr>
          <p:nvPr>
            <p:ph idx="1"/>
          </p:nvPr>
        </p:nvSpPr>
        <p:spPr/>
        <p:txBody>
          <a:bodyPr>
            <a:normAutofit/>
          </a:bodyPr>
          <a:lstStyle/>
          <a:p>
            <a:pPr marL="36576" indent="0" algn="ctr">
              <a:buNone/>
            </a:pPr>
            <a:r>
              <a:rPr lang="fr-FR" sz="3200" dirty="0" smtClean="0"/>
              <a:t>Déclaration d’intentions:</a:t>
            </a:r>
          </a:p>
          <a:p>
            <a:pPr marL="36576" indent="0" algn="ctr">
              <a:buNone/>
            </a:pPr>
            <a:r>
              <a:rPr lang="fr-FR" sz="3200" dirty="0" smtClean="0"/>
              <a:t>«</a:t>
            </a:r>
            <a:r>
              <a:rPr lang="fr-FR" sz="3200" dirty="0"/>
              <a:t> Le Masterplan CERN 2030 vise à répondre aux besoins d’un laboratoire global, offrant à ses utilisateurs des zones fonctionnelles bien définies, desservies par des infrastructures et des services efficaces, permettant de garantir un fonctionnement opérationnel durable, tout en s’intégrant dans le développement du Projet d’agglomération franco-</a:t>
            </a:r>
            <a:r>
              <a:rPr lang="fr-FR" sz="3200" dirty="0" err="1"/>
              <a:t>valdo</a:t>
            </a:r>
            <a:r>
              <a:rPr lang="fr-FR" sz="3200" dirty="0"/>
              <a:t>-genevois .»</a:t>
            </a:r>
            <a:endParaRPr lang="en-US" dirty="0"/>
          </a:p>
        </p:txBody>
      </p:sp>
      <p:sp>
        <p:nvSpPr>
          <p:cNvPr id="12" name="Date Placeholder 11"/>
          <p:cNvSpPr>
            <a:spLocks noGrp="1"/>
          </p:cNvSpPr>
          <p:nvPr>
            <p:ph type="dt" sz="half" idx="2"/>
          </p:nvPr>
        </p:nvSpPr>
        <p:spPr/>
        <p:txBody>
          <a:bodyPr/>
          <a:lstStyle/>
          <a:p>
            <a:r>
              <a:rPr lang="en-US" smtClean="0"/>
              <a:t>17/03/16</a:t>
            </a:r>
            <a:endParaRPr lang="en-US"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738426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442668" y="152401"/>
            <a:ext cx="8208963" cy="615553"/>
          </a:xfrm>
          <a:prstGeom prst="rect">
            <a:avLst/>
          </a:prstGeom>
          <a:noFill/>
          <a:ln w="9525">
            <a:noFill/>
            <a:miter lim="800000"/>
            <a:headEnd/>
            <a:tailEnd/>
          </a:ln>
        </p:spPr>
        <p:txBody>
          <a:bodyPr>
            <a:spAutoFit/>
          </a:bodyPr>
          <a:lstStyle/>
          <a:p>
            <a:pPr algn="ctr">
              <a:spcBef>
                <a:spcPct val="50000"/>
              </a:spcBef>
            </a:pPr>
            <a:r>
              <a:rPr lang="en-US" sz="3400" dirty="0" smtClean="0">
                <a:solidFill>
                  <a:schemeClr val="accent1"/>
                </a:solidFill>
                <a:latin typeface="Verdana" pitchFamily="34" charset="0"/>
                <a:ea typeface="Verdana" pitchFamily="34" charset="0"/>
                <a:cs typeface="Verdana" pitchFamily="34" charset="0"/>
              </a:rPr>
              <a:t>CERN 2030 </a:t>
            </a:r>
            <a:r>
              <a:rPr lang="en-US" sz="3400" dirty="0" err="1" smtClean="0">
                <a:solidFill>
                  <a:schemeClr val="accent1"/>
                </a:solidFill>
                <a:latin typeface="Verdana" pitchFamily="34" charset="0"/>
                <a:ea typeface="Verdana" pitchFamily="34" charset="0"/>
                <a:cs typeface="Verdana" pitchFamily="34" charset="0"/>
              </a:rPr>
              <a:t>MasterPlan</a:t>
            </a:r>
            <a:endParaRPr lang="en-GB" sz="3400" dirty="0">
              <a:solidFill>
                <a:schemeClr val="accent1"/>
              </a:solidFill>
              <a:latin typeface="Verdana" pitchFamily="34" charset="0"/>
              <a:ea typeface="Verdana" pitchFamily="34" charset="0"/>
              <a:cs typeface="Verdana" pitchFamily="34" charset="0"/>
            </a:endParaRPr>
          </a:p>
        </p:txBody>
      </p:sp>
      <p:sp>
        <p:nvSpPr>
          <p:cNvPr id="9" name="TextBox 8"/>
          <p:cNvSpPr txBox="1"/>
          <p:nvPr/>
        </p:nvSpPr>
        <p:spPr>
          <a:xfrm>
            <a:off x="1203846" y="2869677"/>
            <a:ext cx="586143" cy="292388"/>
          </a:xfrm>
          <a:prstGeom prst="rect">
            <a:avLst/>
          </a:prstGeom>
          <a:noFill/>
        </p:spPr>
        <p:txBody>
          <a:bodyPr wrap="none" rtlCol="0">
            <a:spAutoFit/>
          </a:bodyPr>
          <a:lstStyle/>
          <a:p>
            <a:r>
              <a:rPr lang="en-US" sz="1300" dirty="0" smtClean="0">
                <a:solidFill>
                  <a:schemeClr val="bg1"/>
                </a:solidFill>
                <a:latin typeface="Verdana"/>
                <a:cs typeface="Verdana"/>
              </a:rPr>
              <a:t>TLEP</a:t>
            </a:r>
            <a:endParaRPr lang="en-US" sz="1300" dirty="0">
              <a:solidFill>
                <a:schemeClr val="bg1"/>
              </a:solidFill>
              <a:latin typeface="Verdana"/>
              <a:cs typeface="Verdana"/>
            </a:endParaRPr>
          </a:p>
        </p:txBody>
      </p:sp>
      <p:sp>
        <p:nvSpPr>
          <p:cNvPr id="6" name="Content Placeholder 2"/>
          <p:cNvSpPr>
            <a:spLocks noGrp="1"/>
          </p:cNvSpPr>
          <p:nvPr>
            <p:ph idx="1"/>
          </p:nvPr>
        </p:nvSpPr>
        <p:spPr>
          <a:xfrm>
            <a:off x="1055077" y="1143001"/>
            <a:ext cx="7596554" cy="4525963"/>
          </a:xfrm>
        </p:spPr>
        <p:txBody>
          <a:bodyPr/>
          <a:lstStyle/>
          <a:p>
            <a:endParaRPr lang="en-GB" dirty="0"/>
          </a:p>
        </p:txBody>
      </p:sp>
      <p:pic>
        <p:nvPicPr>
          <p:cNvPr id="8"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031" y="857553"/>
            <a:ext cx="4398860" cy="3652243"/>
          </a:xfrm>
          <a:prstGeom prst="rect">
            <a:avLst/>
          </a:prstGeom>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343" y="886124"/>
            <a:ext cx="3311319" cy="54946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2">
            <a:hlinkClick r:id="rId4" action="ppaction://hlinkfile"/>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421" t="57937" r="62614" b="11761"/>
          <a:stretch/>
        </p:blipFill>
        <p:spPr bwMode="auto">
          <a:xfrm>
            <a:off x="1688123" y="4114801"/>
            <a:ext cx="3867447" cy="24601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Date Placeholder 2"/>
          <p:cNvSpPr>
            <a:spLocks noGrp="1"/>
          </p:cNvSpPr>
          <p:nvPr>
            <p:ph type="dt" sz="half" idx="2"/>
          </p:nvPr>
        </p:nvSpPr>
        <p:spPr/>
        <p:txBody>
          <a:bodyPr/>
          <a:lstStyle/>
          <a:p>
            <a:r>
              <a:rPr lang="en-US" smtClean="0"/>
              <a:t>17/03/16</a:t>
            </a:r>
            <a:endParaRPr lang="en-US" dirty="0"/>
          </a:p>
        </p:txBody>
      </p:sp>
      <p:sp>
        <p:nvSpPr>
          <p:cNvPr id="4" name="Footer Placeholder 3"/>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3076712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Opportunities at CERN for Consultancy firms &amp; Contractors </a:t>
            </a:r>
            <a:endParaRPr lang="en-US" sz="4200" dirty="0"/>
          </a:p>
        </p:txBody>
      </p:sp>
      <p:sp>
        <p:nvSpPr>
          <p:cNvPr id="6" name="Content Placeholder 5"/>
          <p:cNvSpPr>
            <a:spLocks noGrp="1"/>
          </p:cNvSpPr>
          <p:nvPr>
            <p:ph idx="1"/>
          </p:nvPr>
        </p:nvSpPr>
        <p:spPr>
          <a:xfrm>
            <a:off x="457200" y="1839384"/>
            <a:ext cx="8226854" cy="4153643"/>
          </a:xfrm>
        </p:spPr>
        <p:txBody>
          <a:bodyPr/>
          <a:lstStyle/>
          <a:p>
            <a:r>
              <a:rPr lang="en-US" sz="3200" dirty="0" smtClean="0"/>
              <a:t>Call for tender for ‘Framework</a:t>
            </a:r>
            <a:r>
              <a:rPr lang="en-US" sz="3200" dirty="0"/>
              <a:t>’ </a:t>
            </a:r>
            <a:r>
              <a:rPr lang="en-US" sz="3200" dirty="0" smtClean="0"/>
              <a:t>Contracts</a:t>
            </a:r>
          </a:p>
          <a:p>
            <a:r>
              <a:rPr lang="en-US" sz="3200" dirty="0" smtClean="0"/>
              <a:t>Call </a:t>
            </a:r>
            <a:r>
              <a:rPr lang="en-US" sz="3200" dirty="0"/>
              <a:t>for </a:t>
            </a:r>
            <a:r>
              <a:rPr lang="en-US" sz="3200" dirty="0" smtClean="0"/>
              <a:t>tende</a:t>
            </a:r>
            <a:r>
              <a:rPr lang="en-US" sz="3200" dirty="0"/>
              <a:t>r</a:t>
            </a:r>
            <a:r>
              <a:rPr lang="en-US" sz="3200" dirty="0" smtClean="0"/>
              <a:t> for </a:t>
            </a:r>
            <a:r>
              <a:rPr lang="en-US" sz="3200" dirty="0"/>
              <a:t>specific </a:t>
            </a:r>
            <a:r>
              <a:rPr lang="en-US" sz="3200" dirty="0" smtClean="0"/>
              <a:t>Projects. </a:t>
            </a:r>
            <a:endParaRPr lang="en-US" dirty="0"/>
          </a:p>
        </p:txBody>
      </p:sp>
      <p:sp>
        <p:nvSpPr>
          <p:cNvPr id="7" name="Date Placeholder 6"/>
          <p:cNvSpPr>
            <a:spLocks noGrp="1"/>
          </p:cNvSpPr>
          <p:nvPr>
            <p:ph type="dt" sz="half" idx="2"/>
          </p:nvPr>
        </p:nvSpPr>
        <p:spPr/>
        <p:txBody>
          <a:bodyPr/>
          <a:lstStyle/>
          <a:p>
            <a:r>
              <a:rPr lang="en-US" smtClean="0"/>
              <a:t>17/03/16</a:t>
            </a:r>
            <a:endParaRPr lang="en-US" dirty="0"/>
          </a:p>
        </p:txBody>
      </p:sp>
      <p:sp>
        <p:nvSpPr>
          <p:cNvPr id="8" name="Footer Placeholder 7"/>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34666486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33492"/>
            <a:ext cx="8432268" cy="940443"/>
          </a:xfrm>
        </p:spPr>
        <p:txBody>
          <a:bodyPr>
            <a:noAutofit/>
          </a:bodyPr>
          <a:lstStyle/>
          <a:p>
            <a:pPr lvl="0"/>
            <a:r>
              <a:rPr lang="en-US" sz="3600" dirty="0" smtClean="0"/>
              <a:t>Future and ongoing ‘Call for tender’ (1/2)</a:t>
            </a:r>
            <a:endParaRPr lang="en-US" sz="3600" dirty="0"/>
          </a:p>
        </p:txBody>
      </p:sp>
      <p:sp>
        <p:nvSpPr>
          <p:cNvPr id="8" name="Content Placeholder 7"/>
          <p:cNvSpPr>
            <a:spLocks noGrp="1"/>
          </p:cNvSpPr>
          <p:nvPr>
            <p:ph idx="1"/>
          </p:nvPr>
        </p:nvSpPr>
        <p:spPr/>
        <p:txBody>
          <a:bodyPr/>
          <a:lstStyle/>
          <a:p>
            <a:r>
              <a:rPr lang="en-US" dirty="0" smtClean="0"/>
              <a:t>Accelerator’s related (2016-2021)</a:t>
            </a:r>
          </a:p>
          <a:p>
            <a:pPr lvl="2"/>
            <a:r>
              <a:rPr lang="en-US" dirty="0" smtClean="0"/>
              <a:t>~4 Contracts 3500kCHF ÷ 10000kCHF</a:t>
            </a:r>
          </a:p>
          <a:p>
            <a:pPr lvl="2"/>
            <a:r>
              <a:rPr lang="en-US" dirty="0" smtClean="0"/>
              <a:t>~10 Contracts 200kCHF ÷ 750kCHF</a:t>
            </a:r>
          </a:p>
          <a:p>
            <a:endParaRPr lang="en-US" dirty="0" smtClean="0"/>
          </a:p>
          <a:p>
            <a:r>
              <a:rPr lang="en-US" dirty="0" smtClean="0"/>
              <a:t>HL-LHC (2016-2021):</a:t>
            </a:r>
          </a:p>
          <a:p>
            <a:pPr lvl="2"/>
            <a:r>
              <a:rPr lang="en-US" dirty="0" smtClean="0"/>
              <a:t>~5 Contracts 10000kCHF ÷ 30000kCHF</a:t>
            </a:r>
          </a:p>
          <a:p>
            <a:pPr lvl="2"/>
            <a:r>
              <a:rPr lang="en-US" dirty="0" smtClean="0"/>
              <a:t>~8 Contracts 200kCHF ÷ 750kCHF</a:t>
            </a:r>
          </a:p>
          <a:p>
            <a:pPr lvl="2"/>
            <a:endParaRPr lang="en-US" dirty="0"/>
          </a:p>
        </p:txBody>
      </p:sp>
      <p:sp>
        <p:nvSpPr>
          <p:cNvPr id="3" name="Footer Placeholder 2"/>
          <p:cNvSpPr>
            <a:spLocks noGrp="1"/>
          </p:cNvSpPr>
          <p:nvPr>
            <p:ph type="ftr" sz="quarter" idx="3"/>
          </p:nvPr>
        </p:nvSpPr>
        <p:spPr/>
        <p:txBody>
          <a:bodyPr/>
          <a:lstStyle/>
          <a:p>
            <a:r>
              <a:rPr lang="pt-BR" smtClean="0"/>
              <a:t>EDMS: 1605367</a:t>
            </a:r>
            <a:endParaRPr lang="en-US" dirty="0"/>
          </a:p>
        </p:txBody>
      </p:sp>
      <p:sp>
        <p:nvSpPr>
          <p:cNvPr id="10" name="Date Placeholder 9"/>
          <p:cNvSpPr>
            <a:spLocks noGrp="1"/>
          </p:cNvSpPr>
          <p:nvPr>
            <p:ph type="dt" sz="half" idx="2"/>
          </p:nvPr>
        </p:nvSpPr>
        <p:spPr/>
        <p:txBody>
          <a:bodyPr/>
          <a:lstStyle/>
          <a:p>
            <a:r>
              <a:rPr lang="en-US" smtClean="0"/>
              <a:t>17/03/16</a:t>
            </a:r>
            <a:endParaRPr lang="en-US" dirty="0"/>
          </a:p>
        </p:txBody>
      </p:sp>
    </p:spTree>
    <p:extLst>
      <p:ext uri="{BB962C8B-B14F-4D97-AF65-F5344CB8AC3E}">
        <p14:creationId xmlns:p14="http://schemas.microsoft.com/office/powerpoint/2010/main" val="37824314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pPr lvl="0"/>
            <a:r>
              <a:rPr lang="en-US" sz="3600" dirty="0" smtClean="0"/>
              <a:t>Future and ongoing ‘Call for tender’ (2/2)</a:t>
            </a:r>
            <a:endParaRPr lang="en-US" sz="3600" dirty="0"/>
          </a:p>
        </p:txBody>
      </p:sp>
      <p:sp>
        <p:nvSpPr>
          <p:cNvPr id="8" name="Content Placeholder 7"/>
          <p:cNvSpPr>
            <a:spLocks noGrp="1"/>
          </p:cNvSpPr>
          <p:nvPr>
            <p:ph idx="1"/>
          </p:nvPr>
        </p:nvSpPr>
        <p:spPr>
          <a:xfrm>
            <a:off x="339376" y="1325606"/>
            <a:ext cx="8648620" cy="4667421"/>
          </a:xfrm>
        </p:spPr>
        <p:txBody>
          <a:bodyPr>
            <a:normAutofit fontScale="92500" lnSpcReduction="10000"/>
          </a:bodyPr>
          <a:lstStyle/>
          <a:p>
            <a:r>
              <a:rPr lang="en-US" dirty="0" smtClean="0"/>
              <a:t>Implementation of the Consolidation of the infrastructure program and new buildings (2016-2021):</a:t>
            </a:r>
          </a:p>
          <a:p>
            <a:pPr lvl="2"/>
            <a:r>
              <a:rPr lang="en-US" dirty="0" smtClean="0"/>
              <a:t>~ 3 contracts  3500kCHF ÷ 10000kCHF</a:t>
            </a:r>
          </a:p>
          <a:p>
            <a:pPr lvl="2"/>
            <a:r>
              <a:rPr lang="en-US" dirty="0" smtClean="0"/>
              <a:t>~ 15 contracts 750kCHF ÷ 2500kCHF</a:t>
            </a:r>
          </a:p>
          <a:p>
            <a:pPr lvl="2"/>
            <a:r>
              <a:rPr lang="en-US" dirty="0" smtClean="0"/>
              <a:t>~ 45 contracts 200kCHF ÷ 750kCHF</a:t>
            </a:r>
          </a:p>
          <a:p>
            <a:endParaRPr lang="en-US" dirty="0" smtClean="0"/>
          </a:p>
          <a:p>
            <a:r>
              <a:rPr lang="en-US" dirty="0" smtClean="0"/>
              <a:t>Hotels interior renovation (2016-2021):</a:t>
            </a:r>
          </a:p>
          <a:p>
            <a:pPr lvl="2"/>
            <a:r>
              <a:rPr lang="en-US" dirty="0" smtClean="0"/>
              <a:t>~ 3 Contract ~ 2000kCHF</a:t>
            </a:r>
          </a:p>
          <a:p>
            <a:endParaRPr lang="en-US" dirty="0" smtClean="0"/>
          </a:p>
          <a:p>
            <a:r>
              <a:rPr lang="en-US" dirty="0" smtClean="0"/>
              <a:t>Renewal of frame contracts (2015-2018):</a:t>
            </a:r>
          </a:p>
          <a:p>
            <a:pPr lvl="2"/>
            <a:r>
              <a:rPr lang="en-US" dirty="0" smtClean="0"/>
              <a:t>~5 contracts 1000kCHF/y ÷ 8000kCHF/y</a:t>
            </a:r>
          </a:p>
          <a:p>
            <a:pPr lvl="2"/>
            <a:endParaRPr lang="en-US" dirty="0"/>
          </a:p>
        </p:txBody>
      </p:sp>
      <p:sp>
        <p:nvSpPr>
          <p:cNvPr id="3" name="Footer Placeholder 2"/>
          <p:cNvSpPr>
            <a:spLocks noGrp="1"/>
          </p:cNvSpPr>
          <p:nvPr>
            <p:ph type="ftr" sz="quarter" idx="3"/>
          </p:nvPr>
        </p:nvSpPr>
        <p:spPr/>
        <p:txBody>
          <a:bodyPr/>
          <a:lstStyle/>
          <a:p>
            <a:r>
              <a:rPr lang="pt-BR" smtClean="0"/>
              <a:t>EDMS: 1605367</a:t>
            </a:r>
            <a:endParaRPr lang="en-US" dirty="0"/>
          </a:p>
        </p:txBody>
      </p:sp>
      <p:sp>
        <p:nvSpPr>
          <p:cNvPr id="18" name="Date Placeholder 17"/>
          <p:cNvSpPr>
            <a:spLocks noGrp="1"/>
          </p:cNvSpPr>
          <p:nvPr>
            <p:ph type="dt" sz="half" idx="2"/>
          </p:nvPr>
        </p:nvSpPr>
        <p:spPr/>
        <p:txBody>
          <a:bodyPr/>
          <a:lstStyle/>
          <a:p>
            <a:r>
              <a:rPr lang="en-US" smtClean="0"/>
              <a:t>17/03/16</a:t>
            </a:r>
            <a:endParaRPr lang="en-US" dirty="0"/>
          </a:p>
        </p:txBody>
      </p:sp>
    </p:spTree>
    <p:extLst>
      <p:ext uri="{BB962C8B-B14F-4D97-AF65-F5344CB8AC3E}">
        <p14:creationId xmlns:p14="http://schemas.microsoft.com/office/powerpoint/2010/main" val="1424257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Examples of planned projects</a:t>
            </a:r>
            <a:endParaRPr lang="en-US" dirty="0"/>
          </a:p>
        </p:txBody>
      </p:sp>
    </p:spTree>
    <p:extLst>
      <p:ext uri="{BB962C8B-B14F-4D97-AF65-F5344CB8AC3E}">
        <p14:creationId xmlns:p14="http://schemas.microsoft.com/office/powerpoint/2010/main" val="18597769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lIns="91440" tIns="45720" rIns="91440" bIns="45720" anchor="t">
            <a:normAutofit fontScale="90000"/>
          </a:bodyPr>
          <a:lstStyle/>
          <a:p>
            <a:pPr eaLnBrk="1" hangingPunct="1"/>
            <a:r>
              <a:rPr lang="en-US" altLang="en-US">
                <a:solidFill>
                  <a:schemeClr val="tx1"/>
                </a:solidFill>
                <a:latin typeface="Calibri" charset="0"/>
              </a:rPr>
              <a:t>Underground works at LHC Point 1 &amp; 5</a:t>
            </a:r>
            <a:endParaRPr lang="en-GB" altLang="en-US">
              <a:solidFill>
                <a:schemeClr val="tx1"/>
              </a:solidFill>
              <a:latin typeface="Calibri" charset="0"/>
            </a:endParaRPr>
          </a:p>
        </p:txBody>
      </p:sp>
      <p:pic>
        <p:nvPicPr>
          <p:cNvPr id="921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944563"/>
            <a:ext cx="9144000" cy="5157787"/>
          </a:xfrm>
          <a:noFill/>
        </p:spPr>
      </p:pic>
    </p:spTree>
    <p:extLst>
      <p:ext uri="{BB962C8B-B14F-4D97-AF65-F5344CB8AC3E}">
        <p14:creationId xmlns:p14="http://schemas.microsoft.com/office/powerpoint/2010/main" val="159020904"/>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89038"/>
            <a:ext cx="8448675" cy="476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5"/>
          <p:cNvSpPr>
            <a:spLocks noChangeArrowheads="1"/>
          </p:cNvSpPr>
          <p:nvPr/>
        </p:nvSpPr>
        <p:spPr bwMode="auto">
          <a:xfrm>
            <a:off x="0" y="1189038"/>
            <a:ext cx="4572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bg1"/>
                </a:solidFill>
                <a:latin typeface="Arial" charset="0"/>
              </a:defRPr>
            </a:lvl1pPr>
            <a:lvl2pPr marL="742950" indent="-285750">
              <a:defRPr sz="1200">
                <a:solidFill>
                  <a:schemeClr val="bg1"/>
                </a:solidFill>
                <a:latin typeface="Arial" charset="0"/>
              </a:defRPr>
            </a:lvl2pPr>
            <a:lvl3pPr marL="1143000" indent="-228600">
              <a:defRPr sz="1200">
                <a:solidFill>
                  <a:schemeClr val="bg1"/>
                </a:solidFill>
                <a:latin typeface="Arial" charset="0"/>
              </a:defRPr>
            </a:lvl3pPr>
            <a:lvl4pPr marL="1600200" indent="-228600">
              <a:defRPr sz="1200">
                <a:solidFill>
                  <a:schemeClr val="bg1"/>
                </a:solidFill>
                <a:latin typeface="Arial" charset="0"/>
              </a:defRPr>
            </a:lvl4pPr>
            <a:lvl5pPr marL="2057400" indent="-228600">
              <a:defRPr sz="1200">
                <a:solidFill>
                  <a:schemeClr val="bg1"/>
                </a:solidFill>
                <a:latin typeface="Arial" charset="0"/>
              </a:defRPr>
            </a:lvl5pPr>
            <a:lvl6pPr marL="2514600" indent="-228600" eaLnBrk="0" fontAlgn="base" hangingPunct="0">
              <a:spcBef>
                <a:spcPct val="0"/>
              </a:spcBef>
              <a:spcAft>
                <a:spcPct val="0"/>
              </a:spcAft>
              <a:defRPr sz="1200">
                <a:solidFill>
                  <a:schemeClr val="bg1"/>
                </a:solidFill>
                <a:latin typeface="Arial" charset="0"/>
              </a:defRPr>
            </a:lvl6pPr>
            <a:lvl7pPr marL="2971800" indent="-228600" eaLnBrk="0" fontAlgn="base" hangingPunct="0">
              <a:spcBef>
                <a:spcPct val="0"/>
              </a:spcBef>
              <a:spcAft>
                <a:spcPct val="0"/>
              </a:spcAft>
              <a:defRPr sz="1200">
                <a:solidFill>
                  <a:schemeClr val="bg1"/>
                </a:solidFill>
                <a:latin typeface="Arial" charset="0"/>
              </a:defRPr>
            </a:lvl7pPr>
            <a:lvl8pPr marL="3429000" indent="-228600" eaLnBrk="0" fontAlgn="base" hangingPunct="0">
              <a:spcBef>
                <a:spcPct val="0"/>
              </a:spcBef>
              <a:spcAft>
                <a:spcPct val="0"/>
              </a:spcAft>
              <a:defRPr sz="1200">
                <a:solidFill>
                  <a:schemeClr val="bg1"/>
                </a:solidFill>
                <a:latin typeface="Arial" charset="0"/>
              </a:defRPr>
            </a:lvl8pPr>
            <a:lvl9pPr marL="3886200" indent="-228600" eaLnBrk="0" fontAlgn="base" hangingPunct="0">
              <a:spcBef>
                <a:spcPct val="0"/>
              </a:spcBef>
              <a:spcAft>
                <a:spcPct val="0"/>
              </a:spcAft>
              <a:defRPr sz="1200">
                <a:solidFill>
                  <a:schemeClr val="bg1"/>
                </a:solidFill>
                <a:latin typeface="Arial" charset="0"/>
              </a:defRPr>
            </a:lvl9pPr>
          </a:lstStyle>
          <a:p>
            <a:r>
              <a:rPr lang="en-GB" altLang="en-US" b="1">
                <a:solidFill>
                  <a:schemeClr val="tx1"/>
                </a:solidFill>
              </a:rPr>
              <a:t>Emergency escape tunnel option</a:t>
            </a:r>
            <a:endParaRPr lang="en-US" altLang="en-US" b="1">
              <a:solidFill>
                <a:schemeClr val="tx1"/>
              </a:solidFill>
            </a:endParaRPr>
          </a:p>
        </p:txBody>
      </p:sp>
      <p:sp>
        <p:nvSpPr>
          <p:cNvPr id="10244" name="Title 1"/>
          <p:cNvSpPr>
            <a:spLocks noGrp="1"/>
          </p:cNvSpPr>
          <p:nvPr>
            <p:ph type="title"/>
          </p:nvPr>
        </p:nvSpPr>
        <p:spPr/>
        <p:txBody>
          <a:bodyPr lIns="91440" tIns="45720" rIns="91440" bIns="45720" anchor="t"/>
          <a:lstStyle/>
          <a:p>
            <a:pPr eaLnBrk="1" hangingPunct="1"/>
            <a:r>
              <a:rPr lang="en-US" altLang="en-US">
                <a:latin typeface="Calibri" charset="0"/>
              </a:rPr>
              <a:t>Underground works at Point 5</a:t>
            </a:r>
            <a:endParaRPr lang="en-GB" altLang="en-US">
              <a:latin typeface="Calibri" charset="0"/>
            </a:endParaRPr>
          </a:p>
        </p:txBody>
      </p:sp>
      <p:cxnSp>
        <p:nvCxnSpPr>
          <p:cNvPr id="3" name="Straight Arrow Connector 2"/>
          <p:cNvCxnSpPr>
            <a:cxnSpLocks noChangeShapeType="1"/>
          </p:cNvCxnSpPr>
          <p:nvPr/>
        </p:nvCxnSpPr>
        <p:spPr bwMode="auto">
          <a:xfrm>
            <a:off x="684213" y="1465263"/>
            <a:ext cx="784225" cy="479425"/>
          </a:xfrm>
          <a:prstGeom prst="straightConnector1">
            <a:avLst/>
          </a:prstGeom>
          <a:noFill/>
          <a:ln w="25400">
            <a:solidFill>
              <a:schemeClr val="tx1"/>
            </a:solidFill>
            <a:round/>
            <a:headEnd/>
            <a:tailEnd type="triangle"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56331957"/>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print"/>
          <a:srcRect t="10848" b="2296"/>
          <a:stretch>
            <a:fillRect/>
          </a:stretch>
        </p:blipFill>
        <p:spPr>
          <a:xfrm>
            <a:off x="633047" y="1219200"/>
            <a:ext cx="7707804" cy="4711370"/>
          </a:xfrm>
          <a:prstGeom prst="rect">
            <a:avLst/>
          </a:prstGeom>
        </p:spPr>
      </p:pic>
      <p:sp>
        <p:nvSpPr>
          <p:cNvPr id="11" name="TextBox 10"/>
          <p:cNvSpPr txBox="1"/>
          <p:nvPr/>
        </p:nvSpPr>
        <p:spPr>
          <a:xfrm>
            <a:off x="2883877" y="-148173"/>
            <a:ext cx="3305908" cy="1138773"/>
          </a:xfrm>
          <a:prstGeom prst="rect">
            <a:avLst/>
          </a:prstGeom>
        </p:spPr>
        <p:txBody>
          <a:bodyPr vert="horz" lIns="95746" tIns="47874" rIns="95746" bIns="47874" rtlCol="0" anchor="ctr">
            <a:noAutofit/>
          </a:bodyPr>
          <a:lstStyle>
            <a:lvl1pPr algn="ctr">
              <a:spcBef>
                <a:spcPct val="0"/>
              </a:spcBef>
              <a:buNone/>
              <a:defRPr sz="3400" baseline="0">
                <a:solidFill>
                  <a:schemeClr val="tx2">
                    <a:lumMod val="60000"/>
                    <a:lumOff val="40000"/>
                  </a:schemeClr>
                </a:solidFill>
                <a:latin typeface="Verdana" pitchFamily="34" charset="0"/>
                <a:ea typeface="+mj-ea"/>
                <a:cs typeface="+mj-cs"/>
              </a:defRPr>
            </a:lvl1pPr>
          </a:lstStyle>
          <a:p>
            <a:r>
              <a:rPr lang="fr-CH" dirty="0"/>
              <a:t>1954 - Day 1</a:t>
            </a:r>
            <a:endParaRPr lang="en-US"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
        <p:nvSpPr>
          <p:cNvPr id="3" name="Date Placeholder 2"/>
          <p:cNvSpPr>
            <a:spLocks noGrp="1"/>
          </p:cNvSpPr>
          <p:nvPr>
            <p:ph type="dt" sz="half" idx="2"/>
          </p:nvPr>
        </p:nvSpPr>
        <p:spPr/>
        <p:txBody>
          <a:bodyPr/>
          <a:lstStyle/>
          <a:p>
            <a:r>
              <a:rPr lang="en-US" smtClean="0"/>
              <a:t>17/03/16</a:t>
            </a:r>
            <a:endParaRPr lang="en-US" dirty="0"/>
          </a:p>
        </p:txBody>
      </p:sp>
    </p:spTree>
    <p:extLst>
      <p:ext uri="{BB962C8B-B14F-4D97-AF65-F5344CB8AC3E}">
        <p14:creationId xmlns:p14="http://schemas.microsoft.com/office/powerpoint/2010/main" val="4120813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a:latin typeface="Calibri" charset="0"/>
              </a:rPr>
              <a:t>Surface Works at Point 5 CMS</a:t>
            </a:r>
            <a:endParaRPr lang="en-GB" altLang="en-US">
              <a:latin typeface="Calibri" charset="0"/>
            </a:endParaRPr>
          </a:p>
        </p:txBody>
      </p:sp>
      <p:sp>
        <p:nvSpPr>
          <p:cNvPr id="14339" name="Slide Number Placeholder 3"/>
          <p:cNvSpPr>
            <a:spLocks noGrp="1"/>
          </p:cNvSpPr>
          <p:nvPr>
            <p:ph type="sldNum" sz="quarter" idx="4294967295"/>
          </p:nvPr>
        </p:nvSpPr>
        <p:spPr bwMode="auto">
          <a:xfrm>
            <a:off x="8686800" y="6537325"/>
            <a:ext cx="457200" cy="3206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sz="1200">
                <a:solidFill>
                  <a:schemeClr val="bg1"/>
                </a:solidFill>
                <a:latin typeface="Arial" charset="0"/>
              </a:defRPr>
            </a:lvl1pPr>
            <a:lvl2pPr marL="742950" indent="-285750">
              <a:defRPr sz="1200">
                <a:solidFill>
                  <a:schemeClr val="bg1"/>
                </a:solidFill>
                <a:latin typeface="Arial" charset="0"/>
              </a:defRPr>
            </a:lvl2pPr>
            <a:lvl3pPr marL="1143000" indent="-228600">
              <a:defRPr sz="1200">
                <a:solidFill>
                  <a:schemeClr val="bg1"/>
                </a:solidFill>
                <a:latin typeface="Arial" charset="0"/>
              </a:defRPr>
            </a:lvl3pPr>
            <a:lvl4pPr marL="1600200" indent="-228600">
              <a:defRPr sz="1200">
                <a:solidFill>
                  <a:schemeClr val="bg1"/>
                </a:solidFill>
                <a:latin typeface="Arial" charset="0"/>
              </a:defRPr>
            </a:lvl4pPr>
            <a:lvl5pPr marL="2057400" indent="-228600">
              <a:defRPr sz="1200">
                <a:solidFill>
                  <a:schemeClr val="bg1"/>
                </a:solidFill>
                <a:latin typeface="Arial" charset="0"/>
              </a:defRPr>
            </a:lvl5pPr>
            <a:lvl6pPr marL="2514600" indent="-228600" eaLnBrk="0" fontAlgn="base" hangingPunct="0">
              <a:spcBef>
                <a:spcPct val="0"/>
              </a:spcBef>
              <a:spcAft>
                <a:spcPct val="0"/>
              </a:spcAft>
              <a:defRPr sz="1200">
                <a:solidFill>
                  <a:schemeClr val="bg1"/>
                </a:solidFill>
                <a:latin typeface="Arial" charset="0"/>
              </a:defRPr>
            </a:lvl6pPr>
            <a:lvl7pPr marL="2971800" indent="-228600" eaLnBrk="0" fontAlgn="base" hangingPunct="0">
              <a:spcBef>
                <a:spcPct val="0"/>
              </a:spcBef>
              <a:spcAft>
                <a:spcPct val="0"/>
              </a:spcAft>
              <a:defRPr sz="1200">
                <a:solidFill>
                  <a:schemeClr val="bg1"/>
                </a:solidFill>
                <a:latin typeface="Arial" charset="0"/>
              </a:defRPr>
            </a:lvl7pPr>
            <a:lvl8pPr marL="3429000" indent="-228600" eaLnBrk="0" fontAlgn="base" hangingPunct="0">
              <a:spcBef>
                <a:spcPct val="0"/>
              </a:spcBef>
              <a:spcAft>
                <a:spcPct val="0"/>
              </a:spcAft>
              <a:defRPr sz="1200">
                <a:solidFill>
                  <a:schemeClr val="bg1"/>
                </a:solidFill>
                <a:latin typeface="Arial" charset="0"/>
              </a:defRPr>
            </a:lvl8pPr>
            <a:lvl9pPr marL="3886200" indent="-228600" eaLnBrk="0" fontAlgn="base" hangingPunct="0">
              <a:spcBef>
                <a:spcPct val="0"/>
              </a:spcBef>
              <a:spcAft>
                <a:spcPct val="0"/>
              </a:spcAft>
              <a:defRPr sz="1200">
                <a:solidFill>
                  <a:schemeClr val="bg1"/>
                </a:solidFill>
                <a:latin typeface="Arial" charset="0"/>
              </a:defRPr>
            </a:lvl9pPr>
          </a:lstStyle>
          <a:p>
            <a:fld id="{A3DFF3FB-5970-B74C-9788-9B0BD87FBBA7}" type="slidenum">
              <a:rPr lang="en-US" altLang="en-US">
                <a:solidFill>
                  <a:schemeClr val="tx1"/>
                </a:solidFill>
              </a:rPr>
              <a:pPr/>
              <a:t>40</a:t>
            </a:fld>
            <a:endParaRPr lang="en-US" altLang="en-US">
              <a:solidFill>
                <a:schemeClr val="tx1"/>
              </a:solidFill>
            </a:endParaRPr>
          </a:p>
        </p:txBody>
      </p:sp>
      <p:pic>
        <p:nvPicPr>
          <p:cNvPr id="14340"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rcRect t="14423" r="28723"/>
          <a:stretch>
            <a:fillRect/>
          </a:stretch>
        </p:blipFill>
        <p:spPr>
          <a:xfrm>
            <a:off x="1404938" y="968375"/>
            <a:ext cx="6623050" cy="5592763"/>
          </a:xfrm>
        </p:spPr>
      </p:pic>
      <p:sp>
        <p:nvSpPr>
          <p:cNvPr id="8" name="Oval 7"/>
          <p:cNvSpPr>
            <a:spLocks noChangeArrowheads="1"/>
          </p:cNvSpPr>
          <p:nvPr/>
        </p:nvSpPr>
        <p:spPr bwMode="auto">
          <a:xfrm>
            <a:off x="6875463" y="2924175"/>
            <a:ext cx="180975" cy="180975"/>
          </a:xfrm>
          <a:prstGeom prst="ellipse">
            <a:avLst/>
          </a:prstGeom>
          <a:solidFill>
            <a:schemeClr val="tx1"/>
          </a:solidFill>
          <a:ln w="9525">
            <a:solidFill>
              <a:srgbClr val="BE4B48"/>
            </a:solidFill>
            <a:round/>
            <a:headEnd/>
            <a:tailEnd/>
          </a:ln>
          <a:effectLst>
            <a:outerShdw blurRad="40000" dist="23000" dir="5400000" rotWithShape="0">
              <a:srgbClr val="000000">
                <a:alpha val="34999"/>
              </a:srgbClr>
            </a:outerShdw>
          </a:effectLst>
        </p:spPr>
        <p:txBody>
          <a:bodyPr anchor="ctr"/>
          <a:lstStyle>
            <a:lvl1pPr>
              <a:defRPr sz="1200">
                <a:solidFill>
                  <a:schemeClr val="bg1"/>
                </a:solidFill>
                <a:latin typeface="Arial" charset="0"/>
              </a:defRPr>
            </a:lvl1pPr>
            <a:lvl2pPr marL="742950" indent="-285750">
              <a:defRPr sz="1200">
                <a:solidFill>
                  <a:schemeClr val="bg1"/>
                </a:solidFill>
                <a:latin typeface="Arial" charset="0"/>
              </a:defRPr>
            </a:lvl2pPr>
            <a:lvl3pPr marL="1143000" indent="-228600">
              <a:defRPr sz="1200">
                <a:solidFill>
                  <a:schemeClr val="bg1"/>
                </a:solidFill>
                <a:latin typeface="Arial" charset="0"/>
              </a:defRPr>
            </a:lvl3pPr>
            <a:lvl4pPr marL="1600200" indent="-228600">
              <a:defRPr sz="1200">
                <a:solidFill>
                  <a:schemeClr val="bg1"/>
                </a:solidFill>
                <a:latin typeface="Arial" charset="0"/>
              </a:defRPr>
            </a:lvl4pPr>
            <a:lvl5pPr marL="2057400" indent="-228600">
              <a:defRPr sz="1200">
                <a:solidFill>
                  <a:schemeClr val="bg1"/>
                </a:solidFill>
                <a:latin typeface="Arial" charset="0"/>
              </a:defRPr>
            </a:lvl5pPr>
            <a:lvl6pPr marL="2514600" indent="-228600" eaLnBrk="0" fontAlgn="base" hangingPunct="0">
              <a:spcBef>
                <a:spcPct val="0"/>
              </a:spcBef>
              <a:spcAft>
                <a:spcPct val="0"/>
              </a:spcAft>
              <a:defRPr sz="1200">
                <a:solidFill>
                  <a:schemeClr val="bg1"/>
                </a:solidFill>
                <a:latin typeface="Arial" charset="0"/>
              </a:defRPr>
            </a:lvl6pPr>
            <a:lvl7pPr marL="2971800" indent="-228600" eaLnBrk="0" fontAlgn="base" hangingPunct="0">
              <a:spcBef>
                <a:spcPct val="0"/>
              </a:spcBef>
              <a:spcAft>
                <a:spcPct val="0"/>
              </a:spcAft>
              <a:defRPr sz="1200">
                <a:solidFill>
                  <a:schemeClr val="bg1"/>
                </a:solidFill>
                <a:latin typeface="Arial" charset="0"/>
              </a:defRPr>
            </a:lvl7pPr>
            <a:lvl8pPr marL="3429000" indent="-228600" eaLnBrk="0" fontAlgn="base" hangingPunct="0">
              <a:spcBef>
                <a:spcPct val="0"/>
              </a:spcBef>
              <a:spcAft>
                <a:spcPct val="0"/>
              </a:spcAft>
              <a:defRPr sz="1200">
                <a:solidFill>
                  <a:schemeClr val="bg1"/>
                </a:solidFill>
                <a:latin typeface="Arial" charset="0"/>
              </a:defRPr>
            </a:lvl8pPr>
            <a:lvl9pPr marL="3886200" indent="-228600" eaLnBrk="0" fontAlgn="base" hangingPunct="0">
              <a:spcBef>
                <a:spcPct val="0"/>
              </a:spcBef>
              <a:spcAft>
                <a:spcPct val="0"/>
              </a:spcAft>
              <a:defRPr sz="1200">
                <a:solidFill>
                  <a:schemeClr val="bg1"/>
                </a:solidFill>
                <a:latin typeface="Arial" charset="0"/>
              </a:defRPr>
            </a:lvl9pPr>
          </a:lstStyle>
          <a:p>
            <a:pPr algn="ctr"/>
            <a:endParaRPr lang="en-GB" altLang="en-US">
              <a:solidFill>
                <a:srgbClr val="FFFFFF"/>
              </a:solidFill>
              <a:latin typeface="Calibri" charset="0"/>
            </a:endParaRPr>
          </a:p>
        </p:txBody>
      </p:sp>
      <p:sp>
        <p:nvSpPr>
          <p:cNvPr id="2" name="Freeform 1"/>
          <p:cNvSpPr>
            <a:spLocks/>
          </p:cNvSpPr>
          <p:nvPr/>
        </p:nvSpPr>
        <p:spPr bwMode="auto">
          <a:xfrm>
            <a:off x="1638300" y="2243138"/>
            <a:ext cx="5740400" cy="3079750"/>
          </a:xfrm>
          <a:custGeom>
            <a:avLst/>
            <a:gdLst>
              <a:gd name="T0" fmla="*/ 63682 w 5741159"/>
              <a:gd name="T1" fmla="*/ 2952375 h 3079845"/>
              <a:gd name="T2" fmla="*/ 568582 w 5741159"/>
              <a:gd name="T3" fmla="*/ 2747664 h 3079845"/>
              <a:gd name="T4" fmla="*/ 291115 w 5741159"/>
              <a:gd name="T5" fmla="*/ 2083494 h 3079845"/>
              <a:gd name="T6" fmla="*/ 50035 w 5741159"/>
              <a:gd name="T7" fmla="*/ 2183575 h 3079845"/>
              <a:gd name="T8" fmla="*/ 0 w 5741159"/>
              <a:gd name="T9" fmla="*/ 2083494 h 3079845"/>
              <a:gd name="T10" fmla="*/ 350247 w 5741159"/>
              <a:gd name="T11" fmla="*/ 1947021 h 3079845"/>
              <a:gd name="T12" fmla="*/ 664103 w 5741159"/>
              <a:gd name="T13" fmla="*/ 2702174 h 3079845"/>
              <a:gd name="T14" fmla="*/ 1491959 w 5741159"/>
              <a:gd name="T15" fmla="*/ 2351891 h 3079845"/>
              <a:gd name="T16" fmla="*/ 1164455 w 5741159"/>
              <a:gd name="T17" fmla="*/ 1587641 h 3079845"/>
              <a:gd name="T18" fmla="*/ 1237233 w 5741159"/>
              <a:gd name="T19" fmla="*/ 1573993 h 3079845"/>
              <a:gd name="T20" fmla="*/ 1551091 w 5741159"/>
              <a:gd name="T21" fmla="*/ 2333695 h 3079845"/>
              <a:gd name="T22" fmla="*/ 4061947 w 5741159"/>
              <a:gd name="T23" fmla="*/ 1273752 h 3079845"/>
              <a:gd name="T24" fmla="*/ 3748089 w 5741159"/>
              <a:gd name="T25" fmla="*/ 504951 h 3079845"/>
              <a:gd name="T26" fmla="*/ 3811771 w 5741159"/>
              <a:gd name="T27" fmla="*/ 477657 h 3079845"/>
              <a:gd name="T28" fmla="*/ 4125628 w 5741159"/>
              <a:gd name="T29" fmla="*/ 1237359 h 3079845"/>
              <a:gd name="T30" fmla="*/ 4807926 w 5741159"/>
              <a:gd name="T31" fmla="*/ 968961 h 3079845"/>
              <a:gd name="T32" fmla="*/ 4771537 w 5741159"/>
              <a:gd name="T33" fmla="*/ 864331 h 3079845"/>
              <a:gd name="T34" fmla="*/ 4939837 w 5741159"/>
              <a:gd name="T35" fmla="*/ 796094 h 3079845"/>
              <a:gd name="T36" fmla="*/ 4639626 w 5741159"/>
              <a:gd name="T37" fmla="*/ 141023 h 3079845"/>
              <a:gd name="T38" fmla="*/ 4976226 w 5741159"/>
              <a:gd name="T39" fmla="*/ 0 h 3079845"/>
              <a:gd name="T40" fmla="*/ 5017164 w 5741159"/>
              <a:gd name="T41" fmla="*/ 100081 h 3079845"/>
              <a:gd name="T42" fmla="*/ 4780634 w 5741159"/>
              <a:gd name="T43" fmla="*/ 200161 h 3079845"/>
              <a:gd name="T44" fmla="*/ 5017164 w 5741159"/>
              <a:gd name="T45" fmla="*/ 773349 h 3079845"/>
              <a:gd name="T46" fmla="*/ 5631231 w 5741159"/>
              <a:gd name="T47" fmla="*/ 509501 h 3079845"/>
              <a:gd name="T48" fmla="*/ 5740400 w 5741159"/>
              <a:gd name="T49" fmla="*/ 755153 h 3079845"/>
              <a:gd name="T50" fmla="*/ 4880705 w 5741159"/>
              <a:gd name="T51" fmla="*/ 1109984 h 3079845"/>
              <a:gd name="T52" fmla="*/ 4862510 w 5741159"/>
              <a:gd name="T53" fmla="*/ 1078140 h 3079845"/>
              <a:gd name="T54" fmla="*/ 95522 w 5741159"/>
              <a:gd name="T55" fmla="*/ 3079750 h 3079845"/>
              <a:gd name="T56" fmla="*/ 63682 w 5741159"/>
              <a:gd name="T57" fmla="*/ 2952375 h 30798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741159" h="3079845">
                <a:moveTo>
                  <a:pt x="63690" y="2952466"/>
                </a:moveTo>
                <a:lnTo>
                  <a:pt x="568657" y="2747749"/>
                </a:lnTo>
                <a:lnTo>
                  <a:pt x="291153" y="2083558"/>
                </a:lnTo>
                <a:lnTo>
                  <a:pt x="50042" y="2183642"/>
                </a:lnTo>
                <a:lnTo>
                  <a:pt x="0" y="2083558"/>
                </a:lnTo>
                <a:lnTo>
                  <a:pt x="350293" y="1947081"/>
                </a:lnTo>
                <a:lnTo>
                  <a:pt x="664191" y="2702257"/>
                </a:lnTo>
                <a:lnTo>
                  <a:pt x="1492156" y="2351964"/>
                </a:lnTo>
                <a:lnTo>
                  <a:pt x="1164609" y="1587690"/>
                </a:lnTo>
                <a:lnTo>
                  <a:pt x="1237397" y="1574042"/>
                </a:lnTo>
                <a:lnTo>
                  <a:pt x="1551296" y="2333767"/>
                </a:lnTo>
                <a:lnTo>
                  <a:pt x="4062484" y="1273791"/>
                </a:lnTo>
                <a:lnTo>
                  <a:pt x="3748585" y="504967"/>
                </a:lnTo>
                <a:lnTo>
                  <a:pt x="3812275" y="477672"/>
                </a:lnTo>
                <a:lnTo>
                  <a:pt x="4126173" y="1237397"/>
                </a:lnTo>
                <a:lnTo>
                  <a:pt x="4808562" y="968991"/>
                </a:lnTo>
                <a:lnTo>
                  <a:pt x="4772168" y="864358"/>
                </a:lnTo>
                <a:lnTo>
                  <a:pt x="4940490" y="796119"/>
                </a:lnTo>
                <a:lnTo>
                  <a:pt x="4640239" y="141027"/>
                </a:lnTo>
                <a:lnTo>
                  <a:pt x="4976884" y="0"/>
                </a:lnTo>
                <a:lnTo>
                  <a:pt x="5017827" y="100084"/>
                </a:lnTo>
                <a:lnTo>
                  <a:pt x="4781266" y="200167"/>
                </a:lnTo>
                <a:lnTo>
                  <a:pt x="5017827" y="773373"/>
                </a:lnTo>
                <a:lnTo>
                  <a:pt x="5631976" y="509517"/>
                </a:lnTo>
                <a:lnTo>
                  <a:pt x="5741159" y="755176"/>
                </a:lnTo>
                <a:lnTo>
                  <a:pt x="4881350" y="1110018"/>
                </a:lnTo>
                <a:lnTo>
                  <a:pt x="4863153" y="1078173"/>
                </a:lnTo>
                <a:lnTo>
                  <a:pt x="95535" y="3079845"/>
                </a:lnTo>
                <a:lnTo>
                  <a:pt x="63690" y="2952466"/>
                </a:lnTo>
                <a:close/>
              </a:path>
            </a:pathLst>
          </a:custGeom>
          <a:gradFill rotWithShape="1">
            <a:gsLst>
              <a:gs pos="0">
                <a:srgbClr val="7030A0">
                  <a:alpha val="25000"/>
                </a:srgbClr>
              </a:gs>
              <a:gs pos="100000">
                <a:srgbClr val="7030A0"/>
              </a:gs>
            </a:gsLst>
            <a:lin ang="16200000"/>
          </a:gradFill>
          <a:ln w="9525" cap="flat" cmpd="sng">
            <a:solidFill>
              <a:srgbClr val="4A7EBB"/>
            </a:solidFill>
            <a:prstDash val="solid"/>
            <a:round/>
            <a:headEnd/>
            <a:tailEnd/>
          </a:ln>
          <a:effectLst>
            <a:outerShdw blurRad="40000" dist="23000" dir="5400000" rotWithShape="0">
              <a:srgbClr val="000000">
                <a:alpha val="34999"/>
              </a:srgbClr>
            </a:outerShdw>
          </a:effectLst>
        </p:spPr>
        <p:txBody>
          <a:bodyPr anchor="ctr"/>
          <a:lstStyle/>
          <a:p>
            <a:endParaRPr lang="en-US"/>
          </a:p>
        </p:txBody>
      </p:sp>
    </p:spTree>
    <p:extLst>
      <p:ext uri="{BB962C8B-B14F-4D97-AF65-F5344CB8AC3E}">
        <p14:creationId xmlns:p14="http://schemas.microsoft.com/office/powerpoint/2010/main" val="5782418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p:cNvPicPr>
            <a:picLocks noChangeAspect="1"/>
          </p:cNvPicPr>
          <p:nvPr/>
        </p:nvPicPr>
        <p:blipFill>
          <a:blip r:embed="rId2">
            <a:extLst>
              <a:ext uri="{28A0092B-C50C-407E-A947-70E740481C1C}">
                <a14:useLocalDpi xmlns:a14="http://schemas.microsoft.com/office/drawing/2010/main" val="0"/>
              </a:ext>
            </a:extLst>
          </a:blip>
          <a:srcRect l="6180" t="22137" r="29987" b="2100"/>
          <a:stretch>
            <a:fillRect/>
          </a:stretch>
        </p:blipFill>
        <p:spPr bwMode="auto">
          <a:xfrm>
            <a:off x="900113" y="965200"/>
            <a:ext cx="6551612" cy="545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itle 1"/>
          <p:cNvSpPr>
            <a:spLocks noGrp="1"/>
          </p:cNvSpPr>
          <p:nvPr>
            <p:ph type="title"/>
          </p:nvPr>
        </p:nvSpPr>
        <p:spPr/>
        <p:txBody>
          <a:bodyPr>
            <a:normAutofit fontScale="90000"/>
          </a:bodyPr>
          <a:lstStyle/>
          <a:p>
            <a:r>
              <a:rPr lang="en-US" altLang="en-US">
                <a:latin typeface="Calibri" charset="0"/>
              </a:rPr>
              <a:t>Surface Works at LHC Point 1 ATLAS (1)</a:t>
            </a:r>
            <a:endParaRPr lang="en-GB" altLang="en-US">
              <a:latin typeface="Calibri" charset="0"/>
            </a:endParaRPr>
          </a:p>
        </p:txBody>
      </p:sp>
      <p:sp>
        <p:nvSpPr>
          <p:cNvPr id="16388" name="Slide Number Placeholder 3"/>
          <p:cNvSpPr>
            <a:spLocks noGrp="1"/>
          </p:cNvSpPr>
          <p:nvPr>
            <p:ph type="sldNum" sz="quarter" idx="4294967295"/>
          </p:nvPr>
        </p:nvSpPr>
        <p:spPr bwMode="auto">
          <a:xfrm>
            <a:off x="8686800" y="6537325"/>
            <a:ext cx="457200" cy="3206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sz="1200">
                <a:solidFill>
                  <a:schemeClr val="bg1"/>
                </a:solidFill>
                <a:latin typeface="Arial" charset="0"/>
              </a:defRPr>
            </a:lvl1pPr>
            <a:lvl2pPr marL="742950" indent="-285750">
              <a:defRPr sz="1200">
                <a:solidFill>
                  <a:schemeClr val="bg1"/>
                </a:solidFill>
                <a:latin typeface="Arial" charset="0"/>
              </a:defRPr>
            </a:lvl2pPr>
            <a:lvl3pPr marL="1143000" indent="-228600">
              <a:defRPr sz="1200">
                <a:solidFill>
                  <a:schemeClr val="bg1"/>
                </a:solidFill>
                <a:latin typeface="Arial" charset="0"/>
              </a:defRPr>
            </a:lvl3pPr>
            <a:lvl4pPr marL="1600200" indent="-228600">
              <a:defRPr sz="1200">
                <a:solidFill>
                  <a:schemeClr val="bg1"/>
                </a:solidFill>
                <a:latin typeface="Arial" charset="0"/>
              </a:defRPr>
            </a:lvl4pPr>
            <a:lvl5pPr marL="2057400" indent="-228600">
              <a:defRPr sz="1200">
                <a:solidFill>
                  <a:schemeClr val="bg1"/>
                </a:solidFill>
                <a:latin typeface="Arial" charset="0"/>
              </a:defRPr>
            </a:lvl5pPr>
            <a:lvl6pPr marL="2514600" indent="-228600" eaLnBrk="0" fontAlgn="base" hangingPunct="0">
              <a:spcBef>
                <a:spcPct val="0"/>
              </a:spcBef>
              <a:spcAft>
                <a:spcPct val="0"/>
              </a:spcAft>
              <a:defRPr sz="1200">
                <a:solidFill>
                  <a:schemeClr val="bg1"/>
                </a:solidFill>
                <a:latin typeface="Arial" charset="0"/>
              </a:defRPr>
            </a:lvl6pPr>
            <a:lvl7pPr marL="2971800" indent="-228600" eaLnBrk="0" fontAlgn="base" hangingPunct="0">
              <a:spcBef>
                <a:spcPct val="0"/>
              </a:spcBef>
              <a:spcAft>
                <a:spcPct val="0"/>
              </a:spcAft>
              <a:defRPr sz="1200">
                <a:solidFill>
                  <a:schemeClr val="bg1"/>
                </a:solidFill>
                <a:latin typeface="Arial" charset="0"/>
              </a:defRPr>
            </a:lvl7pPr>
            <a:lvl8pPr marL="3429000" indent="-228600" eaLnBrk="0" fontAlgn="base" hangingPunct="0">
              <a:spcBef>
                <a:spcPct val="0"/>
              </a:spcBef>
              <a:spcAft>
                <a:spcPct val="0"/>
              </a:spcAft>
              <a:defRPr sz="1200">
                <a:solidFill>
                  <a:schemeClr val="bg1"/>
                </a:solidFill>
                <a:latin typeface="Arial" charset="0"/>
              </a:defRPr>
            </a:lvl8pPr>
            <a:lvl9pPr marL="3886200" indent="-228600" eaLnBrk="0" fontAlgn="base" hangingPunct="0">
              <a:spcBef>
                <a:spcPct val="0"/>
              </a:spcBef>
              <a:spcAft>
                <a:spcPct val="0"/>
              </a:spcAft>
              <a:defRPr sz="1200">
                <a:solidFill>
                  <a:schemeClr val="bg1"/>
                </a:solidFill>
                <a:latin typeface="Arial" charset="0"/>
              </a:defRPr>
            </a:lvl9pPr>
          </a:lstStyle>
          <a:p>
            <a:fld id="{F3D44E16-69CA-704F-8C7B-E8F71F3ABBA3}" type="slidenum">
              <a:rPr lang="en-US" altLang="en-US">
                <a:solidFill>
                  <a:schemeClr val="tx1"/>
                </a:solidFill>
              </a:rPr>
              <a:pPr/>
              <a:t>41</a:t>
            </a:fld>
            <a:endParaRPr lang="en-US" altLang="en-US">
              <a:solidFill>
                <a:schemeClr val="tx1"/>
              </a:solidFill>
            </a:endParaRPr>
          </a:p>
        </p:txBody>
      </p:sp>
      <p:sp>
        <p:nvSpPr>
          <p:cNvPr id="6" name="Oval 5"/>
          <p:cNvSpPr>
            <a:spLocks noChangeArrowheads="1"/>
          </p:cNvSpPr>
          <p:nvPr/>
        </p:nvSpPr>
        <p:spPr bwMode="auto">
          <a:xfrm>
            <a:off x="2663825" y="2744788"/>
            <a:ext cx="144463" cy="144462"/>
          </a:xfrm>
          <a:prstGeom prst="ellipse">
            <a:avLst/>
          </a:prstGeom>
          <a:solidFill>
            <a:schemeClr val="tx1"/>
          </a:solidFill>
          <a:ln w="9525">
            <a:solidFill>
              <a:srgbClr val="BE4B48"/>
            </a:solidFill>
            <a:round/>
            <a:headEnd/>
            <a:tailEnd/>
          </a:ln>
          <a:effectLst>
            <a:outerShdw blurRad="40000" dist="23000" dir="5400000" rotWithShape="0">
              <a:srgbClr val="000000">
                <a:alpha val="34999"/>
              </a:srgbClr>
            </a:outerShdw>
          </a:effectLst>
        </p:spPr>
        <p:txBody>
          <a:bodyPr anchor="ctr"/>
          <a:lstStyle>
            <a:lvl1pPr>
              <a:defRPr sz="1200">
                <a:solidFill>
                  <a:schemeClr val="bg1"/>
                </a:solidFill>
                <a:latin typeface="Arial" charset="0"/>
              </a:defRPr>
            </a:lvl1pPr>
            <a:lvl2pPr marL="742950" indent="-285750">
              <a:defRPr sz="1200">
                <a:solidFill>
                  <a:schemeClr val="bg1"/>
                </a:solidFill>
                <a:latin typeface="Arial" charset="0"/>
              </a:defRPr>
            </a:lvl2pPr>
            <a:lvl3pPr marL="1143000" indent="-228600">
              <a:defRPr sz="1200">
                <a:solidFill>
                  <a:schemeClr val="bg1"/>
                </a:solidFill>
                <a:latin typeface="Arial" charset="0"/>
              </a:defRPr>
            </a:lvl3pPr>
            <a:lvl4pPr marL="1600200" indent="-228600">
              <a:defRPr sz="1200">
                <a:solidFill>
                  <a:schemeClr val="bg1"/>
                </a:solidFill>
                <a:latin typeface="Arial" charset="0"/>
              </a:defRPr>
            </a:lvl4pPr>
            <a:lvl5pPr marL="2057400" indent="-228600">
              <a:defRPr sz="1200">
                <a:solidFill>
                  <a:schemeClr val="bg1"/>
                </a:solidFill>
                <a:latin typeface="Arial" charset="0"/>
              </a:defRPr>
            </a:lvl5pPr>
            <a:lvl6pPr marL="2514600" indent="-228600" eaLnBrk="0" fontAlgn="base" hangingPunct="0">
              <a:spcBef>
                <a:spcPct val="0"/>
              </a:spcBef>
              <a:spcAft>
                <a:spcPct val="0"/>
              </a:spcAft>
              <a:defRPr sz="1200">
                <a:solidFill>
                  <a:schemeClr val="bg1"/>
                </a:solidFill>
                <a:latin typeface="Arial" charset="0"/>
              </a:defRPr>
            </a:lvl6pPr>
            <a:lvl7pPr marL="2971800" indent="-228600" eaLnBrk="0" fontAlgn="base" hangingPunct="0">
              <a:spcBef>
                <a:spcPct val="0"/>
              </a:spcBef>
              <a:spcAft>
                <a:spcPct val="0"/>
              </a:spcAft>
              <a:defRPr sz="1200">
                <a:solidFill>
                  <a:schemeClr val="bg1"/>
                </a:solidFill>
                <a:latin typeface="Arial" charset="0"/>
              </a:defRPr>
            </a:lvl7pPr>
            <a:lvl8pPr marL="3429000" indent="-228600" eaLnBrk="0" fontAlgn="base" hangingPunct="0">
              <a:spcBef>
                <a:spcPct val="0"/>
              </a:spcBef>
              <a:spcAft>
                <a:spcPct val="0"/>
              </a:spcAft>
              <a:defRPr sz="1200">
                <a:solidFill>
                  <a:schemeClr val="bg1"/>
                </a:solidFill>
                <a:latin typeface="Arial" charset="0"/>
              </a:defRPr>
            </a:lvl8pPr>
            <a:lvl9pPr marL="3886200" indent="-228600" eaLnBrk="0" fontAlgn="base" hangingPunct="0">
              <a:spcBef>
                <a:spcPct val="0"/>
              </a:spcBef>
              <a:spcAft>
                <a:spcPct val="0"/>
              </a:spcAft>
              <a:defRPr sz="1200">
                <a:solidFill>
                  <a:schemeClr val="bg1"/>
                </a:solidFill>
                <a:latin typeface="Arial" charset="0"/>
              </a:defRPr>
            </a:lvl9pPr>
          </a:lstStyle>
          <a:p>
            <a:pPr algn="ctr"/>
            <a:endParaRPr lang="en-GB" altLang="en-US">
              <a:solidFill>
                <a:srgbClr val="FFFFFF"/>
              </a:solidFill>
              <a:latin typeface="Calibri" charset="0"/>
            </a:endParaRPr>
          </a:p>
        </p:txBody>
      </p:sp>
      <p:sp>
        <p:nvSpPr>
          <p:cNvPr id="8" name="Rectangle 7"/>
          <p:cNvSpPr>
            <a:spLocks noChangeArrowheads="1"/>
          </p:cNvSpPr>
          <p:nvPr/>
        </p:nvSpPr>
        <p:spPr bwMode="auto">
          <a:xfrm rot="-1351336">
            <a:off x="638175" y="2760663"/>
            <a:ext cx="7067550" cy="80962"/>
          </a:xfrm>
          <a:prstGeom prst="rect">
            <a:avLst/>
          </a:prstGeom>
          <a:solidFill>
            <a:srgbClr val="FFC000">
              <a:alpha val="14902"/>
            </a:srgbClr>
          </a:solidFill>
          <a:ln w="9525">
            <a:solidFill>
              <a:srgbClr val="4A7EBB"/>
            </a:solidFill>
            <a:miter lim="800000"/>
            <a:headEnd/>
            <a:tailEnd/>
          </a:ln>
          <a:effectLst>
            <a:outerShdw blurRad="40000" dist="23000" dir="5400000" rotWithShape="0">
              <a:srgbClr val="000000">
                <a:alpha val="34999"/>
              </a:srgbClr>
            </a:outerShdw>
          </a:effectLst>
        </p:spPr>
        <p:txBody>
          <a:bodyPr anchor="ctr"/>
          <a:lstStyle>
            <a:lvl1pPr>
              <a:defRPr sz="1200">
                <a:solidFill>
                  <a:schemeClr val="bg1"/>
                </a:solidFill>
                <a:latin typeface="Arial" charset="0"/>
              </a:defRPr>
            </a:lvl1pPr>
            <a:lvl2pPr marL="742950" indent="-285750">
              <a:defRPr sz="1200">
                <a:solidFill>
                  <a:schemeClr val="bg1"/>
                </a:solidFill>
                <a:latin typeface="Arial" charset="0"/>
              </a:defRPr>
            </a:lvl2pPr>
            <a:lvl3pPr marL="1143000" indent="-228600">
              <a:defRPr sz="1200">
                <a:solidFill>
                  <a:schemeClr val="bg1"/>
                </a:solidFill>
                <a:latin typeface="Arial" charset="0"/>
              </a:defRPr>
            </a:lvl3pPr>
            <a:lvl4pPr marL="1600200" indent="-228600">
              <a:defRPr sz="1200">
                <a:solidFill>
                  <a:schemeClr val="bg1"/>
                </a:solidFill>
                <a:latin typeface="Arial" charset="0"/>
              </a:defRPr>
            </a:lvl4pPr>
            <a:lvl5pPr marL="2057400" indent="-228600">
              <a:defRPr sz="1200">
                <a:solidFill>
                  <a:schemeClr val="bg1"/>
                </a:solidFill>
                <a:latin typeface="Arial" charset="0"/>
              </a:defRPr>
            </a:lvl5pPr>
            <a:lvl6pPr marL="2514600" indent="-228600" eaLnBrk="0" fontAlgn="base" hangingPunct="0">
              <a:spcBef>
                <a:spcPct val="0"/>
              </a:spcBef>
              <a:spcAft>
                <a:spcPct val="0"/>
              </a:spcAft>
              <a:defRPr sz="1200">
                <a:solidFill>
                  <a:schemeClr val="bg1"/>
                </a:solidFill>
                <a:latin typeface="Arial" charset="0"/>
              </a:defRPr>
            </a:lvl6pPr>
            <a:lvl7pPr marL="2971800" indent="-228600" eaLnBrk="0" fontAlgn="base" hangingPunct="0">
              <a:spcBef>
                <a:spcPct val="0"/>
              </a:spcBef>
              <a:spcAft>
                <a:spcPct val="0"/>
              </a:spcAft>
              <a:defRPr sz="1200">
                <a:solidFill>
                  <a:schemeClr val="bg1"/>
                </a:solidFill>
                <a:latin typeface="Arial" charset="0"/>
              </a:defRPr>
            </a:lvl7pPr>
            <a:lvl8pPr marL="3429000" indent="-228600" eaLnBrk="0" fontAlgn="base" hangingPunct="0">
              <a:spcBef>
                <a:spcPct val="0"/>
              </a:spcBef>
              <a:spcAft>
                <a:spcPct val="0"/>
              </a:spcAft>
              <a:defRPr sz="1200">
                <a:solidFill>
                  <a:schemeClr val="bg1"/>
                </a:solidFill>
                <a:latin typeface="Arial" charset="0"/>
              </a:defRPr>
            </a:lvl8pPr>
            <a:lvl9pPr marL="3886200" indent="-228600" eaLnBrk="0" fontAlgn="base" hangingPunct="0">
              <a:spcBef>
                <a:spcPct val="0"/>
              </a:spcBef>
              <a:spcAft>
                <a:spcPct val="0"/>
              </a:spcAft>
              <a:defRPr sz="1200">
                <a:solidFill>
                  <a:schemeClr val="bg1"/>
                </a:solidFill>
                <a:latin typeface="Arial" charset="0"/>
              </a:defRPr>
            </a:lvl9pPr>
          </a:lstStyle>
          <a:p>
            <a:pPr algn="ctr"/>
            <a:endParaRPr lang="en-GB" altLang="en-US">
              <a:solidFill>
                <a:srgbClr val="FFFFFF"/>
              </a:solidFill>
              <a:latin typeface="Calibri" charset="0"/>
            </a:endParaRPr>
          </a:p>
        </p:txBody>
      </p:sp>
      <p:sp>
        <p:nvSpPr>
          <p:cNvPr id="16391" name="TextBox 9"/>
          <p:cNvSpPr txBox="1">
            <a:spLocks noChangeArrowheads="1"/>
          </p:cNvSpPr>
          <p:nvPr/>
        </p:nvSpPr>
        <p:spPr bwMode="auto">
          <a:xfrm rot="-1435836">
            <a:off x="6178550" y="1525588"/>
            <a:ext cx="7921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bg1"/>
                </a:solidFill>
                <a:latin typeface="Arial" charset="0"/>
              </a:defRPr>
            </a:lvl1pPr>
            <a:lvl2pPr marL="742950" indent="-285750">
              <a:defRPr sz="1200">
                <a:solidFill>
                  <a:schemeClr val="bg1"/>
                </a:solidFill>
                <a:latin typeface="Arial" charset="0"/>
              </a:defRPr>
            </a:lvl2pPr>
            <a:lvl3pPr marL="1143000" indent="-228600">
              <a:defRPr sz="1200">
                <a:solidFill>
                  <a:schemeClr val="bg1"/>
                </a:solidFill>
                <a:latin typeface="Arial" charset="0"/>
              </a:defRPr>
            </a:lvl3pPr>
            <a:lvl4pPr marL="1600200" indent="-228600">
              <a:defRPr sz="1200">
                <a:solidFill>
                  <a:schemeClr val="bg1"/>
                </a:solidFill>
                <a:latin typeface="Arial" charset="0"/>
              </a:defRPr>
            </a:lvl4pPr>
            <a:lvl5pPr marL="2057400" indent="-228600">
              <a:defRPr sz="1200">
                <a:solidFill>
                  <a:schemeClr val="bg1"/>
                </a:solidFill>
                <a:latin typeface="Arial" charset="0"/>
              </a:defRPr>
            </a:lvl5pPr>
            <a:lvl6pPr marL="2514600" indent="-228600" eaLnBrk="0" fontAlgn="base" hangingPunct="0">
              <a:spcBef>
                <a:spcPct val="0"/>
              </a:spcBef>
              <a:spcAft>
                <a:spcPct val="0"/>
              </a:spcAft>
              <a:defRPr sz="1200">
                <a:solidFill>
                  <a:schemeClr val="bg1"/>
                </a:solidFill>
                <a:latin typeface="Arial" charset="0"/>
              </a:defRPr>
            </a:lvl6pPr>
            <a:lvl7pPr marL="2971800" indent="-228600" eaLnBrk="0" fontAlgn="base" hangingPunct="0">
              <a:spcBef>
                <a:spcPct val="0"/>
              </a:spcBef>
              <a:spcAft>
                <a:spcPct val="0"/>
              </a:spcAft>
              <a:defRPr sz="1200">
                <a:solidFill>
                  <a:schemeClr val="bg1"/>
                </a:solidFill>
                <a:latin typeface="Arial" charset="0"/>
              </a:defRPr>
            </a:lvl7pPr>
            <a:lvl8pPr marL="3429000" indent="-228600" eaLnBrk="0" fontAlgn="base" hangingPunct="0">
              <a:spcBef>
                <a:spcPct val="0"/>
              </a:spcBef>
              <a:spcAft>
                <a:spcPct val="0"/>
              </a:spcAft>
              <a:defRPr sz="1200">
                <a:solidFill>
                  <a:schemeClr val="bg1"/>
                </a:solidFill>
                <a:latin typeface="Arial" charset="0"/>
              </a:defRPr>
            </a:lvl8pPr>
            <a:lvl9pPr marL="3886200" indent="-228600" eaLnBrk="0" fontAlgn="base" hangingPunct="0">
              <a:spcBef>
                <a:spcPct val="0"/>
              </a:spcBef>
              <a:spcAft>
                <a:spcPct val="0"/>
              </a:spcAft>
              <a:defRPr sz="1200">
                <a:solidFill>
                  <a:schemeClr val="bg1"/>
                </a:solidFill>
                <a:latin typeface="Arial" charset="0"/>
              </a:defRPr>
            </a:lvl9pPr>
          </a:lstStyle>
          <a:p>
            <a:r>
              <a:rPr lang="en-US" altLang="en-US">
                <a:solidFill>
                  <a:schemeClr val="tx1"/>
                </a:solidFill>
              </a:rPr>
              <a:t>LHC</a:t>
            </a:r>
            <a:endParaRPr lang="en-GB" altLang="en-US">
              <a:solidFill>
                <a:schemeClr val="tx1"/>
              </a:solidFill>
            </a:endParaRPr>
          </a:p>
        </p:txBody>
      </p:sp>
      <p:sp>
        <p:nvSpPr>
          <p:cNvPr id="5" name="Freeform 4"/>
          <p:cNvSpPr>
            <a:spLocks/>
          </p:cNvSpPr>
          <p:nvPr/>
        </p:nvSpPr>
        <p:spPr bwMode="auto">
          <a:xfrm>
            <a:off x="2389188" y="1130300"/>
            <a:ext cx="4365625" cy="2190750"/>
          </a:xfrm>
          <a:custGeom>
            <a:avLst/>
            <a:gdLst>
              <a:gd name="T0" fmla="*/ 0 w 4364665"/>
              <a:gd name="T1" fmla="*/ 1706871 h 2190307"/>
              <a:gd name="T2" fmla="*/ 707221 w 4364665"/>
              <a:gd name="T3" fmla="*/ 1403782 h 2190307"/>
              <a:gd name="T4" fmla="*/ 712538 w 4364665"/>
              <a:gd name="T5" fmla="*/ 1435686 h 2190307"/>
              <a:gd name="T6" fmla="*/ 4142292 w 4364665"/>
              <a:gd name="T7" fmla="*/ 0 h 2190307"/>
              <a:gd name="T8" fmla="*/ 4179514 w 4364665"/>
              <a:gd name="T9" fmla="*/ 85078 h 2190307"/>
              <a:gd name="T10" fmla="*/ 4147610 w 4364665"/>
              <a:gd name="T11" fmla="*/ 95712 h 2190307"/>
              <a:gd name="T12" fmla="*/ 4365625 w 4364665"/>
              <a:gd name="T13" fmla="*/ 643400 h 2190307"/>
              <a:gd name="T14" fmla="*/ 4121022 w 4364665"/>
              <a:gd name="T15" fmla="*/ 749748 h 2190307"/>
              <a:gd name="T16" fmla="*/ 4083800 w 4364665"/>
              <a:gd name="T17" fmla="*/ 691256 h 2190307"/>
              <a:gd name="T18" fmla="*/ 4275228 w 4364665"/>
              <a:gd name="T19" fmla="*/ 600862 h 2190307"/>
              <a:gd name="T20" fmla="*/ 4067849 w 4364665"/>
              <a:gd name="T21" fmla="*/ 122300 h 2190307"/>
              <a:gd name="T22" fmla="*/ 3227691 w 4364665"/>
              <a:gd name="T23" fmla="*/ 483880 h 2190307"/>
              <a:gd name="T24" fmla="*/ 3451024 w 4364665"/>
              <a:gd name="T25" fmla="*/ 1031567 h 2190307"/>
              <a:gd name="T26" fmla="*/ 3413802 w 4364665"/>
              <a:gd name="T27" fmla="*/ 1042202 h 2190307"/>
              <a:gd name="T28" fmla="*/ 3185151 w 4364665"/>
              <a:gd name="T29" fmla="*/ 478562 h 2190307"/>
              <a:gd name="T30" fmla="*/ 1297457 w 4364665"/>
              <a:gd name="T31" fmla="*/ 1286800 h 2190307"/>
              <a:gd name="T32" fmla="*/ 1526108 w 4364665"/>
              <a:gd name="T33" fmla="*/ 1807901 h 2190307"/>
              <a:gd name="T34" fmla="*/ 1478251 w 4364665"/>
              <a:gd name="T35" fmla="*/ 1823853 h 2190307"/>
              <a:gd name="T36" fmla="*/ 1265553 w 4364665"/>
              <a:gd name="T37" fmla="*/ 1297434 h 2190307"/>
              <a:gd name="T38" fmla="*/ 739126 w 4364665"/>
              <a:gd name="T39" fmla="*/ 1515446 h 2190307"/>
              <a:gd name="T40" fmla="*/ 776348 w 4364665"/>
              <a:gd name="T41" fmla="*/ 1595207 h 2190307"/>
              <a:gd name="T42" fmla="*/ 728490 w 4364665"/>
              <a:gd name="T43" fmla="*/ 1616476 h 2190307"/>
              <a:gd name="T44" fmla="*/ 919918 w 4364665"/>
              <a:gd name="T45" fmla="*/ 2084403 h 2190307"/>
              <a:gd name="T46" fmla="*/ 664681 w 4364665"/>
              <a:gd name="T47" fmla="*/ 2190750 h 2190307"/>
              <a:gd name="T48" fmla="*/ 648729 w 4364665"/>
              <a:gd name="T49" fmla="*/ 2132259 h 2190307"/>
              <a:gd name="T50" fmla="*/ 824204 w 4364665"/>
              <a:gd name="T51" fmla="*/ 2047182 h 2190307"/>
              <a:gd name="T52" fmla="*/ 654046 w 4364665"/>
              <a:gd name="T53" fmla="*/ 1648380 h 2190307"/>
              <a:gd name="T54" fmla="*/ 74444 w 4364665"/>
              <a:gd name="T55" fmla="*/ 1887661 h 2190307"/>
              <a:gd name="T56" fmla="*/ 0 w 4364665"/>
              <a:gd name="T57" fmla="*/ 1706871 h 219030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364665" h="2190307">
                <a:moveTo>
                  <a:pt x="0" y="1706526"/>
                </a:moveTo>
                <a:lnTo>
                  <a:pt x="707065" y="1403498"/>
                </a:lnTo>
                <a:lnTo>
                  <a:pt x="712381" y="1435396"/>
                </a:lnTo>
                <a:lnTo>
                  <a:pt x="4141381" y="0"/>
                </a:lnTo>
                <a:lnTo>
                  <a:pt x="4178595" y="85061"/>
                </a:lnTo>
                <a:lnTo>
                  <a:pt x="4146698" y="95693"/>
                </a:lnTo>
                <a:lnTo>
                  <a:pt x="4364665" y="643270"/>
                </a:lnTo>
                <a:lnTo>
                  <a:pt x="4120116" y="749596"/>
                </a:lnTo>
                <a:lnTo>
                  <a:pt x="4082902" y="691116"/>
                </a:lnTo>
                <a:lnTo>
                  <a:pt x="4274288" y="600740"/>
                </a:lnTo>
                <a:lnTo>
                  <a:pt x="4066954" y="122275"/>
                </a:lnTo>
                <a:lnTo>
                  <a:pt x="3226981" y="483782"/>
                </a:lnTo>
                <a:lnTo>
                  <a:pt x="3450265" y="1031358"/>
                </a:lnTo>
                <a:lnTo>
                  <a:pt x="3413051" y="1041991"/>
                </a:lnTo>
                <a:lnTo>
                  <a:pt x="3184451" y="478465"/>
                </a:lnTo>
                <a:lnTo>
                  <a:pt x="1297172" y="1286540"/>
                </a:lnTo>
                <a:lnTo>
                  <a:pt x="1525772" y="1807535"/>
                </a:lnTo>
                <a:lnTo>
                  <a:pt x="1477926" y="1823484"/>
                </a:lnTo>
                <a:lnTo>
                  <a:pt x="1265275" y="1297172"/>
                </a:lnTo>
                <a:lnTo>
                  <a:pt x="738963" y="1515140"/>
                </a:lnTo>
                <a:lnTo>
                  <a:pt x="776177" y="1594884"/>
                </a:lnTo>
                <a:lnTo>
                  <a:pt x="728330" y="1616149"/>
                </a:lnTo>
                <a:lnTo>
                  <a:pt x="919716" y="2083982"/>
                </a:lnTo>
                <a:lnTo>
                  <a:pt x="664535" y="2190307"/>
                </a:lnTo>
                <a:lnTo>
                  <a:pt x="648586" y="2131828"/>
                </a:lnTo>
                <a:lnTo>
                  <a:pt x="824023" y="2046768"/>
                </a:lnTo>
                <a:lnTo>
                  <a:pt x="653902" y="1648047"/>
                </a:lnTo>
                <a:lnTo>
                  <a:pt x="74428" y="1887279"/>
                </a:lnTo>
                <a:lnTo>
                  <a:pt x="0" y="1706526"/>
                </a:lnTo>
                <a:close/>
              </a:path>
            </a:pathLst>
          </a:custGeom>
          <a:gradFill rotWithShape="1">
            <a:gsLst>
              <a:gs pos="0">
                <a:srgbClr val="0070C0">
                  <a:alpha val="14999"/>
                </a:srgbClr>
              </a:gs>
              <a:gs pos="100000">
                <a:srgbClr val="0070C0"/>
              </a:gs>
            </a:gsLst>
            <a:lin ang="16200000"/>
          </a:gradFill>
          <a:ln w="9525" cap="flat" cmpd="sng">
            <a:solidFill>
              <a:srgbClr val="4A7EBB"/>
            </a:solidFill>
            <a:prstDash val="solid"/>
            <a:round/>
            <a:headEnd/>
            <a:tailEnd/>
          </a:ln>
          <a:effectLst>
            <a:outerShdw blurRad="40000" dist="23000" dir="5400000" rotWithShape="0">
              <a:srgbClr val="000000">
                <a:alpha val="34999"/>
              </a:srgbClr>
            </a:outerShdw>
          </a:effectLst>
        </p:spPr>
        <p:txBody>
          <a:bodyPr anchor="ctr"/>
          <a:lstStyle/>
          <a:p>
            <a:endParaRPr lang="en-US"/>
          </a:p>
        </p:txBody>
      </p:sp>
    </p:spTree>
    <p:extLst>
      <p:ext uri="{BB962C8B-B14F-4D97-AF65-F5344CB8AC3E}">
        <p14:creationId xmlns:p14="http://schemas.microsoft.com/office/powerpoint/2010/main" val="1273741971"/>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71800" y="152400"/>
            <a:ext cx="184731" cy="369332"/>
          </a:xfrm>
          <a:prstGeom prst="rect">
            <a:avLst/>
          </a:prstGeom>
          <a:noFill/>
        </p:spPr>
        <p:txBody>
          <a:bodyPr wrap="none" rtlCol="0">
            <a:spAutoFit/>
          </a:bodyPr>
          <a:lstStyle/>
          <a:p>
            <a:endParaRPr lang="fr-FR" dirty="0"/>
          </a:p>
        </p:txBody>
      </p:sp>
      <p:grpSp>
        <p:nvGrpSpPr>
          <p:cNvPr id="5" name="Group 4"/>
          <p:cNvGrpSpPr/>
          <p:nvPr/>
        </p:nvGrpSpPr>
        <p:grpSpPr>
          <a:xfrm>
            <a:off x="5724431" y="1154981"/>
            <a:ext cx="2707567" cy="1940442"/>
            <a:chOff x="5652120" y="704536"/>
            <a:chExt cx="3024336" cy="2409841"/>
          </a:xfrm>
        </p:grpSpPr>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704536"/>
              <a:ext cx="3024336" cy="24098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Oval 1"/>
            <p:cNvSpPr/>
            <p:nvPr/>
          </p:nvSpPr>
          <p:spPr>
            <a:xfrm>
              <a:off x="6876256" y="1259369"/>
              <a:ext cx="576064" cy="108012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1266" name="Picture 2" descr="C:\Users\llopezhe\AppData\Local\Microsoft\Windows\Temporary Internet Files\Content.Outlook\R330IDDZ\Untitled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1452934"/>
            <a:ext cx="3462691" cy="2192090"/>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10" descr="\\cern.ch\dfs\Users\c\cgrifoan\Desktop\new lab\IPP.jpg"/>
          <p:cNvPicPr/>
          <p:nvPr/>
        </p:nvPicPr>
        <p:blipFill rotWithShape="1">
          <a:blip r:embed="rId5" cstate="print">
            <a:extLst>
              <a:ext uri="{28A0092B-C50C-407E-A947-70E740481C1C}">
                <a14:useLocalDpi xmlns:a14="http://schemas.microsoft.com/office/drawing/2010/main" val="0"/>
              </a:ext>
            </a:extLst>
          </a:blip>
          <a:srcRect l="8893" t="29137" r="25158" b="23484"/>
          <a:stretch/>
        </p:blipFill>
        <p:spPr bwMode="auto">
          <a:xfrm rot="16200000">
            <a:off x="5508104" y="3068960"/>
            <a:ext cx="2880320" cy="3024336"/>
          </a:xfrm>
          <a:prstGeom prst="rect">
            <a:avLst/>
          </a:prstGeom>
          <a:noFill/>
          <a:ln>
            <a:noFill/>
          </a:ln>
          <a:extLst>
            <a:ext uri="{53640926-AAD7-44d8-BBD7-CCE9431645EC}">
              <a14:shadowObscured xmlns:a14="http://schemas.microsoft.com/office/drawing/2010/main" xmlns=""/>
            </a:ext>
          </a:extLst>
        </p:spPr>
      </p:pic>
      <p:pic>
        <p:nvPicPr>
          <p:cNvPr id="12" name="Picture 11"/>
          <p:cNvPicPr/>
          <p:nvPr/>
        </p:nvPicPr>
        <p:blipFill>
          <a:blip r:embed="rId6"/>
          <a:stretch>
            <a:fillRect/>
          </a:stretch>
        </p:blipFill>
        <p:spPr>
          <a:xfrm>
            <a:off x="395536" y="3587720"/>
            <a:ext cx="4143402" cy="2577584"/>
          </a:xfrm>
          <a:prstGeom prst="rect">
            <a:avLst/>
          </a:prstGeom>
        </p:spPr>
      </p:pic>
      <p:sp>
        <p:nvSpPr>
          <p:cNvPr id="3" name="Title 2"/>
          <p:cNvSpPr>
            <a:spLocks noGrp="1"/>
          </p:cNvSpPr>
          <p:nvPr>
            <p:ph type="title"/>
          </p:nvPr>
        </p:nvSpPr>
        <p:spPr/>
        <p:txBody>
          <a:bodyPr>
            <a:noAutofit/>
          </a:bodyPr>
          <a:lstStyle/>
          <a:p>
            <a:r>
              <a:rPr lang="fr-FR" sz="3200" b="1" dirty="0"/>
              <a:t>New building 311 for </a:t>
            </a:r>
            <a:r>
              <a:rPr lang="fr-FR" sz="3200" b="1" dirty="0" err="1"/>
              <a:t>magnetic</a:t>
            </a:r>
            <a:r>
              <a:rPr lang="fr-FR" sz="3200" b="1" dirty="0"/>
              <a:t> </a:t>
            </a:r>
            <a:r>
              <a:rPr lang="fr-FR" sz="3200" b="1" dirty="0" err="1" smtClean="0"/>
              <a:t>measurements</a:t>
            </a:r>
            <a:endParaRPr lang="en-US" sz="3200" dirty="0"/>
          </a:p>
        </p:txBody>
      </p:sp>
      <p:sp>
        <p:nvSpPr>
          <p:cNvPr id="6" name="Date Placeholder 5"/>
          <p:cNvSpPr>
            <a:spLocks noGrp="1"/>
          </p:cNvSpPr>
          <p:nvPr>
            <p:ph type="dt" sz="half" idx="2"/>
          </p:nvPr>
        </p:nvSpPr>
        <p:spPr/>
        <p:txBody>
          <a:bodyPr/>
          <a:lstStyle/>
          <a:p>
            <a:r>
              <a:rPr lang="en-US" smtClean="0"/>
              <a:t>17/03/16</a:t>
            </a:r>
            <a:endParaRPr lang="en-US" dirty="0"/>
          </a:p>
        </p:txBody>
      </p:sp>
      <p:sp>
        <p:nvSpPr>
          <p:cNvPr id="8" name="Footer Placeholder 7"/>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11242509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New </a:t>
            </a:r>
            <a:r>
              <a:rPr lang="en-US" dirty="0"/>
              <a:t>SPS Beam </a:t>
            </a:r>
            <a:r>
              <a:rPr lang="en-US" dirty="0" smtClean="0"/>
              <a:t>Dump</a:t>
            </a:r>
            <a:endParaRPr lang="en-US" dirty="0"/>
          </a:p>
        </p:txBody>
      </p:sp>
      <p:sp>
        <p:nvSpPr>
          <p:cNvPr id="9" name="Date Placeholder 8"/>
          <p:cNvSpPr>
            <a:spLocks noGrp="1"/>
          </p:cNvSpPr>
          <p:nvPr>
            <p:ph type="dt" sz="half" idx="2"/>
          </p:nvPr>
        </p:nvSpPr>
        <p:spPr/>
        <p:txBody>
          <a:bodyPr/>
          <a:lstStyle/>
          <a:p>
            <a:r>
              <a:rPr lang="en-US" smtClean="0"/>
              <a:t>17/03/16</a:t>
            </a:r>
            <a:endParaRPr lang="en-US" dirty="0"/>
          </a:p>
        </p:txBody>
      </p:sp>
      <p:sp>
        <p:nvSpPr>
          <p:cNvPr id="10" name="Footer Placeholder 9"/>
          <p:cNvSpPr>
            <a:spLocks noGrp="1"/>
          </p:cNvSpPr>
          <p:nvPr>
            <p:ph type="ftr" sz="quarter" idx="3"/>
          </p:nvPr>
        </p:nvSpPr>
        <p:spPr/>
        <p:txBody>
          <a:bodyPr/>
          <a:lstStyle/>
          <a:p>
            <a:r>
              <a:rPr lang="pt-BR" smtClean="0"/>
              <a:t>EDMS: 1605367</a:t>
            </a:r>
            <a:endParaRPr lang="en-US" dirty="0"/>
          </a:p>
        </p:txBody>
      </p:sp>
      <p:pic>
        <p:nvPicPr>
          <p:cNvPr id="13" name="Picture 12"/>
          <p:cNvPicPr>
            <a:picLocks noChangeAspect="1"/>
          </p:cNvPicPr>
          <p:nvPr/>
        </p:nvPicPr>
        <p:blipFill>
          <a:blip r:embed="rId2"/>
          <a:stretch>
            <a:fillRect/>
          </a:stretch>
        </p:blipFill>
        <p:spPr>
          <a:xfrm>
            <a:off x="3936583" y="1539536"/>
            <a:ext cx="2895600" cy="2165178"/>
          </a:xfrm>
          <a:prstGeom prst="rect">
            <a:avLst/>
          </a:prstGeom>
        </p:spPr>
      </p:pic>
      <p:pic>
        <p:nvPicPr>
          <p:cNvPr id="14" name="Picture 13"/>
          <p:cNvPicPr>
            <a:picLocks noChangeAspect="1"/>
          </p:cNvPicPr>
          <p:nvPr/>
        </p:nvPicPr>
        <p:blipFill>
          <a:blip r:embed="rId3"/>
          <a:stretch>
            <a:fillRect/>
          </a:stretch>
        </p:blipFill>
        <p:spPr>
          <a:xfrm>
            <a:off x="6644851" y="893570"/>
            <a:ext cx="2303944" cy="2540291"/>
          </a:xfrm>
          <a:prstGeom prst="rect">
            <a:avLst/>
          </a:prstGeom>
        </p:spPr>
      </p:pic>
      <p:pic>
        <p:nvPicPr>
          <p:cNvPr id="18" name="Picture 17"/>
          <p:cNvPicPr>
            <a:picLocks noChangeAspect="1"/>
          </p:cNvPicPr>
          <p:nvPr/>
        </p:nvPicPr>
        <p:blipFill>
          <a:blip r:embed="rId4"/>
          <a:stretch>
            <a:fillRect/>
          </a:stretch>
        </p:blipFill>
        <p:spPr>
          <a:xfrm>
            <a:off x="4624547" y="3838615"/>
            <a:ext cx="4155839" cy="2112980"/>
          </a:xfrm>
          <a:prstGeom prst="rect">
            <a:avLst/>
          </a:prstGeom>
        </p:spPr>
      </p:pic>
      <p:pic>
        <p:nvPicPr>
          <p:cNvPr id="20" name="Picture 19"/>
          <p:cNvPicPr>
            <a:picLocks noChangeAspect="1"/>
          </p:cNvPicPr>
          <p:nvPr/>
        </p:nvPicPr>
        <p:blipFill>
          <a:blip r:embed="rId5"/>
          <a:stretch>
            <a:fillRect/>
          </a:stretch>
        </p:blipFill>
        <p:spPr>
          <a:xfrm>
            <a:off x="260805" y="1228458"/>
            <a:ext cx="3364872" cy="1951430"/>
          </a:xfrm>
          <a:prstGeom prst="rect">
            <a:avLst/>
          </a:prstGeom>
        </p:spPr>
      </p:pic>
      <p:pic>
        <p:nvPicPr>
          <p:cNvPr id="21" name="Picture 20"/>
          <p:cNvPicPr>
            <a:picLocks noChangeAspect="1"/>
          </p:cNvPicPr>
          <p:nvPr/>
        </p:nvPicPr>
        <p:blipFill>
          <a:blip r:embed="rId6"/>
          <a:stretch>
            <a:fillRect/>
          </a:stretch>
        </p:blipFill>
        <p:spPr>
          <a:xfrm>
            <a:off x="260805" y="3838615"/>
            <a:ext cx="3815021" cy="2136503"/>
          </a:xfrm>
          <a:prstGeom prst="rect">
            <a:avLst/>
          </a:prstGeom>
        </p:spPr>
      </p:pic>
    </p:spTree>
    <p:extLst>
      <p:ext uri="{BB962C8B-B14F-4D97-AF65-F5344CB8AC3E}">
        <p14:creationId xmlns:p14="http://schemas.microsoft.com/office/powerpoint/2010/main" val="419600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203846" y="2869677"/>
            <a:ext cx="586143" cy="292388"/>
          </a:xfrm>
          <a:prstGeom prst="rect">
            <a:avLst/>
          </a:prstGeom>
          <a:noFill/>
        </p:spPr>
        <p:txBody>
          <a:bodyPr wrap="none" rtlCol="0">
            <a:spAutoFit/>
          </a:bodyPr>
          <a:lstStyle/>
          <a:p>
            <a:r>
              <a:rPr lang="en-US" sz="1300" dirty="0" smtClean="0">
                <a:solidFill>
                  <a:schemeClr val="bg1"/>
                </a:solidFill>
                <a:latin typeface="Verdana"/>
                <a:cs typeface="Verdana"/>
              </a:rPr>
              <a:t>TLEP</a:t>
            </a:r>
            <a:endParaRPr lang="en-US" sz="1300" dirty="0">
              <a:solidFill>
                <a:schemeClr val="bg1"/>
              </a:solidFill>
              <a:latin typeface="Verdana"/>
              <a:cs typeface="Verdana"/>
            </a:endParaRPr>
          </a:p>
        </p:txBody>
      </p:sp>
      <p:sp>
        <p:nvSpPr>
          <p:cNvPr id="6" name="Title 5"/>
          <p:cNvSpPr>
            <a:spLocks noGrp="1"/>
          </p:cNvSpPr>
          <p:nvPr>
            <p:ph type="title"/>
          </p:nvPr>
        </p:nvSpPr>
        <p:spPr/>
        <p:txBody>
          <a:bodyPr>
            <a:normAutofit/>
          </a:bodyPr>
          <a:lstStyle/>
          <a:p>
            <a:r>
              <a:rPr lang="en-US" dirty="0"/>
              <a:t>High Luminosity LHC (HL-LHC</a:t>
            </a:r>
            <a:r>
              <a:rPr lang="en-US" dirty="0" smtClean="0"/>
              <a:t>)</a:t>
            </a:r>
            <a:endParaRPr lang="en-US" dirty="0"/>
          </a:p>
        </p:txBody>
      </p:sp>
      <p:sp>
        <p:nvSpPr>
          <p:cNvPr id="4" name="Date Placeholder 3"/>
          <p:cNvSpPr>
            <a:spLocks noGrp="1"/>
          </p:cNvSpPr>
          <p:nvPr>
            <p:ph type="dt" sz="half" idx="2"/>
          </p:nvPr>
        </p:nvSpPr>
        <p:spPr/>
        <p:txBody>
          <a:bodyPr/>
          <a:lstStyle/>
          <a:p>
            <a:r>
              <a:rPr lang="en-US" smtClean="0"/>
              <a:t>17/03/16</a:t>
            </a:r>
            <a:endParaRPr lang="en-US" dirty="0"/>
          </a:p>
        </p:txBody>
      </p:sp>
      <p:grpSp>
        <p:nvGrpSpPr>
          <p:cNvPr id="124" name="Group 123"/>
          <p:cNvGrpSpPr/>
          <p:nvPr/>
        </p:nvGrpSpPr>
        <p:grpSpPr>
          <a:xfrm>
            <a:off x="4732312" y="1402136"/>
            <a:ext cx="4301253" cy="4693479"/>
            <a:chOff x="4732312" y="1402136"/>
            <a:chExt cx="4301253" cy="4693479"/>
          </a:xfrm>
        </p:grpSpPr>
        <p:sp>
          <p:nvSpPr>
            <p:cNvPr id="125" name="Rectangle 124"/>
            <p:cNvSpPr/>
            <p:nvPr/>
          </p:nvSpPr>
          <p:spPr>
            <a:xfrm>
              <a:off x="4732312" y="1402136"/>
              <a:ext cx="4301253" cy="46934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587" t="41921" r="12222" b="21778"/>
            <a:stretch/>
          </p:blipFill>
          <p:spPr bwMode="auto">
            <a:xfrm>
              <a:off x="4795721" y="4318519"/>
              <a:ext cx="4174435" cy="154777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393" t="25503" r="28472" b="21889"/>
            <a:stretch/>
          </p:blipFill>
          <p:spPr bwMode="auto">
            <a:xfrm>
              <a:off x="5831438" y="2332467"/>
              <a:ext cx="2103000" cy="149880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TextBox 10"/>
            <p:cNvSpPr txBox="1"/>
            <p:nvPr/>
          </p:nvSpPr>
          <p:spPr>
            <a:xfrm>
              <a:off x="5312061" y="1446702"/>
              <a:ext cx="3141755" cy="830997"/>
            </a:xfrm>
            <a:prstGeom prst="rect">
              <a:avLst/>
            </a:prstGeom>
            <a:noFill/>
          </p:spPr>
          <p:txBody>
            <a:bodyPr wrap="none" rtlCol="0">
              <a:spAutoFit/>
            </a:bodyPr>
            <a:lstStyle/>
            <a:p>
              <a:pPr algn="ctr"/>
              <a:r>
                <a:rPr lang="en-US" sz="2400" b="1" dirty="0"/>
                <a:t>Civil Engineering works</a:t>
              </a:r>
            </a:p>
            <a:p>
              <a:pPr algn="ctr"/>
              <a:r>
                <a:rPr lang="en-US" sz="2400" b="1" dirty="0" smtClean="0"/>
                <a:t>@ Point 1</a:t>
              </a:r>
              <a:endParaRPr lang="en-US" sz="2400" b="1" dirty="0"/>
            </a:p>
          </p:txBody>
        </p:sp>
      </p:grpSp>
      <p:grpSp>
        <p:nvGrpSpPr>
          <p:cNvPr id="123" name="Group 122"/>
          <p:cNvGrpSpPr/>
          <p:nvPr/>
        </p:nvGrpSpPr>
        <p:grpSpPr>
          <a:xfrm>
            <a:off x="138224" y="1402136"/>
            <a:ext cx="4301253" cy="4693479"/>
            <a:chOff x="138224" y="1391478"/>
            <a:chExt cx="4301253" cy="4693479"/>
          </a:xfrm>
        </p:grpSpPr>
        <p:sp>
          <p:nvSpPr>
            <p:cNvPr id="121" name="Rectangle 120"/>
            <p:cNvSpPr/>
            <p:nvPr/>
          </p:nvSpPr>
          <p:spPr>
            <a:xfrm>
              <a:off x="138224" y="1391478"/>
              <a:ext cx="4301253" cy="46934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986" t="26000" r="13194" b="47777"/>
            <a:stretch/>
          </p:blipFill>
          <p:spPr bwMode="auto">
            <a:xfrm>
              <a:off x="265226" y="4616792"/>
              <a:ext cx="4047249" cy="11276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2" name="Picture 11"/>
            <p:cNvPicPr>
              <a:picLocks noChangeAspect="1"/>
            </p:cNvPicPr>
            <p:nvPr/>
          </p:nvPicPr>
          <p:blipFill>
            <a:blip r:embed="rId5"/>
            <a:stretch>
              <a:fillRect/>
            </a:stretch>
          </p:blipFill>
          <p:spPr>
            <a:xfrm>
              <a:off x="1192233" y="2332467"/>
              <a:ext cx="2193235" cy="1562178"/>
            </a:xfrm>
            <a:prstGeom prst="rect">
              <a:avLst/>
            </a:prstGeom>
          </p:spPr>
        </p:pic>
        <p:sp>
          <p:nvSpPr>
            <p:cNvPr id="122" name="TextBox 121"/>
            <p:cNvSpPr txBox="1"/>
            <p:nvPr/>
          </p:nvSpPr>
          <p:spPr>
            <a:xfrm>
              <a:off x="778656" y="1413564"/>
              <a:ext cx="3141755" cy="830997"/>
            </a:xfrm>
            <a:prstGeom prst="rect">
              <a:avLst/>
            </a:prstGeom>
            <a:noFill/>
          </p:spPr>
          <p:txBody>
            <a:bodyPr wrap="none" rtlCol="0">
              <a:spAutoFit/>
            </a:bodyPr>
            <a:lstStyle/>
            <a:p>
              <a:pPr algn="ctr"/>
              <a:r>
                <a:rPr lang="en-US" sz="2400" b="1" dirty="0" smtClean="0"/>
                <a:t>Civil Engineering works</a:t>
              </a:r>
            </a:p>
            <a:p>
              <a:pPr algn="ctr"/>
              <a:r>
                <a:rPr lang="en-US" sz="2400" b="1" dirty="0" smtClean="0"/>
                <a:t>@ Point 5</a:t>
              </a:r>
              <a:endParaRPr lang="en-US" sz="2400" b="1" dirty="0"/>
            </a:p>
          </p:txBody>
        </p:sp>
      </p:grpSp>
      <p:sp>
        <p:nvSpPr>
          <p:cNvPr id="126" name="Rectangle 125"/>
          <p:cNvSpPr/>
          <p:nvPr/>
        </p:nvSpPr>
        <p:spPr>
          <a:xfrm rot="20009471">
            <a:off x="2808678" y="2797571"/>
            <a:ext cx="3509194"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Preliminary</a:t>
            </a:r>
            <a:endParaRPr lang="en-US" sz="5400" b="1" cap="none" spc="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endParaRPr>
          </a:p>
        </p:txBody>
      </p:sp>
      <p:sp>
        <p:nvSpPr>
          <p:cNvPr id="127" name="Footer Placeholder 126"/>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2036260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442668" y="152401"/>
            <a:ext cx="8208963" cy="800219"/>
          </a:xfrm>
          <a:prstGeom prst="rect">
            <a:avLst/>
          </a:prstGeom>
          <a:noFill/>
          <a:ln w="9525">
            <a:noFill/>
            <a:miter lim="800000"/>
            <a:headEnd/>
            <a:tailEnd/>
          </a:ln>
        </p:spPr>
        <p:txBody>
          <a:bodyPr>
            <a:spAutoFit/>
          </a:bodyPr>
          <a:lstStyle/>
          <a:p>
            <a:pPr algn="ctr">
              <a:spcBef>
                <a:spcPct val="50000"/>
              </a:spcBef>
            </a:pPr>
            <a:r>
              <a:rPr lang="en-US" sz="4600" dirty="0">
                <a:latin typeface="+mj-lt"/>
                <a:ea typeface="+mj-ea"/>
                <a:cs typeface="+mj-cs"/>
              </a:rPr>
              <a:t>Future accelerators</a:t>
            </a:r>
            <a:endParaRPr lang="en-GB" sz="4600" dirty="0">
              <a:latin typeface="+mj-lt"/>
              <a:ea typeface="+mj-ea"/>
              <a:cs typeface="+mj-cs"/>
            </a:endParaRPr>
          </a:p>
        </p:txBody>
      </p:sp>
      <p:sp>
        <p:nvSpPr>
          <p:cNvPr id="7" name="Date Placeholder 6"/>
          <p:cNvSpPr>
            <a:spLocks noGrp="1"/>
          </p:cNvSpPr>
          <p:nvPr>
            <p:ph type="dt" sz="half" idx="2"/>
          </p:nvPr>
        </p:nvSpPr>
        <p:spPr/>
        <p:txBody>
          <a:bodyPr/>
          <a:lstStyle/>
          <a:p>
            <a:r>
              <a:rPr lang="en-US" smtClean="0"/>
              <a:t>17/03/16</a:t>
            </a:r>
            <a:endParaRPr lang="en-US" dirty="0"/>
          </a:p>
        </p:txBody>
      </p:sp>
      <p:grpSp>
        <p:nvGrpSpPr>
          <p:cNvPr id="10" name="Group 9"/>
          <p:cNvGrpSpPr/>
          <p:nvPr/>
        </p:nvGrpSpPr>
        <p:grpSpPr>
          <a:xfrm>
            <a:off x="949740" y="974706"/>
            <a:ext cx="7440926" cy="5789707"/>
            <a:chOff x="949740" y="1159960"/>
            <a:chExt cx="7440926" cy="5789707"/>
          </a:xfrm>
        </p:grpSpPr>
        <p:grpSp>
          <p:nvGrpSpPr>
            <p:cNvPr id="6" name="Group 5"/>
            <p:cNvGrpSpPr/>
            <p:nvPr/>
          </p:nvGrpSpPr>
          <p:grpSpPr>
            <a:xfrm>
              <a:off x="949740" y="1159960"/>
              <a:ext cx="7440926" cy="5789707"/>
              <a:chOff x="492369" y="902187"/>
              <a:chExt cx="8229600" cy="6489213"/>
            </a:xfrm>
          </p:grpSpPr>
          <p:pic>
            <p:nvPicPr>
              <p:cNvPr id="4" name="Picture 9"/>
              <p:cNvPicPr>
                <a:picLocks noChangeAspect="1" noChangeArrowheads="1"/>
              </p:cNvPicPr>
              <p:nvPr/>
            </p:nvPicPr>
            <p:blipFill>
              <a:blip r:embed="rId2" cstate="print"/>
              <a:srcRect/>
              <a:stretch>
                <a:fillRect/>
              </a:stretch>
            </p:blipFill>
            <p:spPr bwMode="auto">
              <a:xfrm>
                <a:off x="492369" y="902187"/>
                <a:ext cx="8229600" cy="5801942"/>
              </a:xfrm>
              <a:prstGeom prst="rect">
                <a:avLst/>
              </a:prstGeom>
              <a:noFill/>
              <a:ln w="9525">
                <a:noFill/>
                <a:miter lim="800000"/>
                <a:headEnd/>
                <a:tailEnd/>
              </a:ln>
            </p:spPr>
          </p:pic>
          <p:sp>
            <p:nvSpPr>
              <p:cNvPr id="2" name="Oval 1"/>
              <p:cNvSpPr/>
              <p:nvPr/>
            </p:nvSpPr>
            <p:spPr>
              <a:xfrm>
                <a:off x="2813539" y="3962400"/>
                <a:ext cx="3094892" cy="3429000"/>
              </a:xfrm>
              <a:prstGeom prst="ellipse">
                <a:avLst/>
              </a:prstGeom>
              <a:noFill/>
              <a:ln w="38100" cmpd="sng">
                <a:solidFill>
                  <a:srgbClr val="00FF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214794" y="2793034"/>
                <a:ext cx="513288" cy="292388"/>
              </a:xfrm>
              <a:prstGeom prst="rect">
                <a:avLst/>
              </a:prstGeom>
              <a:noFill/>
            </p:spPr>
            <p:txBody>
              <a:bodyPr wrap="none" rtlCol="0">
                <a:spAutoFit/>
              </a:bodyPr>
              <a:lstStyle/>
              <a:p>
                <a:r>
                  <a:rPr lang="en-US" sz="1300" dirty="0" smtClean="0">
                    <a:solidFill>
                      <a:schemeClr val="bg1"/>
                    </a:solidFill>
                    <a:latin typeface="Verdana"/>
                    <a:cs typeface="Verdana"/>
                  </a:rPr>
                  <a:t>FCC</a:t>
                </a:r>
                <a:endParaRPr lang="en-US" sz="1300" dirty="0">
                  <a:solidFill>
                    <a:schemeClr val="bg1"/>
                  </a:solidFill>
                  <a:latin typeface="Verdana"/>
                  <a:cs typeface="Verdana"/>
                </a:endParaRPr>
              </a:p>
            </p:txBody>
          </p:sp>
        </p:grpSp>
        <p:cxnSp>
          <p:nvCxnSpPr>
            <p:cNvPr id="8" name="Straight Connector 7"/>
            <p:cNvCxnSpPr/>
            <p:nvPr/>
          </p:nvCxnSpPr>
          <p:spPr>
            <a:xfrm>
              <a:off x="1251240" y="2984281"/>
              <a:ext cx="351692" cy="0"/>
            </a:xfrm>
            <a:prstGeom prst="line">
              <a:avLst/>
            </a:prstGeom>
            <a:ln>
              <a:solidFill>
                <a:srgbClr val="00FF00"/>
              </a:solidFill>
              <a:prstDash val="sysDash"/>
            </a:ln>
          </p:spPr>
          <p:style>
            <a:lnRef idx="2">
              <a:schemeClr val="accent1"/>
            </a:lnRef>
            <a:fillRef idx="0">
              <a:schemeClr val="accent1"/>
            </a:fillRef>
            <a:effectRef idx="1">
              <a:schemeClr val="accent1"/>
            </a:effectRef>
            <a:fontRef idx="minor">
              <a:schemeClr val="tx1"/>
            </a:fontRef>
          </p:style>
        </p:cxnSp>
      </p:grpSp>
      <p:sp>
        <p:nvSpPr>
          <p:cNvPr id="11" name="Footer Placeholder 10"/>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1286660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57200" y="1325606"/>
            <a:ext cx="8476974" cy="4667421"/>
          </a:xfrm>
        </p:spPr>
        <p:txBody>
          <a:bodyPr/>
          <a:lstStyle/>
          <a:p>
            <a:r>
              <a:rPr lang="en-US" dirty="0" smtClean="0"/>
              <a:t>Opportunities for medium and large companies</a:t>
            </a:r>
          </a:p>
          <a:p>
            <a:r>
              <a:rPr lang="en-US" dirty="0" smtClean="0"/>
              <a:t>Different specialties (underground and buildings)</a:t>
            </a:r>
          </a:p>
          <a:p>
            <a:endParaRPr lang="en-US" dirty="0"/>
          </a:p>
          <a:p>
            <a:r>
              <a:rPr lang="en-US" dirty="0" smtClean="0"/>
              <a:t>Special attention to be paid to:</a:t>
            </a:r>
          </a:p>
          <a:p>
            <a:pPr lvl="1"/>
            <a:r>
              <a:rPr lang="en-US" dirty="0"/>
              <a:t>T</a:t>
            </a:r>
            <a:r>
              <a:rPr lang="en-US" dirty="0" smtClean="0"/>
              <a:t>he location and local rules </a:t>
            </a:r>
            <a:r>
              <a:rPr lang="en-US" dirty="0"/>
              <a:t>(CH/F</a:t>
            </a:r>
            <a:r>
              <a:rPr lang="en-US" dirty="0" smtClean="0"/>
              <a:t>).</a:t>
            </a:r>
          </a:p>
          <a:p>
            <a:pPr lvl="1"/>
            <a:r>
              <a:rPr lang="en-US" dirty="0" smtClean="0"/>
              <a:t>The local prices (wastes, workforce, etc.).</a:t>
            </a:r>
          </a:p>
          <a:p>
            <a:pPr lvl="1"/>
            <a:r>
              <a:rPr lang="en-US" dirty="0" smtClean="0"/>
              <a:t>CERN framework (Radiation, worksites, etc.)</a:t>
            </a:r>
          </a:p>
          <a:p>
            <a:pPr lvl="1"/>
            <a:endParaRPr lang="en-US" dirty="0" smtClean="0"/>
          </a:p>
        </p:txBody>
      </p:sp>
      <p:sp>
        <p:nvSpPr>
          <p:cNvPr id="4" name="Date Placeholder 3"/>
          <p:cNvSpPr>
            <a:spLocks noGrp="1"/>
          </p:cNvSpPr>
          <p:nvPr>
            <p:ph type="dt" sz="half" idx="2"/>
          </p:nvPr>
        </p:nvSpPr>
        <p:spPr/>
        <p:txBody>
          <a:bodyPr/>
          <a:lstStyle/>
          <a:p>
            <a:r>
              <a:rPr lang="en-US" smtClean="0"/>
              <a:t>17/03/16</a:t>
            </a:r>
            <a:endParaRPr lang="en-US" dirty="0"/>
          </a:p>
        </p:txBody>
      </p:sp>
      <p:sp>
        <p:nvSpPr>
          <p:cNvPr id="5" name="Footer Placeholder 4"/>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29108986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 for your attention</a:t>
            </a:r>
            <a:endParaRPr lang="en-GB" dirty="0"/>
          </a:p>
        </p:txBody>
      </p:sp>
    </p:spTree>
    <p:extLst>
      <p:ext uri="{BB962C8B-B14F-4D97-AF65-F5344CB8AC3E}">
        <p14:creationId xmlns:p14="http://schemas.microsoft.com/office/powerpoint/2010/main" val="20923279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6600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7473"/>
          <a:stretch/>
        </p:blipFill>
        <p:spPr bwMode="auto">
          <a:xfrm>
            <a:off x="179513" y="837646"/>
            <a:ext cx="8784976" cy="55631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457200" y="-152400"/>
            <a:ext cx="8229600" cy="1143000"/>
          </a:xfrm>
        </p:spPr>
        <p:txBody>
          <a:bodyPr/>
          <a:lstStyle/>
          <a:p>
            <a:r>
              <a:rPr lang="en-US" dirty="0" smtClean="0"/>
              <a:t>Two sites with a history</a:t>
            </a:r>
            <a:endParaRPr lang="en-GB"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48740" y="1639130"/>
            <a:ext cx="2038421" cy="1440000"/>
          </a:xfrm>
          <a:prstGeom prst="rect">
            <a:avLst/>
          </a:prstGeom>
        </p:spPr>
      </p:pic>
      <p:sp>
        <p:nvSpPr>
          <p:cNvPr id="13" name="TextBox 12"/>
          <p:cNvSpPr txBox="1"/>
          <p:nvPr/>
        </p:nvSpPr>
        <p:spPr>
          <a:xfrm>
            <a:off x="2365581" y="2877211"/>
            <a:ext cx="720080" cy="246221"/>
          </a:xfrm>
          <a:prstGeom prst="rect">
            <a:avLst/>
          </a:prstGeom>
          <a:noFill/>
        </p:spPr>
        <p:txBody>
          <a:bodyPr wrap="square" rtlCol="0">
            <a:spAutoFit/>
          </a:bodyPr>
          <a:lstStyle/>
          <a:p>
            <a:r>
              <a:rPr lang="fr-CH" sz="1000" b="1" dirty="0" smtClean="0"/>
              <a:t>1960-75</a:t>
            </a:r>
            <a:endParaRPr lang="en-GB" sz="1000" b="1" dirty="0"/>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7472" y="3676155"/>
            <a:ext cx="2045188" cy="1440000"/>
          </a:xfrm>
          <a:prstGeom prst="rect">
            <a:avLst/>
          </a:prstGeom>
        </p:spPr>
      </p:pic>
      <p:sp>
        <p:nvSpPr>
          <p:cNvPr id="16" name="TextBox 15"/>
          <p:cNvSpPr txBox="1"/>
          <p:nvPr/>
        </p:nvSpPr>
        <p:spPr>
          <a:xfrm>
            <a:off x="3545416" y="4930379"/>
            <a:ext cx="720080" cy="246221"/>
          </a:xfrm>
          <a:prstGeom prst="rect">
            <a:avLst/>
          </a:prstGeom>
          <a:noFill/>
        </p:spPr>
        <p:txBody>
          <a:bodyPr wrap="square" rtlCol="0">
            <a:spAutoFit/>
          </a:bodyPr>
          <a:lstStyle/>
          <a:p>
            <a:r>
              <a:rPr lang="fr-CH" sz="1000" b="1" dirty="0" smtClean="0"/>
              <a:t>1970-80</a:t>
            </a:r>
            <a:endParaRPr lang="en-GB" sz="1000" b="1" dirty="0"/>
          </a:p>
        </p:txBody>
      </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55596" y="3699654"/>
            <a:ext cx="2032748" cy="1440000"/>
          </a:xfrm>
          <a:prstGeom prst="rect">
            <a:avLst/>
          </a:prstGeom>
        </p:spPr>
      </p:pic>
      <p:sp>
        <p:nvSpPr>
          <p:cNvPr id="17" name="TextBox 16"/>
          <p:cNvSpPr txBox="1"/>
          <p:nvPr/>
        </p:nvSpPr>
        <p:spPr>
          <a:xfrm>
            <a:off x="5751836" y="4948851"/>
            <a:ext cx="720080" cy="246221"/>
          </a:xfrm>
          <a:prstGeom prst="rect">
            <a:avLst/>
          </a:prstGeom>
          <a:noFill/>
        </p:spPr>
        <p:txBody>
          <a:bodyPr wrap="square" rtlCol="0">
            <a:spAutoFit/>
          </a:bodyPr>
          <a:lstStyle/>
          <a:p>
            <a:r>
              <a:rPr lang="fr-CH" sz="1000" b="1" dirty="0" smtClean="0"/>
              <a:t>1980-10</a:t>
            </a:r>
            <a:endParaRPr lang="en-GB" sz="1000" b="1" dirty="0"/>
          </a:p>
        </p:txBody>
      </p:sp>
      <p:pic>
        <p:nvPicPr>
          <p:cNvPr id="5" name="Content Placeholder 4"/>
          <p:cNvPicPr>
            <a:picLocks noGrp="1" noChangeAspect="1"/>
          </p:cNvPicPr>
          <p:nvPr>
            <p:ph idx="1"/>
          </p:nvPr>
        </p:nvPicPr>
        <p:blipFill>
          <a:blip r:embed="rId7" cstate="print">
            <a:extLst>
              <a:ext uri="{28A0092B-C50C-407E-A947-70E740481C1C}">
                <a14:useLocalDpi xmlns:a14="http://schemas.microsoft.com/office/drawing/2010/main" val="0"/>
              </a:ext>
            </a:extLst>
          </a:blip>
          <a:stretch>
            <a:fillRect/>
          </a:stretch>
        </p:blipFill>
        <p:spPr>
          <a:xfrm>
            <a:off x="255281" y="1629734"/>
            <a:ext cx="2029875" cy="1440000"/>
          </a:xfrm>
        </p:spPr>
      </p:pic>
      <p:sp>
        <p:nvSpPr>
          <p:cNvPr id="11" name="TextBox 10"/>
          <p:cNvSpPr txBox="1"/>
          <p:nvPr/>
        </p:nvSpPr>
        <p:spPr>
          <a:xfrm>
            <a:off x="179512" y="2853872"/>
            <a:ext cx="720080" cy="246221"/>
          </a:xfrm>
          <a:prstGeom prst="rect">
            <a:avLst/>
          </a:prstGeom>
          <a:noFill/>
        </p:spPr>
        <p:txBody>
          <a:bodyPr wrap="square" rtlCol="0">
            <a:spAutoFit/>
          </a:bodyPr>
          <a:lstStyle/>
          <a:p>
            <a:r>
              <a:rPr lang="fr-CH" sz="1000" b="1" dirty="0" smtClean="0"/>
              <a:t>1950-60</a:t>
            </a:r>
            <a:endParaRPr lang="en-GB" sz="1000" b="1" dirty="0"/>
          </a:p>
        </p:txBody>
      </p:sp>
      <p:pic>
        <p:nvPicPr>
          <p:cNvPr id="23" name="Picture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57232" y="1701902"/>
            <a:ext cx="2036442" cy="1440000"/>
          </a:xfrm>
          <a:prstGeom prst="rect">
            <a:avLst/>
          </a:prstGeom>
        </p:spPr>
      </p:pic>
      <p:pic>
        <p:nvPicPr>
          <p:cNvPr id="24" name="Picture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34929" y="1639130"/>
            <a:ext cx="2041680" cy="1440000"/>
          </a:xfrm>
          <a:prstGeom prst="rect">
            <a:avLst/>
          </a:prstGeom>
        </p:spPr>
      </p:pic>
      <p:sp>
        <p:nvSpPr>
          <p:cNvPr id="14" name="TextBox 13"/>
          <p:cNvSpPr txBox="1"/>
          <p:nvPr/>
        </p:nvSpPr>
        <p:spPr>
          <a:xfrm>
            <a:off x="4584492" y="2860619"/>
            <a:ext cx="788832" cy="246221"/>
          </a:xfrm>
          <a:prstGeom prst="rect">
            <a:avLst/>
          </a:prstGeom>
          <a:noFill/>
        </p:spPr>
        <p:txBody>
          <a:bodyPr wrap="square" rtlCol="0">
            <a:spAutoFit/>
          </a:bodyPr>
          <a:lstStyle/>
          <a:p>
            <a:r>
              <a:rPr lang="fr-CH" sz="1000" b="1" dirty="0" smtClean="0"/>
              <a:t>1975-85</a:t>
            </a:r>
            <a:endParaRPr lang="en-GB" sz="1000" b="1" dirty="0"/>
          </a:p>
        </p:txBody>
      </p:sp>
      <p:sp>
        <p:nvSpPr>
          <p:cNvPr id="15" name="TextBox 14"/>
          <p:cNvSpPr txBox="1"/>
          <p:nvPr/>
        </p:nvSpPr>
        <p:spPr>
          <a:xfrm>
            <a:off x="6759949" y="2872343"/>
            <a:ext cx="720080" cy="246221"/>
          </a:xfrm>
          <a:prstGeom prst="rect">
            <a:avLst/>
          </a:prstGeom>
          <a:noFill/>
        </p:spPr>
        <p:txBody>
          <a:bodyPr wrap="square" rtlCol="0">
            <a:spAutoFit/>
          </a:bodyPr>
          <a:lstStyle/>
          <a:p>
            <a:r>
              <a:rPr lang="fr-CH" sz="1000" b="1" dirty="0" smtClean="0"/>
              <a:t>1985-10</a:t>
            </a:r>
            <a:endParaRPr lang="en-GB" sz="1000" b="1" dirty="0"/>
          </a:p>
        </p:txBody>
      </p:sp>
      <p:sp>
        <p:nvSpPr>
          <p:cNvPr id="25" name="TextBox 24"/>
          <p:cNvSpPr txBox="1"/>
          <p:nvPr/>
        </p:nvSpPr>
        <p:spPr>
          <a:xfrm>
            <a:off x="179513" y="1306639"/>
            <a:ext cx="3731584" cy="369332"/>
          </a:xfrm>
          <a:prstGeom prst="rect">
            <a:avLst/>
          </a:prstGeom>
          <a:noFill/>
        </p:spPr>
        <p:txBody>
          <a:bodyPr wrap="square" rtlCol="0">
            <a:spAutoFit/>
          </a:bodyPr>
          <a:lstStyle/>
          <a:p>
            <a:r>
              <a:rPr lang="fr-CH" i="1" dirty="0" smtClean="0">
                <a:solidFill>
                  <a:schemeClr val="bg1"/>
                </a:solidFill>
              </a:rPr>
              <a:t>MEYRIN</a:t>
            </a:r>
            <a:endParaRPr lang="en-GB" i="1" dirty="0">
              <a:solidFill>
                <a:schemeClr val="bg1"/>
              </a:solidFill>
            </a:endParaRPr>
          </a:p>
        </p:txBody>
      </p:sp>
      <p:sp>
        <p:nvSpPr>
          <p:cNvPr id="28" name="TextBox 27"/>
          <p:cNvSpPr txBox="1"/>
          <p:nvPr/>
        </p:nvSpPr>
        <p:spPr>
          <a:xfrm>
            <a:off x="3469648" y="3357927"/>
            <a:ext cx="3731584" cy="369332"/>
          </a:xfrm>
          <a:prstGeom prst="rect">
            <a:avLst/>
          </a:prstGeom>
          <a:noFill/>
        </p:spPr>
        <p:txBody>
          <a:bodyPr wrap="square" rtlCol="0">
            <a:spAutoFit/>
          </a:bodyPr>
          <a:lstStyle/>
          <a:p>
            <a:r>
              <a:rPr lang="fr-CH" i="1" dirty="0" smtClean="0">
                <a:solidFill>
                  <a:schemeClr val="bg1"/>
                </a:solidFill>
              </a:rPr>
              <a:t>PREVESSIN</a:t>
            </a:r>
            <a:endParaRPr lang="en-GB" i="1" dirty="0">
              <a:solidFill>
                <a:schemeClr val="bg1"/>
              </a:solidFill>
            </a:endParaRPr>
          </a:p>
        </p:txBody>
      </p:sp>
      <p:sp>
        <p:nvSpPr>
          <p:cNvPr id="4" name="Footer Placeholder 3"/>
          <p:cNvSpPr>
            <a:spLocks noGrp="1"/>
          </p:cNvSpPr>
          <p:nvPr>
            <p:ph type="ftr" sz="quarter" idx="3"/>
          </p:nvPr>
        </p:nvSpPr>
        <p:spPr/>
        <p:txBody>
          <a:bodyPr/>
          <a:lstStyle/>
          <a:p>
            <a:r>
              <a:rPr lang="pt-BR" dirty="0" smtClean="0"/>
              <a:t>EDMS: 1605367</a:t>
            </a:r>
            <a:endParaRPr lang="en-US" dirty="0"/>
          </a:p>
        </p:txBody>
      </p:sp>
      <p:sp>
        <p:nvSpPr>
          <p:cNvPr id="8" name="Date Placeholder 7"/>
          <p:cNvSpPr>
            <a:spLocks noGrp="1"/>
          </p:cNvSpPr>
          <p:nvPr>
            <p:ph type="dt" sz="half" idx="2"/>
          </p:nvPr>
        </p:nvSpPr>
        <p:spPr/>
        <p:txBody>
          <a:bodyPr/>
          <a:lstStyle/>
          <a:p>
            <a:r>
              <a:rPr lang="en-US" smtClean="0"/>
              <a:t>17/03/16</a:t>
            </a:r>
            <a:endParaRPr lang="en-US" dirty="0"/>
          </a:p>
        </p:txBody>
      </p:sp>
    </p:spTree>
    <p:extLst>
      <p:ext uri="{BB962C8B-B14F-4D97-AF65-F5344CB8AC3E}">
        <p14:creationId xmlns:p14="http://schemas.microsoft.com/office/powerpoint/2010/main" val="7256832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CERN Area</a:t>
            </a:r>
            <a:endParaRPr lang="en-GB" dirty="0"/>
          </a:p>
        </p:txBody>
      </p:sp>
      <p:sp>
        <p:nvSpPr>
          <p:cNvPr id="4" name="Footer Placeholder 3"/>
          <p:cNvSpPr>
            <a:spLocks noGrp="1"/>
          </p:cNvSpPr>
          <p:nvPr>
            <p:ph type="ftr" sz="quarter" idx="3"/>
          </p:nvPr>
        </p:nvSpPr>
        <p:spPr/>
        <p:txBody>
          <a:bodyPr/>
          <a:lstStyle/>
          <a:p>
            <a:r>
              <a:rPr lang="pt-BR" smtClean="0"/>
              <a:t>EDMS: 1605367</a:t>
            </a:r>
            <a:endParaRPr lang="en-US" dirty="0"/>
          </a:p>
        </p:txBody>
      </p:sp>
      <p:pic>
        <p:nvPicPr>
          <p:cNvPr id="21" name="Picture 32" descr="region-aerienne"/>
          <p:cNvPicPr>
            <a:picLocks noChangeAspect="1" noChangeArrowheads="1"/>
          </p:cNvPicPr>
          <p:nvPr/>
        </p:nvPicPr>
        <p:blipFill>
          <a:blip r:embed="rId2" cstate="print"/>
          <a:srcRect/>
          <a:stretch>
            <a:fillRect/>
          </a:stretch>
        </p:blipFill>
        <p:spPr bwMode="auto">
          <a:xfrm>
            <a:off x="633046" y="923763"/>
            <a:ext cx="7848600" cy="5370513"/>
          </a:xfrm>
          <a:prstGeom prst="rect">
            <a:avLst/>
          </a:prstGeom>
          <a:noFill/>
        </p:spPr>
      </p:pic>
      <p:sp>
        <p:nvSpPr>
          <p:cNvPr id="22" name="Line 0"/>
          <p:cNvSpPr>
            <a:spLocks noChangeShapeType="1"/>
          </p:cNvSpPr>
          <p:nvPr/>
        </p:nvSpPr>
        <p:spPr bwMode="auto">
          <a:xfrm>
            <a:off x="1632812" y="2152477"/>
            <a:ext cx="756083" cy="904292"/>
          </a:xfrm>
          <a:prstGeom prst="line">
            <a:avLst/>
          </a:prstGeom>
          <a:noFill/>
          <a:ln w="38100">
            <a:solidFill>
              <a:schemeClr val="bg1"/>
            </a:solidFill>
            <a:round/>
            <a:headEnd type="none" w="sm" len="sm"/>
            <a:tailEnd type="triangle" w="sm" len="sm"/>
          </a:ln>
          <a:effectLst/>
        </p:spPr>
        <p:txBody>
          <a:bodyPr/>
          <a:lstStyle/>
          <a:p>
            <a:endParaRPr lang="en-GB"/>
          </a:p>
        </p:txBody>
      </p:sp>
      <p:sp>
        <p:nvSpPr>
          <p:cNvPr id="26" name="Text Box 1"/>
          <p:cNvSpPr txBox="1">
            <a:spLocks noChangeArrowheads="1"/>
          </p:cNvSpPr>
          <p:nvPr/>
        </p:nvSpPr>
        <p:spPr bwMode="auto">
          <a:xfrm>
            <a:off x="1055077" y="1905001"/>
            <a:ext cx="1406769" cy="646331"/>
          </a:xfrm>
          <a:prstGeom prst="rect">
            <a:avLst/>
          </a:prstGeom>
          <a:solidFill>
            <a:srgbClr val="FFFF00"/>
          </a:solidFill>
          <a:ln w="22225">
            <a:solidFill>
              <a:schemeClr val="tx1"/>
            </a:solidFill>
            <a:miter lim="800000"/>
            <a:headEnd type="none" w="sm" len="sm"/>
            <a:tailEnd type="none" w="sm" len="sm"/>
          </a:ln>
          <a:effectLst/>
        </p:spPr>
        <p:txBody>
          <a:bodyPr wrap="square">
            <a:spAutoFit/>
          </a:bodyPr>
          <a:lstStyle/>
          <a:p>
            <a:pPr>
              <a:spcBef>
                <a:spcPct val="50000"/>
              </a:spcBef>
            </a:pPr>
            <a:r>
              <a:rPr lang="en-GB" sz="1200" b="1" dirty="0" smtClean="0">
                <a:solidFill>
                  <a:srgbClr val="FF6600"/>
                </a:solidFill>
              </a:rPr>
              <a:t>Meyrin (CH) Campus</a:t>
            </a:r>
            <a:r>
              <a:rPr lang="en-GB" sz="1200" dirty="0" smtClean="0">
                <a:solidFill>
                  <a:srgbClr val="FF6600"/>
                </a:solidFill>
              </a:rPr>
              <a:t> (it extends in French territory)</a:t>
            </a:r>
            <a:endParaRPr lang="en-GB" sz="1200" dirty="0">
              <a:solidFill>
                <a:srgbClr val="FF6600"/>
              </a:solidFill>
            </a:endParaRPr>
          </a:p>
        </p:txBody>
      </p:sp>
      <p:sp>
        <p:nvSpPr>
          <p:cNvPr id="27" name="Text Box 2"/>
          <p:cNvSpPr txBox="1">
            <a:spLocks noChangeArrowheads="1"/>
          </p:cNvSpPr>
          <p:nvPr/>
        </p:nvSpPr>
        <p:spPr bwMode="auto">
          <a:xfrm>
            <a:off x="7174524" y="3124201"/>
            <a:ext cx="863600" cy="369332"/>
          </a:xfrm>
          <a:prstGeom prst="rect">
            <a:avLst/>
          </a:prstGeom>
          <a:noFill/>
          <a:ln w="22225">
            <a:noFill/>
            <a:miter lim="800000"/>
            <a:headEnd type="none" w="sm" len="sm"/>
            <a:tailEnd type="none" w="sm" len="sm"/>
          </a:ln>
          <a:effectLst/>
        </p:spPr>
        <p:txBody>
          <a:bodyPr>
            <a:spAutoFit/>
          </a:bodyPr>
          <a:lstStyle/>
          <a:p>
            <a:pPr>
              <a:spcBef>
                <a:spcPct val="50000"/>
              </a:spcBef>
            </a:pPr>
            <a:r>
              <a:rPr lang="en-GB" dirty="0">
                <a:solidFill>
                  <a:srgbClr val="FF6600"/>
                </a:solidFill>
              </a:rPr>
              <a:t>Border</a:t>
            </a:r>
          </a:p>
        </p:txBody>
      </p:sp>
      <p:sp>
        <p:nvSpPr>
          <p:cNvPr id="29" name="Oval 38"/>
          <p:cNvSpPr>
            <a:spLocks noChangeArrowheads="1"/>
          </p:cNvSpPr>
          <p:nvPr/>
        </p:nvSpPr>
        <p:spPr bwMode="auto">
          <a:xfrm>
            <a:off x="3657600" y="2889064"/>
            <a:ext cx="518487" cy="280356"/>
          </a:xfrm>
          <a:prstGeom prst="ellipse">
            <a:avLst/>
          </a:prstGeom>
          <a:noFill/>
          <a:ln w="22225">
            <a:solidFill>
              <a:srgbClr val="FF0000"/>
            </a:solidFill>
            <a:round/>
            <a:headEnd type="none" w="sm" len="sm"/>
            <a:tailEnd type="none" w="sm" len="sm"/>
          </a:ln>
          <a:effectLst/>
        </p:spPr>
        <p:txBody>
          <a:bodyPr wrap="none" anchor="ctr"/>
          <a:lstStyle/>
          <a:p>
            <a:endParaRPr lang="en-GB"/>
          </a:p>
        </p:txBody>
      </p:sp>
      <p:sp>
        <p:nvSpPr>
          <p:cNvPr id="30" name="Oval 38"/>
          <p:cNvSpPr>
            <a:spLocks noChangeArrowheads="1"/>
          </p:cNvSpPr>
          <p:nvPr/>
        </p:nvSpPr>
        <p:spPr bwMode="auto">
          <a:xfrm rot="19462584">
            <a:off x="2208382" y="2904871"/>
            <a:ext cx="641542" cy="435349"/>
          </a:xfrm>
          <a:prstGeom prst="ellipse">
            <a:avLst/>
          </a:prstGeom>
          <a:noFill/>
          <a:ln w="22225">
            <a:solidFill>
              <a:srgbClr val="FF0000"/>
            </a:solidFill>
            <a:round/>
            <a:headEnd type="none" w="sm" len="sm"/>
            <a:tailEnd type="none" w="sm" len="sm"/>
          </a:ln>
          <a:effectLst/>
        </p:spPr>
        <p:txBody>
          <a:bodyPr wrap="none" anchor="ctr"/>
          <a:lstStyle/>
          <a:p>
            <a:endParaRPr lang="en-GB"/>
          </a:p>
        </p:txBody>
      </p:sp>
      <p:sp>
        <p:nvSpPr>
          <p:cNvPr id="31" name="Text Box 1"/>
          <p:cNvSpPr txBox="1">
            <a:spLocks noChangeArrowheads="1"/>
          </p:cNvSpPr>
          <p:nvPr/>
        </p:nvSpPr>
        <p:spPr bwMode="auto">
          <a:xfrm>
            <a:off x="3063875" y="1219201"/>
            <a:ext cx="1508125" cy="461665"/>
          </a:xfrm>
          <a:prstGeom prst="rect">
            <a:avLst/>
          </a:prstGeom>
          <a:solidFill>
            <a:srgbClr val="FFFF00"/>
          </a:solidFill>
          <a:ln w="22225">
            <a:solidFill>
              <a:schemeClr val="tx1"/>
            </a:solidFill>
            <a:miter lim="800000"/>
            <a:headEnd type="none" w="sm" len="sm"/>
            <a:tailEnd type="none" w="sm" len="sm"/>
          </a:ln>
          <a:effectLst/>
        </p:spPr>
        <p:txBody>
          <a:bodyPr wrap="square">
            <a:spAutoFit/>
          </a:bodyPr>
          <a:lstStyle/>
          <a:p>
            <a:pPr>
              <a:spcBef>
                <a:spcPct val="50000"/>
              </a:spcBef>
            </a:pPr>
            <a:r>
              <a:rPr lang="en-GB" sz="1200" b="1" dirty="0" smtClean="0">
                <a:solidFill>
                  <a:srgbClr val="FF6600"/>
                </a:solidFill>
              </a:rPr>
              <a:t>Prevessin (FR) Campus</a:t>
            </a:r>
            <a:endParaRPr lang="en-GB" sz="1200" b="1" dirty="0">
              <a:solidFill>
                <a:srgbClr val="FF6600"/>
              </a:solidFill>
            </a:endParaRPr>
          </a:p>
        </p:txBody>
      </p:sp>
      <p:sp>
        <p:nvSpPr>
          <p:cNvPr id="32" name="Line 0"/>
          <p:cNvSpPr>
            <a:spLocks noChangeShapeType="1"/>
          </p:cNvSpPr>
          <p:nvPr/>
        </p:nvSpPr>
        <p:spPr bwMode="auto">
          <a:xfrm>
            <a:off x="3662801" y="1692066"/>
            <a:ext cx="254043" cy="1196998"/>
          </a:xfrm>
          <a:prstGeom prst="line">
            <a:avLst/>
          </a:prstGeom>
          <a:noFill/>
          <a:ln w="38100">
            <a:solidFill>
              <a:schemeClr val="bg1"/>
            </a:solidFill>
            <a:round/>
            <a:headEnd type="none" w="sm" len="sm"/>
            <a:tailEnd type="triangle" w="sm" len="sm"/>
          </a:ln>
          <a:effectLst/>
        </p:spPr>
        <p:txBody>
          <a:bodyPr/>
          <a:lstStyle/>
          <a:p>
            <a:endParaRPr lang="en-GB"/>
          </a:p>
        </p:txBody>
      </p:sp>
      <p:sp>
        <p:nvSpPr>
          <p:cNvPr id="33" name="Text Box 1"/>
          <p:cNvSpPr txBox="1">
            <a:spLocks noChangeArrowheads="1"/>
          </p:cNvSpPr>
          <p:nvPr/>
        </p:nvSpPr>
        <p:spPr bwMode="auto">
          <a:xfrm>
            <a:off x="5627077" y="2285606"/>
            <a:ext cx="422031" cy="276999"/>
          </a:xfrm>
          <a:prstGeom prst="rect">
            <a:avLst/>
          </a:prstGeom>
          <a:solidFill>
            <a:srgbClr val="FFFF00"/>
          </a:solidFill>
          <a:ln w="22225">
            <a:solidFill>
              <a:schemeClr val="tx1"/>
            </a:solidFill>
            <a:miter lim="800000"/>
            <a:headEnd type="none" w="sm" len="sm"/>
            <a:tailEnd type="none" w="sm" len="sm"/>
          </a:ln>
          <a:effectLst/>
        </p:spPr>
        <p:txBody>
          <a:bodyPr wrap="square">
            <a:spAutoFit/>
          </a:bodyPr>
          <a:lstStyle/>
          <a:p>
            <a:pPr>
              <a:spcBef>
                <a:spcPct val="50000"/>
              </a:spcBef>
            </a:pPr>
            <a:r>
              <a:rPr lang="en-GB" sz="1200" dirty="0" smtClean="0">
                <a:solidFill>
                  <a:srgbClr val="FF6600"/>
                </a:solidFill>
              </a:rPr>
              <a:t>LHC</a:t>
            </a:r>
            <a:endParaRPr lang="en-GB" sz="1200" dirty="0">
              <a:solidFill>
                <a:srgbClr val="FF6600"/>
              </a:solidFill>
            </a:endParaRPr>
          </a:p>
        </p:txBody>
      </p:sp>
      <p:sp>
        <p:nvSpPr>
          <p:cNvPr id="10" name="Date Placeholder 9"/>
          <p:cNvSpPr>
            <a:spLocks noGrp="1"/>
          </p:cNvSpPr>
          <p:nvPr>
            <p:ph type="dt" sz="half" idx="2"/>
          </p:nvPr>
        </p:nvSpPr>
        <p:spPr/>
        <p:txBody>
          <a:bodyPr/>
          <a:lstStyle/>
          <a:p>
            <a:r>
              <a:rPr lang="en-US" smtClean="0"/>
              <a:t>17/03/16</a:t>
            </a:r>
            <a:endParaRPr lang="en-US" dirty="0"/>
          </a:p>
        </p:txBody>
      </p:sp>
    </p:spTree>
    <p:extLst>
      <p:ext uri="{BB962C8B-B14F-4D97-AF65-F5344CB8AC3E}">
        <p14:creationId xmlns:p14="http://schemas.microsoft.com/office/powerpoint/2010/main" val="2356325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Meyrin site</a:t>
            </a:r>
            <a:endParaRPr lang="en-GB" dirty="0"/>
          </a:p>
        </p:txBody>
      </p:sp>
      <p:sp>
        <p:nvSpPr>
          <p:cNvPr id="4" name="Footer Placeholder 3"/>
          <p:cNvSpPr>
            <a:spLocks noGrp="1"/>
          </p:cNvSpPr>
          <p:nvPr>
            <p:ph type="ftr" sz="quarter" idx="3"/>
          </p:nvPr>
        </p:nvSpPr>
        <p:spPr/>
        <p:txBody>
          <a:bodyPr/>
          <a:lstStyle/>
          <a:p>
            <a:r>
              <a:rPr lang="pt-BR" smtClean="0"/>
              <a:t>EDMS: 1605367</a:t>
            </a:r>
            <a:endParaRPr lang="en-US" dirty="0"/>
          </a:p>
        </p:txBody>
      </p:sp>
      <p:sp>
        <p:nvSpPr>
          <p:cNvPr id="8" name="Content Placeholder 7"/>
          <p:cNvSpPr>
            <a:spLocks noGrp="1"/>
          </p:cNvSpPr>
          <p:nvPr>
            <p:ph idx="1"/>
          </p:nvPr>
        </p:nvSpPr>
        <p:spPr/>
        <p:txBody>
          <a:bodyPr/>
          <a:lstStyle/>
          <a:p>
            <a:endParaRPr lang="en-US"/>
          </a:p>
        </p:txBody>
      </p:sp>
      <p:pic>
        <p:nvPicPr>
          <p:cNvPr id="21" name="Picture 20"/>
          <p:cNvPicPr>
            <a:picLocks noChangeAspect="1"/>
          </p:cNvPicPr>
          <p:nvPr/>
        </p:nvPicPr>
        <p:blipFill>
          <a:blip r:embed="rId2"/>
          <a:stretch>
            <a:fillRect/>
          </a:stretch>
        </p:blipFill>
        <p:spPr>
          <a:xfrm>
            <a:off x="0" y="838200"/>
            <a:ext cx="9144000" cy="5163349"/>
          </a:xfrm>
          <a:prstGeom prst="rect">
            <a:avLst/>
          </a:prstGeom>
        </p:spPr>
      </p:pic>
      <p:sp>
        <p:nvSpPr>
          <p:cNvPr id="10" name="Date Placeholder 9"/>
          <p:cNvSpPr>
            <a:spLocks noGrp="1"/>
          </p:cNvSpPr>
          <p:nvPr>
            <p:ph type="dt" sz="half" idx="2"/>
          </p:nvPr>
        </p:nvSpPr>
        <p:spPr/>
        <p:txBody>
          <a:bodyPr/>
          <a:lstStyle/>
          <a:p>
            <a:r>
              <a:rPr lang="en-US" smtClean="0"/>
              <a:t>17/03/16</a:t>
            </a:r>
            <a:endParaRPr lang="en-US" dirty="0"/>
          </a:p>
        </p:txBody>
      </p:sp>
    </p:spTree>
    <p:extLst>
      <p:ext uri="{BB962C8B-B14F-4D97-AF65-F5344CB8AC3E}">
        <p14:creationId xmlns:p14="http://schemas.microsoft.com/office/powerpoint/2010/main" val="2356325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HC-Large-Hadron-Collidor.png"/>
          <p:cNvPicPr>
            <a:picLocks noChangeAspect="1"/>
          </p:cNvPicPr>
          <p:nvPr/>
        </p:nvPicPr>
        <p:blipFill>
          <a:blip r:embed="rId3" cstate="print"/>
          <a:srcRect t="8399" r="3133" b="3257"/>
          <a:stretch>
            <a:fillRect/>
          </a:stretch>
        </p:blipFill>
        <p:spPr>
          <a:xfrm>
            <a:off x="1259632" y="1484784"/>
            <a:ext cx="7776864" cy="5373216"/>
          </a:xfrm>
          <a:prstGeom prst="rect">
            <a:avLst/>
          </a:prstGeom>
        </p:spPr>
      </p:pic>
      <p:sp>
        <p:nvSpPr>
          <p:cNvPr id="6" name="Title 1"/>
          <p:cNvSpPr>
            <a:spLocks noGrp="1"/>
          </p:cNvSpPr>
          <p:nvPr>
            <p:ph type="title"/>
          </p:nvPr>
        </p:nvSpPr>
        <p:spPr/>
        <p:txBody>
          <a:bodyPr>
            <a:normAutofit fontScale="90000"/>
          </a:bodyPr>
          <a:lstStyle/>
          <a:p>
            <a:r>
              <a:rPr lang="en-US" smtClean="0"/>
              <a:t>Current underground infrastructure</a:t>
            </a:r>
            <a:endParaRPr lang="en-GB" dirty="0"/>
          </a:p>
        </p:txBody>
      </p:sp>
      <p:sp>
        <p:nvSpPr>
          <p:cNvPr id="9" name="TextBox 8"/>
          <p:cNvSpPr txBox="1"/>
          <p:nvPr/>
        </p:nvSpPr>
        <p:spPr>
          <a:xfrm>
            <a:off x="1187624" y="1052737"/>
            <a:ext cx="6477000" cy="630942"/>
          </a:xfrm>
          <a:prstGeom prst="rect">
            <a:avLst/>
          </a:prstGeom>
          <a:noFill/>
        </p:spPr>
        <p:txBody>
          <a:bodyPr wrap="square" rtlCol="0">
            <a:spAutoFit/>
          </a:bodyPr>
          <a:lstStyle/>
          <a:p>
            <a:pPr indent="457200" algn="ctr">
              <a:spcBef>
                <a:spcPts val="600"/>
              </a:spcBef>
            </a:pPr>
            <a:endParaRPr lang="en-US" sz="1600" dirty="0" smtClean="0">
              <a:solidFill>
                <a:schemeClr val="tx2">
                  <a:lumMod val="60000"/>
                  <a:lumOff val="40000"/>
                </a:schemeClr>
              </a:solidFill>
              <a:latin typeface="Verdana" pitchFamily="34" charset="0"/>
            </a:endParaRPr>
          </a:p>
          <a:p>
            <a:endParaRPr lang="en-US" dirty="0"/>
          </a:p>
        </p:txBody>
      </p:sp>
      <p:sp>
        <p:nvSpPr>
          <p:cNvPr id="8" name="TextBox 7"/>
          <p:cNvSpPr txBox="1"/>
          <p:nvPr/>
        </p:nvSpPr>
        <p:spPr>
          <a:xfrm>
            <a:off x="107504" y="1078974"/>
            <a:ext cx="3339080" cy="2092881"/>
          </a:xfrm>
          <a:prstGeom prst="rect">
            <a:avLst/>
          </a:prstGeom>
          <a:noFill/>
        </p:spPr>
        <p:txBody>
          <a:bodyPr wrap="square" rtlCol="0">
            <a:spAutoFit/>
          </a:bodyPr>
          <a:lstStyle/>
          <a:p>
            <a:pPr>
              <a:spcBef>
                <a:spcPts val="600"/>
              </a:spcBef>
            </a:pPr>
            <a:r>
              <a:rPr lang="en-US" sz="1400" b="1" i="1" dirty="0" smtClean="0">
                <a:latin typeface="Arial Black" pitchFamily="34" charset="0"/>
              </a:rPr>
              <a:t>Tunnels:</a:t>
            </a:r>
          </a:p>
          <a:p>
            <a:pPr marL="285750" indent="-285750">
              <a:spcBef>
                <a:spcPts val="600"/>
              </a:spcBef>
              <a:buFont typeface="Arial" pitchFamily="34" charset="0"/>
              <a:buChar char="•"/>
            </a:pPr>
            <a:r>
              <a:rPr lang="en-US" sz="1400" b="1" i="1" dirty="0" smtClean="0">
                <a:latin typeface="Arial Black" pitchFamily="34" charset="0"/>
              </a:rPr>
              <a:t>27km long</a:t>
            </a:r>
          </a:p>
          <a:p>
            <a:pPr marL="285750" indent="-285750">
              <a:spcBef>
                <a:spcPts val="600"/>
              </a:spcBef>
              <a:buFont typeface="Arial" pitchFamily="34" charset="0"/>
              <a:buChar char="•"/>
            </a:pPr>
            <a:r>
              <a:rPr lang="en-US" sz="1400" b="1" i="1" dirty="0" smtClean="0">
                <a:latin typeface="Arial Black" pitchFamily="34" charset="0"/>
              </a:rPr>
              <a:t>100m approx. below grade</a:t>
            </a:r>
            <a:endParaRPr lang="en-US" sz="1400" b="1" i="1" dirty="0">
              <a:latin typeface="Arial Black" pitchFamily="34" charset="0"/>
            </a:endParaRPr>
          </a:p>
          <a:p>
            <a:pPr marL="285750" indent="-285750">
              <a:spcBef>
                <a:spcPts val="600"/>
              </a:spcBef>
              <a:buFont typeface="Arial" pitchFamily="34" charset="0"/>
              <a:buChar char="•"/>
            </a:pPr>
            <a:r>
              <a:rPr lang="en-GB" sz="2000" dirty="0" smtClean="0">
                <a:latin typeface="Arial Black" pitchFamily="34" charset="0"/>
              </a:rPr>
              <a:t>≈</a:t>
            </a:r>
            <a:r>
              <a:rPr lang="en-GB" sz="1400" dirty="0" smtClean="0">
                <a:latin typeface="Arial Black" pitchFamily="34" charset="0"/>
              </a:rPr>
              <a:t> </a:t>
            </a:r>
            <a:r>
              <a:rPr lang="en-US" sz="1400" b="1" i="1" dirty="0" smtClean="0">
                <a:latin typeface="Arial Black" pitchFamily="34" charset="0"/>
              </a:rPr>
              <a:t>80km total length of tunnels</a:t>
            </a:r>
          </a:p>
          <a:p>
            <a:pPr indent="457200">
              <a:spcBef>
                <a:spcPts val="600"/>
              </a:spcBef>
              <a:buFont typeface="Arial" pitchFamily="34" charset="0"/>
              <a:buChar char="•"/>
            </a:pPr>
            <a:endParaRPr lang="en-US" sz="1600" dirty="0" smtClean="0">
              <a:solidFill>
                <a:srgbClr val="FF0000"/>
              </a:solidFill>
              <a:latin typeface="Verdana" pitchFamily="34" charset="0"/>
            </a:endParaRPr>
          </a:p>
          <a:p>
            <a:endParaRPr lang="en-US" dirty="0">
              <a:solidFill>
                <a:srgbClr val="FF0000"/>
              </a:solidFill>
            </a:endParaRPr>
          </a:p>
        </p:txBody>
      </p:sp>
      <p:sp>
        <p:nvSpPr>
          <p:cNvPr id="10" name="Date Placeholder 9"/>
          <p:cNvSpPr>
            <a:spLocks noGrp="1"/>
          </p:cNvSpPr>
          <p:nvPr>
            <p:ph type="dt" sz="half" idx="2"/>
          </p:nvPr>
        </p:nvSpPr>
        <p:spPr/>
        <p:txBody>
          <a:bodyPr/>
          <a:lstStyle/>
          <a:p>
            <a:r>
              <a:rPr lang="en-US" smtClean="0"/>
              <a:t>17/03/16</a:t>
            </a:r>
            <a:endParaRPr lang="en-US" dirty="0"/>
          </a:p>
        </p:txBody>
      </p:sp>
      <p:sp>
        <p:nvSpPr>
          <p:cNvPr id="2" name="Footer Placeholder 1"/>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3639973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Overall key figures</a:t>
            </a:r>
            <a:endParaRPr lang="en-GB" dirty="0"/>
          </a:p>
        </p:txBody>
      </p:sp>
      <p:sp>
        <p:nvSpPr>
          <p:cNvPr id="3" name="Content Placeholder 2"/>
          <p:cNvSpPr>
            <a:spLocks noGrp="1"/>
          </p:cNvSpPr>
          <p:nvPr>
            <p:ph idx="1"/>
          </p:nvPr>
        </p:nvSpPr>
        <p:spPr>
          <a:xfrm>
            <a:off x="205396" y="1600201"/>
            <a:ext cx="5451231" cy="4493096"/>
          </a:xfrm>
          <a:ln w="19050">
            <a:noFill/>
          </a:ln>
        </p:spPr>
        <p:txBody>
          <a:bodyPr>
            <a:normAutofit lnSpcReduction="10000"/>
          </a:bodyPr>
          <a:lstStyle/>
          <a:p>
            <a:pPr>
              <a:buFont typeface="Wingdings" pitchFamily="2" charset="2"/>
              <a:buChar char="§"/>
            </a:pPr>
            <a:r>
              <a:rPr lang="en-US" sz="2400" dirty="0" smtClean="0"/>
              <a:t>590 hectares of available land</a:t>
            </a:r>
            <a:endParaRPr lang="en-GB" sz="2400" dirty="0"/>
          </a:p>
          <a:p>
            <a:pPr>
              <a:buFont typeface="Wingdings" pitchFamily="2" charset="2"/>
              <a:buChar char="§"/>
            </a:pPr>
            <a:r>
              <a:rPr lang="en-US" sz="2400" dirty="0" smtClean="0"/>
              <a:t>2 main sites</a:t>
            </a:r>
          </a:p>
          <a:p>
            <a:pPr lvl="1">
              <a:buFont typeface="Wingdings" pitchFamily="2" charset="2"/>
              <a:buChar char="§"/>
            </a:pPr>
            <a:r>
              <a:rPr lang="en-US" sz="2000" dirty="0" err="1" smtClean="0"/>
              <a:t>Meyrin</a:t>
            </a:r>
            <a:r>
              <a:rPr lang="en-US" sz="2000" dirty="0" smtClean="0"/>
              <a:t> (CH) </a:t>
            </a:r>
            <a:endParaRPr lang="fr-CH" sz="2000" dirty="0" smtClean="0"/>
          </a:p>
          <a:p>
            <a:pPr lvl="1">
              <a:buFont typeface="Wingdings" pitchFamily="2" charset="2"/>
              <a:buChar char="§"/>
            </a:pPr>
            <a:r>
              <a:rPr lang="fr-CH" sz="2000" dirty="0" err="1" smtClean="0"/>
              <a:t>Prévessin</a:t>
            </a:r>
            <a:r>
              <a:rPr lang="fr-CH" sz="2000" dirty="0" smtClean="0"/>
              <a:t> (FR)</a:t>
            </a:r>
            <a:endParaRPr lang="en-US" sz="2000" dirty="0" smtClean="0"/>
          </a:p>
          <a:p>
            <a:pPr>
              <a:buFont typeface="Wingdings" pitchFamily="2" charset="2"/>
              <a:buChar char="§"/>
            </a:pPr>
            <a:r>
              <a:rPr lang="en-US" sz="2400" dirty="0" smtClean="0"/>
              <a:t>15 satellite sites</a:t>
            </a:r>
          </a:p>
          <a:p>
            <a:pPr>
              <a:buFont typeface="Wingdings" pitchFamily="2" charset="2"/>
              <a:buChar char="§"/>
            </a:pPr>
            <a:r>
              <a:rPr lang="en-US" sz="2400" dirty="0" smtClean="0"/>
              <a:t>650 buildings - 10m</a:t>
            </a:r>
            <a:r>
              <a:rPr lang="en-US" sz="2400" baseline="30000" dirty="0" smtClean="0"/>
              <a:t>2</a:t>
            </a:r>
            <a:r>
              <a:rPr lang="en-US" sz="2400" dirty="0" smtClean="0"/>
              <a:t> </a:t>
            </a:r>
            <a:r>
              <a:rPr lang="en-US" sz="2400" dirty="0"/>
              <a:t>up to </a:t>
            </a:r>
            <a:r>
              <a:rPr lang="en-US" sz="2400" dirty="0" smtClean="0"/>
              <a:t>20.000m</a:t>
            </a:r>
            <a:r>
              <a:rPr lang="en-US" sz="2400" baseline="30000" dirty="0" smtClean="0"/>
              <a:t>2</a:t>
            </a:r>
            <a:r>
              <a:rPr lang="en-US" sz="2400" baseline="30000" dirty="0"/>
              <a:t> </a:t>
            </a:r>
            <a:r>
              <a:rPr lang="en-US" sz="2400" dirty="0" smtClean="0"/>
              <a:t>, 500,000 m</a:t>
            </a:r>
            <a:r>
              <a:rPr lang="en-US" sz="2400" baseline="30000" dirty="0" smtClean="0"/>
              <a:t>2</a:t>
            </a:r>
            <a:r>
              <a:rPr lang="en-US" sz="2400" dirty="0" smtClean="0"/>
              <a:t> of surface </a:t>
            </a:r>
          </a:p>
          <a:p>
            <a:pPr>
              <a:buFont typeface="Wingdings" pitchFamily="2" charset="2"/>
              <a:buChar char="§"/>
            </a:pPr>
            <a:r>
              <a:rPr lang="en-US" sz="2400" dirty="0" smtClean="0"/>
              <a:t>60</a:t>
            </a:r>
            <a:r>
              <a:rPr lang="en-US" sz="2400" dirty="0"/>
              <a:t>% of the buildings are 30+ years old</a:t>
            </a:r>
          </a:p>
          <a:p>
            <a:pPr>
              <a:buFont typeface="Wingdings" pitchFamily="2" charset="2"/>
              <a:buChar char="§"/>
            </a:pPr>
            <a:r>
              <a:rPr lang="en-US" sz="2400" dirty="0" smtClean="0"/>
              <a:t>80 km of tunnels</a:t>
            </a:r>
          </a:p>
          <a:p>
            <a:pPr>
              <a:buFont typeface="Wingdings" pitchFamily="2" charset="2"/>
              <a:buChar char="§"/>
            </a:pPr>
            <a:r>
              <a:rPr lang="en-US" sz="2400" dirty="0" smtClean="0"/>
              <a:t>250 km of roads</a:t>
            </a:r>
          </a:p>
          <a:p>
            <a:pPr>
              <a:buFont typeface="Wingdings" pitchFamily="2" charset="2"/>
              <a:buChar char="§"/>
            </a:pPr>
            <a:r>
              <a:rPr lang="en-US" sz="2400" dirty="0" smtClean="0"/>
              <a:t>1000 km of buried services</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481" t="23556" r="32593" b="7260"/>
          <a:stretch/>
        </p:blipFill>
        <p:spPr bwMode="auto">
          <a:xfrm>
            <a:off x="5652120" y="1556792"/>
            <a:ext cx="3399024" cy="47525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Date Placeholder 4"/>
          <p:cNvSpPr>
            <a:spLocks noGrp="1"/>
          </p:cNvSpPr>
          <p:nvPr>
            <p:ph type="dt" sz="half" idx="2"/>
          </p:nvPr>
        </p:nvSpPr>
        <p:spPr/>
        <p:txBody>
          <a:bodyPr/>
          <a:lstStyle/>
          <a:p>
            <a:r>
              <a:rPr lang="en-US" smtClean="0"/>
              <a:t>17/03/16</a:t>
            </a:r>
            <a:endParaRPr lang="en-US" dirty="0"/>
          </a:p>
        </p:txBody>
      </p:sp>
      <p:sp>
        <p:nvSpPr>
          <p:cNvPr id="4" name="Footer Placeholder 3"/>
          <p:cNvSpPr>
            <a:spLocks noGrp="1"/>
          </p:cNvSpPr>
          <p:nvPr>
            <p:ph type="ftr" sz="quarter" idx="3"/>
          </p:nvPr>
        </p:nvSpPr>
        <p:spPr/>
        <p:txBody>
          <a:bodyPr/>
          <a:lstStyle/>
          <a:p>
            <a:r>
              <a:rPr lang="pt-BR" smtClean="0"/>
              <a:t>EDMS: 1605367</a:t>
            </a:r>
            <a:endParaRPr lang="en-US" dirty="0"/>
          </a:p>
        </p:txBody>
      </p:sp>
    </p:spTree>
    <p:extLst>
      <p:ext uri="{BB962C8B-B14F-4D97-AF65-F5344CB8AC3E}">
        <p14:creationId xmlns:p14="http://schemas.microsoft.com/office/powerpoint/2010/main" val="4059910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CERNCorporate4-3.potx</Template>
  <TotalTime>3247</TotalTime>
  <Words>1010</Words>
  <Application>Microsoft Macintosh PowerPoint</Application>
  <PresentationFormat>On-screen Show (4:3)</PresentationFormat>
  <Paragraphs>282</Paragraphs>
  <Slides>48</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Arial Black</vt:lpstr>
      <vt:lpstr>Calibri</vt:lpstr>
      <vt:lpstr>Tahoma</vt:lpstr>
      <vt:lpstr>Verdana</vt:lpstr>
      <vt:lpstr>Wingdings</vt:lpstr>
      <vt:lpstr>Arial</vt:lpstr>
      <vt:lpstr>CERNCorporate4-3</vt:lpstr>
      <vt:lpstr>CERN civil engineering</vt:lpstr>
      <vt:lpstr>Introduction</vt:lpstr>
      <vt:lpstr>Existing CERN Infrastructure and brief history</vt:lpstr>
      <vt:lpstr>PowerPoint Presentation</vt:lpstr>
      <vt:lpstr>Two sites with a history</vt:lpstr>
      <vt:lpstr>CERN Area</vt:lpstr>
      <vt:lpstr>Meyrin site</vt:lpstr>
      <vt:lpstr>Current underground infrastructure</vt:lpstr>
      <vt:lpstr>Overall key figures</vt:lpstr>
      <vt:lpstr>Site Engineering Group</vt:lpstr>
      <vt:lpstr>Groups scope</vt:lpstr>
      <vt:lpstr>Organization</vt:lpstr>
      <vt:lpstr>Services (1/2)</vt:lpstr>
      <vt:lpstr>Services (2/2)</vt:lpstr>
      <vt:lpstr>Projects</vt:lpstr>
      <vt:lpstr>Some examples of recent projects</vt:lpstr>
      <vt:lpstr>PowerPoint Presentation</vt:lpstr>
      <vt:lpstr>PowerPoint Presentation</vt:lpstr>
      <vt:lpstr>PowerPoint Presentation</vt:lpstr>
      <vt:lpstr>PowerPoint Presentation</vt:lpstr>
      <vt:lpstr>PowerPoint Presentation</vt:lpstr>
      <vt:lpstr>Recent Projects – Bld 107</vt:lpstr>
      <vt:lpstr>PowerPoint Presentation</vt:lpstr>
      <vt:lpstr>PowerPoint Presentation</vt:lpstr>
      <vt:lpstr>LIU- Booster : New building 245 MPSB</vt:lpstr>
      <vt:lpstr>PowerPoint Presentation</vt:lpstr>
      <vt:lpstr>Renovation works: Offices</vt:lpstr>
      <vt:lpstr>Renovation Works: Hotels</vt:lpstr>
      <vt:lpstr>Renovation Works: Main hall</vt:lpstr>
      <vt:lpstr>Renovation Works: Main auditorium</vt:lpstr>
      <vt:lpstr>Site planning and development</vt:lpstr>
      <vt:lpstr>CERN 2030 Urban MasterPlan</vt:lpstr>
      <vt:lpstr>PowerPoint Presentation</vt:lpstr>
      <vt:lpstr>Opportunities at CERN for Consultancy firms &amp; Contractors </vt:lpstr>
      <vt:lpstr>Future and ongoing ‘Call for tender’ (1/2)</vt:lpstr>
      <vt:lpstr>Future and ongoing ‘Call for tender’ (2/2)</vt:lpstr>
      <vt:lpstr>Examples of planned projects</vt:lpstr>
      <vt:lpstr>Underground works at LHC Point 1 &amp; 5</vt:lpstr>
      <vt:lpstr>Underground works at Point 5</vt:lpstr>
      <vt:lpstr>Surface Works at Point 5 CMS</vt:lpstr>
      <vt:lpstr>Surface Works at LHC Point 1 ATLAS (1)</vt:lpstr>
      <vt:lpstr>New building 311 for magnetic measurements</vt:lpstr>
      <vt:lpstr>New SPS Beam Dump</vt:lpstr>
      <vt:lpstr>High Luminosity LHC (HL-LHC)</vt:lpstr>
      <vt:lpstr>PowerPoint Presentation</vt:lpstr>
      <vt:lpstr>Conclusions</vt:lpstr>
      <vt:lpstr>Thank You for your attention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Luigi Scibile</cp:lastModifiedBy>
  <cp:revision>107</cp:revision>
  <dcterms:created xsi:type="dcterms:W3CDTF">2012-11-30T11:04:26Z</dcterms:created>
  <dcterms:modified xsi:type="dcterms:W3CDTF">2016-03-17T12:56:00Z</dcterms:modified>
</cp:coreProperties>
</file>