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8" r:id="rId2"/>
    <p:sldId id="280" r:id="rId3"/>
    <p:sldId id="262" r:id="rId4"/>
    <p:sldId id="263" r:id="rId5"/>
    <p:sldId id="277" r:id="rId6"/>
    <p:sldId id="281" r:id="rId7"/>
    <p:sldId id="283" r:id="rId8"/>
    <p:sldId id="285" r:id="rId9"/>
    <p:sldId id="286" r:id="rId10"/>
    <p:sldId id="287" r:id="rId11"/>
    <p:sldId id="288" r:id="rId12"/>
    <p:sldId id="29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548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AF9C41-CEE1-48B8-B55C-E65E81C59B5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0E6A44-5F6F-4348-91D2-B50C0680E15C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dirty="0"/>
            <a:t>3 </a:t>
          </a:r>
          <a:r>
            <a:rPr lang="es-MX" dirty="0" err="1"/>
            <a:t>classes</a:t>
          </a:r>
          <a:r>
            <a:rPr lang="es-MX" dirty="0"/>
            <a:t>: gamma, </a:t>
          </a:r>
          <a:r>
            <a:rPr lang="es-MX" dirty="0" err="1"/>
            <a:t>electron</a:t>
          </a:r>
          <a:r>
            <a:rPr lang="es-MX" dirty="0"/>
            <a:t>, muon → 9k per </a:t>
          </a:r>
          <a:r>
            <a:rPr lang="es-MX" dirty="0" err="1"/>
            <a:t>class</a:t>
          </a:r>
          <a:endParaRPr lang="en-US" dirty="0"/>
        </a:p>
      </dgm:t>
    </dgm:pt>
    <dgm:pt modelId="{676EFF67-E3E8-4CEF-B49A-5707A045A343}" type="parTrans" cxnId="{6C4EE129-47BD-4927-BD48-89E7AB68858C}">
      <dgm:prSet/>
      <dgm:spPr/>
      <dgm:t>
        <a:bodyPr/>
        <a:lstStyle/>
        <a:p>
          <a:endParaRPr lang="en-US"/>
        </a:p>
      </dgm:t>
    </dgm:pt>
    <dgm:pt modelId="{5A74DCDD-FA40-4703-B9F4-BD2E7F016EBA}" type="sibTrans" cxnId="{6C4EE129-47BD-4927-BD48-89E7AB68858C}">
      <dgm:prSet/>
      <dgm:spPr/>
      <dgm:t>
        <a:bodyPr/>
        <a:lstStyle/>
        <a:p>
          <a:endParaRPr lang="en-US"/>
        </a:p>
      </dgm:t>
    </dgm:pt>
    <dgm:pt modelId="{3FA10ED7-41CB-4F7D-9E27-09F341170CD5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dirty="0"/>
            <a:t>VGG19</a:t>
          </a:r>
          <a:endParaRPr lang="en-US" dirty="0"/>
        </a:p>
      </dgm:t>
    </dgm:pt>
    <dgm:pt modelId="{C9C27DB0-E8EF-4D28-90DB-20747B3061BD}" type="parTrans" cxnId="{B697D6D7-8F58-4FFE-B1C7-B1E5F24B498D}">
      <dgm:prSet/>
      <dgm:spPr/>
      <dgm:t>
        <a:bodyPr/>
        <a:lstStyle/>
        <a:p>
          <a:endParaRPr lang="en-US"/>
        </a:p>
      </dgm:t>
    </dgm:pt>
    <dgm:pt modelId="{E7E17934-B06A-4509-B5A6-A659AB1C3AD9}" type="sibTrans" cxnId="{B697D6D7-8F58-4FFE-B1C7-B1E5F24B498D}">
      <dgm:prSet/>
      <dgm:spPr/>
      <dgm:t>
        <a:bodyPr/>
        <a:lstStyle/>
        <a:p>
          <a:endParaRPr lang="en-US"/>
        </a:p>
      </dgm:t>
    </dgm:pt>
    <dgm:pt modelId="{6188AB10-676B-4E8C-B548-FE9223B3EB8B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dirty="0"/>
            <a:t>ResNet50 → </a:t>
          </a:r>
          <a:r>
            <a:rPr lang="es-MX" b="1" dirty="0"/>
            <a:t>Cedar </a:t>
          </a:r>
          <a:r>
            <a:rPr lang="es-MX" b="1" dirty="0" err="1"/>
            <a:t>dataset</a:t>
          </a:r>
          <a:endParaRPr lang="en-US" b="1" dirty="0"/>
        </a:p>
      </dgm:t>
    </dgm:pt>
    <dgm:pt modelId="{F73044B8-EEDB-48F7-88E7-8E3B2A36C9AE}" type="parTrans" cxnId="{6F7CF602-499C-458C-A9A8-FA582F17B3CF}">
      <dgm:prSet/>
      <dgm:spPr/>
      <dgm:t>
        <a:bodyPr/>
        <a:lstStyle/>
        <a:p>
          <a:endParaRPr lang="en-US"/>
        </a:p>
      </dgm:t>
    </dgm:pt>
    <dgm:pt modelId="{44828F3F-EE1F-43CF-8B05-BBB40D14FC87}" type="sibTrans" cxnId="{6F7CF602-499C-458C-A9A8-FA582F17B3CF}">
      <dgm:prSet/>
      <dgm:spPr/>
      <dgm:t>
        <a:bodyPr/>
        <a:lstStyle/>
        <a:p>
          <a:endParaRPr lang="en-US"/>
        </a:p>
      </dgm:t>
    </dgm:pt>
    <dgm:pt modelId="{F04CAEEB-B291-43DF-A048-52E9589A1E7C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dirty="0"/>
            <a:t>PointNet </a:t>
          </a:r>
          <a:endParaRPr lang="en-US" dirty="0"/>
        </a:p>
      </dgm:t>
    </dgm:pt>
    <dgm:pt modelId="{0403A5CF-4176-48CC-850A-3735CCBB831F}" type="parTrans" cxnId="{9354832D-5009-4FCD-BAA0-C27BB088732C}">
      <dgm:prSet/>
      <dgm:spPr/>
      <dgm:t>
        <a:bodyPr/>
        <a:lstStyle/>
        <a:p>
          <a:endParaRPr lang="en-US"/>
        </a:p>
      </dgm:t>
    </dgm:pt>
    <dgm:pt modelId="{6FBCBBC3-5755-41B6-9EE1-6DA2BE16C5A4}" type="sibTrans" cxnId="{9354832D-5009-4FCD-BAA0-C27BB088732C}">
      <dgm:prSet/>
      <dgm:spPr/>
      <dgm:t>
        <a:bodyPr/>
        <a:lstStyle/>
        <a:p>
          <a:endParaRPr lang="en-US"/>
        </a:p>
      </dgm:t>
    </dgm:pt>
    <dgm:pt modelId="{58E53A02-8B4D-468A-B48C-AF7290CBFB4E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dirty="0"/>
            <a:t>2 </a:t>
          </a:r>
          <a:r>
            <a:rPr lang="es-MX" dirty="0" err="1"/>
            <a:t>classes</a:t>
          </a:r>
          <a:r>
            <a:rPr lang="es-MX" dirty="0"/>
            <a:t>: </a:t>
          </a:r>
          <a:r>
            <a:rPr lang="es-MX" dirty="0" err="1"/>
            <a:t>electron</a:t>
          </a:r>
          <a:r>
            <a:rPr lang="es-MX" dirty="0"/>
            <a:t>, gamma → 30k, 300k per </a:t>
          </a:r>
          <a:r>
            <a:rPr lang="es-MX" dirty="0" err="1"/>
            <a:t>class</a:t>
          </a:r>
          <a:endParaRPr lang="en-US" dirty="0"/>
        </a:p>
      </dgm:t>
    </dgm:pt>
    <dgm:pt modelId="{C1E4D570-95C3-4063-AD58-FE9D14082F44}" type="parTrans" cxnId="{38E83EA5-0C21-48EB-A281-1A4A694FFF66}">
      <dgm:prSet/>
      <dgm:spPr/>
      <dgm:t>
        <a:bodyPr/>
        <a:lstStyle/>
        <a:p>
          <a:endParaRPr lang="en-US"/>
        </a:p>
      </dgm:t>
    </dgm:pt>
    <dgm:pt modelId="{F5487625-980C-49DF-9D5C-816149B78CC0}" type="sibTrans" cxnId="{38E83EA5-0C21-48EB-A281-1A4A694FFF66}">
      <dgm:prSet/>
      <dgm:spPr/>
      <dgm:t>
        <a:bodyPr/>
        <a:lstStyle/>
        <a:p>
          <a:endParaRPr lang="en-US"/>
        </a:p>
      </dgm:t>
    </dgm:pt>
    <dgm:pt modelId="{B62EDC0F-EF98-4892-9EC6-8362DC523C1A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/>
            <a:t>Vision Transformer Unfiltered Data</a:t>
          </a:r>
          <a:endParaRPr lang="en-US"/>
        </a:p>
      </dgm:t>
    </dgm:pt>
    <dgm:pt modelId="{168ED4DF-01C3-427E-A8E6-5415EAC48AFB}" type="parTrans" cxnId="{66B1671E-2EE2-42B8-855B-9EAF8A70C09D}">
      <dgm:prSet/>
      <dgm:spPr/>
      <dgm:t>
        <a:bodyPr/>
        <a:lstStyle/>
        <a:p>
          <a:endParaRPr lang="en-US"/>
        </a:p>
      </dgm:t>
    </dgm:pt>
    <dgm:pt modelId="{228A369B-835A-4DE5-97CA-BCE4C337C7FF}" type="sibTrans" cxnId="{66B1671E-2EE2-42B8-855B-9EAF8A70C09D}">
      <dgm:prSet/>
      <dgm:spPr/>
      <dgm:t>
        <a:bodyPr/>
        <a:lstStyle/>
        <a:p>
          <a:endParaRPr lang="en-US"/>
        </a:p>
      </dgm:t>
    </dgm:pt>
    <dgm:pt modelId="{EA4FFDEC-C817-4E26-AF15-61D7813CFF48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dirty="0" err="1"/>
            <a:t>Vision</a:t>
          </a:r>
          <a:r>
            <a:rPr lang="es-MX" dirty="0"/>
            <a:t> </a:t>
          </a:r>
          <a:r>
            <a:rPr lang="es-MX" dirty="0" err="1"/>
            <a:t>Transformer</a:t>
          </a:r>
          <a:r>
            <a:rPr lang="es-MX" dirty="0"/>
            <a:t> </a:t>
          </a:r>
          <a:r>
            <a:rPr lang="es-MX" dirty="0" err="1"/>
            <a:t>Filtered</a:t>
          </a:r>
          <a:r>
            <a:rPr lang="es-MX" dirty="0"/>
            <a:t> Data</a:t>
          </a:r>
          <a:endParaRPr lang="en-US" dirty="0"/>
        </a:p>
      </dgm:t>
    </dgm:pt>
    <dgm:pt modelId="{9E12A918-3A63-44BF-A3C6-E94A01C6DFDF}" type="parTrans" cxnId="{1628B1E8-A8D5-4F0D-AF6F-0544BD7C9DB6}">
      <dgm:prSet/>
      <dgm:spPr/>
      <dgm:t>
        <a:bodyPr/>
        <a:lstStyle/>
        <a:p>
          <a:endParaRPr lang="en-US"/>
        </a:p>
      </dgm:t>
    </dgm:pt>
    <dgm:pt modelId="{B4A979C5-1C21-4626-BD5C-594DBC1DC107}" type="sibTrans" cxnId="{1628B1E8-A8D5-4F0D-AF6F-0544BD7C9DB6}">
      <dgm:prSet/>
      <dgm:spPr/>
      <dgm:t>
        <a:bodyPr/>
        <a:lstStyle/>
        <a:p>
          <a:endParaRPr lang="en-US"/>
        </a:p>
      </dgm:t>
    </dgm:pt>
    <dgm:pt modelId="{FC4011E5-CFEE-482D-B046-49CF422E9CEB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/>
            <a:t>Vision Transformer Pretrained Filtered Data</a:t>
          </a:r>
          <a:endParaRPr lang="en-US"/>
        </a:p>
      </dgm:t>
    </dgm:pt>
    <dgm:pt modelId="{E1F42994-76C0-41BF-895A-9A08893D9031}" type="parTrans" cxnId="{052C1411-69BD-4B04-A9A5-5DE6193491FD}">
      <dgm:prSet/>
      <dgm:spPr/>
      <dgm:t>
        <a:bodyPr/>
        <a:lstStyle/>
        <a:p>
          <a:endParaRPr lang="en-US"/>
        </a:p>
      </dgm:t>
    </dgm:pt>
    <dgm:pt modelId="{C38BA39B-8D50-44AB-9466-D3F5816C306D}" type="sibTrans" cxnId="{052C1411-69BD-4B04-A9A5-5DE6193491FD}">
      <dgm:prSet/>
      <dgm:spPr/>
      <dgm:t>
        <a:bodyPr/>
        <a:lstStyle/>
        <a:p>
          <a:endParaRPr lang="en-US"/>
        </a:p>
      </dgm:t>
    </dgm:pt>
    <dgm:pt modelId="{8B938AD4-A36B-4D76-90D1-D520BBE83A2E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dirty="0"/>
            <a:t>ResNet50 </a:t>
          </a:r>
          <a:r>
            <a:rPr lang="es-MX" dirty="0" err="1"/>
            <a:t>Filtered</a:t>
          </a:r>
          <a:r>
            <a:rPr lang="es-MX" dirty="0"/>
            <a:t> Data</a:t>
          </a:r>
          <a:endParaRPr lang="en-US" dirty="0"/>
        </a:p>
      </dgm:t>
    </dgm:pt>
    <dgm:pt modelId="{DB0A8659-CB70-4421-B6E6-B425297C204F}" type="parTrans" cxnId="{B9EA514F-8BC6-4466-AC49-3DA7C7421BD9}">
      <dgm:prSet/>
      <dgm:spPr/>
      <dgm:t>
        <a:bodyPr/>
        <a:lstStyle/>
        <a:p>
          <a:endParaRPr lang="en-US"/>
        </a:p>
      </dgm:t>
    </dgm:pt>
    <dgm:pt modelId="{A3A1E47F-FF94-436B-BD96-A99BC520983F}" type="sibTrans" cxnId="{B9EA514F-8BC6-4466-AC49-3DA7C7421BD9}">
      <dgm:prSet/>
      <dgm:spPr/>
      <dgm:t>
        <a:bodyPr/>
        <a:lstStyle/>
        <a:p>
          <a:endParaRPr lang="en-US"/>
        </a:p>
      </dgm:t>
    </dgm:pt>
    <dgm:pt modelId="{AE1E5028-CCA7-4B65-AC7F-522D39E27309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dirty="0"/>
            <a:t>ResNet50 </a:t>
          </a:r>
          <a:r>
            <a:rPr lang="es-MX" dirty="0" err="1"/>
            <a:t>Pretrained</a:t>
          </a:r>
          <a:r>
            <a:rPr lang="es-MX" dirty="0"/>
            <a:t> </a:t>
          </a:r>
          <a:r>
            <a:rPr lang="es-MX" dirty="0" err="1"/>
            <a:t>Filtered</a:t>
          </a:r>
          <a:r>
            <a:rPr lang="es-MX" dirty="0"/>
            <a:t> Data</a:t>
          </a:r>
          <a:endParaRPr lang="en-US" dirty="0"/>
        </a:p>
      </dgm:t>
    </dgm:pt>
    <dgm:pt modelId="{EAAA6F18-561D-4787-839C-32AFAE57F7F5}" type="parTrans" cxnId="{FB67A9D0-83F9-4BFD-A4DE-2064351E26EC}">
      <dgm:prSet/>
      <dgm:spPr/>
      <dgm:t>
        <a:bodyPr/>
        <a:lstStyle/>
        <a:p>
          <a:endParaRPr lang="en-US"/>
        </a:p>
      </dgm:t>
    </dgm:pt>
    <dgm:pt modelId="{294BBBAC-B9B9-4DDB-A7A2-56FE3A8F288B}" type="sibTrans" cxnId="{FB67A9D0-83F9-4BFD-A4DE-2064351E26EC}">
      <dgm:prSet/>
      <dgm:spPr/>
      <dgm:t>
        <a:bodyPr/>
        <a:lstStyle/>
        <a:p>
          <a:endParaRPr lang="en-US"/>
        </a:p>
      </dgm:t>
    </dgm:pt>
    <dgm:pt modelId="{F6B7BEF0-FD74-4B54-94C7-6B08EA7E546D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s-MX" dirty="0"/>
            <a:t>2 </a:t>
          </a:r>
          <a:r>
            <a:rPr lang="es-MX" dirty="0" err="1"/>
            <a:t>classes</a:t>
          </a:r>
          <a:r>
            <a:rPr lang="es-MX" dirty="0"/>
            <a:t>: muon, </a:t>
          </a:r>
          <a:r>
            <a:rPr lang="es-MX" dirty="0" err="1"/>
            <a:t>not</a:t>
          </a:r>
          <a:r>
            <a:rPr lang="es-MX" dirty="0"/>
            <a:t> muon → 9k, 18k, </a:t>
          </a:r>
          <a:r>
            <a:rPr lang="es-MX" dirty="0" err="1"/>
            <a:t>respectively</a:t>
          </a:r>
          <a:endParaRPr lang="en-US" dirty="0"/>
        </a:p>
      </dgm:t>
    </dgm:pt>
    <dgm:pt modelId="{40577BEF-3750-4C5A-89F0-DCFE694345BA}" type="parTrans" cxnId="{F0070480-8F00-4FE5-90CA-F6D60EC3595C}">
      <dgm:prSet/>
      <dgm:spPr/>
      <dgm:t>
        <a:bodyPr/>
        <a:lstStyle/>
        <a:p>
          <a:endParaRPr lang="en-US"/>
        </a:p>
      </dgm:t>
    </dgm:pt>
    <dgm:pt modelId="{4BC41B06-98C5-4A1B-A1A9-D0E67E351B19}" type="sibTrans" cxnId="{F0070480-8F00-4FE5-90CA-F6D60EC3595C}">
      <dgm:prSet/>
      <dgm:spPr/>
      <dgm:t>
        <a:bodyPr/>
        <a:lstStyle/>
        <a:p>
          <a:endParaRPr lang="en-US"/>
        </a:p>
      </dgm:t>
    </dgm:pt>
    <dgm:pt modelId="{D0874FB8-6F3F-4EDA-9CFD-55C7E15E6E9D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BB53E5CE-411B-487B-AB9C-6950DE514CA0}" type="parTrans" cxnId="{00E286A4-CC25-4281-AD59-3D407405FD8D}">
      <dgm:prSet/>
      <dgm:spPr/>
      <dgm:t>
        <a:bodyPr/>
        <a:lstStyle/>
        <a:p>
          <a:endParaRPr lang="en-US"/>
        </a:p>
      </dgm:t>
    </dgm:pt>
    <dgm:pt modelId="{E5DD9654-20DF-48BE-BA16-5D3BC9B20756}" type="sibTrans" cxnId="{00E286A4-CC25-4281-AD59-3D407405FD8D}">
      <dgm:prSet/>
      <dgm:spPr/>
      <dgm:t>
        <a:bodyPr/>
        <a:lstStyle/>
        <a:p>
          <a:endParaRPr lang="en-US"/>
        </a:p>
      </dgm:t>
    </dgm:pt>
    <dgm:pt modelId="{39D444A3-0A1B-416D-A649-1FA131C7AFA4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MX" dirty="0" err="1"/>
            <a:t>Vision</a:t>
          </a:r>
          <a:r>
            <a:rPr lang="es-MX" dirty="0"/>
            <a:t> </a:t>
          </a:r>
          <a:r>
            <a:rPr lang="es-MX" dirty="0" err="1"/>
            <a:t>Transformer</a:t>
          </a:r>
          <a:r>
            <a:rPr lang="es-MX" dirty="0"/>
            <a:t> </a:t>
          </a:r>
          <a:r>
            <a:rPr lang="es-MX" dirty="0" err="1"/>
            <a:t>Unfiltered</a:t>
          </a:r>
          <a:r>
            <a:rPr lang="es-MX" dirty="0"/>
            <a:t> Data</a:t>
          </a:r>
          <a:endParaRPr lang="en-US" dirty="0"/>
        </a:p>
      </dgm:t>
    </dgm:pt>
    <dgm:pt modelId="{9929445F-8578-44C9-ACD0-3705D6A59988}" type="parTrans" cxnId="{2280379E-D612-48A9-B60C-2211532FCD54}">
      <dgm:prSet/>
      <dgm:spPr/>
      <dgm:t>
        <a:bodyPr/>
        <a:lstStyle/>
        <a:p>
          <a:endParaRPr lang="en-US"/>
        </a:p>
      </dgm:t>
    </dgm:pt>
    <dgm:pt modelId="{F3B639CE-D8BA-4297-A29E-5277ABD20E1D}" type="sibTrans" cxnId="{2280379E-D612-48A9-B60C-2211532FCD54}">
      <dgm:prSet/>
      <dgm:spPr/>
      <dgm:t>
        <a:bodyPr/>
        <a:lstStyle/>
        <a:p>
          <a:endParaRPr lang="en-US"/>
        </a:p>
      </dgm:t>
    </dgm:pt>
    <dgm:pt modelId="{B25BCB04-7FD5-428B-8729-894DA058F9F5}" type="pres">
      <dgm:prSet presAssocID="{E8AF9C41-CEE1-48B8-B55C-E65E81C59B5D}" presName="linear" presStyleCnt="0">
        <dgm:presLayoutVars>
          <dgm:dir/>
          <dgm:animLvl val="lvl"/>
          <dgm:resizeHandles val="exact"/>
        </dgm:presLayoutVars>
      </dgm:prSet>
      <dgm:spPr/>
    </dgm:pt>
    <dgm:pt modelId="{6D0000DC-97E3-420B-950E-AF97FF2FBBFD}" type="pres">
      <dgm:prSet presAssocID="{F00E6A44-5F6F-4348-91D2-B50C0680E15C}" presName="parentLin" presStyleCnt="0"/>
      <dgm:spPr/>
    </dgm:pt>
    <dgm:pt modelId="{CF99ADBB-3E3E-4EB1-A7BC-51E546248D6E}" type="pres">
      <dgm:prSet presAssocID="{F00E6A44-5F6F-4348-91D2-B50C0680E15C}" presName="parentLeftMargin" presStyleLbl="node1" presStyleIdx="0" presStyleCnt="3"/>
      <dgm:spPr/>
    </dgm:pt>
    <dgm:pt modelId="{19EF4118-4C07-47CC-890D-C34BA894690F}" type="pres">
      <dgm:prSet presAssocID="{F00E6A44-5F6F-4348-91D2-B50C0680E15C}" presName="parentText" presStyleLbl="node1" presStyleIdx="0" presStyleCnt="3" custLinFactY="62032" custLinFactNeighborX="-7480" custLinFactNeighborY="100000">
        <dgm:presLayoutVars>
          <dgm:chMax val="0"/>
          <dgm:bulletEnabled val="1"/>
        </dgm:presLayoutVars>
      </dgm:prSet>
      <dgm:spPr/>
    </dgm:pt>
    <dgm:pt modelId="{EA71258C-530A-4829-9EA9-4165DB744939}" type="pres">
      <dgm:prSet presAssocID="{F00E6A44-5F6F-4348-91D2-B50C0680E15C}" presName="negativeSpace" presStyleCnt="0"/>
      <dgm:spPr/>
    </dgm:pt>
    <dgm:pt modelId="{E5619965-0E40-47C5-B5F2-26DD1AC98399}" type="pres">
      <dgm:prSet presAssocID="{F00E6A44-5F6F-4348-91D2-B50C0680E15C}" presName="childText" presStyleLbl="conFgAcc1" presStyleIdx="0" presStyleCnt="3" custScaleY="72768" custLinFactY="-14881" custLinFactNeighborY="-100000">
        <dgm:presLayoutVars>
          <dgm:bulletEnabled val="1"/>
        </dgm:presLayoutVars>
      </dgm:prSet>
      <dgm:spPr/>
    </dgm:pt>
    <dgm:pt modelId="{A0BA9F1B-4DD9-4A81-B70B-011C952A282F}" type="pres">
      <dgm:prSet presAssocID="{5A74DCDD-FA40-4703-B9F4-BD2E7F016EBA}" presName="spaceBetweenRectangles" presStyleCnt="0"/>
      <dgm:spPr/>
    </dgm:pt>
    <dgm:pt modelId="{4103DA58-CDB4-4DEB-B0D5-63F6A03E640A}" type="pres">
      <dgm:prSet presAssocID="{F6B7BEF0-FD74-4B54-94C7-6B08EA7E546D}" presName="parentLin" presStyleCnt="0"/>
      <dgm:spPr/>
    </dgm:pt>
    <dgm:pt modelId="{96BCBC4C-6F0C-41D5-A9D5-437F027508E5}" type="pres">
      <dgm:prSet presAssocID="{F6B7BEF0-FD74-4B54-94C7-6B08EA7E546D}" presName="parentLeftMargin" presStyleLbl="node1" presStyleIdx="0" presStyleCnt="3"/>
      <dgm:spPr/>
    </dgm:pt>
    <dgm:pt modelId="{43FC9F74-C070-496E-A8BA-07195D514FF2}" type="pres">
      <dgm:prSet presAssocID="{F6B7BEF0-FD74-4B54-94C7-6B08EA7E546D}" presName="parentText" presStyleLbl="node1" presStyleIdx="1" presStyleCnt="3" custLinFactY="89126" custLinFactNeighborX="-3740" custLinFactNeighborY="100000">
        <dgm:presLayoutVars>
          <dgm:chMax val="0"/>
          <dgm:bulletEnabled val="1"/>
        </dgm:presLayoutVars>
      </dgm:prSet>
      <dgm:spPr/>
    </dgm:pt>
    <dgm:pt modelId="{C4E02355-7726-45F3-B482-D1E8A30B135C}" type="pres">
      <dgm:prSet presAssocID="{F6B7BEF0-FD74-4B54-94C7-6B08EA7E546D}" presName="negativeSpace" presStyleCnt="0"/>
      <dgm:spPr/>
    </dgm:pt>
    <dgm:pt modelId="{3BFBAE1D-1F35-4E46-AAC4-FC994A55D76C}" type="pres">
      <dgm:prSet presAssocID="{F6B7BEF0-FD74-4B54-94C7-6B08EA7E546D}" presName="childText" presStyleLbl="conFgAcc1" presStyleIdx="1" presStyleCnt="3" custScaleY="91374">
        <dgm:presLayoutVars>
          <dgm:bulletEnabled val="1"/>
        </dgm:presLayoutVars>
      </dgm:prSet>
      <dgm:spPr/>
    </dgm:pt>
    <dgm:pt modelId="{89C5F329-4CD0-4E11-A760-ED9D82922E52}" type="pres">
      <dgm:prSet presAssocID="{4BC41B06-98C5-4A1B-A1A9-D0E67E351B19}" presName="spaceBetweenRectangles" presStyleCnt="0"/>
      <dgm:spPr/>
    </dgm:pt>
    <dgm:pt modelId="{23D1F5A7-CCD0-4F50-93D9-0A0145AE56A1}" type="pres">
      <dgm:prSet presAssocID="{58E53A02-8B4D-468A-B48C-AF7290CBFB4E}" presName="parentLin" presStyleCnt="0"/>
      <dgm:spPr/>
    </dgm:pt>
    <dgm:pt modelId="{36F94078-23C1-4722-B4D8-990FB4858360}" type="pres">
      <dgm:prSet presAssocID="{58E53A02-8B4D-468A-B48C-AF7290CBFB4E}" presName="parentLeftMargin" presStyleLbl="node1" presStyleIdx="1" presStyleCnt="3"/>
      <dgm:spPr/>
    </dgm:pt>
    <dgm:pt modelId="{7867C8A1-E8F3-439F-9974-77BC3E42388B}" type="pres">
      <dgm:prSet presAssocID="{58E53A02-8B4D-468A-B48C-AF7290CBFB4E}" presName="parentText" presStyleLbl="node1" presStyleIdx="2" presStyleCnt="3" custLinFactY="132814" custLinFactNeighborX="-6779" custLinFactNeighborY="200000">
        <dgm:presLayoutVars>
          <dgm:chMax val="0"/>
          <dgm:bulletEnabled val="1"/>
        </dgm:presLayoutVars>
      </dgm:prSet>
      <dgm:spPr/>
    </dgm:pt>
    <dgm:pt modelId="{3E2F6CF5-07B3-438C-B036-85B80E8FD809}" type="pres">
      <dgm:prSet presAssocID="{58E53A02-8B4D-468A-B48C-AF7290CBFB4E}" presName="negativeSpace" presStyleCnt="0"/>
      <dgm:spPr/>
    </dgm:pt>
    <dgm:pt modelId="{5D303031-9DF6-473D-ABE0-2D98DC3E184F}" type="pres">
      <dgm:prSet presAssocID="{58E53A02-8B4D-468A-B48C-AF7290CBFB4E}" presName="childText" presStyleLbl="conFgAcc1" presStyleIdx="2" presStyleCnt="3" custLinFactY="24453" custLinFactNeighborY="100000">
        <dgm:presLayoutVars>
          <dgm:bulletEnabled val="1"/>
        </dgm:presLayoutVars>
      </dgm:prSet>
      <dgm:spPr/>
    </dgm:pt>
  </dgm:ptLst>
  <dgm:cxnLst>
    <dgm:cxn modelId="{6F7CF602-499C-458C-A9A8-FA582F17B3CF}" srcId="{F00E6A44-5F6F-4348-91D2-B50C0680E15C}" destId="{6188AB10-676B-4E8C-B548-FE9223B3EB8B}" srcOrd="1" destOrd="0" parTransId="{F73044B8-EEDB-48F7-88E7-8E3B2A36C9AE}" sibTransId="{44828F3F-EE1F-43CF-8B05-BBB40D14FC87}"/>
    <dgm:cxn modelId="{052C1411-69BD-4B04-A9A5-5DE6193491FD}" srcId="{58E53A02-8B4D-468A-B48C-AF7290CBFB4E}" destId="{FC4011E5-CFEE-482D-B046-49CF422E9CEB}" srcOrd="2" destOrd="0" parTransId="{E1F42994-76C0-41BF-895A-9A08893D9031}" sibTransId="{C38BA39B-8D50-44AB-9466-D3F5816C306D}"/>
    <dgm:cxn modelId="{66B1671E-2EE2-42B8-855B-9EAF8A70C09D}" srcId="{58E53A02-8B4D-468A-B48C-AF7290CBFB4E}" destId="{B62EDC0F-EF98-4892-9EC6-8362DC523C1A}" srcOrd="0" destOrd="0" parTransId="{168ED4DF-01C3-427E-A8E6-5415EAC48AFB}" sibTransId="{228A369B-835A-4DE5-97CA-BCE4C337C7FF}"/>
    <dgm:cxn modelId="{334D5D26-CFFD-4AC6-997B-98CE1EADC41F}" type="presOf" srcId="{F6B7BEF0-FD74-4B54-94C7-6B08EA7E546D}" destId="{96BCBC4C-6F0C-41D5-A9D5-437F027508E5}" srcOrd="0" destOrd="0" presId="urn:microsoft.com/office/officeart/2005/8/layout/list1"/>
    <dgm:cxn modelId="{6C4EE129-47BD-4927-BD48-89E7AB68858C}" srcId="{E8AF9C41-CEE1-48B8-B55C-E65E81C59B5D}" destId="{F00E6A44-5F6F-4348-91D2-B50C0680E15C}" srcOrd="0" destOrd="0" parTransId="{676EFF67-E3E8-4CEF-B49A-5707A045A343}" sibTransId="{5A74DCDD-FA40-4703-B9F4-BD2E7F016EBA}"/>
    <dgm:cxn modelId="{9354832D-5009-4FCD-BAA0-C27BB088732C}" srcId="{F00E6A44-5F6F-4348-91D2-B50C0680E15C}" destId="{F04CAEEB-B291-43DF-A048-52E9589A1E7C}" srcOrd="2" destOrd="0" parTransId="{0403A5CF-4176-48CC-850A-3735CCBB831F}" sibTransId="{6FBCBBC3-5755-41B6-9EE1-6DA2BE16C5A4}"/>
    <dgm:cxn modelId="{1B768737-A899-4CD5-92A7-2818F841E67B}" type="presOf" srcId="{EA4FFDEC-C817-4E26-AF15-61D7813CFF48}" destId="{5D303031-9DF6-473D-ABE0-2D98DC3E184F}" srcOrd="0" destOrd="1" presId="urn:microsoft.com/office/officeart/2005/8/layout/list1"/>
    <dgm:cxn modelId="{F85CF85B-7758-4FEE-8E22-005B21C8495A}" type="presOf" srcId="{8B938AD4-A36B-4D76-90D1-D520BBE83A2E}" destId="{5D303031-9DF6-473D-ABE0-2D98DC3E184F}" srcOrd="0" destOrd="3" presId="urn:microsoft.com/office/officeart/2005/8/layout/list1"/>
    <dgm:cxn modelId="{B9EA514F-8BC6-4466-AC49-3DA7C7421BD9}" srcId="{58E53A02-8B4D-468A-B48C-AF7290CBFB4E}" destId="{8B938AD4-A36B-4D76-90D1-D520BBE83A2E}" srcOrd="3" destOrd="0" parTransId="{DB0A8659-CB70-4421-B6E6-B425297C204F}" sibTransId="{A3A1E47F-FF94-436B-BD96-A99BC520983F}"/>
    <dgm:cxn modelId="{714FF270-75FC-49FF-869B-6CB0815CDE40}" type="presOf" srcId="{58E53A02-8B4D-468A-B48C-AF7290CBFB4E}" destId="{36F94078-23C1-4722-B4D8-990FB4858360}" srcOrd="0" destOrd="0" presId="urn:microsoft.com/office/officeart/2005/8/layout/list1"/>
    <dgm:cxn modelId="{EC908B52-C0E3-4F97-B306-F5757C807DBA}" type="presOf" srcId="{AE1E5028-CCA7-4B65-AC7F-522D39E27309}" destId="{5D303031-9DF6-473D-ABE0-2D98DC3E184F}" srcOrd="0" destOrd="4" presId="urn:microsoft.com/office/officeart/2005/8/layout/list1"/>
    <dgm:cxn modelId="{F0070480-8F00-4FE5-90CA-F6D60EC3595C}" srcId="{E8AF9C41-CEE1-48B8-B55C-E65E81C59B5D}" destId="{F6B7BEF0-FD74-4B54-94C7-6B08EA7E546D}" srcOrd="1" destOrd="0" parTransId="{40577BEF-3750-4C5A-89F0-DCFE694345BA}" sibTransId="{4BC41B06-98C5-4A1B-A1A9-D0E67E351B19}"/>
    <dgm:cxn modelId="{C26FBB97-0D35-4562-B015-10B1D62C5B9B}" type="presOf" srcId="{6188AB10-676B-4E8C-B548-FE9223B3EB8B}" destId="{E5619965-0E40-47C5-B5F2-26DD1AC98399}" srcOrd="0" destOrd="1" presId="urn:microsoft.com/office/officeart/2005/8/layout/list1"/>
    <dgm:cxn modelId="{2280379E-D612-48A9-B60C-2211532FCD54}" srcId="{F6B7BEF0-FD74-4B54-94C7-6B08EA7E546D}" destId="{39D444A3-0A1B-416D-A649-1FA131C7AFA4}" srcOrd="1" destOrd="0" parTransId="{9929445F-8578-44C9-ACD0-3705D6A59988}" sibTransId="{F3B639CE-D8BA-4297-A29E-5277ABD20E1D}"/>
    <dgm:cxn modelId="{00E286A4-CC25-4281-AD59-3D407405FD8D}" srcId="{F6B7BEF0-FD74-4B54-94C7-6B08EA7E546D}" destId="{D0874FB8-6F3F-4EDA-9CFD-55C7E15E6E9D}" srcOrd="0" destOrd="0" parTransId="{BB53E5CE-411B-487B-AB9C-6950DE514CA0}" sibTransId="{E5DD9654-20DF-48BE-BA16-5D3BC9B20756}"/>
    <dgm:cxn modelId="{38E83EA5-0C21-48EB-A281-1A4A694FFF66}" srcId="{E8AF9C41-CEE1-48B8-B55C-E65E81C59B5D}" destId="{58E53A02-8B4D-468A-B48C-AF7290CBFB4E}" srcOrd="2" destOrd="0" parTransId="{C1E4D570-95C3-4063-AD58-FE9D14082F44}" sibTransId="{F5487625-980C-49DF-9D5C-816149B78CC0}"/>
    <dgm:cxn modelId="{9C4B6CA5-8D73-46C2-A1A9-82F814F751CE}" type="presOf" srcId="{F6B7BEF0-FD74-4B54-94C7-6B08EA7E546D}" destId="{43FC9F74-C070-496E-A8BA-07195D514FF2}" srcOrd="1" destOrd="0" presId="urn:microsoft.com/office/officeart/2005/8/layout/list1"/>
    <dgm:cxn modelId="{DD6EC1AB-DDA8-4D87-B51C-D8054C1CABB6}" type="presOf" srcId="{39D444A3-0A1B-416D-A649-1FA131C7AFA4}" destId="{3BFBAE1D-1F35-4E46-AAC4-FC994A55D76C}" srcOrd="0" destOrd="1" presId="urn:microsoft.com/office/officeart/2005/8/layout/list1"/>
    <dgm:cxn modelId="{1D0DDAB9-3666-404A-9694-EBFCE3C6E73D}" type="presOf" srcId="{B62EDC0F-EF98-4892-9EC6-8362DC523C1A}" destId="{5D303031-9DF6-473D-ABE0-2D98DC3E184F}" srcOrd="0" destOrd="0" presId="urn:microsoft.com/office/officeart/2005/8/layout/list1"/>
    <dgm:cxn modelId="{C490F3CB-5E4B-4949-AC98-705611C59BE2}" type="presOf" srcId="{FC4011E5-CFEE-482D-B046-49CF422E9CEB}" destId="{5D303031-9DF6-473D-ABE0-2D98DC3E184F}" srcOrd="0" destOrd="2" presId="urn:microsoft.com/office/officeart/2005/8/layout/list1"/>
    <dgm:cxn modelId="{41FB7ECC-3AFC-4459-9A7C-C73BA12D33D2}" type="presOf" srcId="{F00E6A44-5F6F-4348-91D2-B50C0680E15C}" destId="{CF99ADBB-3E3E-4EB1-A7BC-51E546248D6E}" srcOrd="0" destOrd="0" presId="urn:microsoft.com/office/officeart/2005/8/layout/list1"/>
    <dgm:cxn modelId="{5E8905CF-289C-47D8-955D-884891C35052}" type="presOf" srcId="{58E53A02-8B4D-468A-B48C-AF7290CBFB4E}" destId="{7867C8A1-E8F3-439F-9974-77BC3E42388B}" srcOrd="1" destOrd="0" presId="urn:microsoft.com/office/officeart/2005/8/layout/list1"/>
    <dgm:cxn modelId="{FB67A9D0-83F9-4BFD-A4DE-2064351E26EC}" srcId="{58E53A02-8B4D-468A-B48C-AF7290CBFB4E}" destId="{AE1E5028-CCA7-4B65-AC7F-522D39E27309}" srcOrd="4" destOrd="0" parTransId="{EAAA6F18-561D-4787-839C-32AFAE57F7F5}" sibTransId="{294BBBAC-B9B9-4DDB-A7A2-56FE3A8F288B}"/>
    <dgm:cxn modelId="{13EB74D7-49B3-4A3F-9C26-07B9A501F7D4}" type="presOf" srcId="{F04CAEEB-B291-43DF-A048-52E9589A1E7C}" destId="{E5619965-0E40-47C5-B5F2-26DD1AC98399}" srcOrd="0" destOrd="2" presId="urn:microsoft.com/office/officeart/2005/8/layout/list1"/>
    <dgm:cxn modelId="{B697D6D7-8F58-4FFE-B1C7-B1E5F24B498D}" srcId="{F00E6A44-5F6F-4348-91D2-B50C0680E15C}" destId="{3FA10ED7-41CB-4F7D-9E27-09F341170CD5}" srcOrd="0" destOrd="0" parTransId="{C9C27DB0-E8EF-4D28-90DB-20747B3061BD}" sibTransId="{E7E17934-B06A-4509-B5A6-A659AB1C3AD9}"/>
    <dgm:cxn modelId="{7E0CE1DC-9380-4BD6-95C1-49F9FE0CE716}" type="presOf" srcId="{3FA10ED7-41CB-4F7D-9E27-09F341170CD5}" destId="{E5619965-0E40-47C5-B5F2-26DD1AC98399}" srcOrd="0" destOrd="0" presId="urn:microsoft.com/office/officeart/2005/8/layout/list1"/>
    <dgm:cxn modelId="{1628B1E8-A8D5-4F0D-AF6F-0544BD7C9DB6}" srcId="{58E53A02-8B4D-468A-B48C-AF7290CBFB4E}" destId="{EA4FFDEC-C817-4E26-AF15-61D7813CFF48}" srcOrd="1" destOrd="0" parTransId="{9E12A918-3A63-44BF-A3C6-E94A01C6DFDF}" sibTransId="{B4A979C5-1C21-4626-BD5C-594DBC1DC107}"/>
    <dgm:cxn modelId="{44FDB2E8-545C-4461-9B50-A3418E383986}" type="presOf" srcId="{F00E6A44-5F6F-4348-91D2-B50C0680E15C}" destId="{19EF4118-4C07-47CC-890D-C34BA894690F}" srcOrd="1" destOrd="0" presId="urn:microsoft.com/office/officeart/2005/8/layout/list1"/>
    <dgm:cxn modelId="{1642B5E8-C02E-40D5-B69D-022D1EA6DE8E}" type="presOf" srcId="{D0874FB8-6F3F-4EDA-9CFD-55C7E15E6E9D}" destId="{3BFBAE1D-1F35-4E46-AAC4-FC994A55D76C}" srcOrd="0" destOrd="0" presId="urn:microsoft.com/office/officeart/2005/8/layout/list1"/>
    <dgm:cxn modelId="{470AABFF-F396-4832-BA6F-A88F3507F5C8}" type="presOf" srcId="{E8AF9C41-CEE1-48B8-B55C-E65E81C59B5D}" destId="{B25BCB04-7FD5-428B-8729-894DA058F9F5}" srcOrd="0" destOrd="0" presId="urn:microsoft.com/office/officeart/2005/8/layout/list1"/>
    <dgm:cxn modelId="{E18259E3-51DC-4454-B6A3-D6DDCD98991D}" type="presParOf" srcId="{B25BCB04-7FD5-428B-8729-894DA058F9F5}" destId="{6D0000DC-97E3-420B-950E-AF97FF2FBBFD}" srcOrd="0" destOrd="0" presId="urn:microsoft.com/office/officeart/2005/8/layout/list1"/>
    <dgm:cxn modelId="{D3039DBA-5903-4D16-98E2-B786E58E54E5}" type="presParOf" srcId="{6D0000DC-97E3-420B-950E-AF97FF2FBBFD}" destId="{CF99ADBB-3E3E-4EB1-A7BC-51E546248D6E}" srcOrd="0" destOrd="0" presId="urn:microsoft.com/office/officeart/2005/8/layout/list1"/>
    <dgm:cxn modelId="{E1BFFF77-F27F-4CDD-B4AC-C0EB06956FF4}" type="presParOf" srcId="{6D0000DC-97E3-420B-950E-AF97FF2FBBFD}" destId="{19EF4118-4C07-47CC-890D-C34BA894690F}" srcOrd="1" destOrd="0" presId="urn:microsoft.com/office/officeart/2005/8/layout/list1"/>
    <dgm:cxn modelId="{19C3396C-B7DC-4426-B6FC-D91E913EFC32}" type="presParOf" srcId="{B25BCB04-7FD5-428B-8729-894DA058F9F5}" destId="{EA71258C-530A-4829-9EA9-4165DB744939}" srcOrd="1" destOrd="0" presId="urn:microsoft.com/office/officeart/2005/8/layout/list1"/>
    <dgm:cxn modelId="{6A440BD4-C8AC-43F6-9336-30CC14AFE401}" type="presParOf" srcId="{B25BCB04-7FD5-428B-8729-894DA058F9F5}" destId="{E5619965-0E40-47C5-B5F2-26DD1AC98399}" srcOrd="2" destOrd="0" presId="urn:microsoft.com/office/officeart/2005/8/layout/list1"/>
    <dgm:cxn modelId="{3AC8F300-EB07-4D9D-966E-A7111D0892EB}" type="presParOf" srcId="{B25BCB04-7FD5-428B-8729-894DA058F9F5}" destId="{A0BA9F1B-4DD9-4A81-B70B-011C952A282F}" srcOrd="3" destOrd="0" presId="urn:microsoft.com/office/officeart/2005/8/layout/list1"/>
    <dgm:cxn modelId="{A03F11BB-81EF-49F2-8B66-40E650A2FF41}" type="presParOf" srcId="{B25BCB04-7FD5-428B-8729-894DA058F9F5}" destId="{4103DA58-CDB4-4DEB-B0D5-63F6A03E640A}" srcOrd="4" destOrd="0" presId="urn:microsoft.com/office/officeart/2005/8/layout/list1"/>
    <dgm:cxn modelId="{6C3F43CE-6135-467A-A8B7-868BFB080D1A}" type="presParOf" srcId="{4103DA58-CDB4-4DEB-B0D5-63F6A03E640A}" destId="{96BCBC4C-6F0C-41D5-A9D5-437F027508E5}" srcOrd="0" destOrd="0" presId="urn:microsoft.com/office/officeart/2005/8/layout/list1"/>
    <dgm:cxn modelId="{27CEDA5B-BE56-49A3-A4A7-E21B7AE5F998}" type="presParOf" srcId="{4103DA58-CDB4-4DEB-B0D5-63F6A03E640A}" destId="{43FC9F74-C070-496E-A8BA-07195D514FF2}" srcOrd="1" destOrd="0" presId="urn:microsoft.com/office/officeart/2005/8/layout/list1"/>
    <dgm:cxn modelId="{DFE5EEFF-8241-4893-A179-E0E4097D42E4}" type="presParOf" srcId="{B25BCB04-7FD5-428B-8729-894DA058F9F5}" destId="{C4E02355-7726-45F3-B482-D1E8A30B135C}" srcOrd="5" destOrd="0" presId="urn:microsoft.com/office/officeart/2005/8/layout/list1"/>
    <dgm:cxn modelId="{10BE484B-09A8-40D0-ACBA-E2EA3CE5447D}" type="presParOf" srcId="{B25BCB04-7FD5-428B-8729-894DA058F9F5}" destId="{3BFBAE1D-1F35-4E46-AAC4-FC994A55D76C}" srcOrd="6" destOrd="0" presId="urn:microsoft.com/office/officeart/2005/8/layout/list1"/>
    <dgm:cxn modelId="{3C095473-34AF-4B09-A58C-CD5D9088C402}" type="presParOf" srcId="{B25BCB04-7FD5-428B-8729-894DA058F9F5}" destId="{89C5F329-4CD0-4E11-A760-ED9D82922E52}" srcOrd="7" destOrd="0" presId="urn:microsoft.com/office/officeart/2005/8/layout/list1"/>
    <dgm:cxn modelId="{159ED8A9-B46C-40F9-AEFC-81DEE49928E8}" type="presParOf" srcId="{B25BCB04-7FD5-428B-8729-894DA058F9F5}" destId="{23D1F5A7-CCD0-4F50-93D9-0A0145AE56A1}" srcOrd="8" destOrd="0" presId="urn:microsoft.com/office/officeart/2005/8/layout/list1"/>
    <dgm:cxn modelId="{53FFD0F7-6D69-47F7-A0EC-EBACFA80BE43}" type="presParOf" srcId="{23D1F5A7-CCD0-4F50-93D9-0A0145AE56A1}" destId="{36F94078-23C1-4722-B4D8-990FB4858360}" srcOrd="0" destOrd="0" presId="urn:microsoft.com/office/officeart/2005/8/layout/list1"/>
    <dgm:cxn modelId="{3DA6F7C4-9ECB-4A5C-AEC0-000CF90D4166}" type="presParOf" srcId="{23D1F5A7-CCD0-4F50-93D9-0A0145AE56A1}" destId="{7867C8A1-E8F3-439F-9974-77BC3E42388B}" srcOrd="1" destOrd="0" presId="urn:microsoft.com/office/officeart/2005/8/layout/list1"/>
    <dgm:cxn modelId="{1ECB4443-114A-4FC6-9A10-EE0ACD3FCE03}" type="presParOf" srcId="{B25BCB04-7FD5-428B-8729-894DA058F9F5}" destId="{3E2F6CF5-07B3-438C-B036-85B80E8FD809}" srcOrd="9" destOrd="0" presId="urn:microsoft.com/office/officeart/2005/8/layout/list1"/>
    <dgm:cxn modelId="{02DAAECB-C0AA-418C-93A6-3633BAA58D02}" type="presParOf" srcId="{B25BCB04-7FD5-428B-8729-894DA058F9F5}" destId="{5D303031-9DF6-473D-ABE0-2D98DC3E184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619965-0E40-47C5-B5F2-26DD1AC98399}">
      <dsp:nvSpPr>
        <dsp:cNvPr id="0" name=""/>
        <dsp:cNvSpPr/>
      </dsp:nvSpPr>
      <dsp:spPr>
        <a:xfrm>
          <a:off x="0" y="0"/>
          <a:ext cx="10515600" cy="11002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291592" rIns="816127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VGG19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ResNet50 → </a:t>
          </a:r>
          <a:r>
            <a:rPr lang="es-MX" sz="1400" b="1" kern="1200" dirty="0"/>
            <a:t>Cedar </a:t>
          </a:r>
          <a:r>
            <a:rPr lang="es-MX" sz="1400" b="1" kern="1200" dirty="0" err="1"/>
            <a:t>dataset</a:t>
          </a:r>
          <a:endParaRPr lang="en-US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PointNet </a:t>
          </a:r>
          <a:endParaRPr lang="en-US" sz="1400" kern="1200" dirty="0"/>
        </a:p>
      </dsp:txBody>
      <dsp:txXfrm>
        <a:off x="0" y="0"/>
        <a:ext cx="10515600" cy="1100252"/>
      </dsp:txXfrm>
    </dsp:sp>
    <dsp:sp modelId="{19EF4118-4C07-47CC-890D-C34BA894690F}">
      <dsp:nvSpPr>
        <dsp:cNvPr id="0" name=""/>
        <dsp:cNvSpPr/>
      </dsp:nvSpPr>
      <dsp:spPr>
        <a:xfrm>
          <a:off x="486451" y="974143"/>
          <a:ext cx="7360920" cy="590400"/>
        </a:xfrm>
        <a:prstGeom prst="roundRect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3 </a:t>
          </a:r>
          <a:r>
            <a:rPr lang="es-MX" sz="1400" kern="1200" dirty="0" err="1"/>
            <a:t>classes</a:t>
          </a:r>
          <a:r>
            <a:rPr lang="es-MX" sz="1400" kern="1200" dirty="0"/>
            <a:t>: gamma, </a:t>
          </a:r>
          <a:r>
            <a:rPr lang="es-MX" sz="1400" kern="1200" dirty="0" err="1"/>
            <a:t>electron</a:t>
          </a:r>
          <a:r>
            <a:rPr lang="es-MX" sz="1400" kern="1200" dirty="0"/>
            <a:t>, muon → 9k per </a:t>
          </a:r>
          <a:r>
            <a:rPr lang="es-MX" sz="1400" kern="1200" dirty="0" err="1"/>
            <a:t>class</a:t>
          </a:r>
          <a:endParaRPr lang="en-US" sz="1400" kern="1200" dirty="0"/>
        </a:p>
      </dsp:txBody>
      <dsp:txXfrm>
        <a:off x="515272" y="1002964"/>
        <a:ext cx="7303278" cy="532758"/>
      </dsp:txXfrm>
    </dsp:sp>
    <dsp:sp modelId="{3BFBAE1D-1F35-4E46-AAC4-FC994A55D76C}">
      <dsp:nvSpPr>
        <dsp:cNvPr id="0" name=""/>
        <dsp:cNvSpPr/>
      </dsp:nvSpPr>
      <dsp:spPr>
        <a:xfrm>
          <a:off x="0" y="1816158"/>
          <a:ext cx="10515600" cy="109374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291592" rIns="816127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 err="1"/>
            <a:t>Vision</a:t>
          </a:r>
          <a:r>
            <a:rPr lang="es-MX" sz="1400" kern="1200" dirty="0"/>
            <a:t> </a:t>
          </a:r>
          <a:r>
            <a:rPr lang="es-MX" sz="1400" kern="1200" dirty="0" err="1"/>
            <a:t>Transformer</a:t>
          </a:r>
          <a:r>
            <a:rPr lang="es-MX" sz="1400" kern="1200" dirty="0"/>
            <a:t> </a:t>
          </a:r>
          <a:r>
            <a:rPr lang="es-MX" sz="1400" kern="1200" dirty="0" err="1"/>
            <a:t>Unfiltered</a:t>
          </a:r>
          <a:r>
            <a:rPr lang="es-MX" sz="1400" kern="1200" dirty="0"/>
            <a:t> Data</a:t>
          </a:r>
          <a:endParaRPr lang="en-US" sz="1400" kern="1200" dirty="0"/>
        </a:p>
      </dsp:txBody>
      <dsp:txXfrm>
        <a:off x="0" y="1816158"/>
        <a:ext cx="10515600" cy="1093746"/>
      </dsp:txXfrm>
    </dsp:sp>
    <dsp:sp modelId="{43FC9F74-C070-496E-A8BA-07195D514FF2}">
      <dsp:nvSpPr>
        <dsp:cNvPr id="0" name=""/>
        <dsp:cNvSpPr/>
      </dsp:nvSpPr>
      <dsp:spPr>
        <a:xfrm>
          <a:off x="506115" y="2637558"/>
          <a:ext cx="7360920" cy="590400"/>
        </a:xfrm>
        <a:prstGeom prst="roundRect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2 </a:t>
          </a:r>
          <a:r>
            <a:rPr lang="es-MX" sz="1400" kern="1200" dirty="0" err="1"/>
            <a:t>classes</a:t>
          </a:r>
          <a:r>
            <a:rPr lang="es-MX" sz="1400" kern="1200" dirty="0"/>
            <a:t>: muon, </a:t>
          </a:r>
          <a:r>
            <a:rPr lang="es-MX" sz="1400" kern="1200" dirty="0" err="1"/>
            <a:t>not</a:t>
          </a:r>
          <a:r>
            <a:rPr lang="es-MX" sz="1400" kern="1200" dirty="0"/>
            <a:t> muon → 9k, 18k, </a:t>
          </a:r>
          <a:r>
            <a:rPr lang="es-MX" sz="1400" kern="1200" dirty="0" err="1"/>
            <a:t>respectively</a:t>
          </a:r>
          <a:endParaRPr lang="en-US" sz="1400" kern="1200" dirty="0"/>
        </a:p>
      </dsp:txBody>
      <dsp:txXfrm>
        <a:off x="534936" y="2666379"/>
        <a:ext cx="7303278" cy="532758"/>
      </dsp:txXfrm>
    </dsp:sp>
    <dsp:sp modelId="{5D303031-9DF6-473D-ABE0-2D98DC3E184F}">
      <dsp:nvSpPr>
        <dsp:cNvPr id="0" name=""/>
        <dsp:cNvSpPr/>
      </dsp:nvSpPr>
      <dsp:spPr>
        <a:xfrm>
          <a:off x="0" y="3330612"/>
          <a:ext cx="10515600" cy="2205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291592" rIns="816127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/>
            <a:t>Vision Transformer Unfiltered Data</a:t>
          </a:r>
          <a:endParaRPr lang="en-US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 err="1"/>
            <a:t>Vision</a:t>
          </a:r>
          <a:r>
            <a:rPr lang="es-MX" sz="1400" kern="1200" dirty="0"/>
            <a:t> </a:t>
          </a:r>
          <a:r>
            <a:rPr lang="es-MX" sz="1400" kern="1200" dirty="0" err="1"/>
            <a:t>Transformer</a:t>
          </a:r>
          <a:r>
            <a:rPr lang="es-MX" sz="1400" kern="1200" dirty="0"/>
            <a:t> </a:t>
          </a:r>
          <a:r>
            <a:rPr lang="es-MX" sz="1400" kern="1200" dirty="0" err="1"/>
            <a:t>Filtered</a:t>
          </a:r>
          <a:r>
            <a:rPr lang="es-MX" sz="1400" kern="1200" dirty="0"/>
            <a:t> Data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/>
            <a:t>Vision Transformer Pretrained Filtered Data</a:t>
          </a:r>
          <a:endParaRPr lang="en-US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ResNet50 </a:t>
          </a:r>
          <a:r>
            <a:rPr lang="es-MX" sz="1400" kern="1200" dirty="0" err="1"/>
            <a:t>Filtered</a:t>
          </a:r>
          <a:r>
            <a:rPr lang="es-MX" sz="1400" kern="1200" dirty="0"/>
            <a:t> Data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400" kern="1200" dirty="0"/>
            <a:t>ResNet50 </a:t>
          </a:r>
          <a:r>
            <a:rPr lang="es-MX" sz="1400" kern="1200" dirty="0" err="1"/>
            <a:t>Pretrained</a:t>
          </a:r>
          <a:r>
            <a:rPr lang="es-MX" sz="1400" kern="1200" dirty="0"/>
            <a:t> </a:t>
          </a:r>
          <a:r>
            <a:rPr lang="es-MX" sz="1400" kern="1200" dirty="0" err="1"/>
            <a:t>Filtered</a:t>
          </a:r>
          <a:r>
            <a:rPr lang="es-MX" sz="1400" kern="1200" dirty="0"/>
            <a:t> Data</a:t>
          </a:r>
          <a:endParaRPr lang="en-US" sz="1400" kern="1200" dirty="0"/>
        </a:p>
      </dsp:txBody>
      <dsp:txXfrm>
        <a:off x="0" y="3330612"/>
        <a:ext cx="10515600" cy="2205000"/>
      </dsp:txXfrm>
    </dsp:sp>
    <dsp:sp modelId="{7867C8A1-E8F3-439F-9974-77BC3E42388B}">
      <dsp:nvSpPr>
        <dsp:cNvPr id="0" name=""/>
        <dsp:cNvSpPr/>
      </dsp:nvSpPr>
      <dsp:spPr>
        <a:xfrm>
          <a:off x="490137" y="4945212"/>
          <a:ext cx="7360920" cy="590400"/>
        </a:xfrm>
        <a:prstGeom prst="roundRect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/>
            <a:t>2 </a:t>
          </a:r>
          <a:r>
            <a:rPr lang="es-MX" sz="1400" kern="1200" dirty="0" err="1"/>
            <a:t>classes</a:t>
          </a:r>
          <a:r>
            <a:rPr lang="es-MX" sz="1400" kern="1200" dirty="0"/>
            <a:t>: </a:t>
          </a:r>
          <a:r>
            <a:rPr lang="es-MX" sz="1400" kern="1200" dirty="0" err="1"/>
            <a:t>electron</a:t>
          </a:r>
          <a:r>
            <a:rPr lang="es-MX" sz="1400" kern="1200" dirty="0"/>
            <a:t>, gamma → 30k, 300k per </a:t>
          </a:r>
          <a:r>
            <a:rPr lang="es-MX" sz="1400" kern="1200" dirty="0" err="1"/>
            <a:t>class</a:t>
          </a:r>
          <a:endParaRPr lang="en-US" sz="1400" kern="1200" dirty="0"/>
        </a:p>
      </dsp:txBody>
      <dsp:txXfrm>
        <a:off x="518958" y="4974033"/>
        <a:ext cx="730327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05887-ABD2-4D0F-84F2-129B8889647B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F9D3F-A07E-4BDB-8E49-B56018634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48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0 to 1000 MeV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CF9D3F-A07E-4BDB-8E49-B560186349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99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DD57B-8CC5-4C8C-EA9F-939C6F8E6E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7ACC0B-D6CB-D351-D1AC-E987B9B643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7BB35F-A538-2947-C51C-28C058EE1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F71BE-CD92-4F1D-B120-A4F0C0FFDDD6}" type="datetime1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730ED-9386-5F86-8C5D-CC3FACEE1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5BCE2-F0D7-E23D-FD06-2221E2B3D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167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77E9F-3B15-8E79-C528-1C73BD4BB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31B527-BA62-F4F3-5275-46B29F907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2529D-A77D-3DE1-F24C-B28B08A44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04785-9005-4DDE-944B-F431F41D4F85}" type="datetime1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F9EE0-321B-4EA4-B012-EC42F85FC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70692-AE68-1EFD-E3DA-D06EE9F50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65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7E050D-B97E-0514-DC20-CF4CF899A9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5CFE80-3BA1-853A-8C11-48B786ADF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ECA46F-D970-3BC9-666D-999110E17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BEF-2EF7-4CBF-93D8-CD7FE0B7C142}" type="datetime1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D2F7E-63E9-8273-C390-468B6870B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75F5C2-230D-C469-7588-3F285FE06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3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5D608-3222-AB04-A7F1-CF6EE7B9C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918B0-C30F-CC59-13B8-6F3B5ECB4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7F189-8619-FBDF-F170-C64A9E9A0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6D5B6-DB63-47D0-BFEB-B4D5C0D4BB43}" type="datetime1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73E08-0CCB-2129-871D-13E489EB1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D8FB68-7757-E329-00C8-3AAE9D93B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31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4DCED-307F-7D88-9037-AA6A898A8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99EE92-9D02-2E6A-C077-40111F9B6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F2F36-0A93-9119-6386-BCF34F7F1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AA3F2-B9D6-4FF9-A58C-B02B9807E771}" type="datetime1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CBF4A-AE45-C50D-A422-447DE7D23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53F34-EAF2-52C8-DDD2-E62E6F3B7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8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3DD27-0FD2-A64D-647B-E82E1AFB8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34861-9213-BE9D-F5D8-8219F2DA9D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943F6-038D-2D22-37C1-7EA858053C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859B9A-0222-4C94-1CAE-E7EFB3CEA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A1FD-FFBD-4DA4-96CC-4BF7CD36726E}" type="datetime1">
              <a:rPr lang="en-US" smtClean="0"/>
              <a:t>7/9/2024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B66906-448D-AF8C-787D-D1CEF6292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BD084-E254-643A-976B-245751E55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80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2F504-3AA3-11E9-49D5-97904E813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376FAB-B3A7-EB1F-6532-C62367BE5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0B2AF2-4C40-E595-F432-C1355B6991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55785B-EED3-BCE9-AFD7-BAA2D0D2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C82326-19CE-2668-F0F0-8BD4A17447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450CA6-FB38-0827-ECEA-7CEFCFDE3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D02-DA4D-4D0B-80AC-E7D9F5224036}" type="datetime1">
              <a:rPr lang="en-US" smtClean="0"/>
              <a:t>7/9/2024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002500-3986-A756-DBE2-91C5BA057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AA6B2A-CD86-DD76-BCE0-BA90CD5D0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831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B1732-D4F0-EFFB-D091-F10292CFD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E7D30B-5E5D-9E9E-9274-86AD453A4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DF916-22EA-43B1-AFC1-9735ED41A89D}" type="datetime1">
              <a:rPr lang="en-US" smtClean="0"/>
              <a:t>7/9/2024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DEDF0E-E560-085C-F071-6763334D0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BE15A6-7A2E-711C-D0BC-6960620EF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39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EE3921-9B14-5371-CC70-AB48883BA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6B6D6-F3A0-4501-B0D1-86E0814EC232}" type="datetime1">
              <a:rPr lang="en-US" smtClean="0"/>
              <a:t>7/9/2024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AAC737-80C1-07DF-46C8-6E999E46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CA4319-EFE7-F58B-E27E-CAD0DA9CE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58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521E4-F1F9-A823-3087-F4243F163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31E15-F27F-3455-9C1F-28990459E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6F3C8B-513E-47B7-9DA1-4BF127582D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CBF204-6505-39CA-2155-80DA6704A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301C3-DE09-49A4-9024-61A9B154F322}" type="datetime1">
              <a:rPr lang="en-US" smtClean="0"/>
              <a:t>7/9/2024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05F0A4-F597-BC06-4596-EAEE6A413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B15546-1585-7D2C-40CC-A69290E39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6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A6EB1-648D-F785-FB82-DA8B744EB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49EBF4-B3F9-5400-45C3-92F3A1098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10F6F1-4AA7-FCFD-174C-DB2F002CF2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2E7BE-9819-BB8F-3A6D-19C3570AB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40C58-851A-4A6A-8668-6A0E28D0F7D7}" type="datetime1">
              <a:rPr lang="en-US" smtClean="0"/>
              <a:t>7/9/2024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D2ABE6-E6DB-1E2F-DD34-B9B51540F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EEC66E-D9A0-7473-5CB3-8B67B8F97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04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117880-DFB3-15DF-5DD8-614767307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DEF60E-2FCE-C8D0-A2D0-E176168FE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B13BA-5385-0E9D-2497-92BA52C0D0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ED7751-0148-452C-931C-649BFA57FE81}" type="datetime1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EAB76-4EBA-75B9-33C0-87D515F38F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ISVHECRI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07CC8-5E73-EB43-28CF-550E083439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CAC360-1BDD-48F4-8A1D-C34BEB6E6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67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CC694B6-E8C7-E653-92BE-87B8E7A24D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90586"/>
            <a:ext cx="9144000" cy="1929427"/>
          </a:xfrm>
        </p:spPr>
        <p:txBody>
          <a:bodyPr anchor="b">
            <a:normAutofit/>
          </a:bodyPr>
          <a:lstStyle/>
          <a:p>
            <a:r>
              <a:rPr lang="en-US" dirty="0"/>
              <a:t>Neutrino Classification Through Deep Learning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39401C0-20DC-6DE5-74DF-B077424AC5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2150" y="3908294"/>
            <a:ext cx="4739148" cy="1655762"/>
          </a:xfrm>
        </p:spPr>
        <p:txBody>
          <a:bodyPr anchor="t">
            <a:normAutofit/>
          </a:bodyPr>
          <a:lstStyle/>
          <a:p>
            <a:pPr algn="r"/>
            <a:r>
              <a:rPr lang="es-MX" dirty="0" err="1"/>
              <a:t>Authors</a:t>
            </a:r>
            <a:r>
              <a:rPr lang="es-MX" dirty="0"/>
              <a:t>:</a:t>
            </a:r>
          </a:p>
          <a:p>
            <a:pPr algn="r"/>
            <a:r>
              <a:rPr lang="es-MX" dirty="0"/>
              <a:t>Romo Fuentes María Fernanda</a:t>
            </a:r>
          </a:p>
          <a:p>
            <a:pPr algn="r"/>
            <a:r>
              <a:rPr lang="es-MX" dirty="0"/>
              <a:t>Luis Eduardo Falcón Morales</a:t>
            </a:r>
            <a:endParaRPr lang="en-US" dirty="0"/>
          </a:p>
        </p:txBody>
      </p:sp>
      <p:pic>
        <p:nvPicPr>
          <p:cNvPr id="9" name="Picture 6" descr="ITESM + Tec de Monterrey Artwork – javier arturo rodríguez">
            <a:extLst>
              <a:ext uri="{FF2B5EF4-FFF2-40B4-BE49-F238E27FC236}">
                <a16:creationId xmlns:a16="http://schemas.microsoft.com/office/drawing/2014/main" id="{ABDFDBB8-B743-A259-8122-E66DD3835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17382" y="220814"/>
            <a:ext cx="3322566" cy="87217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A black and white sign with green text&#10;&#10;Description automatically generated">
            <a:extLst>
              <a:ext uri="{FF2B5EF4-FFF2-40B4-BE49-F238E27FC236}">
                <a16:creationId xmlns:a16="http://schemas.microsoft.com/office/drawing/2014/main" id="{E82EC84D-5F21-094F-5BE3-652708316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saturation sat="398000"/>
                    </a14:imgEffect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287" y="193538"/>
            <a:ext cx="3564333" cy="926726"/>
          </a:xfrm>
          <a:prstGeom prst="rect">
            <a:avLst/>
          </a:prstGeom>
          <a:noFill/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736AB05C-4CCD-85D3-73CC-F5D6D0EA7403}"/>
              </a:ext>
            </a:extLst>
          </p:cNvPr>
          <p:cNvSpPr txBox="1">
            <a:spLocks/>
          </p:cNvSpPr>
          <p:nvPr/>
        </p:nvSpPr>
        <p:spPr>
          <a:xfrm>
            <a:off x="770702" y="4481674"/>
            <a:ext cx="2976098" cy="5090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 err="1"/>
              <a:t>July</a:t>
            </a:r>
            <a:r>
              <a:rPr lang="es-MX" sz="2400" dirty="0"/>
              <a:t> </a:t>
            </a:r>
            <a:r>
              <a:rPr lang="es-MX" kern="100" dirty="0">
                <a:cs typeface="Times New Roman" panose="02020603050405020304" pitchFamily="18" charset="0"/>
              </a:rPr>
              <a:t>9</a:t>
            </a:r>
            <a:r>
              <a:rPr lang="es-MX" sz="2400" kern="100" baseline="300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s-MX" sz="24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s-MX" sz="2400" dirty="0"/>
              <a:t>2024</a:t>
            </a:r>
            <a:endParaRPr lang="en-US" sz="2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6E412F-2396-C7C3-A074-12861E035E2A}"/>
              </a:ext>
            </a:extLst>
          </p:cNvPr>
          <p:cNvSpPr/>
          <p:nvPr/>
        </p:nvSpPr>
        <p:spPr>
          <a:xfrm>
            <a:off x="1" y="5752337"/>
            <a:ext cx="12191999" cy="119953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Subtítulo 2">
            <a:extLst>
              <a:ext uri="{FF2B5EF4-FFF2-40B4-BE49-F238E27FC236}">
                <a16:creationId xmlns:a16="http://schemas.microsoft.com/office/drawing/2014/main" id="{A91F7E16-DF6C-4C25-1031-90340CFD464E}"/>
              </a:ext>
            </a:extLst>
          </p:cNvPr>
          <p:cNvSpPr txBox="1">
            <a:spLocks/>
          </p:cNvSpPr>
          <p:nvPr/>
        </p:nvSpPr>
        <p:spPr>
          <a:xfrm>
            <a:off x="344556" y="6123579"/>
            <a:ext cx="11502888" cy="540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i="0" cap="all" dirty="0">
                <a:solidFill>
                  <a:schemeClr val="bg1"/>
                </a:solidFill>
                <a:effectLst/>
              </a:rPr>
              <a:t>22</a:t>
            </a:r>
            <a:r>
              <a:rPr lang="en-US" sz="1400" i="0" cap="all" baseline="30000" dirty="0">
                <a:solidFill>
                  <a:schemeClr val="bg1"/>
                </a:solidFill>
                <a:effectLst/>
              </a:rPr>
              <a:t>nd</a:t>
            </a:r>
            <a:r>
              <a:rPr lang="en-US" sz="1400" i="0" cap="all" dirty="0">
                <a:solidFill>
                  <a:schemeClr val="bg1"/>
                </a:solidFill>
                <a:effectLst/>
              </a:rPr>
              <a:t> INTERNATIONAL SYMPOSIUM ON VERY HIGH ENERGY COSMIC RAY INTERACTIONS</a:t>
            </a:r>
          </a:p>
        </p:txBody>
      </p:sp>
    </p:spTree>
    <p:extLst>
      <p:ext uri="{BB962C8B-B14F-4D97-AF65-F5344CB8AC3E}">
        <p14:creationId xmlns:p14="http://schemas.microsoft.com/office/powerpoint/2010/main" val="151944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EDA9B0-D465-92EC-7F08-D18063AEE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916" y="294538"/>
            <a:ext cx="10937403" cy="1033669"/>
          </a:xfrm>
        </p:spPr>
        <p:txBody>
          <a:bodyPr>
            <a:normAutofit fontScale="90000"/>
          </a:bodyPr>
          <a:lstStyle/>
          <a:p>
            <a:r>
              <a:rPr lang="es-MX" sz="4000" dirty="0" err="1">
                <a:solidFill>
                  <a:srgbClr val="FFFFFF"/>
                </a:solidFill>
              </a:rPr>
              <a:t>Therefore</a:t>
            </a:r>
            <a:r>
              <a:rPr lang="es-MX" sz="4000" dirty="0">
                <a:solidFill>
                  <a:srgbClr val="FFFFFF"/>
                </a:solidFill>
              </a:rPr>
              <a:t>, after training 4 </a:t>
            </a:r>
            <a:r>
              <a:rPr lang="es-MX" sz="4000" dirty="0" err="1">
                <a:solidFill>
                  <a:srgbClr val="FFFFFF"/>
                </a:solidFill>
              </a:rPr>
              <a:t>architectures</a:t>
            </a:r>
            <a:r>
              <a:rPr lang="es-MX" sz="4000" dirty="0">
                <a:solidFill>
                  <a:srgbClr val="FFFFFF"/>
                </a:solidFill>
              </a:rPr>
              <a:t> and </a:t>
            </a:r>
            <a:r>
              <a:rPr lang="es-MX" sz="4000" dirty="0" err="1">
                <a:solidFill>
                  <a:srgbClr val="FFFFFF"/>
                </a:solidFill>
              </a:rPr>
              <a:t>producing</a:t>
            </a:r>
            <a:r>
              <a:rPr lang="es-MX" sz="4000" dirty="0">
                <a:solidFill>
                  <a:srgbClr val="FFFFFF"/>
                </a:solidFill>
              </a:rPr>
              <a:t> 9 </a:t>
            </a:r>
            <a:r>
              <a:rPr lang="es-MX" sz="4000" dirty="0" err="1">
                <a:solidFill>
                  <a:srgbClr val="FFFFFF"/>
                </a:solidFill>
              </a:rPr>
              <a:t>models</a:t>
            </a:r>
            <a:r>
              <a:rPr lang="es-MX" sz="4000" dirty="0">
                <a:solidFill>
                  <a:srgbClr val="FFFFFF"/>
                </a:solidFill>
              </a:rPr>
              <a:t>… 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EFF5F-EB98-E0E1-0DBB-38B27B057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533" y="2035381"/>
            <a:ext cx="11316929" cy="3382296"/>
          </a:xfrm>
        </p:spPr>
        <p:txBody>
          <a:bodyPr anchor="ctr">
            <a:normAutofit/>
          </a:bodyPr>
          <a:lstStyle/>
          <a:p>
            <a:r>
              <a:rPr lang="es-MX" sz="2000" dirty="0"/>
              <a:t>ResNet50 </a:t>
            </a:r>
            <a:r>
              <a:rPr lang="es-MX" sz="2000" dirty="0" err="1"/>
              <a:t>provides</a:t>
            </a:r>
            <a:r>
              <a:rPr lang="es-MX" sz="2000" dirty="0"/>
              <a:t>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best</a:t>
            </a:r>
            <a:r>
              <a:rPr lang="es-MX" sz="2000" dirty="0"/>
              <a:t> </a:t>
            </a:r>
            <a:r>
              <a:rPr lang="es-MX" sz="2000" dirty="0" err="1"/>
              <a:t>results</a:t>
            </a:r>
            <a:r>
              <a:rPr lang="es-MX" sz="2000" dirty="0"/>
              <a:t> </a:t>
            </a:r>
            <a:r>
              <a:rPr lang="es-MX" sz="2000" dirty="0" err="1"/>
              <a:t>while</a:t>
            </a:r>
            <a:r>
              <a:rPr lang="es-MX" sz="2000" dirty="0"/>
              <a:t> </a:t>
            </a:r>
            <a:r>
              <a:rPr lang="es-MX" sz="2000" dirty="0" err="1"/>
              <a:t>also</a:t>
            </a:r>
            <a:r>
              <a:rPr lang="es-MX" sz="2000" dirty="0"/>
              <a:t> </a:t>
            </a:r>
            <a:r>
              <a:rPr lang="es-MX" sz="2000" dirty="0" err="1"/>
              <a:t>consuming</a:t>
            </a:r>
            <a:r>
              <a:rPr lang="es-MX" sz="2000" dirty="0"/>
              <a:t>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less</a:t>
            </a:r>
            <a:r>
              <a:rPr lang="es-MX" sz="2000" dirty="0"/>
              <a:t> </a:t>
            </a:r>
            <a:r>
              <a:rPr lang="es-MX" sz="2000" dirty="0" err="1"/>
              <a:t>computational</a:t>
            </a:r>
            <a:r>
              <a:rPr lang="es-MX" sz="2000" dirty="0"/>
              <a:t> </a:t>
            </a:r>
            <a:r>
              <a:rPr lang="es-MX" sz="2000" dirty="0" err="1"/>
              <a:t>resources</a:t>
            </a:r>
            <a:r>
              <a:rPr lang="es-MX" sz="2000" dirty="0"/>
              <a:t> → </a:t>
            </a:r>
            <a:r>
              <a:rPr lang="es-MX" sz="2000" dirty="0" err="1"/>
              <a:t>Greatest</a:t>
            </a:r>
            <a:r>
              <a:rPr lang="es-MX" sz="2000" dirty="0"/>
              <a:t> AUC </a:t>
            </a:r>
            <a:r>
              <a:rPr lang="es-MX" sz="2000" dirty="0" err="1"/>
              <a:t>for</a:t>
            </a:r>
            <a:r>
              <a:rPr lang="es-MX" sz="2000" dirty="0"/>
              <a:t> </a:t>
            </a:r>
            <a:r>
              <a:rPr lang="es-MX" sz="2000" dirty="0" err="1"/>
              <a:t>all</a:t>
            </a:r>
            <a:r>
              <a:rPr lang="es-MX" sz="2000" dirty="0"/>
              <a:t> </a:t>
            </a:r>
            <a:r>
              <a:rPr lang="es-MX" sz="2000" dirty="0" err="1"/>
              <a:t>applications</a:t>
            </a:r>
            <a:r>
              <a:rPr lang="es-MX" sz="2000" dirty="0"/>
              <a:t> in </a:t>
            </a:r>
            <a:r>
              <a:rPr lang="es-MX" sz="2000" dirty="0" err="1"/>
              <a:t>comparison</a:t>
            </a:r>
            <a:r>
              <a:rPr lang="es-MX" sz="2000" dirty="0"/>
              <a:t> to </a:t>
            </a:r>
            <a:r>
              <a:rPr lang="es-MX" sz="2000" dirty="0" err="1"/>
              <a:t>other</a:t>
            </a:r>
            <a:r>
              <a:rPr lang="es-MX" sz="2000" dirty="0"/>
              <a:t> </a:t>
            </a:r>
            <a:r>
              <a:rPr lang="es-MX" sz="2000" dirty="0" err="1"/>
              <a:t>models</a:t>
            </a:r>
            <a:r>
              <a:rPr lang="es-MX" sz="2000" dirty="0"/>
              <a:t>, </a:t>
            </a:r>
            <a:r>
              <a:rPr lang="es-MX" sz="2000" dirty="0" err="1"/>
              <a:t>stable</a:t>
            </a:r>
            <a:r>
              <a:rPr lang="es-MX" sz="2000" dirty="0"/>
              <a:t> </a:t>
            </a:r>
            <a:r>
              <a:rPr lang="es-MX" sz="2000" dirty="0" err="1"/>
              <a:t>efficiency</a:t>
            </a:r>
            <a:r>
              <a:rPr lang="es-MX" sz="2000" dirty="0"/>
              <a:t> </a:t>
            </a:r>
            <a:r>
              <a:rPr lang="es-MX" sz="2000" dirty="0" err="1"/>
              <a:t>for</a:t>
            </a:r>
            <a:r>
              <a:rPr lang="es-MX" sz="2000" dirty="0"/>
              <a:t> </a:t>
            </a:r>
            <a:r>
              <a:rPr lang="es-MX" sz="2000" dirty="0" err="1"/>
              <a:t>all</a:t>
            </a:r>
            <a:r>
              <a:rPr lang="es-MX" sz="2000" dirty="0"/>
              <a:t> </a:t>
            </a:r>
            <a:r>
              <a:rPr lang="es-MX" sz="2000" dirty="0" err="1"/>
              <a:t>classes</a:t>
            </a:r>
            <a:r>
              <a:rPr lang="es-MX" sz="2000" dirty="0"/>
              <a:t>. </a:t>
            </a:r>
          </a:p>
          <a:p>
            <a:r>
              <a:rPr lang="es-MX" sz="2000" dirty="0"/>
              <a:t>VGG19 and PointNet come </a:t>
            </a:r>
            <a:r>
              <a:rPr lang="es-MX" sz="2000" dirty="0" err="1"/>
              <a:t>close</a:t>
            </a:r>
            <a:r>
              <a:rPr lang="es-MX" sz="2000" dirty="0"/>
              <a:t> to ResNet50’s </a:t>
            </a:r>
            <a:r>
              <a:rPr lang="es-MX" sz="2000" dirty="0" err="1"/>
              <a:t>results</a:t>
            </a:r>
            <a:r>
              <a:rPr lang="es-MX" sz="2000" dirty="0"/>
              <a:t> →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resources</a:t>
            </a:r>
            <a:r>
              <a:rPr lang="es-MX" sz="2000" dirty="0"/>
              <a:t> </a:t>
            </a:r>
            <a:r>
              <a:rPr lang="es-MX" sz="2000" dirty="0" err="1"/>
              <a:t>needed</a:t>
            </a:r>
            <a:r>
              <a:rPr lang="es-MX" sz="2000" dirty="0"/>
              <a:t> </a:t>
            </a:r>
            <a:r>
              <a:rPr lang="es-MX" sz="2000" dirty="0" err="1"/>
              <a:t>double</a:t>
            </a:r>
            <a:r>
              <a:rPr lang="es-MX" sz="2000" dirty="0"/>
              <a:t> or triple </a:t>
            </a:r>
            <a:r>
              <a:rPr lang="es-MX" sz="2000" dirty="0" err="1"/>
              <a:t>the</a:t>
            </a:r>
            <a:r>
              <a:rPr lang="es-MX" sz="2000" dirty="0"/>
              <a:t> time </a:t>
            </a:r>
            <a:r>
              <a:rPr lang="es-MX" sz="2000" dirty="0" err="1"/>
              <a:t>of</a:t>
            </a:r>
            <a:r>
              <a:rPr lang="es-MX" sz="2000" dirty="0"/>
              <a:t> ResNet50.</a:t>
            </a:r>
          </a:p>
          <a:p>
            <a:r>
              <a:rPr lang="es-MX" sz="2000" dirty="0" err="1"/>
              <a:t>Vision</a:t>
            </a:r>
            <a:r>
              <a:rPr lang="es-MX" sz="2000" dirty="0"/>
              <a:t> </a:t>
            </a:r>
            <a:r>
              <a:rPr lang="es-MX" sz="2000" dirty="0" err="1"/>
              <a:t>Transformer</a:t>
            </a:r>
            <a:r>
              <a:rPr lang="es-MX" sz="2000" dirty="0"/>
              <a:t> </a:t>
            </a:r>
            <a:r>
              <a:rPr lang="es-MX" sz="2000" dirty="0" err="1"/>
              <a:t>gave</a:t>
            </a:r>
            <a:r>
              <a:rPr lang="es-MX" sz="2000" dirty="0"/>
              <a:t>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poorest</a:t>
            </a:r>
            <a:r>
              <a:rPr lang="es-MX" sz="2000" dirty="0"/>
              <a:t> </a:t>
            </a:r>
            <a:r>
              <a:rPr lang="es-MX" sz="2000" dirty="0" err="1"/>
              <a:t>results</a:t>
            </a:r>
            <a:r>
              <a:rPr lang="es-MX" sz="2000" dirty="0"/>
              <a:t> → </a:t>
            </a:r>
            <a:r>
              <a:rPr lang="es-MX" sz="2000" dirty="0" err="1"/>
              <a:t>Improved</a:t>
            </a:r>
            <a:r>
              <a:rPr lang="es-MX" sz="2000" dirty="0"/>
              <a:t> </a:t>
            </a:r>
            <a:r>
              <a:rPr lang="es-MX" sz="2000" dirty="0" err="1"/>
              <a:t>by</a:t>
            </a:r>
            <a:r>
              <a:rPr lang="es-MX" sz="2000" dirty="0"/>
              <a:t> </a:t>
            </a:r>
            <a:r>
              <a:rPr lang="es-MX" sz="2000" dirty="0" err="1"/>
              <a:t>using</a:t>
            </a:r>
            <a:r>
              <a:rPr lang="es-MX" sz="2000" dirty="0"/>
              <a:t> a </a:t>
            </a:r>
            <a:r>
              <a:rPr lang="es-MX" sz="2000" dirty="0" err="1"/>
              <a:t>pretrained</a:t>
            </a:r>
            <a:r>
              <a:rPr lang="es-MX" sz="2000" dirty="0"/>
              <a:t> </a:t>
            </a:r>
            <a:r>
              <a:rPr lang="es-MX" sz="2000" dirty="0" err="1"/>
              <a:t>model</a:t>
            </a:r>
            <a:endParaRPr lang="en-US" sz="2000" dirty="0"/>
          </a:p>
          <a:p>
            <a:r>
              <a:rPr lang="es-MX" sz="2000" dirty="0" err="1"/>
              <a:t>Comparing</a:t>
            </a:r>
            <a:r>
              <a:rPr lang="es-MX" sz="2000" dirty="0"/>
              <a:t> </a:t>
            </a:r>
            <a:r>
              <a:rPr lang="es-MX" sz="2000" dirty="0" err="1"/>
              <a:t>with</a:t>
            </a:r>
            <a:r>
              <a:rPr lang="es-MX" sz="2000" dirty="0"/>
              <a:t> WatChMaL AUC 0.71 vs 0.77 and 0.74 (</a:t>
            </a:r>
            <a:r>
              <a:rPr lang="es-MX" sz="2000" dirty="0" err="1"/>
              <a:t>employing</a:t>
            </a:r>
            <a:r>
              <a:rPr lang="es-MX" sz="2000" dirty="0"/>
              <a:t> </a:t>
            </a:r>
            <a:r>
              <a:rPr lang="es-MX" sz="2000" dirty="0" err="1"/>
              <a:t>basic</a:t>
            </a:r>
            <a:r>
              <a:rPr lang="es-MX" sz="2000" dirty="0"/>
              <a:t> and </a:t>
            </a:r>
            <a:r>
              <a:rPr lang="es-MX" sz="2000" dirty="0" err="1"/>
              <a:t>all</a:t>
            </a:r>
            <a:r>
              <a:rPr lang="es-MX" sz="2000" dirty="0"/>
              <a:t> </a:t>
            </a:r>
            <a:r>
              <a:rPr lang="es-MX" sz="2000" dirty="0" err="1"/>
              <a:t>cuts</a:t>
            </a:r>
            <a:r>
              <a:rPr lang="es-MX" sz="2000" dirty="0"/>
              <a:t>) [1]</a:t>
            </a:r>
          </a:p>
          <a:p>
            <a:r>
              <a:rPr lang="es-MX" sz="2000" dirty="0" err="1"/>
              <a:t>The</a:t>
            </a:r>
            <a:r>
              <a:rPr lang="es-MX" sz="2000" dirty="0"/>
              <a:t> more data </a:t>
            </a:r>
            <a:r>
              <a:rPr lang="es-MX" sz="2000" dirty="0" err="1"/>
              <a:t>we</a:t>
            </a:r>
            <a:r>
              <a:rPr lang="es-MX" sz="2000" dirty="0"/>
              <a:t> use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better</a:t>
            </a:r>
            <a:r>
              <a:rPr lang="es-MX" sz="2000" dirty="0"/>
              <a:t>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results</a:t>
            </a:r>
            <a:r>
              <a:rPr lang="es-MX" sz="2000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CAA1CF-9ED9-FB28-BD93-C9620CFA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431"/>
            <a:ext cx="44591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ACAC360-1BDD-48F4-8A1D-C34BEB6E6713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10AE403-1F5E-ACCC-CF12-56B6E99E0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ISVHECRI 2024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9290B99-B9FF-8C13-88CC-267C273F88B0}"/>
              </a:ext>
            </a:extLst>
          </p:cNvPr>
          <p:cNvSpPr txBox="1">
            <a:spLocks/>
          </p:cNvSpPr>
          <p:nvPr/>
        </p:nvSpPr>
        <p:spPr>
          <a:xfrm>
            <a:off x="459350" y="5824871"/>
            <a:ext cx="11388521" cy="4940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200" dirty="0"/>
              <a:t>[1]	N. </a:t>
            </a:r>
            <a:r>
              <a:rPr lang="en-US" sz="1200" dirty="0" err="1"/>
              <a:t>Prouse</a:t>
            </a:r>
            <a:r>
              <a:rPr lang="en-US" sz="1200" dirty="0"/>
              <a:t>, “Machine Learning for Reconstruction (&amp; detector simulation &amp; calibration),” presented at the HK Collaboration Meeting, Kamioka Research Complex, Oct. 24, 2023</a:t>
            </a:r>
          </a:p>
        </p:txBody>
      </p:sp>
    </p:spTree>
    <p:extLst>
      <p:ext uri="{BB962C8B-B14F-4D97-AF65-F5344CB8AC3E}">
        <p14:creationId xmlns:p14="http://schemas.microsoft.com/office/powerpoint/2010/main" val="3353897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52DA3B-C179-0A07-E013-842F1138D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s-MX" sz="4000" dirty="0">
                <a:solidFill>
                  <a:srgbClr val="FFFFFF"/>
                </a:solidFill>
              </a:rPr>
              <a:t>Future </a:t>
            </a:r>
            <a:r>
              <a:rPr lang="es-MX" sz="4000" dirty="0" err="1">
                <a:solidFill>
                  <a:srgbClr val="FFFFFF"/>
                </a:solidFill>
              </a:rPr>
              <a:t>Work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04A3970F-B076-D4FD-64E1-A4AFA8FA5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s-MX" sz="2000" dirty="0"/>
              <a:t>Test </a:t>
            </a:r>
            <a:r>
              <a:rPr lang="es-MX" sz="2000" dirty="0" err="1"/>
              <a:t>other</a:t>
            </a:r>
            <a:r>
              <a:rPr lang="es-MX" sz="2000" dirty="0"/>
              <a:t> deep learning </a:t>
            </a:r>
            <a:r>
              <a:rPr lang="es-MX" sz="2000" dirty="0" err="1"/>
              <a:t>methods</a:t>
            </a:r>
            <a:r>
              <a:rPr lang="es-MX" sz="2000" dirty="0"/>
              <a:t> </a:t>
            </a:r>
            <a:r>
              <a:rPr lang="es-MX" sz="2000" dirty="0" err="1"/>
              <a:t>with</a:t>
            </a:r>
            <a:r>
              <a:rPr lang="es-MX" sz="2000" dirty="0"/>
              <a:t> similar </a:t>
            </a:r>
            <a:r>
              <a:rPr lang="es-MX" sz="2000" dirty="0" err="1"/>
              <a:t>functioning</a:t>
            </a:r>
            <a:r>
              <a:rPr lang="es-MX" sz="2000" dirty="0"/>
              <a:t> </a:t>
            </a:r>
            <a:r>
              <a:rPr lang="es-MX" sz="2000" dirty="0" err="1"/>
              <a:t>principle</a:t>
            </a:r>
            <a:r>
              <a:rPr lang="es-MX" sz="2000" dirty="0"/>
              <a:t> to ResNet50: </a:t>
            </a:r>
            <a:r>
              <a:rPr lang="es-MX" sz="2000" dirty="0" err="1"/>
              <a:t>DenseNet</a:t>
            </a:r>
            <a:r>
              <a:rPr lang="es-MX" sz="2000" dirty="0"/>
              <a:t>, </a:t>
            </a:r>
            <a:r>
              <a:rPr lang="es-MX" sz="2000" dirty="0" err="1"/>
              <a:t>InceptionNet</a:t>
            </a:r>
            <a:r>
              <a:rPr lang="es-MX" sz="2000" dirty="0"/>
              <a:t>.</a:t>
            </a:r>
          </a:p>
          <a:p>
            <a:r>
              <a:rPr lang="es-MX" sz="2000" dirty="0"/>
              <a:t>Train VGG19 and PointNet </a:t>
            </a:r>
            <a:r>
              <a:rPr lang="es-MX" sz="2000" dirty="0" err="1"/>
              <a:t>with</a:t>
            </a:r>
            <a:r>
              <a:rPr lang="es-MX" sz="2000" dirty="0"/>
              <a:t> </a:t>
            </a:r>
            <a:r>
              <a:rPr lang="es-MX" sz="2000" dirty="0" err="1"/>
              <a:t>the</a:t>
            </a:r>
            <a:r>
              <a:rPr lang="es-MX" sz="2000" dirty="0"/>
              <a:t> </a:t>
            </a:r>
            <a:r>
              <a:rPr lang="es-MX" sz="2000" dirty="0" err="1"/>
              <a:t>largest</a:t>
            </a:r>
            <a:r>
              <a:rPr lang="es-MX" sz="2000" dirty="0"/>
              <a:t> </a:t>
            </a:r>
            <a:r>
              <a:rPr lang="es-MX" sz="2000" dirty="0" err="1"/>
              <a:t>dataset</a:t>
            </a:r>
            <a:r>
              <a:rPr lang="es-MX" sz="2000" dirty="0"/>
              <a:t> </a:t>
            </a:r>
            <a:r>
              <a:rPr lang="es-MX" sz="2000" dirty="0" err="1"/>
              <a:t>if</a:t>
            </a:r>
            <a:r>
              <a:rPr lang="es-MX" sz="2000" dirty="0"/>
              <a:t> posible.</a:t>
            </a:r>
          </a:p>
          <a:p>
            <a:r>
              <a:rPr lang="en-US" sz="2000" dirty="0"/>
              <a:t>Train Vision Transformer from scratch using the Cedar dataset.</a:t>
            </a:r>
          </a:p>
          <a:p>
            <a:r>
              <a:rPr lang="en-US" sz="2000" dirty="0"/>
              <a:t>Employ other Vision Transformer methods such as </a:t>
            </a:r>
            <a:r>
              <a:rPr lang="en-US" sz="2000" dirty="0" err="1"/>
              <a:t>BEiT</a:t>
            </a:r>
            <a:r>
              <a:rPr lang="en-US" sz="2000" dirty="0"/>
              <a:t>.</a:t>
            </a:r>
            <a:endParaRPr lang="es-MX" sz="2000" dirty="0"/>
          </a:p>
          <a:p>
            <a:r>
              <a:rPr lang="es-MX" sz="2000" dirty="0"/>
              <a:t>Test </a:t>
            </a:r>
            <a:r>
              <a:rPr lang="es-MX" sz="2000" dirty="0" err="1"/>
              <a:t>traditional</a:t>
            </a:r>
            <a:r>
              <a:rPr lang="es-MX" sz="2000" dirty="0"/>
              <a:t> machine learning </a:t>
            </a:r>
            <a:r>
              <a:rPr lang="es-MX" sz="2000" dirty="0" err="1"/>
              <a:t>techniques</a:t>
            </a:r>
            <a:r>
              <a:rPr lang="es-MX" sz="2000" dirty="0"/>
              <a:t> </a:t>
            </a:r>
            <a:r>
              <a:rPr lang="en-US" sz="2000" dirty="0"/>
              <a:t>(extract features from the data and use them to train and test a classifier).</a:t>
            </a:r>
          </a:p>
          <a:p>
            <a:endParaRPr lang="en-US" sz="2000" dirty="0"/>
          </a:p>
          <a:p>
            <a:r>
              <a:rPr lang="en-US" sz="2000" dirty="0"/>
              <a:t>Romo-Fuentes et al. paper in progress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C4A13-31EF-724E-B8F1-F200FECBF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ACAC360-1BDD-48F4-8A1D-C34BEB6E6713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4E690738-5DBA-2B2F-E075-6EBC28AE8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ISVHECRI 2024</a:t>
            </a:r>
          </a:p>
        </p:txBody>
      </p:sp>
    </p:spTree>
    <p:extLst>
      <p:ext uri="{BB962C8B-B14F-4D97-AF65-F5344CB8AC3E}">
        <p14:creationId xmlns:p14="http://schemas.microsoft.com/office/powerpoint/2010/main" val="3671529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8555C5B3-193A-4749-9AFD-682E53CDD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2EAE06A6-F76A-41C9-827A-C561B0044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-3"/>
            <a:ext cx="12192000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89F9D4E8-0639-444B-949B-9518585061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80861" y="0"/>
            <a:ext cx="7661934" cy="6858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45000"/>
                </a:schemeClr>
              </a:gs>
              <a:gs pos="100000">
                <a:srgbClr val="000000">
                  <a:alpha val="29000"/>
                </a:srgb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7E3DA7A2-ED70-4BBA-AB72-00AD461FA4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80862" y="-6"/>
            <a:ext cx="11711138" cy="6410334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rgbClr val="000000">
                  <a:alpha val="41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4B36CC-3DC4-11B1-C91C-A818BD15F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208" y="857251"/>
            <a:ext cx="4747280" cy="30980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 for your attention</a:t>
            </a:r>
            <a:endParaRPr lang="en-US" sz="48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39" name="Rectangle 1038">
            <a:extLst>
              <a:ext uri="{FF2B5EF4-FFF2-40B4-BE49-F238E27FC236}">
                <a16:creationId xmlns:a16="http://schemas.microsoft.com/office/drawing/2014/main" id="{FC485432-3647-4218-B5D3-15D3FA222B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844797" y="-489206"/>
            <a:ext cx="2502408" cy="12191998"/>
          </a:xfrm>
          <a:prstGeom prst="rect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8000">
                <a:schemeClr val="accent1">
                  <a:lumMod val="50000"/>
                  <a:alpha val="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Oval 1040">
            <a:extLst>
              <a:ext uri="{FF2B5EF4-FFF2-40B4-BE49-F238E27FC236}">
                <a16:creationId xmlns:a16="http://schemas.microsoft.com/office/drawing/2014/main" id="{F4AFDDCA-6ABA-4D23-8A5C-1BF0F4308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0589" y="1062544"/>
            <a:ext cx="4756162" cy="475616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Thank You Bow GIFs | Tenor">
            <a:extLst>
              <a:ext uri="{FF2B5EF4-FFF2-40B4-BE49-F238E27FC236}">
                <a16:creationId xmlns:a16="http://schemas.microsoft.com/office/drawing/2014/main" id="{E8087156-626E-68E6-60A0-92129E5AD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20559" y="2389738"/>
            <a:ext cx="3737164" cy="209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DAAA7B-42BA-7E9C-3423-F786842DD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1600"/>
            <a:ext cx="4445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6ACAC360-1BDD-48F4-8A1D-C34BEB6E6713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 sz="1100">
              <a:solidFill>
                <a:srgbClr val="FFFFFF"/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71013CEF-3FA0-B079-B5F4-403576F68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ISVHECRI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9080ED-A706-4CDD-E366-C7F3DE5AB0AF}"/>
              </a:ext>
            </a:extLst>
          </p:cNvPr>
          <p:cNvSpPr txBox="1"/>
          <p:nvPr/>
        </p:nvSpPr>
        <p:spPr>
          <a:xfrm>
            <a:off x="1759974" y="4525162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mferomof@gmail.com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96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A0DCB-A673-7855-93CF-8F1BBD26A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1412"/>
          </a:xfrm>
        </p:spPr>
        <p:txBody>
          <a:bodyPr/>
          <a:lstStyle/>
          <a:p>
            <a:pPr algn="ctr"/>
            <a:r>
              <a:rPr lang="es-MX" dirty="0" err="1"/>
              <a:t>Introduction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2F9C18-0EE5-B130-DE7A-F29E61F12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7AF5A7-EF13-B3A7-EA7F-6A0C58FE5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2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A418AFE-4243-1A96-1697-56C877C1D75A}"/>
              </a:ext>
            </a:extLst>
          </p:cNvPr>
          <p:cNvCxnSpPr/>
          <p:nvPr/>
        </p:nvCxnSpPr>
        <p:spPr>
          <a:xfrm>
            <a:off x="838200" y="1280395"/>
            <a:ext cx="10515600" cy="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A297047-FAA9-FF30-2124-4373F327AAC4}"/>
              </a:ext>
            </a:extLst>
          </p:cNvPr>
          <p:cNvSpPr txBox="1"/>
          <p:nvPr/>
        </p:nvSpPr>
        <p:spPr>
          <a:xfrm>
            <a:off x="1303476" y="1881763"/>
            <a:ext cx="92704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err="1"/>
              <a:t>Objective</a:t>
            </a:r>
            <a:r>
              <a:rPr lang="es-MX" sz="2800" dirty="0"/>
              <a:t>: </a:t>
            </a:r>
            <a:r>
              <a:rPr lang="es-MX" sz="2800" dirty="0" err="1"/>
              <a:t>Apply</a:t>
            </a:r>
            <a:r>
              <a:rPr lang="es-MX" sz="2800" dirty="0"/>
              <a:t> </a:t>
            </a:r>
            <a:r>
              <a:rPr lang="es-MX" sz="2800" b="1" dirty="0"/>
              <a:t>deep learning </a:t>
            </a:r>
            <a:r>
              <a:rPr lang="es-MX" sz="2800" dirty="0"/>
              <a:t>to </a:t>
            </a:r>
            <a:r>
              <a:rPr lang="es-MX" sz="2800" dirty="0" err="1"/>
              <a:t>the</a:t>
            </a:r>
            <a:r>
              <a:rPr lang="es-MX" sz="2800" dirty="0"/>
              <a:t> </a:t>
            </a:r>
            <a:r>
              <a:rPr lang="es-MX" sz="2800" dirty="0" err="1"/>
              <a:t>process</a:t>
            </a:r>
            <a:r>
              <a:rPr lang="es-MX" sz="2800" dirty="0"/>
              <a:t> </a:t>
            </a:r>
            <a:r>
              <a:rPr lang="es-MX" sz="2800" dirty="0" err="1"/>
              <a:t>of</a:t>
            </a:r>
            <a:r>
              <a:rPr lang="es-MX" sz="2800" dirty="0"/>
              <a:t> </a:t>
            </a:r>
            <a:r>
              <a:rPr lang="es-MX" sz="2800" b="1" dirty="0" err="1"/>
              <a:t>classifying</a:t>
            </a:r>
            <a:r>
              <a:rPr lang="es-MX" sz="2800" dirty="0"/>
              <a:t> </a:t>
            </a:r>
            <a:r>
              <a:rPr lang="es-MX" sz="2800" b="1" dirty="0" err="1"/>
              <a:t>particles</a:t>
            </a:r>
            <a:r>
              <a:rPr lang="es-MX" sz="2800" dirty="0"/>
              <a:t> </a:t>
            </a:r>
            <a:r>
              <a:rPr lang="es-MX" sz="2800" dirty="0" err="1"/>
              <a:t>involved</a:t>
            </a:r>
            <a:r>
              <a:rPr lang="es-MX" sz="2800" dirty="0"/>
              <a:t> in </a:t>
            </a:r>
            <a:r>
              <a:rPr lang="es-MX" sz="2800" dirty="0" err="1"/>
              <a:t>an</a:t>
            </a:r>
            <a:r>
              <a:rPr lang="es-MX" sz="2800" dirty="0"/>
              <a:t> </a:t>
            </a:r>
            <a:r>
              <a:rPr lang="es-MX" sz="2800" dirty="0" err="1"/>
              <a:t>event</a:t>
            </a:r>
            <a:r>
              <a:rPr lang="es-MX" sz="2800" dirty="0"/>
              <a:t> </a:t>
            </a:r>
            <a:r>
              <a:rPr lang="es-MX" sz="2800" dirty="0" err="1"/>
              <a:t>amid</a:t>
            </a:r>
            <a:r>
              <a:rPr lang="es-MX" sz="2800" dirty="0"/>
              <a:t> </a:t>
            </a:r>
            <a:r>
              <a:rPr lang="es-MX" sz="2800" dirty="0" err="1"/>
              <a:t>the</a:t>
            </a:r>
            <a:r>
              <a:rPr lang="es-MX" sz="2800" dirty="0"/>
              <a:t> </a:t>
            </a:r>
            <a:r>
              <a:rPr lang="es-MX" sz="2800" dirty="0" err="1"/>
              <a:t>Hyper</a:t>
            </a:r>
            <a:r>
              <a:rPr lang="es-MX" sz="2800" dirty="0"/>
              <a:t>-Kamiokande Project </a:t>
            </a:r>
            <a:r>
              <a:rPr lang="es-MX" sz="2800" dirty="0" err="1"/>
              <a:t>development</a:t>
            </a:r>
            <a:r>
              <a:rPr lang="es-MX" sz="2800" dirty="0"/>
              <a:t> and determine </a:t>
            </a:r>
            <a:r>
              <a:rPr lang="es-MX" sz="2800" b="1" dirty="0" err="1"/>
              <a:t>which</a:t>
            </a:r>
            <a:r>
              <a:rPr lang="es-MX" sz="2800" b="1" dirty="0"/>
              <a:t> </a:t>
            </a:r>
            <a:r>
              <a:rPr lang="es-MX" sz="2800" b="1" dirty="0" err="1"/>
              <a:t>works</a:t>
            </a:r>
            <a:r>
              <a:rPr lang="es-MX" sz="2800" b="1" dirty="0"/>
              <a:t> </a:t>
            </a:r>
            <a:r>
              <a:rPr lang="es-MX" sz="2800" b="1" dirty="0" err="1"/>
              <a:t>best</a:t>
            </a:r>
            <a:endParaRPr lang="en-US" sz="2800" b="1" dirty="0"/>
          </a:p>
        </p:txBody>
      </p:sp>
      <p:pic>
        <p:nvPicPr>
          <p:cNvPr id="11" name="Picture 10" descr="A white and red dot pattern&#10;&#10;Description automatically generated with medium confidence">
            <a:extLst>
              <a:ext uri="{FF2B5EF4-FFF2-40B4-BE49-F238E27FC236}">
                <a16:creationId xmlns:a16="http://schemas.microsoft.com/office/drawing/2014/main" id="{C5D3A7B3-560D-ECFB-173B-1B855072FD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21" y="4011547"/>
            <a:ext cx="3234479" cy="2151321"/>
          </a:xfrm>
          <a:prstGeom prst="rect">
            <a:avLst/>
          </a:prstGeom>
          <a:solidFill>
            <a:schemeClr val="bg2">
              <a:alpha val="77000"/>
            </a:schemeClr>
          </a:solidFill>
          <a:ln>
            <a:noFill/>
          </a:ln>
        </p:spPr>
      </p:pic>
      <p:pic>
        <p:nvPicPr>
          <p:cNvPr id="12" name="Picture 11" descr="A white and purple cube with dots&#10;&#10;Description automatically generated with medium confidence">
            <a:extLst>
              <a:ext uri="{FF2B5EF4-FFF2-40B4-BE49-F238E27FC236}">
                <a16:creationId xmlns:a16="http://schemas.microsoft.com/office/drawing/2014/main" id="{07BFE9B8-9623-BC05-C5C1-C3C80BF7E8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422" y="3851340"/>
            <a:ext cx="2667893" cy="2351315"/>
          </a:xfrm>
          <a:prstGeom prst="rect">
            <a:avLst/>
          </a:prstGeom>
          <a:solidFill>
            <a:schemeClr val="bg2">
              <a:alpha val="74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131594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C12B6E-BADA-D1BD-73B1-3D51C716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E9B086-0D89-BE28-0852-2879AD9AD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B0E7190-9DEB-0282-2E78-A51CB4836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MX" dirty="0"/>
              <a:t>Data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285AB4E-FB38-CD2D-D6C8-2D61B80C6284}"/>
              </a:ext>
            </a:extLst>
          </p:cNvPr>
          <p:cNvGrpSpPr/>
          <p:nvPr/>
        </p:nvGrpSpPr>
        <p:grpSpPr>
          <a:xfrm>
            <a:off x="663678" y="1757056"/>
            <a:ext cx="3082412" cy="4171796"/>
            <a:chOff x="663678" y="1757056"/>
            <a:chExt cx="3082412" cy="417179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406BA5D-9548-A8B2-FBF8-A8E20257A217}"/>
                </a:ext>
              </a:extLst>
            </p:cNvPr>
            <p:cNvSpPr/>
            <p:nvPr/>
          </p:nvSpPr>
          <p:spPr>
            <a:xfrm>
              <a:off x="970935" y="1806216"/>
              <a:ext cx="2467897" cy="387682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Graphic 8" descr="Database outline">
              <a:extLst>
                <a:ext uri="{FF2B5EF4-FFF2-40B4-BE49-F238E27FC236}">
                  <a16:creationId xmlns:a16="http://schemas.microsoft.com/office/drawing/2014/main" id="{CB5DCD89-5870-A067-ED4F-951F66ABC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63678" y="1757056"/>
              <a:ext cx="3082412" cy="3082412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EBFABE7-8EF7-97FE-846B-C1A3FFE9E977}"/>
                </a:ext>
              </a:extLst>
            </p:cNvPr>
            <p:cNvSpPr/>
            <p:nvPr/>
          </p:nvSpPr>
          <p:spPr>
            <a:xfrm>
              <a:off x="970935" y="4839468"/>
              <a:ext cx="2467897" cy="108938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b="1" dirty="0">
                  <a:solidFill>
                    <a:schemeClr val="bg1"/>
                  </a:solidFill>
                </a:rPr>
                <a:t>CADS/Cedar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BDA96AC-7C52-E92D-858A-7DE0D23DBE39}"/>
              </a:ext>
            </a:extLst>
          </p:cNvPr>
          <p:cNvSpPr txBox="1"/>
          <p:nvPr/>
        </p:nvSpPr>
        <p:spPr>
          <a:xfrm>
            <a:off x="4053347" y="1577530"/>
            <a:ext cx="77969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 err="1"/>
              <a:t>Simulated</a:t>
            </a:r>
            <a:r>
              <a:rPr lang="es-MX" sz="2400" dirty="0"/>
              <a:t> </a:t>
            </a:r>
            <a:r>
              <a:rPr lang="es-MX" sz="2400" dirty="0" err="1"/>
              <a:t>with</a:t>
            </a:r>
            <a:r>
              <a:rPr lang="es-MX" sz="2400" dirty="0"/>
              <a:t> WCSim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IWCD </a:t>
            </a:r>
            <a:r>
              <a:rPr lang="es-MX" sz="2400" dirty="0" err="1"/>
              <a:t>Tank</a:t>
            </a:r>
            <a:r>
              <a:rPr lang="es-MX" sz="2400" dirty="0"/>
              <a:t> (8m </a:t>
            </a:r>
            <a:r>
              <a:rPr lang="es-MX" sz="2400" dirty="0" err="1"/>
              <a:t>tall</a:t>
            </a:r>
            <a:r>
              <a:rPr lang="es-MX" sz="2400" dirty="0"/>
              <a:t>, 10m </a:t>
            </a:r>
            <a:r>
              <a:rPr lang="es-MX" sz="2400" dirty="0" err="1"/>
              <a:t>diameter</a:t>
            </a:r>
            <a:r>
              <a:rPr lang="es-MX" sz="2400" dirty="0"/>
              <a:t>, 536 </a:t>
            </a:r>
            <a:r>
              <a:rPr lang="es-MX" sz="2400" dirty="0" err="1"/>
              <a:t>mPMTs</a:t>
            </a:r>
            <a:r>
              <a:rPr lang="es-MX" sz="2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Single ring </a:t>
            </a:r>
            <a:r>
              <a:rPr lang="es-MX" sz="2400" dirty="0" err="1"/>
              <a:t>events</a:t>
            </a:r>
            <a:endParaRPr lang="es-MX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dirty="0"/>
              <a:t>3 </a:t>
            </a:r>
            <a:r>
              <a:rPr lang="es-MX" sz="2400" dirty="0" err="1"/>
              <a:t>classes</a:t>
            </a:r>
            <a:r>
              <a:rPr lang="es-MX" sz="2400" dirty="0"/>
              <a:t>: gamma/</a:t>
            </a:r>
            <a:r>
              <a:rPr lang="es-MX" sz="2400" dirty="0" err="1"/>
              <a:t>electron</a:t>
            </a:r>
            <a:r>
              <a:rPr lang="es-MX" sz="2400" dirty="0"/>
              <a:t>/muon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10C3B78-FEED-B859-3A43-61BD1290E10C}"/>
              </a:ext>
            </a:extLst>
          </p:cNvPr>
          <p:cNvGraphicFramePr>
            <a:graphicFrameLocks noGrp="1"/>
          </p:cNvGraphicFramePr>
          <p:nvPr/>
        </p:nvGraphicFramePr>
        <p:xfrm>
          <a:off x="4345858" y="3669024"/>
          <a:ext cx="6681018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006">
                  <a:extLst>
                    <a:ext uri="{9D8B030D-6E8A-4147-A177-3AD203B41FA5}">
                      <a16:colId xmlns:a16="http://schemas.microsoft.com/office/drawing/2014/main" val="4049281712"/>
                    </a:ext>
                  </a:extLst>
                </a:gridCol>
                <a:gridCol w="2227006">
                  <a:extLst>
                    <a:ext uri="{9D8B030D-6E8A-4147-A177-3AD203B41FA5}">
                      <a16:colId xmlns:a16="http://schemas.microsoft.com/office/drawing/2014/main" val="3294731974"/>
                    </a:ext>
                  </a:extLst>
                </a:gridCol>
                <a:gridCol w="2227006">
                  <a:extLst>
                    <a:ext uri="{9D8B030D-6E8A-4147-A177-3AD203B41FA5}">
                      <a16:colId xmlns:a16="http://schemas.microsoft.com/office/drawing/2014/main" val="3132568162"/>
                    </a:ext>
                  </a:extLst>
                </a:gridCol>
              </a:tblGrid>
              <a:tr h="359156">
                <a:tc>
                  <a:txBody>
                    <a:bodyPr/>
                    <a:lstStyle/>
                    <a:p>
                      <a:pPr algn="ctr"/>
                      <a:r>
                        <a:rPr lang="es-MX" dirty="0" err="1"/>
                        <a:t>Database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err="1"/>
                        <a:t>Class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# </a:t>
                      </a:r>
                      <a:r>
                        <a:rPr lang="es-MX" dirty="0" err="1"/>
                        <a:t>Events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3403529"/>
                  </a:ext>
                </a:extLst>
              </a:tr>
              <a:tr h="897889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CADS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Gamma</a:t>
                      </a:r>
                    </a:p>
                    <a:p>
                      <a:pPr algn="ctr"/>
                      <a:r>
                        <a:rPr lang="es-MX" dirty="0" err="1"/>
                        <a:t>Electron</a:t>
                      </a:r>
                      <a:endParaRPr lang="es-MX" dirty="0"/>
                    </a:p>
                    <a:p>
                      <a:pPr algn="ctr"/>
                      <a:r>
                        <a:rPr lang="es-MX" dirty="0"/>
                        <a:t>Muon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9k to 3M</a:t>
                      </a:r>
                      <a:r>
                        <a:rPr lang="en-US" dirty="0"/>
                        <a:t> per particle</a:t>
                      </a:r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2520634"/>
                  </a:ext>
                </a:extLst>
              </a:tr>
              <a:tr h="897889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Cedar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Gamma</a:t>
                      </a:r>
                    </a:p>
                    <a:p>
                      <a:pPr algn="ctr"/>
                      <a:r>
                        <a:rPr lang="es-MX" dirty="0" err="1"/>
                        <a:t>Electron</a:t>
                      </a:r>
                      <a:r>
                        <a:rPr lang="es-MX" dirty="0"/>
                        <a:t> </a:t>
                      </a:r>
                    </a:p>
                    <a:p>
                      <a:pPr algn="ctr"/>
                      <a:r>
                        <a:rPr lang="es-MX" dirty="0"/>
                        <a:t>Muon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~8 M</a:t>
                      </a:r>
                    </a:p>
                    <a:p>
                      <a:pPr algn="ctr"/>
                      <a:r>
                        <a:rPr lang="es-MX" dirty="0"/>
                        <a:t>~8 M</a:t>
                      </a:r>
                    </a:p>
                    <a:p>
                      <a:pPr algn="ctr"/>
                      <a:r>
                        <a:rPr lang="es-MX" dirty="0"/>
                        <a:t>~3 M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8903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374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7CEE3-BD1F-F62D-890C-C15827CF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496" y="327128"/>
            <a:ext cx="10515600" cy="1325563"/>
          </a:xfrm>
        </p:spPr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B2157F-319E-67FD-7232-1C67CB4A3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ISVHECRI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4C26A-CB5B-48DA-387A-95562F019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125EA48-0753-BD46-48A3-CEAFE2302DE7}"/>
              </a:ext>
            </a:extLst>
          </p:cNvPr>
          <p:cNvGrpSpPr/>
          <p:nvPr/>
        </p:nvGrpSpPr>
        <p:grpSpPr>
          <a:xfrm>
            <a:off x="97188" y="2351630"/>
            <a:ext cx="11997623" cy="3646357"/>
            <a:chOff x="79659" y="1739831"/>
            <a:chExt cx="11997623" cy="364635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0458E43-84D8-3D1F-465E-9310A934EC6B}"/>
                </a:ext>
              </a:extLst>
            </p:cNvPr>
            <p:cNvGrpSpPr/>
            <p:nvPr/>
          </p:nvGrpSpPr>
          <p:grpSpPr>
            <a:xfrm>
              <a:off x="79659" y="1739831"/>
              <a:ext cx="11997623" cy="3646357"/>
              <a:chOff x="111968" y="3676069"/>
              <a:chExt cx="11997623" cy="3646357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6C4FFED-74F1-789D-148A-188CAA5E99CE}"/>
                  </a:ext>
                </a:extLst>
              </p:cNvPr>
              <p:cNvSpPr/>
              <p:nvPr/>
            </p:nvSpPr>
            <p:spPr>
              <a:xfrm>
                <a:off x="111968" y="4489297"/>
                <a:ext cx="1194318" cy="1559752"/>
              </a:xfrm>
              <a:prstGeom prst="rect">
                <a:avLst/>
              </a:prstGeom>
              <a:noFill/>
              <a:ln w="12700" cap="flat" cmpd="sng" algn="ctr">
                <a:solidFill>
                  <a:srgbClr val="4472C4">
                    <a:shade val="15000"/>
                  </a:srgbClr>
                </a:solidFill>
                <a:prstDash val="lgDashDot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Input: data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of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neutrino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event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from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H5 file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3268A6D-5A33-A900-E13C-D54EED2B8775}"/>
                  </a:ext>
                </a:extLst>
              </p:cNvPr>
              <p:cNvSpPr/>
              <p:nvPr/>
            </p:nvSpPr>
            <p:spPr>
              <a:xfrm>
                <a:off x="1651519" y="4480735"/>
                <a:ext cx="1884784" cy="155975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Conversion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to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appropriate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format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: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stack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of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</a:t>
                </a:r>
                <a:r>
                  <a:rPr lang="es-MX" sz="1600" kern="0" dirty="0" err="1">
                    <a:solidFill>
                      <a:prstClr val="white"/>
                    </a:solidFill>
                  </a:rPr>
                  <a:t>tensors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or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cloud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of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points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8248E33-820D-2DC4-38B4-84CB287B762D}"/>
                  </a:ext>
                </a:extLst>
              </p:cNvPr>
              <p:cNvSpPr/>
              <p:nvPr/>
            </p:nvSpPr>
            <p:spPr>
              <a:xfrm>
                <a:off x="3851212" y="4480735"/>
                <a:ext cx="1884784" cy="155975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Data Pre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Process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(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optional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)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664BCCCA-0034-BA74-C5C7-08700F5711CF}"/>
                  </a:ext>
                </a:extLst>
              </p:cNvPr>
              <p:cNvSpPr/>
              <p:nvPr/>
            </p:nvSpPr>
            <p:spPr>
              <a:xfrm>
                <a:off x="6024467" y="4480733"/>
                <a:ext cx="1884784" cy="155975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Training/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Validation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9CF3648-D5A9-FFB0-E144-A252E1DBBFA6}"/>
                  </a:ext>
                </a:extLst>
              </p:cNvPr>
              <p:cNvSpPr/>
              <p:nvPr/>
            </p:nvSpPr>
            <p:spPr>
              <a:xfrm>
                <a:off x="8236242" y="4480735"/>
                <a:ext cx="1230863" cy="155975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Testing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08AEB99-9B10-4A37-D5A1-324F2F58A722}"/>
                  </a:ext>
                </a:extLst>
              </p:cNvPr>
              <p:cNvSpPr/>
              <p:nvPr/>
            </p:nvSpPr>
            <p:spPr>
              <a:xfrm>
                <a:off x="9728161" y="4334658"/>
                <a:ext cx="2381430" cy="1846472"/>
              </a:xfrm>
              <a:prstGeom prst="rect">
                <a:avLst/>
              </a:prstGeom>
              <a:noFill/>
              <a:ln w="12700" cap="flat" cmpd="sng" algn="ctr">
                <a:solidFill>
                  <a:srgbClr val="4472C4">
                    <a:shade val="15000"/>
                  </a:srgbClr>
                </a:solidFill>
                <a:prstDash val="lgDashDot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Output: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-Learning curves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-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Average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accuracy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and los per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epoch</a:t>
                </a:r>
                <a:endParaRPr kumimoji="0" lang="es-MX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-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Confusion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matrix</a:t>
                </a:r>
                <a:endParaRPr kumimoji="0" lang="es-MX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s-MX" sz="1600" kern="0" dirty="0">
                    <a:solidFill>
                      <a:prstClr val="black"/>
                    </a:solidFill>
                  </a:rPr>
                  <a:t>-ROC curve, AUC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-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Efficicency</a:t>
                </a:r>
                <a:endParaRPr kumimoji="0" lang="es-MX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A5A9AB61-E4B7-87AC-B6EA-57A15E5594B1}"/>
                  </a:ext>
                </a:extLst>
              </p:cNvPr>
              <p:cNvCxnSpPr>
                <a:cxnSpLocks/>
                <a:stCxn id="22" idx="3"/>
                <a:endCxn id="23" idx="1"/>
              </p:cNvCxnSpPr>
              <p:nvPr/>
            </p:nvCxnSpPr>
            <p:spPr>
              <a:xfrm flipV="1">
                <a:off x="1306286" y="5260611"/>
                <a:ext cx="345233" cy="8562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0E9A24A3-6CA4-E9F1-7C37-5D6286D6DCD8}"/>
                  </a:ext>
                </a:extLst>
              </p:cNvPr>
              <p:cNvCxnSpPr>
                <a:cxnSpLocks/>
                <a:stCxn id="23" idx="3"/>
                <a:endCxn id="24" idx="1"/>
              </p:cNvCxnSpPr>
              <p:nvPr/>
            </p:nvCxnSpPr>
            <p:spPr>
              <a:xfrm>
                <a:off x="3536303" y="5260611"/>
                <a:ext cx="314909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67D6F4F4-4411-B2A0-0736-7C3992C5922C}"/>
                  </a:ext>
                </a:extLst>
              </p:cNvPr>
              <p:cNvCxnSpPr>
                <a:cxnSpLocks/>
                <a:stCxn id="24" idx="3"/>
                <a:endCxn id="25" idx="1"/>
              </p:cNvCxnSpPr>
              <p:nvPr/>
            </p:nvCxnSpPr>
            <p:spPr>
              <a:xfrm flipV="1">
                <a:off x="5735996" y="5260609"/>
                <a:ext cx="288471" cy="2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D216071D-47E5-9421-058B-798225BDB280}"/>
                  </a:ext>
                </a:extLst>
              </p:cNvPr>
              <p:cNvCxnSpPr>
                <a:endCxn id="26" idx="1"/>
              </p:cNvCxnSpPr>
              <p:nvPr/>
            </p:nvCxnSpPr>
            <p:spPr>
              <a:xfrm>
                <a:off x="7908887" y="5260610"/>
                <a:ext cx="327355" cy="1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ADE05313-B331-9675-DE3B-A95FA9032BEE}"/>
                  </a:ext>
                </a:extLst>
              </p:cNvPr>
              <p:cNvCxnSpPr>
                <a:cxnSpLocks/>
                <a:stCxn id="26" idx="3"/>
                <a:endCxn id="27" idx="1"/>
              </p:cNvCxnSpPr>
              <p:nvPr/>
            </p:nvCxnSpPr>
            <p:spPr>
              <a:xfrm flipV="1">
                <a:off x="9467105" y="5257894"/>
                <a:ext cx="261056" cy="2717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3" name="Connector: Elbow 32">
                <a:extLst>
                  <a:ext uri="{FF2B5EF4-FFF2-40B4-BE49-F238E27FC236}">
                    <a16:creationId xmlns:a16="http://schemas.microsoft.com/office/drawing/2014/main" id="{7C71839F-642F-1AC0-5205-E39FEDA6B3D0}"/>
                  </a:ext>
                </a:extLst>
              </p:cNvPr>
              <p:cNvCxnSpPr>
                <a:cxnSpLocks/>
                <a:stCxn id="27" idx="0"/>
                <a:endCxn id="25" idx="0"/>
              </p:cNvCxnSpPr>
              <p:nvPr/>
            </p:nvCxnSpPr>
            <p:spPr>
              <a:xfrm rot="16200000" flipH="1" flipV="1">
                <a:off x="8869830" y="2431686"/>
                <a:ext cx="146075" cy="3952017"/>
              </a:xfrm>
              <a:prstGeom prst="bentConnector3">
                <a:avLst>
                  <a:gd name="adj1" fmla="val -156495"/>
                </a:avLst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AB9C9C5-B564-86F6-E883-0CFF39D9C8CA}"/>
                  </a:ext>
                </a:extLst>
              </p:cNvPr>
              <p:cNvSpPr txBox="1"/>
              <p:nvPr/>
            </p:nvSpPr>
            <p:spPr>
              <a:xfrm>
                <a:off x="6862218" y="3676069"/>
                <a:ext cx="45063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Architecture</a:t>
                </a:r>
                <a:r>
                  <a:rPr kumimoji="0" lang="es-MX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s-MX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hyper-parameters</a:t>
                </a:r>
                <a:r>
                  <a:rPr kumimoji="0" lang="es-MX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’ </a:t>
                </a:r>
                <a:r>
                  <a:rPr kumimoji="0" lang="es-MX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tuning</a:t>
                </a:r>
                <a:endPara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AF07775-A7A1-F1FD-EAD3-2811F111DD43}"/>
                  </a:ext>
                </a:extLst>
              </p:cNvPr>
              <p:cNvSpPr txBox="1"/>
              <p:nvPr/>
            </p:nvSpPr>
            <p:spPr>
              <a:xfrm>
                <a:off x="3619700" y="6245208"/>
                <a:ext cx="235793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-Data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Augmentation</a:t>
                </a:r>
                <a:endParaRPr kumimoji="0" lang="es-MX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-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Double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Cover</a:t>
                </a:r>
                <a:endParaRPr kumimoji="0" lang="es-MX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-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Images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filtering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by</a:t>
                </a:r>
                <a:r>
                  <a:rPr kumimoji="0" lang="es-MX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pixel </a:t>
                </a:r>
                <a:r>
                  <a:rPr kumimoji="0" lang="es-MX" sz="16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threshold</a:t>
                </a:r>
                <a:endParaRPr kumimoji="0" lang="es-MX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0C0C3C88-EA1B-A510-A20D-F4F34016030A}"/>
                </a:ext>
              </a:extLst>
            </p:cNvPr>
            <p:cNvCxnSpPr>
              <a:cxnSpLocks/>
              <a:stCxn id="24" idx="2"/>
              <a:endCxn id="35" idx="0"/>
            </p:cNvCxnSpPr>
            <p:nvPr/>
          </p:nvCxnSpPr>
          <p:spPr>
            <a:xfrm>
              <a:off x="4761295" y="4104249"/>
              <a:ext cx="5064" cy="204721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F1AB6DE-8656-DD8C-3609-D1BE46ADEE98}"/>
              </a:ext>
            </a:extLst>
          </p:cNvPr>
          <p:cNvGrpSpPr/>
          <p:nvPr/>
        </p:nvGrpSpPr>
        <p:grpSpPr>
          <a:xfrm>
            <a:off x="5962855" y="393029"/>
            <a:ext cx="3931455" cy="1477328"/>
            <a:chOff x="5865451" y="452787"/>
            <a:chExt cx="3931455" cy="1477328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1AD1881-FA95-4629-4DEE-FB6A1BD38634}"/>
                </a:ext>
              </a:extLst>
            </p:cNvPr>
            <p:cNvSpPr txBox="1"/>
            <p:nvPr/>
          </p:nvSpPr>
          <p:spPr>
            <a:xfrm>
              <a:off x="5865451" y="452787"/>
              <a:ext cx="3640740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4 Deep learning </a:t>
              </a:r>
              <a:r>
                <a:rPr lang="es-MX" dirty="0" err="1"/>
                <a:t>architectures</a:t>
              </a:r>
              <a:r>
                <a:rPr lang="es-MX" dirty="0"/>
                <a:t>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PointNet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VGG19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ResNet50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Vision Transformer </a:t>
              </a:r>
            </a:p>
          </p:txBody>
        </p:sp>
        <p:sp>
          <p:nvSpPr>
            <p:cNvPr id="36" name="Right Brace 35">
              <a:extLst>
                <a:ext uri="{FF2B5EF4-FFF2-40B4-BE49-F238E27FC236}">
                  <a16:creationId xmlns:a16="http://schemas.microsoft.com/office/drawing/2014/main" id="{E59555D9-77CF-6108-DB39-88410E4BF8CB}"/>
                </a:ext>
              </a:extLst>
            </p:cNvPr>
            <p:cNvSpPr/>
            <p:nvPr/>
          </p:nvSpPr>
          <p:spPr>
            <a:xfrm>
              <a:off x="8221463" y="1081548"/>
              <a:ext cx="165454" cy="776749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F170D7E-4E10-DAD6-A6B9-12FD0657C434}"/>
                </a:ext>
              </a:extLst>
            </p:cNvPr>
            <p:cNvSpPr txBox="1"/>
            <p:nvPr/>
          </p:nvSpPr>
          <p:spPr>
            <a:xfrm>
              <a:off x="8304190" y="1237405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/>
                <a:t>CNN </a:t>
              </a:r>
              <a:r>
                <a:rPr lang="es-MX" dirty="0" err="1"/>
                <a:t>based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72508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60C5E-BAC4-D5BD-88C4-507E1AB7F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829146"/>
          </a:xfrm>
        </p:spPr>
        <p:txBody>
          <a:bodyPr>
            <a:normAutofit/>
          </a:bodyPr>
          <a:lstStyle/>
          <a:p>
            <a:r>
              <a:rPr lang="es-MX" sz="3600" dirty="0" err="1"/>
              <a:t>Developed</a:t>
            </a:r>
            <a:r>
              <a:rPr lang="es-MX" sz="3600" dirty="0"/>
              <a:t> </a:t>
            </a:r>
            <a:r>
              <a:rPr lang="es-MX" sz="3600" dirty="0" err="1"/>
              <a:t>Models</a:t>
            </a:r>
            <a:endParaRPr lang="en-US" sz="3600" dirty="0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9DC1A1C-54F7-7891-F44B-B61B2AF745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869009"/>
              </p:ext>
            </p:extLst>
          </p:nvPr>
        </p:nvGraphicFramePr>
        <p:xfrm>
          <a:off x="838200" y="965673"/>
          <a:ext cx="10515600" cy="553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809AA2-B66A-BD5E-255D-18BF73C29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940E2-EBCE-4653-8616-6EB3363C9456}" type="slidenum">
              <a:rPr lang="en-US" smtClean="0"/>
              <a:t>5</a:t>
            </a:fld>
            <a:endParaRPr lang="en-US"/>
          </a:p>
        </p:txBody>
      </p:sp>
      <p:pic>
        <p:nvPicPr>
          <p:cNvPr id="3" name="Picture 2" descr="A screenshot of a game&#10;&#10;Description automatically generated">
            <a:extLst>
              <a:ext uri="{FF2B5EF4-FFF2-40B4-BE49-F238E27FC236}">
                <a16:creationId xmlns:a16="http://schemas.microsoft.com/office/drawing/2014/main" id="{5C73192E-773D-5DE7-7B86-5D9D78A6C8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812" y="3429000"/>
            <a:ext cx="3937687" cy="270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471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17201-31FD-D9F8-410F-125F5C2B9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8477"/>
            <a:ext cx="10515600" cy="4821046"/>
          </a:xfrm>
          <a:solidFill>
            <a:schemeClr val="bg1"/>
          </a:solidFill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s-MX" sz="6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509481-0385-CC68-4D51-C3ED38195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E94B39-82A5-8D90-374D-C78156DDE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17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1A5AC1-9044-CC03-5917-A59406AE5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ISVHECRI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EA7FCC-9029-1666-3B94-3D691E76A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7B52428D-7881-01E1-4AD7-F4BDD1DB1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06" y="579637"/>
            <a:ext cx="5506065" cy="5460860"/>
          </a:xfrm>
          <a:prstGeom prst="rect">
            <a:avLst/>
          </a:prstGeom>
        </p:spPr>
      </p:pic>
      <p:pic>
        <p:nvPicPr>
          <p:cNvPr id="9" name="Picture 8" descr="A graph of a curve&#10;&#10;Description automatically generated with medium confidence">
            <a:extLst>
              <a:ext uri="{FF2B5EF4-FFF2-40B4-BE49-F238E27FC236}">
                <a16:creationId xmlns:a16="http://schemas.microsoft.com/office/drawing/2014/main" id="{3EF5D14A-8359-169E-FEB2-4D2541727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328" y="571697"/>
            <a:ext cx="5504157" cy="545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857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FE75A4-2D52-EB8A-2A7D-C84F63920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ISVHECRI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2DA8A-3705-1D9C-E1CE-AEE60A137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C360-1BDD-48F4-8A1D-C34BEB6E6713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 descr="A graph of a curve&#10;&#10;Description automatically generated with medium confidence">
            <a:extLst>
              <a:ext uri="{FF2B5EF4-FFF2-40B4-BE49-F238E27FC236}">
                <a16:creationId xmlns:a16="http://schemas.microsoft.com/office/drawing/2014/main" id="{FBBECA85-CA00-7CDD-60AC-18E6582018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921" y="699516"/>
            <a:ext cx="5504157" cy="545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056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58D809-A783-59EB-250C-52AC6144B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1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Efficiency plot for electron (signal) vs gamma (background)</a:t>
            </a:r>
          </a:p>
        </p:txBody>
      </p:sp>
      <p:pic>
        <p:nvPicPr>
          <p:cNvPr id="6" name="Picture 5" descr="A screen shot of a graph&#10;&#10;Description automatically generated">
            <a:extLst>
              <a:ext uri="{FF2B5EF4-FFF2-40B4-BE49-F238E27FC236}">
                <a16:creationId xmlns:a16="http://schemas.microsoft.com/office/drawing/2014/main" id="{8E084BBA-FA18-DEA7-D5F7-3A0C241B0D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747" y="173395"/>
            <a:ext cx="6270834" cy="622380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B5384-10DB-898C-26F3-0D5142285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19" y="6455664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6ACAC360-1BDD-48F4-8A1D-C34BEB6E6713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D72414E-C735-5A8C-A0A2-0168C0072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ISVHECRI 2024</a:t>
            </a:r>
          </a:p>
        </p:txBody>
      </p:sp>
    </p:spTree>
    <p:extLst>
      <p:ext uri="{BB962C8B-B14F-4D97-AF65-F5344CB8AC3E}">
        <p14:creationId xmlns:p14="http://schemas.microsoft.com/office/powerpoint/2010/main" val="3092656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ustom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7396</TotalTime>
  <Words>534</Words>
  <Application>Microsoft Office PowerPoint</Application>
  <PresentationFormat>Widescreen</PresentationFormat>
  <Paragraphs>106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Arial</vt:lpstr>
      <vt:lpstr>Century Gothic</vt:lpstr>
      <vt:lpstr>Times New Roman</vt:lpstr>
      <vt:lpstr>Office Theme</vt:lpstr>
      <vt:lpstr>Neutrino Classification Through Deep Learning</vt:lpstr>
      <vt:lpstr>Introduction</vt:lpstr>
      <vt:lpstr>Data</vt:lpstr>
      <vt:lpstr>Methodology</vt:lpstr>
      <vt:lpstr>Developed Models</vt:lpstr>
      <vt:lpstr>Results</vt:lpstr>
      <vt:lpstr>PowerPoint Presentation</vt:lpstr>
      <vt:lpstr>PowerPoint Presentation</vt:lpstr>
      <vt:lpstr>Efficiency plot for electron (signal) vs gamma (background)</vt:lpstr>
      <vt:lpstr>Therefore, after training 4 architectures and producing 9 models… </vt:lpstr>
      <vt:lpstr>Future Work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Fernanda Romo</dc:creator>
  <cp:lastModifiedBy>Fernanda Romo</cp:lastModifiedBy>
  <cp:revision>96</cp:revision>
  <dcterms:created xsi:type="dcterms:W3CDTF">2024-07-02T01:11:14Z</dcterms:created>
  <dcterms:modified xsi:type="dcterms:W3CDTF">2024-07-09T20:22:29Z</dcterms:modified>
</cp:coreProperties>
</file>