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8" r:id="rId3"/>
    <p:sldId id="262" r:id="rId4"/>
    <p:sldId id="257" r:id="rId5"/>
    <p:sldId id="263"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1" d="100"/>
          <a:sy n="71" d="100"/>
        </p:scale>
        <p:origin x="63" y="2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F59E81-218F-45AD-A682-1354D42AE5BD}" type="datetimeFigureOut">
              <a:rPr lang="en-US" smtClean="0"/>
              <a:t>12/13/2023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F654BD-3F61-4398-A27F-478F5056D1DE}" type="slidenum">
              <a:rPr lang="en-US" smtClean="0"/>
              <a:t>‹#›</a:t>
            </a:fld>
            <a:endParaRPr lang="en-US"/>
          </a:p>
        </p:txBody>
      </p:sp>
    </p:spTree>
    <p:extLst>
      <p:ext uri="{BB962C8B-B14F-4D97-AF65-F5344CB8AC3E}">
        <p14:creationId xmlns:p14="http://schemas.microsoft.com/office/powerpoint/2010/main" val="3626535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globalyoungacademy.net/members/"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F654BD-3F61-4398-A27F-478F5056D1DE}" type="slidenum">
              <a:rPr lang="en-US" smtClean="0"/>
              <a:t>1</a:t>
            </a:fld>
            <a:endParaRPr lang="en-US"/>
          </a:p>
        </p:txBody>
      </p:sp>
    </p:spTree>
    <p:extLst>
      <p:ext uri="{BB962C8B-B14F-4D97-AF65-F5344CB8AC3E}">
        <p14:creationId xmlns:p14="http://schemas.microsoft.com/office/powerpoint/2010/main" val="1989750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750"/>
              </a:spcAft>
            </a:pPr>
            <a:r>
              <a:rPr lang="en-US" sz="1800" dirty="0">
                <a:solidFill>
                  <a:srgbClr val="7A7A7A"/>
                </a:solidFill>
                <a:effectLst/>
                <a:latin typeface="Libre Franklin" pitchFamily="2" charset="0"/>
                <a:ea typeface="Times New Roman" panose="02020603050405020304" pitchFamily="18" charset="0"/>
              </a:rPr>
              <a:t>The vision of the Global Young Academy (GYA) is </a:t>
            </a:r>
            <a:r>
              <a:rPr lang="en-US" sz="1800" i="1" dirty="0">
                <a:solidFill>
                  <a:srgbClr val="7A7A7A"/>
                </a:solidFill>
                <a:effectLst/>
                <a:latin typeface="Libre Franklin" pitchFamily="2" charset="0"/>
                <a:ea typeface="Times New Roman" panose="02020603050405020304" pitchFamily="18" charset="0"/>
              </a:rPr>
              <a:t>science for all; science for the future</a:t>
            </a:r>
            <a:r>
              <a:rPr lang="en-US" sz="1800" dirty="0">
                <a:solidFill>
                  <a:srgbClr val="7A7A7A"/>
                </a:solidFill>
                <a:effectLst/>
                <a:latin typeface="Libre Franklin" pitchFamily="2" charset="0"/>
                <a:ea typeface="Times New Roman" panose="02020603050405020304" pitchFamily="18" charset="0"/>
              </a:rPr>
              <a:t>, and its mission to give a voice to young scientists around the world.</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750"/>
              </a:spcAft>
            </a:pPr>
            <a:r>
              <a:rPr lang="en-US" sz="1800" dirty="0">
                <a:solidFill>
                  <a:srgbClr val="7A7A7A"/>
                </a:solidFill>
                <a:effectLst/>
                <a:latin typeface="Libre Franklin" pitchFamily="2" charset="0"/>
                <a:ea typeface="Times New Roman" panose="02020603050405020304" pitchFamily="18" charset="0"/>
              </a:rPr>
              <a:t>The GYA develops, connects and </a:t>
            </a:r>
            <a:r>
              <a:rPr lang="en-US" sz="1800" dirty="0" err="1">
                <a:solidFill>
                  <a:srgbClr val="7A7A7A"/>
                </a:solidFill>
                <a:effectLst/>
                <a:latin typeface="Libre Franklin" pitchFamily="2" charset="0"/>
                <a:ea typeface="Times New Roman" panose="02020603050405020304" pitchFamily="18" charset="0"/>
              </a:rPr>
              <a:t>mobilises</a:t>
            </a:r>
            <a:r>
              <a:rPr lang="en-US" sz="1800" dirty="0">
                <a:solidFill>
                  <a:srgbClr val="7A7A7A"/>
                </a:solidFill>
                <a:effectLst/>
                <a:latin typeface="Libre Franklin" pitchFamily="2" charset="0"/>
                <a:ea typeface="Times New Roman" panose="02020603050405020304" pitchFamily="18" charset="0"/>
              </a:rPr>
              <a:t> young talent from six continents, and empowers young researchers to lead international, interdisciplinary and intergenerational dialogue. The GYA aims to elevate the voice of young scientists in evidence-informed and inclusive global, regional and national decision making.</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750"/>
              </a:spcAft>
            </a:pPr>
            <a:r>
              <a:rPr lang="en-US" sz="1800" dirty="0">
                <a:solidFill>
                  <a:srgbClr val="7A7A7A"/>
                </a:solidFill>
                <a:effectLst/>
                <a:latin typeface="Libre Franklin" pitchFamily="2" charset="0"/>
                <a:ea typeface="Times New Roman" panose="02020603050405020304" pitchFamily="18" charset="0"/>
              </a:rPr>
              <a:t>The GYA has 200 </a:t>
            </a:r>
            <a:r>
              <a:rPr lang="en-US" sz="1800" u="sng" dirty="0">
                <a:solidFill>
                  <a:srgbClr val="005F9B"/>
                </a:solidFill>
                <a:effectLst/>
                <a:latin typeface="Libre Franklin" pitchFamily="2" charset="0"/>
                <a:ea typeface="Times New Roman" panose="02020603050405020304" pitchFamily="18" charset="0"/>
                <a:hlinkClick r:id="rId3"/>
              </a:rPr>
              <a:t>members</a:t>
            </a:r>
            <a:r>
              <a:rPr lang="en-US" sz="1800" dirty="0">
                <a:solidFill>
                  <a:srgbClr val="7A7A7A"/>
                </a:solidFill>
                <a:effectLst/>
                <a:latin typeface="Libre Franklin" pitchFamily="2" charset="0"/>
                <a:ea typeface="Times New Roman" panose="02020603050405020304" pitchFamily="18" charset="0"/>
              </a:rPr>
              <a:t>, comprised of passionate young scientists, typically 3-10 years after their PhD, between 30 to 40 years of age, and in the early stages of their independent academic careers. Members are selected for their scientific excellence and commitment to engage with society, and serve five-year terms. The Members and alumni together represent over 100 countries.</a:t>
            </a:r>
            <a:endParaRPr lang="en-US" sz="1800" dirty="0">
              <a:effectLst/>
              <a:latin typeface="Times New Roman" panose="02020603050405020304" pitchFamily="18" charset="0"/>
              <a:ea typeface="Times New Roman" panose="02020603050405020304" pitchFamily="18" charset="0"/>
            </a:endParaRPr>
          </a:p>
          <a:p>
            <a:pPr marL="0" marR="0">
              <a:spcBef>
                <a:spcPts val="0"/>
              </a:spcBef>
              <a:spcAft>
                <a:spcPts val="750"/>
              </a:spcAft>
            </a:pPr>
            <a:r>
              <a:rPr lang="en-US" sz="1800" dirty="0">
                <a:solidFill>
                  <a:srgbClr val="7A7A7A"/>
                </a:solidFill>
                <a:effectLst/>
                <a:latin typeface="Libre Franklin" pitchFamily="2" charset="0"/>
                <a:ea typeface="Times New Roman" panose="02020603050405020304" pitchFamily="18" charset="0"/>
              </a:rPr>
              <a:t>The vibrancy of this global community is a result of the energy of its members, who are passionate about the role of science in creating a better world.</a:t>
            </a:r>
            <a:endParaRPr lang="en-US" sz="1800" dirty="0">
              <a:effectLst/>
              <a:latin typeface="Times New Roman" panose="02020603050405020304" pitchFamily="18" charset="0"/>
              <a:ea typeface="Times New Roman" panose="02020603050405020304" pitchFamily="18" charset="0"/>
            </a:endParaRPr>
          </a:p>
          <a:p>
            <a:pPr marL="0" marR="0">
              <a:lnSpc>
                <a:spcPct val="107000"/>
              </a:lnSpc>
              <a:spcBef>
                <a:spcPts val="0"/>
              </a:spcBef>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1800" kern="100" dirty="0">
                <a:solidFill>
                  <a:srgbClr val="7A7A7A"/>
                </a:solidFill>
                <a:effectLst/>
                <a:latin typeface="Libre Franklin" pitchFamily="2" charset="0"/>
                <a:ea typeface="Calibri" panose="020F0502020204030204" pitchFamily="34" charset="0"/>
                <a:cs typeface="Times New Roman" panose="02020603050405020304" pitchFamily="18" charset="0"/>
              </a:rPr>
              <a:t>GYA members engage in working groups, strategic projects and collaborations with international partner </a:t>
            </a:r>
            <a:r>
              <a:rPr lang="en-US" sz="1800" kern="100" dirty="0" err="1">
                <a:solidFill>
                  <a:srgbClr val="7A7A7A"/>
                </a:solidFill>
                <a:effectLst/>
                <a:latin typeface="Libre Franklin" pitchFamily="2" charset="0"/>
                <a:ea typeface="Calibri" panose="020F0502020204030204" pitchFamily="34" charset="0"/>
                <a:cs typeface="Times New Roman" panose="02020603050405020304" pitchFamily="18" charset="0"/>
              </a:rPr>
              <a:t>organisations</a:t>
            </a:r>
            <a:r>
              <a:rPr lang="en-US" sz="1800" kern="100" dirty="0">
                <a:solidFill>
                  <a:srgbClr val="7A7A7A"/>
                </a:solidFill>
                <a:effectLst/>
                <a:latin typeface="Libre Franklin" pitchFamily="2" charset="0"/>
                <a:ea typeface="Calibri" panose="020F0502020204030204" pitchFamily="34" charset="0"/>
                <a:cs typeface="Times New Roman" panose="02020603050405020304" pitchFamily="18" charset="0"/>
              </a:rPr>
              <a:t>. This webinar is one such example of activities led by the GYA.</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EAC2C22-2180-409F-8D58-DC475E31A4B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3824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117ED-8595-54C3-0129-747247DA695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31E43D4-0AB1-6067-5793-A8097A0462C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7D0E527-0869-FCB8-610F-B242B2B4B0DA}"/>
              </a:ext>
            </a:extLst>
          </p:cNvPr>
          <p:cNvSpPr>
            <a:spLocks noGrp="1"/>
          </p:cNvSpPr>
          <p:nvPr>
            <p:ph type="dt" sz="half" idx="10"/>
          </p:nvPr>
        </p:nvSpPr>
        <p:spPr/>
        <p:txBody>
          <a:bodyPr/>
          <a:lstStyle/>
          <a:p>
            <a:fld id="{0CD3981F-A4F7-41B8-8D68-E56C8A2114C4}" type="datetimeFigureOut">
              <a:rPr lang="en-US" smtClean="0"/>
              <a:t>12/13/2023</a:t>
            </a:fld>
            <a:endParaRPr lang="en-US"/>
          </a:p>
        </p:txBody>
      </p:sp>
      <p:sp>
        <p:nvSpPr>
          <p:cNvPr id="5" name="Footer Placeholder 4">
            <a:extLst>
              <a:ext uri="{FF2B5EF4-FFF2-40B4-BE49-F238E27FC236}">
                <a16:creationId xmlns:a16="http://schemas.microsoft.com/office/drawing/2014/main" id="{CB5A12F2-91CE-C5BE-5DA8-82310686FC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5D672D-D27F-4969-33D8-A776ED4553FE}"/>
              </a:ext>
            </a:extLst>
          </p:cNvPr>
          <p:cNvSpPr>
            <a:spLocks noGrp="1"/>
          </p:cNvSpPr>
          <p:nvPr>
            <p:ph type="sldNum" sz="quarter" idx="12"/>
          </p:nvPr>
        </p:nvSpPr>
        <p:spPr/>
        <p:txBody>
          <a:bodyPr/>
          <a:lstStyle/>
          <a:p>
            <a:fld id="{3C59A7A4-BFC5-44AB-854F-62AA104C0852}" type="slidenum">
              <a:rPr lang="en-US" smtClean="0"/>
              <a:t>‹#›</a:t>
            </a:fld>
            <a:endParaRPr lang="en-US"/>
          </a:p>
        </p:txBody>
      </p:sp>
    </p:spTree>
    <p:extLst>
      <p:ext uri="{BB962C8B-B14F-4D97-AF65-F5344CB8AC3E}">
        <p14:creationId xmlns:p14="http://schemas.microsoft.com/office/powerpoint/2010/main" val="1488147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FBC56-D390-766B-45F4-39BECE36724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612FF9C-B8CE-BA38-3094-BBAAC7C1E3E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1BCF5E-31B9-55CA-68FA-754224EF04CD}"/>
              </a:ext>
            </a:extLst>
          </p:cNvPr>
          <p:cNvSpPr>
            <a:spLocks noGrp="1"/>
          </p:cNvSpPr>
          <p:nvPr>
            <p:ph type="dt" sz="half" idx="10"/>
          </p:nvPr>
        </p:nvSpPr>
        <p:spPr/>
        <p:txBody>
          <a:bodyPr/>
          <a:lstStyle/>
          <a:p>
            <a:fld id="{0CD3981F-A4F7-41B8-8D68-E56C8A2114C4}" type="datetimeFigureOut">
              <a:rPr lang="en-US" smtClean="0"/>
              <a:t>12/13/2023</a:t>
            </a:fld>
            <a:endParaRPr lang="en-US"/>
          </a:p>
        </p:txBody>
      </p:sp>
      <p:sp>
        <p:nvSpPr>
          <p:cNvPr id="5" name="Footer Placeholder 4">
            <a:extLst>
              <a:ext uri="{FF2B5EF4-FFF2-40B4-BE49-F238E27FC236}">
                <a16:creationId xmlns:a16="http://schemas.microsoft.com/office/drawing/2014/main" id="{71C5735E-D32D-C2B9-0839-3D45442587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718144-CF92-2D78-0B44-496D0D3923D0}"/>
              </a:ext>
            </a:extLst>
          </p:cNvPr>
          <p:cNvSpPr>
            <a:spLocks noGrp="1"/>
          </p:cNvSpPr>
          <p:nvPr>
            <p:ph type="sldNum" sz="quarter" idx="12"/>
          </p:nvPr>
        </p:nvSpPr>
        <p:spPr/>
        <p:txBody>
          <a:bodyPr/>
          <a:lstStyle/>
          <a:p>
            <a:fld id="{3C59A7A4-BFC5-44AB-854F-62AA104C0852}" type="slidenum">
              <a:rPr lang="en-US" smtClean="0"/>
              <a:t>‹#›</a:t>
            </a:fld>
            <a:endParaRPr lang="en-US"/>
          </a:p>
        </p:txBody>
      </p:sp>
    </p:spTree>
    <p:extLst>
      <p:ext uri="{BB962C8B-B14F-4D97-AF65-F5344CB8AC3E}">
        <p14:creationId xmlns:p14="http://schemas.microsoft.com/office/powerpoint/2010/main" val="2691085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8A9B140-70AC-0CE2-C873-E3B48BA5CAA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80422FE-9055-FB2E-827D-82DA5F56C5E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58976C-284C-F658-EC64-B1E53D8B2329}"/>
              </a:ext>
            </a:extLst>
          </p:cNvPr>
          <p:cNvSpPr>
            <a:spLocks noGrp="1"/>
          </p:cNvSpPr>
          <p:nvPr>
            <p:ph type="dt" sz="half" idx="10"/>
          </p:nvPr>
        </p:nvSpPr>
        <p:spPr/>
        <p:txBody>
          <a:bodyPr/>
          <a:lstStyle/>
          <a:p>
            <a:fld id="{0CD3981F-A4F7-41B8-8D68-E56C8A2114C4}" type="datetimeFigureOut">
              <a:rPr lang="en-US" smtClean="0"/>
              <a:t>12/13/2023</a:t>
            </a:fld>
            <a:endParaRPr lang="en-US"/>
          </a:p>
        </p:txBody>
      </p:sp>
      <p:sp>
        <p:nvSpPr>
          <p:cNvPr id="5" name="Footer Placeholder 4">
            <a:extLst>
              <a:ext uri="{FF2B5EF4-FFF2-40B4-BE49-F238E27FC236}">
                <a16:creationId xmlns:a16="http://schemas.microsoft.com/office/drawing/2014/main" id="{84747F7C-0F43-CDB0-D606-95AE8EEE78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1A8E07-0550-C4CA-2C56-1547B3FB10B5}"/>
              </a:ext>
            </a:extLst>
          </p:cNvPr>
          <p:cNvSpPr>
            <a:spLocks noGrp="1"/>
          </p:cNvSpPr>
          <p:nvPr>
            <p:ph type="sldNum" sz="quarter" idx="12"/>
          </p:nvPr>
        </p:nvSpPr>
        <p:spPr/>
        <p:txBody>
          <a:bodyPr/>
          <a:lstStyle/>
          <a:p>
            <a:fld id="{3C59A7A4-BFC5-44AB-854F-62AA104C0852}" type="slidenum">
              <a:rPr lang="en-US" smtClean="0"/>
              <a:t>‹#›</a:t>
            </a:fld>
            <a:endParaRPr lang="en-US"/>
          </a:p>
        </p:txBody>
      </p:sp>
    </p:spTree>
    <p:extLst>
      <p:ext uri="{BB962C8B-B14F-4D97-AF65-F5344CB8AC3E}">
        <p14:creationId xmlns:p14="http://schemas.microsoft.com/office/powerpoint/2010/main" val="3660858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2DDEC-522F-6402-C3FE-D44B07C0C1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F7831B5-7319-26E5-3776-CED36C23673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F82000-FF25-657A-4639-1E99D35EFDDC}"/>
              </a:ext>
            </a:extLst>
          </p:cNvPr>
          <p:cNvSpPr>
            <a:spLocks noGrp="1"/>
          </p:cNvSpPr>
          <p:nvPr>
            <p:ph type="dt" sz="half" idx="10"/>
          </p:nvPr>
        </p:nvSpPr>
        <p:spPr/>
        <p:txBody>
          <a:bodyPr/>
          <a:lstStyle/>
          <a:p>
            <a:fld id="{0CD3981F-A4F7-41B8-8D68-E56C8A2114C4}" type="datetimeFigureOut">
              <a:rPr lang="en-US" smtClean="0"/>
              <a:t>12/13/2023</a:t>
            </a:fld>
            <a:endParaRPr lang="en-US"/>
          </a:p>
        </p:txBody>
      </p:sp>
      <p:sp>
        <p:nvSpPr>
          <p:cNvPr id="5" name="Footer Placeholder 4">
            <a:extLst>
              <a:ext uri="{FF2B5EF4-FFF2-40B4-BE49-F238E27FC236}">
                <a16:creationId xmlns:a16="http://schemas.microsoft.com/office/drawing/2014/main" id="{F5BE45F6-ACB3-6C4F-6485-F671A196F1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00738E7-FEE0-74DF-D01C-0C14B551A469}"/>
              </a:ext>
            </a:extLst>
          </p:cNvPr>
          <p:cNvSpPr>
            <a:spLocks noGrp="1"/>
          </p:cNvSpPr>
          <p:nvPr>
            <p:ph type="sldNum" sz="quarter" idx="12"/>
          </p:nvPr>
        </p:nvSpPr>
        <p:spPr/>
        <p:txBody>
          <a:bodyPr/>
          <a:lstStyle/>
          <a:p>
            <a:fld id="{3C59A7A4-BFC5-44AB-854F-62AA104C0852}" type="slidenum">
              <a:rPr lang="en-US" smtClean="0"/>
              <a:t>‹#›</a:t>
            </a:fld>
            <a:endParaRPr lang="en-US"/>
          </a:p>
        </p:txBody>
      </p:sp>
    </p:spTree>
    <p:extLst>
      <p:ext uri="{BB962C8B-B14F-4D97-AF65-F5344CB8AC3E}">
        <p14:creationId xmlns:p14="http://schemas.microsoft.com/office/powerpoint/2010/main" val="3740120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E2B0A-C535-9C91-5DCF-6E0FD7B9F8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97485EB-B133-56FA-39FE-9D10C5B424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FBDFB64-900A-7C14-F6A2-271DA9FB5C56}"/>
              </a:ext>
            </a:extLst>
          </p:cNvPr>
          <p:cNvSpPr>
            <a:spLocks noGrp="1"/>
          </p:cNvSpPr>
          <p:nvPr>
            <p:ph type="dt" sz="half" idx="10"/>
          </p:nvPr>
        </p:nvSpPr>
        <p:spPr/>
        <p:txBody>
          <a:bodyPr/>
          <a:lstStyle/>
          <a:p>
            <a:fld id="{0CD3981F-A4F7-41B8-8D68-E56C8A2114C4}" type="datetimeFigureOut">
              <a:rPr lang="en-US" smtClean="0"/>
              <a:t>12/13/2023</a:t>
            </a:fld>
            <a:endParaRPr lang="en-US"/>
          </a:p>
        </p:txBody>
      </p:sp>
      <p:sp>
        <p:nvSpPr>
          <p:cNvPr id="5" name="Footer Placeholder 4">
            <a:extLst>
              <a:ext uri="{FF2B5EF4-FFF2-40B4-BE49-F238E27FC236}">
                <a16:creationId xmlns:a16="http://schemas.microsoft.com/office/drawing/2014/main" id="{51FC071C-B726-EB46-F140-C3E4386C16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589EBA-D692-F5D9-6D89-E10AADCCCB91}"/>
              </a:ext>
            </a:extLst>
          </p:cNvPr>
          <p:cNvSpPr>
            <a:spLocks noGrp="1"/>
          </p:cNvSpPr>
          <p:nvPr>
            <p:ph type="sldNum" sz="quarter" idx="12"/>
          </p:nvPr>
        </p:nvSpPr>
        <p:spPr/>
        <p:txBody>
          <a:bodyPr/>
          <a:lstStyle/>
          <a:p>
            <a:fld id="{3C59A7A4-BFC5-44AB-854F-62AA104C0852}" type="slidenum">
              <a:rPr lang="en-US" smtClean="0"/>
              <a:t>‹#›</a:t>
            </a:fld>
            <a:endParaRPr lang="en-US"/>
          </a:p>
        </p:txBody>
      </p:sp>
    </p:spTree>
    <p:extLst>
      <p:ext uri="{BB962C8B-B14F-4D97-AF65-F5344CB8AC3E}">
        <p14:creationId xmlns:p14="http://schemas.microsoft.com/office/powerpoint/2010/main" val="1475940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59848-1293-7A57-CE28-782B174AF4D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0DE0E7-0C3A-72E1-CB2A-42878F04F41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9DBF14A-63E2-A118-DD07-D08616608BC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2735B9-A97C-0BE7-06AF-ACADB887D4E1}"/>
              </a:ext>
            </a:extLst>
          </p:cNvPr>
          <p:cNvSpPr>
            <a:spLocks noGrp="1"/>
          </p:cNvSpPr>
          <p:nvPr>
            <p:ph type="dt" sz="half" idx="10"/>
          </p:nvPr>
        </p:nvSpPr>
        <p:spPr/>
        <p:txBody>
          <a:bodyPr/>
          <a:lstStyle/>
          <a:p>
            <a:fld id="{0CD3981F-A4F7-41B8-8D68-E56C8A2114C4}" type="datetimeFigureOut">
              <a:rPr lang="en-US" smtClean="0"/>
              <a:t>12/13/2023</a:t>
            </a:fld>
            <a:endParaRPr lang="en-US"/>
          </a:p>
        </p:txBody>
      </p:sp>
      <p:sp>
        <p:nvSpPr>
          <p:cNvPr id="6" name="Footer Placeholder 5">
            <a:extLst>
              <a:ext uri="{FF2B5EF4-FFF2-40B4-BE49-F238E27FC236}">
                <a16:creationId xmlns:a16="http://schemas.microsoft.com/office/drawing/2014/main" id="{3808EF63-0AC0-C403-5933-0C67E939ABC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A5A542F-2D14-F530-E454-A685C11C6600}"/>
              </a:ext>
            </a:extLst>
          </p:cNvPr>
          <p:cNvSpPr>
            <a:spLocks noGrp="1"/>
          </p:cNvSpPr>
          <p:nvPr>
            <p:ph type="sldNum" sz="quarter" idx="12"/>
          </p:nvPr>
        </p:nvSpPr>
        <p:spPr/>
        <p:txBody>
          <a:bodyPr/>
          <a:lstStyle/>
          <a:p>
            <a:fld id="{3C59A7A4-BFC5-44AB-854F-62AA104C0852}" type="slidenum">
              <a:rPr lang="en-US" smtClean="0"/>
              <a:t>‹#›</a:t>
            </a:fld>
            <a:endParaRPr lang="en-US"/>
          </a:p>
        </p:txBody>
      </p:sp>
    </p:spTree>
    <p:extLst>
      <p:ext uri="{BB962C8B-B14F-4D97-AF65-F5344CB8AC3E}">
        <p14:creationId xmlns:p14="http://schemas.microsoft.com/office/powerpoint/2010/main" val="1954862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72052-6F02-DF7A-1EBF-174CADF045A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478D440-7036-31D2-C58B-3EC8999DD33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0006A00-B60E-2C0C-464E-C454B1B1112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89977CA-0BFA-C7A7-062F-FA409D05B1F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4C70761-91FF-9D35-641F-A1A99E8D0F5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0C3AAC5-857C-B753-3329-56FAD828B2B4}"/>
              </a:ext>
            </a:extLst>
          </p:cNvPr>
          <p:cNvSpPr>
            <a:spLocks noGrp="1"/>
          </p:cNvSpPr>
          <p:nvPr>
            <p:ph type="dt" sz="half" idx="10"/>
          </p:nvPr>
        </p:nvSpPr>
        <p:spPr/>
        <p:txBody>
          <a:bodyPr/>
          <a:lstStyle/>
          <a:p>
            <a:fld id="{0CD3981F-A4F7-41B8-8D68-E56C8A2114C4}" type="datetimeFigureOut">
              <a:rPr lang="en-US" smtClean="0"/>
              <a:t>12/13/2023</a:t>
            </a:fld>
            <a:endParaRPr lang="en-US"/>
          </a:p>
        </p:txBody>
      </p:sp>
      <p:sp>
        <p:nvSpPr>
          <p:cNvPr id="8" name="Footer Placeholder 7">
            <a:extLst>
              <a:ext uri="{FF2B5EF4-FFF2-40B4-BE49-F238E27FC236}">
                <a16:creationId xmlns:a16="http://schemas.microsoft.com/office/drawing/2014/main" id="{59C3A4BF-8BBC-20E1-44D3-4A393C5CBB5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334CE1B-A133-E491-E3F6-A9600402D149}"/>
              </a:ext>
            </a:extLst>
          </p:cNvPr>
          <p:cNvSpPr>
            <a:spLocks noGrp="1"/>
          </p:cNvSpPr>
          <p:nvPr>
            <p:ph type="sldNum" sz="quarter" idx="12"/>
          </p:nvPr>
        </p:nvSpPr>
        <p:spPr/>
        <p:txBody>
          <a:bodyPr/>
          <a:lstStyle/>
          <a:p>
            <a:fld id="{3C59A7A4-BFC5-44AB-854F-62AA104C0852}" type="slidenum">
              <a:rPr lang="en-US" smtClean="0"/>
              <a:t>‹#›</a:t>
            </a:fld>
            <a:endParaRPr lang="en-US"/>
          </a:p>
        </p:txBody>
      </p:sp>
    </p:spTree>
    <p:extLst>
      <p:ext uri="{BB962C8B-B14F-4D97-AF65-F5344CB8AC3E}">
        <p14:creationId xmlns:p14="http://schemas.microsoft.com/office/powerpoint/2010/main" val="30086032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1576B-458E-0B96-511D-EB5A21E301D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C3CF660-B881-E550-994F-62EF01F6CA3F}"/>
              </a:ext>
            </a:extLst>
          </p:cNvPr>
          <p:cNvSpPr>
            <a:spLocks noGrp="1"/>
          </p:cNvSpPr>
          <p:nvPr>
            <p:ph type="dt" sz="half" idx="10"/>
          </p:nvPr>
        </p:nvSpPr>
        <p:spPr/>
        <p:txBody>
          <a:bodyPr/>
          <a:lstStyle/>
          <a:p>
            <a:fld id="{0CD3981F-A4F7-41B8-8D68-E56C8A2114C4}" type="datetimeFigureOut">
              <a:rPr lang="en-US" smtClean="0"/>
              <a:t>12/13/2023</a:t>
            </a:fld>
            <a:endParaRPr lang="en-US"/>
          </a:p>
        </p:txBody>
      </p:sp>
      <p:sp>
        <p:nvSpPr>
          <p:cNvPr id="4" name="Footer Placeholder 3">
            <a:extLst>
              <a:ext uri="{FF2B5EF4-FFF2-40B4-BE49-F238E27FC236}">
                <a16:creationId xmlns:a16="http://schemas.microsoft.com/office/drawing/2014/main" id="{40EFD044-E8F7-81FF-3846-57E22C4BA96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29CCE09-E359-AC7A-81F4-428F4A9230BD}"/>
              </a:ext>
            </a:extLst>
          </p:cNvPr>
          <p:cNvSpPr>
            <a:spLocks noGrp="1"/>
          </p:cNvSpPr>
          <p:nvPr>
            <p:ph type="sldNum" sz="quarter" idx="12"/>
          </p:nvPr>
        </p:nvSpPr>
        <p:spPr/>
        <p:txBody>
          <a:bodyPr/>
          <a:lstStyle/>
          <a:p>
            <a:fld id="{3C59A7A4-BFC5-44AB-854F-62AA104C0852}" type="slidenum">
              <a:rPr lang="en-US" smtClean="0"/>
              <a:t>‹#›</a:t>
            </a:fld>
            <a:endParaRPr lang="en-US"/>
          </a:p>
        </p:txBody>
      </p:sp>
    </p:spTree>
    <p:extLst>
      <p:ext uri="{BB962C8B-B14F-4D97-AF65-F5344CB8AC3E}">
        <p14:creationId xmlns:p14="http://schemas.microsoft.com/office/powerpoint/2010/main" val="4195216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53AA78-8307-FA47-CF51-FB81B794CEDD}"/>
              </a:ext>
            </a:extLst>
          </p:cNvPr>
          <p:cNvSpPr>
            <a:spLocks noGrp="1"/>
          </p:cNvSpPr>
          <p:nvPr>
            <p:ph type="dt" sz="half" idx="10"/>
          </p:nvPr>
        </p:nvSpPr>
        <p:spPr/>
        <p:txBody>
          <a:bodyPr/>
          <a:lstStyle/>
          <a:p>
            <a:fld id="{0CD3981F-A4F7-41B8-8D68-E56C8A2114C4}" type="datetimeFigureOut">
              <a:rPr lang="en-US" smtClean="0"/>
              <a:t>12/13/2023</a:t>
            </a:fld>
            <a:endParaRPr lang="en-US"/>
          </a:p>
        </p:txBody>
      </p:sp>
      <p:sp>
        <p:nvSpPr>
          <p:cNvPr id="3" name="Footer Placeholder 2">
            <a:extLst>
              <a:ext uri="{FF2B5EF4-FFF2-40B4-BE49-F238E27FC236}">
                <a16:creationId xmlns:a16="http://schemas.microsoft.com/office/drawing/2014/main" id="{643D284C-F8D5-21B3-6A7C-F08AB37614D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13CC186-865E-EAA6-324D-AF26EF503EDA}"/>
              </a:ext>
            </a:extLst>
          </p:cNvPr>
          <p:cNvSpPr>
            <a:spLocks noGrp="1"/>
          </p:cNvSpPr>
          <p:nvPr>
            <p:ph type="sldNum" sz="quarter" idx="12"/>
          </p:nvPr>
        </p:nvSpPr>
        <p:spPr/>
        <p:txBody>
          <a:bodyPr/>
          <a:lstStyle/>
          <a:p>
            <a:fld id="{3C59A7A4-BFC5-44AB-854F-62AA104C0852}" type="slidenum">
              <a:rPr lang="en-US" smtClean="0"/>
              <a:t>‹#›</a:t>
            </a:fld>
            <a:endParaRPr lang="en-US"/>
          </a:p>
        </p:txBody>
      </p:sp>
    </p:spTree>
    <p:extLst>
      <p:ext uri="{BB962C8B-B14F-4D97-AF65-F5344CB8AC3E}">
        <p14:creationId xmlns:p14="http://schemas.microsoft.com/office/powerpoint/2010/main" val="3045771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F54F9-5AFB-775F-0EAA-AD42EF7B73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37E22EC-EDA2-E2B7-41A9-B8FCD46CFB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DB30DEC-E677-CD96-A0EE-477393A79F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176235-F74A-5D18-17C0-110F0209614A}"/>
              </a:ext>
            </a:extLst>
          </p:cNvPr>
          <p:cNvSpPr>
            <a:spLocks noGrp="1"/>
          </p:cNvSpPr>
          <p:nvPr>
            <p:ph type="dt" sz="half" idx="10"/>
          </p:nvPr>
        </p:nvSpPr>
        <p:spPr/>
        <p:txBody>
          <a:bodyPr/>
          <a:lstStyle/>
          <a:p>
            <a:fld id="{0CD3981F-A4F7-41B8-8D68-E56C8A2114C4}" type="datetimeFigureOut">
              <a:rPr lang="en-US" smtClean="0"/>
              <a:t>12/13/2023</a:t>
            </a:fld>
            <a:endParaRPr lang="en-US"/>
          </a:p>
        </p:txBody>
      </p:sp>
      <p:sp>
        <p:nvSpPr>
          <p:cNvPr id="6" name="Footer Placeholder 5">
            <a:extLst>
              <a:ext uri="{FF2B5EF4-FFF2-40B4-BE49-F238E27FC236}">
                <a16:creationId xmlns:a16="http://schemas.microsoft.com/office/drawing/2014/main" id="{568FD4DC-5FA9-A333-E802-5F9AD54115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A6C086-FC20-2890-F86F-D2A5ADE28079}"/>
              </a:ext>
            </a:extLst>
          </p:cNvPr>
          <p:cNvSpPr>
            <a:spLocks noGrp="1"/>
          </p:cNvSpPr>
          <p:nvPr>
            <p:ph type="sldNum" sz="quarter" idx="12"/>
          </p:nvPr>
        </p:nvSpPr>
        <p:spPr/>
        <p:txBody>
          <a:bodyPr/>
          <a:lstStyle/>
          <a:p>
            <a:fld id="{3C59A7A4-BFC5-44AB-854F-62AA104C0852}" type="slidenum">
              <a:rPr lang="en-US" smtClean="0"/>
              <a:t>‹#›</a:t>
            </a:fld>
            <a:endParaRPr lang="en-US"/>
          </a:p>
        </p:txBody>
      </p:sp>
    </p:spTree>
    <p:extLst>
      <p:ext uri="{BB962C8B-B14F-4D97-AF65-F5344CB8AC3E}">
        <p14:creationId xmlns:p14="http://schemas.microsoft.com/office/powerpoint/2010/main" val="40485168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AFA638-9FA6-0338-87CF-6AF0BA91A9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E89FFBF-8D22-975E-7315-7E7DC6EC33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F3CC100-1277-9F7B-46B5-1087416189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731EB83-D83F-84BD-0E62-1ADC8B74F78E}"/>
              </a:ext>
            </a:extLst>
          </p:cNvPr>
          <p:cNvSpPr>
            <a:spLocks noGrp="1"/>
          </p:cNvSpPr>
          <p:nvPr>
            <p:ph type="dt" sz="half" idx="10"/>
          </p:nvPr>
        </p:nvSpPr>
        <p:spPr/>
        <p:txBody>
          <a:bodyPr/>
          <a:lstStyle/>
          <a:p>
            <a:fld id="{0CD3981F-A4F7-41B8-8D68-E56C8A2114C4}" type="datetimeFigureOut">
              <a:rPr lang="en-US" smtClean="0"/>
              <a:t>12/13/2023</a:t>
            </a:fld>
            <a:endParaRPr lang="en-US"/>
          </a:p>
        </p:txBody>
      </p:sp>
      <p:sp>
        <p:nvSpPr>
          <p:cNvPr id="6" name="Footer Placeholder 5">
            <a:extLst>
              <a:ext uri="{FF2B5EF4-FFF2-40B4-BE49-F238E27FC236}">
                <a16:creationId xmlns:a16="http://schemas.microsoft.com/office/drawing/2014/main" id="{E739CD56-4FE9-F7D8-00A3-80CC2CEE601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EAE6BD-1D33-E90B-1B6A-D7B5D34FD6C8}"/>
              </a:ext>
            </a:extLst>
          </p:cNvPr>
          <p:cNvSpPr>
            <a:spLocks noGrp="1"/>
          </p:cNvSpPr>
          <p:nvPr>
            <p:ph type="sldNum" sz="quarter" idx="12"/>
          </p:nvPr>
        </p:nvSpPr>
        <p:spPr/>
        <p:txBody>
          <a:bodyPr/>
          <a:lstStyle/>
          <a:p>
            <a:fld id="{3C59A7A4-BFC5-44AB-854F-62AA104C0852}" type="slidenum">
              <a:rPr lang="en-US" smtClean="0"/>
              <a:t>‹#›</a:t>
            </a:fld>
            <a:endParaRPr lang="en-US"/>
          </a:p>
        </p:txBody>
      </p:sp>
    </p:spTree>
    <p:extLst>
      <p:ext uri="{BB962C8B-B14F-4D97-AF65-F5344CB8AC3E}">
        <p14:creationId xmlns:p14="http://schemas.microsoft.com/office/powerpoint/2010/main" val="117667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2045BDB-B1E5-87DF-2524-7F06ADAC94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4B602E1-02C9-416E-4062-6BFB9E84E0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B224F1-3BB6-491E-F069-2146512030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D3981F-A4F7-41B8-8D68-E56C8A2114C4}" type="datetimeFigureOut">
              <a:rPr lang="en-US" smtClean="0"/>
              <a:t>12/13/2023</a:t>
            </a:fld>
            <a:endParaRPr lang="en-US"/>
          </a:p>
        </p:txBody>
      </p:sp>
      <p:sp>
        <p:nvSpPr>
          <p:cNvPr id="5" name="Footer Placeholder 4">
            <a:extLst>
              <a:ext uri="{FF2B5EF4-FFF2-40B4-BE49-F238E27FC236}">
                <a16:creationId xmlns:a16="http://schemas.microsoft.com/office/drawing/2014/main" id="{4438E89C-3BC8-C9CE-B5CD-440583F9EA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F56F569-C38E-95D4-83DD-837D89B1A18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59A7A4-BFC5-44AB-854F-62AA104C0852}" type="slidenum">
              <a:rPr lang="en-US" smtClean="0"/>
              <a:t>‹#›</a:t>
            </a:fld>
            <a:endParaRPr lang="en-US"/>
          </a:p>
        </p:txBody>
      </p:sp>
    </p:spTree>
    <p:extLst>
      <p:ext uri="{BB962C8B-B14F-4D97-AF65-F5344CB8AC3E}">
        <p14:creationId xmlns:p14="http://schemas.microsoft.com/office/powerpoint/2010/main" val="21667705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736CAB1F-557E-4FA4-81CC-DC491EF834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A065953-3D69-4CD4-80C3-DF10DEB4C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30"/>
            <a:ext cx="8104091" cy="6857571"/>
          </a:xfrm>
          <a:prstGeom prst="rect">
            <a:avLst/>
          </a:prstGeom>
          <a:gradFill>
            <a:gsLst>
              <a:gs pos="0">
                <a:schemeClr val="accent1">
                  <a:lumMod val="75000"/>
                </a:schemeClr>
              </a:gs>
              <a:gs pos="100000">
                <a:srgbClr val="00000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2AB36DB5-F10D-4EDB-87E2-ECB9301FF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874250" y="627728"/>
            <a:ext cx="4355593" cy="8104092"/>
          </a:xfrm>
          <a:prstGeom prst="rect">
            <a:avLst/>
          </a:prstGeom>
          <a:gradFill>
            <a:gsLst>
              <a:gs pos="0">
                <a:schemeClr val="accent1">
                  <a:lumMod val="50000"/>
                </a:schemeClr>
              </a:gs>
              <a:gs pos="91000">
                <a:schemeClr val="tx2">
                  <a:lumMod val="50000"/>
                  <a:alpha val="13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446F195D-95DC-419E-BBC1-E2B601A606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1"/>
            <a:ext cx="7646891" cy="6858001"/>
          </a:xfrm>
          <a:prstGeom prst="rect">
            <a:avLst/>
          </a:prstGeom>
          <a:gradFill>
            <a:gsLst>
              <a:gs pos="41000">
                <a:schemeClr val="accent1">
                  <a:lumMod val="75000"/>
                  <a:alpha val="52000"/>
                </a:schemeClr>
              </a:gs>
              <a:gs pos="95000">
                <a:srgbClr val="000000">
                  <a:alpha val="68000"/>
                </a:srgb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55550980-2AB6-4DE5-86DD-064ADF160E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2501118"/>
            <a:ext cx="8091784" cy="4331436"/>
          </a:xfrm>
          <a:prstGeom prst="rect">
            <a:avLst/>
          </a:prstGeom>
          <a:gradFill>
            <a:gsLst>
              <a:gs pos="0">
                <a:srgbClr val="000000">
                  <a:alpha val="16000"/>
                </a:srgbClr>
              </a:gs>
              <a:gs pos="91000">
                <a:schemeClr val="accent1">
                  <a:alpha val="3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EDF4B167-8E82-4458-AE55-88B683EBF6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595" y="-3"/>
            <a:ext cx="8091784" cy="6857999"/>
          </a:xfrm>
          <a:prstGeom prst="rect">
            <a:avLst/>
          </a:prstGeom>
          <a:gradFill>
            <a:gsLst>
              <a:gs pos="0">
                <a:schemeClr val="accent1">
                  <a:lumMod val="75000"/>
                  <a:alpha val="6000"/>
                </a:schemeClr>
              </a:gs>
              <a:gs pos="99000">
                <a:srgbClr val="000000">
                  <a:alpha val="57000"/>
                </a:srgb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55993D72-5628-4E5E-BB9F-96066414EE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2101742" y="699966"/>
            <a:ext cx="5121259" cy="5458067"/>
          </a:xfrm>
          <a:prstGeom prst="ellipse">
            <a:avLst/>
          </a:prstGeom>
          <a:gradFill>
            <a:gsLst>
              <a:gs pos="3000">
                <a:schemeClr val="accent1">
                  <a:lumMod val="50000"/>
                  <a:alpha val="0"/>
                </a:schemeClr>
              </a:gs>
              <a:gs pos="100000">
                <a:schemeClr val="accent1">
                  <a:lumMod val="60000"/>
                  <a:lumOff val="40000"/>
                  <a:alpha val="17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4219BA4-AE39-946C-670C-DE55134138E3}"/>
              </a:ext>
            </a:extLst>
          </p:cNvPr>
          <p:cNvSpPr>
            <a:spLocks noGrp="1"/>
          </p:cNvSpPr>
          <p:nvPr>
            <p:ph type="ctrTitle"/>
          </p:nvPr>
        </p:nvSpPr>
        <p:spPr>
          <a:xfrm>
            <a:off x="428104" y="101408"/>
            <a:ext cx="7258763" cy="2992576"/>
          </a:xfrm>
        </p:spPr>
        <p:txBody>
          <a:bodyPr anchor="t">
            <a:normAutofit/>
          </a:bodyPr>
          <a:lstStyle/>
          <a:p>
            <a:pPr algn="l"/>
            <a:r>
              <a:rPr lang="en-US" dirty="0">
                <a:solidFill>
                  <a:srgbClr val="FFFFFF"/>
                </a:solidFill>
              </a:rPr>
              <a:t>A Call for Action </a:t>
            </a:r>
            <a:br>
              <a:rPr lang="en-US" dirty="0">
                <a:solidFill>
                  <a:srgbClr val="FFFFFF"/>
                </a:solidFill>
              </a:rPr>
            </a:br>
            <a:r>
              <a:rPr lang="en-US" dirty="0">
                <a:solidFill>
                  <a:srgbClr val="FFFFFF"/>
                </a:solidFill>
              </a:rPr>
              <a:t>from Young Academies </a:t>
            </a:r>
            <a:br>
              <a:rPr lang="en-US" dirty="0">
                <a:solidFill>
                  <a:srgbClr val="FFFFFF"/>
                </a:solidFill>
              </a:rPr>
            </a:br>
            <a:r>
              <a:rPr lang="en-US" dirty="0">
                <a:solidFill>
                  <a:srgbClr val="FFFFFF"/>
                </a:solidFill>
              </a:rPr>
              <a:t>and Associations</a:t>
            </a:r>
          </a:p>
        </p:txBody>
      </p:sp>
      <p:sp>
        <p:nvSpPr>
          <p:cNvPr id="3" name="Subtitle 2">
            <a:extLst>
              <a:ext uri="{FF2B5EF4-FFF2-40B4-BE49-F238E27FC236}">
                <a16:creationId xmlns:a16="http://schemas.microsoft.com/office/drawing/2014/main" id="{8D438814-CCA5-E4E8-2474-961BF125E1EE}"/>
              </a:ext>
            </a:extLst>
          </p:cNvPr>
          <p:cNvSpPr>
            <a:spLocks noGrp="1"/>
          </p:cNvSpPr>
          <p:nvPr>
            <p:ph type="subTitle" idx="1"/>
          </p:nvPr>
        </p:nvSpPr>
        <p:spPr>
          <a:xfrm>
            <a:off x="574951" y="4392039"/>
            <a:ext cx="5091282" cy="1248274"/>
          </a:xfrm>
        </p:spPr>
        <p:txBody>
          <a:bodyPr anchor="b">
            <a:noAutofit/>
          </a:bodyPr>
          <a:lstStyle/>
          <a:p>
            <a:pPr algn="l"/>
            <a:r>
              <a:rPr lang="en-US" sz="3200" dirty="0">
                <a:solidFill>
                  <a:srgbClr val="FFFFFF"/>
                </a:solidFill>
              </a:rPr>
              <a:t>Hiba Baroud, Ph.D.</a:t>
            </a:r>
          </a:p>
          <a:p>
            <a:pPr algn="l"/>
            <a:r>
              <a:rPr lang="en-US" sz="3200" dirty="0">
                <a:solidFill>
                  <a:srgbClr val="FFFFFF"/>
                </a:solidFill>
              </a:rPr>
              <a:t>Vanderbilt University</a:t>
            </a:r>
          </a:p>
          <a:p>
            <a:pPr algn="l"/>
            <a:r>
              <a:rPr lang="en-US" sz="3200" dirty="0">
                <a:solidFill>
                  <a:srgbClr val="FFFFFF"/>
                </a:solidFill>
              </a:rPr>
              <a:t>Global Young academy</a:t>
            </a:r>
          </a:p>
        </p:txBody>
      </p:sp>
      <p:pic>
        <p:nvPicPr>
          <p:cNvPr id="5" name="Picture 4">
            <a:extLst>
              <a:ext uri="{FF2B5EF4-FFF2-40B4-BE49-F238E27FC236}">
                <a16:creationId xmlns:a16="http://schemas.microsoft.com/office/drawing/2014/main" id="{54564D1F-AD1F-FF01-68E3-1749B465FAEB}"/>
              </a:ext>
            </a:extLst>
          </p:cNvPr>
          <p:cNvPicPr>
            <a:picLocks noChangeAspect="1"/>
          </p:cNvPicPr>
          <p:nvPr/>
        </p:nvPicPr>
        <p:blipFill rotWithShape="1">
          <a:blip r:embed="rId3"/>
          <a:srcRect l="25089" r="21705"/>
          <a:stretch/>
        </p:blipFill>
        <p:spPr>
          <a:xfrm>
            <a:off x="8103379" y="-25435"/>
            <a:ext cx="4099858" cy="6857990"/>
          </a:xfrm>
          <a:prstGeom prst="rect">
            <a:avLst/>
          </a:prstGeom>
        </p:spPr>
      </p:pic>
    </p:spTree>
    <p:extLst>
      <p:ext uri="{BB962C8B-B14F-4D97-AF65-F5344CB8AC3E}">
        <p14:creationId xmlns:p14="http://schemas.microsoft.com/office/powerpoint/2010/main" val="3046224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C5E6CFF1-2F42-4E10-9A97-F116F46F53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743840FE-B1AC-A7B5-2795-58808CC37488}"/>
              </a:ext>
            </a:extLst>
          </p:cNvPr>
          <p:cNvPicPr>
            <a:picLocks noChangeAspect="1"/>
          </p:cNvPicPr>
          <p:nvPr/>
        </p:nvPicPr>
        <p:blipFill rotWithShape="1">
          <a:blip r:embed="rId2">
            <a:alphaModFix amt="35000"/>
          </a:blip>
          <a:srcRect t="20928" b="15870"/>
          <a:stretch/>
        </p:blipFill>
        <p:spPr>
          <a:xfrm>
            <a:off x="20" y="1"/>
            <a:ext cx="12191980" cy="6857999"/>
          </a:xfrm>
          <a:prstGeom prst="rect">
            <a:avLst/>
          </a:prstGeom>
        </p:spPr>
      </p:pic>
      <p:sp>
        <p:nvSpPr>
          <p:cNvPr id="2" name="Title 1">
            <a:extLst>
              <a:ext uri="{FF2B5EF4-FFF2-40B4-BE49-F238E27FC236}">
                <a16:creationId xmlns:a16="http://schemas.microsoft.com/office/drawing/2014/main" id="{5B6F05A3-ADA3-2816-666C-D5BC29A6E13B}"/>
              </a:ext>
            </a:extLst>
          </p:cNvPr>
          <p:cNvSpPr>
            <a:spLocks noGrp="1"/>
          </p:cNvSpPr>
          <p:nvPr>
            <p:ph type="title"/>
          </p:nvPr>
        </p:nvSpPr>
        <p:spPr>
          <a:xfrm>
            <a:off x="579982" y="704526"/>
            <a:ext cx="6052955" cy="4726276"/>
          </a:xfrm>
        </p:spPr>
        <p:txBody>
          <a:bodyPr>
            <a:normAutofit/>
          </a:bodyPr>
          <a:lstStyle/>
          <a:p>
            <a:pPr algn="r"/>
            <a:r>
              <a:rPr lang="en-US" sz="7200" dirty="0">
                <a:ln w="22225">
                  <a:solidFill>
                    <a:srgbClr val="FFFFFF"/>
                  </a:solidFill>
                </a:ln>
                <a:noFill/>
              </a:rPr>
              <a:t>Fundamental Science for Sustainable Development</a:t>
            </a:r>
          </a:p>
        </p:txBody>
      </p:sp>
      <p:cxnSp>
        <p:nvCxnSpPr>
          <p:cNvPr id="47" name="Straight Connector 46">
            <a:extLst>
              <a:ext uri="{FF2B5EF4-FFF2-40B4-BE49-F238E27FC236}">
                <a16:creationId xmlns:a16="http://schemas.microsoft.com/office/drawing/2014/main" id="{96A8629B-8289-498B-939B-1CA0C106182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12899" y="2286000"/>
            <a:ext cx="0" cy="228600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40" name="Content Placeholder 2">
            <a:extLst>
              <a:ext uri="{FF2B5EF4-FFF2-40B4-BE49-F238E27FC236}">
                <a16:creationId xmlns:a16="http://schemas.microsoft.com/office/drawing/2014/main" id="{146C1A2D-16CC-E836-44C3-61CBB7132CF4}"/>
              </a:ext>
            </a:extLst>
          </p:cNvPr>
          <p:cNvSpPr>
            <a:spLocks noGrp="1"/>
          </p:cNvSpPr>
          <p:nvPr>
            <p:ph idx="1"/>
          </p:nvPr>
        </p:nvSpPr>
        <p:spPr>
          <a:xfrm>
            <a:off x="7365034" y="427704"/>
            <a:ext cx="4588525" cy="6857998"/>
          </a:xfrm>
        </p:spPr>
        <p:txBody>
          <a:bodyPr anchor="ctr">
            <a:normAutofit/>
          </a:bodyPr>
          <a:lstStyle/>
          <a:p>
            <a:r>
              <a:rPr lang="en-US" sz="2200" b="1" dirty="0">
                <a:solidFill>
                  <a:srgbClr val="FFFFFF"/>
                </a:solidFill>
              </a:rPr>
              <a:t>Critical role of fundamental science in ensuring a sustainable future</a:t>
            </a:r>
          </a:p>
          <a:p>
            <a:r>
              <a:rPr lang="en-US" sz="2200" b="1" dirty="0">
                <a:solidFill>
                  <a:srgbClr val="FFFFFF"/>
                </a:solidFill>
              </a:rPr>
              <a:t>Decline in the support of and investment in fundamental science</a:t>
            </a:r>
          </a:p>
          <a:p>
            <a:r>
              <a:rPr lang="en-US" sz="2200" b="1" dirty="0">
                <a:solidFill>
                  <a:srgbClr val="FFFFFF"/>
                </a:solidFill>
              </a:rPr>
              <a:t>Inequity within the research sector</a:t>
            </a:r>
          </a:p>
          <a:p>
            <a:endParaRPr lang="en-US" sz="2200" b="1" dirty="0">
              <a:solidFill>
                <a:srgbClr val="FFFFFF"/>
              </a:solidFill>
            </a:endParaRPr>
          </a:p>
          <a:p>
            <a:r>
              <a:rPr lang="en-US" sz="2200" b="1" dirty="0">
                <a:solidFill>
                  <a:srgbClr val="FFFFFF"/>
                </a:solidFill>
              </a:rPr>
              <a:t>Call for action </a:t>
            </a:r>
          </a:p>
          <a:p>
            <a:pPr lvl="1"/>
            <a:r>
              <a:rPr lang="en-US" sz="2200" b="1" dirty="0">
                <a:solidFill>
                  <a:srgbClr val="FFFFFF"/>
                </a:solidFill>
              </a:rPr>
              <a:t>Support interdisciplinary research aligned with sustainable development goals</a:t>
            </a:r>
          </a:p>
          <a:p>
            <a:pPr lvl="1"/>
            <a:r>
              <a:rPr lang="en-US" sz="2200" b="1" dirty="0">
                <a:solidFill>
                  <a:srgbClr val="FFFFFF"/>
                </a:solidFill>
              </a:rPr>
              <a:t>Enhance transitions from research to innovation</a:t>
            </a:r>
          </a:p>
          <a:p>
            <a:pPr lvl="1"/>
            <a:r>
              <a:rPr lang="en-US" sz="2200" b="1" dirty="0">
                <a:solidFill>
                  <a:srgbClr val="FFFFFF"/>
                </a:solidFill>
              </a:rPr>
              <a:t>Ensure equitable global knowledge and resource sharing</a:t>
            </a:r>
          </a:p>
          <a:p>
            <a:endParaRPr lang="en-US" sz="2200" b="1" dirty="0">
              <a:solidFill>
                <a:srgbClr val="FFFFFF"/>
              </a:solidFill>
            </a:endParaRPr>
          </a:p>
          <a:p>
            <a:endParaRPr lang="en-US" sz="2200" b="1" dirty="0">
              <a:solidFill>
                <a:srgbClr val="FFFFFF"/>
              </a:solidFill>
            </a:endParaRPr>
          </a:p>
        </p:txBody>
      </p:sp>
    </p:spTree>
    <p:extLst>
      <p:ext uri="{BB962C8B-B14F-4D97-AF65-F5344CB8AC3E}">
        <p14:creationId xmlns:p14="http://schemas.microsoft.com/office/powerpoint/2010/main" val="27536689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
                                            <p:txEl>
                                              <p:pRg st="0" end="0"/>
                                            </p:txEl>
                                          </p:spTgt>
                                        </p:tgtEl>
                                        <p:attrNameLst>
                                          <p:attrName>style.visibility</p:attrName>
                                        </p:attrNameLst>
                                      </p:cBhvr>
                                      <p:to>
                                        <p:strVal val="visible"/>
                                      </p:to>
                                    </p:set>
                                    <p:animEffect transition="in" filter="fade">
                                      <p:cBhvr>
                                        <p:cTn id="7" dur="500"/>
                                        <p:tgtEl>
                                          <p:spTgt spid="4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
                                            <p:txEl>
                                              <p:pRg st="1" end="1"/>
                                            </p:txEl>
                                          </p:spTgt>
                                        </p:tgtEl>
                                        <p:attrNameLst>
                                          <p:attrName>style.visibility</p:attrName>
                                        </p:attrNameLst>
                                      </p:cBhvr>
                                      <p:to>
                                        <p:strVal val="visible"/>
                                      </p:to>
                                    </p:set>
                                    <p:animEffect transition="in" filter="fade">
                                      <p:cBhvr>
                                        <p:cTn id="12" dur="500"/>
                                        <p:tgtEl>
                                          <p:spTgt spid="4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
                                            <p:txEl>
                                              <p:pRg st="2" end="2"/>
                                            </p:txEl>
                                          </p:spTgt>
                                        </p:tgtEl>
                                        <p:attrNameLst>
                                          <p:attrName>style.visibility</p:attrName>
                                        </p:attrNameLst>
                                      </p:cBhvr>
                                      <p:to>
                                        <p:strVal val="visible"/>
                                      </p:to>
                                    </p:set>
                                    <p:animEffect transition="in" filter="fade">
                                      <p:cBhvr>
                                        <p:cTn id="17" dur="500"/>
                                        <p:tgtEl>
                                          <p:spTgt spid="4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
                                            <p:txEl>
                                              <p:pRg st="4" end="4"/>
                                            </p:txEl>
                                          </p:spTgt>
                                        </p:tgtEl>
                                        <p:attrNameLst>
                                          <p:attrName>style.visibility</p:attrName>
                                        </p:attrNameLst>
                                      </p:cBhvr>
                                      <p:to>
                                        <p:strVal val="visible"/>
                                      </p:to>
                                    </p:set>
                                    <p:animEffect transition="in" filter="fade">
                                      <p:cBhvr>
                                        <p:cTn id="22" dur="500"/>
                                        <p:tgtEl>
                                          <p:spTgt spid="40">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0">
                                            <p:txEl>
                                              <p:pRg st="5" end="5"/>
                                            </p:txEl>
                                          </p:spTgt>
                                        </p:tgtEl>
                                        <p:attrNameLst>
                                          <p:attrName>style.visibility</p:attrName>
                                        </p:attrNameLst>
                                      </p:cBhvr>
                                      <p:to>
                                        <p:strVal val="visible"/>
                                      </p:to>
                                    </p:set>
                                    <p:animEffect transition="in" filter="fade">
                                      <p:cBhvr>
                                        <p:cTn id="25" dur="500"/>
                                        <p:tgtEl>
                                          <p:spTgt spid="40">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0">
                                            <p:txEl>
                                              <p:pRg st="6" end="6"/>
                                            </p:txEl>
                                          </p:spTgt>
                                        </p:tgtEl>
                                        <p:attrNameLst>
                                          <p:attrName>style.visibility</p:attrName>
                                        </p:attrNameLst>
                                      </p:cBhvr>
                                      <p:to>
                                        <p:strVal val="visible"/>
                                      </p:to>
                                    </p:set>
                                    <p:animEffect transition="in" filter="fade">
                                      <p:cBhvr>
                                        <p:cTn id="28" dur="500"/>
                                        <p:tgtEl>
                                          <p:spTgt spid="40">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0">
                                            <p:txEl>
                                              <p:pRg st="7" end="7"/>
                                            </p:txEl>
                                          </p:spTgt>
                                        </p:tgtEl>
                                        <p:attrNameLst>
                                          <p:attrName>style.visibility</p:attrName>
                                        </p:attrNameLst>
                                      </p:cBhvr>
                                      <p:to>
                                        <p:strVal val="visible"/>
                                      </p:to>
                                    </p:set>
                                    <p:animEffect transition="in" filter="fade">
                                      <p:cBhvr>
                                        <p:cTn id="31" dur="500"/>
                                        <p:tgtEl>
                                          <p:spTgt spid="40">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4F564-524B-41F5-58E5-744891687961}"/>
              </a:ext>
            </a:extLst>
          </p:cNvPr>
          <p:cNvSpPr>
            <a:spLocks noGrp="1"/>
          </p:cNvSpPr>
          <p:nvPr>
            <p:ph type="title"/>
          </p:nvPr>
        </p:nvSpPr>
        <p:spPr/>
        <p:txBody>
          <a:bodyPr/>
          <a:lstStyle/>
          <a:p>
            <a:r>
              <a:rPr lang="en-US" dirty="0"/>
              <a:t>About the Global Young Academy (GYA)</a:t>
            </a:r>
          </a:p>
        </p:txBody>
      </p:sp>
      <p:pic>
        <p:nvPicPr>
          <p:cNvPr id="5" name="Picture 4">
            <a:extLst>
              <a:ext uri="{FF2B5EF4-FFF2-40B4-BE49-F238E27FC236}">
                <a16:creationId xmlns:a16="http://schemas.microsoft.com/office/drawing/2014/main" id="{B0AA9069-1AC2-FB6D-44FA-AB561DB17B00}"/>
              </a:ext>
            </a:extLst>
          </p:cNvPr>
          <p:cNvPicPr>
            <a:picLocks noChangeAspect="1"/>
          </p:cNvPicPr>
          <p:nvPr/>
        </p:nvPicPr>
        <p:blipFill>
          <a:blip r:embed="rId3"/>
          <a:stretch>
            <a:fillRect/>
          </a:stretch>
        </p:blipFill>
        <p:spPr>
          <a:xfrm>
            <a:off x="838200" y="1486191"/>
            <a:ext cx="10428701" cy="4168931"/>
          </a:xfrm>
          <a:prstGeom prst="rect">
            <a:avLst/>
          </a:prstGeom>
        </p:spPr>
      </p:pic>
      <p:pic>
        <p:nvPicPr>
          <p:cNvPr id="7" name="Picture 6">
            <a:extLst>
              <a:ext uri="{FF2B5EF4-FFF2-40B4-BE49-F238E27FC236}">
                <a16:creationId xmlns:a16="http://schemas.microsoft.com/office/drawing/2014/main" id="{3BB90BF0-F4EE-0DBF-A20F-0FF27E240579}"/>
              </a:ext>
            </a:extLst>
          </p:cNvPr>
          <p:cNvPicPr>
            <a:picLocks noChangeAspect="1"/>
          </p:cNvPicPr>
          <p:nvPr/>
        </p:nvPicPr>
        <p:blipFill>
          <a:blip r:embed="rId4"/>
          <a:stretch>
            <a:fillRect/>
          </a:stretch>
        </p:blipFill>
        <p:spPr>
          <a:xfrm>
            <a:off x="838200" y="5599703"/>
            <a:ext cx="2181048" cy="1258297"/>
          </a:xfrm>
          <a:prstGeom prst="rect">
            <a:avLst/>
          </a:prstGeom>
        </p:spPr>
      </p:pic>
    </p:spTree>
    <p:extLst>
      <p:ext uri="{BB962C8B-B14F-4D97-AF65-F5344CB8AC3E}">
        <p14:creationId xmlns:p14="http://schemas.microsoft.com/office/powerpoint/2010/main" val="1313128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203DE33-2CD4-4CA8-9AF3-37C3B65133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AF57B88-1D4C-41FA-A761-EC1DD10C35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1100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D2548F45-5164-4ABB-8212-7F293FDED8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9565" y="2659404"/>
            <a:ext cx="4355594" cy="4040742"/>
          </a:xfrm>
          <a:prstGeom prst="rect">
            <a:avLst/>
          </a:prstGeom>
          <a:gradFill>
            <a:gsLst>
              <a:gs pos="0">
                <a:schemeClr val="accent1">
                  <a:alpha val="50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A collection of logos and logos&#10;&#10;Description automatically generated">
            <a:extLst>
              <a:ext uri="{FF2B5EF4-FFF2-40B4-BE49-F238E27FC236}">
                <a16:creationId xmlns:a16="http://schemas.microsoft.com/office/drawing/2014/main" id="{DF806CF4-ACFC-F44C-2350-2174CFC79F32}"/>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9000" r="7035" b="-1"/>
          <a:stretch/>
        </p:blipFill>
        <p:spPr>
          <a:xfrm>
            <a:off x="4038599" y="10"/>
            <a:ext cx="8160026" cy="6875809"/>
          </a:xfrm>
          <a:prstGeom prst="rect">
            <a:avLst/>
          </a:prstGeom>
        </p:spPr>
      </p:pic>
      <p:sp>
        <p:nvSpPr>
          <p:cNvPr id="16" name="Freeform: Shape 15">
            <a:extLst>
              <a:ext uri="{FF2B5EF4-FFF2-40B4-BE49-F238E27FC236}">
                <a16:creationId xmlns:a16="http://schemas.microsoft.com/office/drawing/2014/main" id="{5E81CCFB-7BEF-4186-86FB-D09450B4D0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493271D8-F742-5A7B-88CD-3A6751FA3F2E}"/>
              </a:ext>
            </a:extLst>
          </p:cNvPr>
          <p:cNvSpPr>
            <a:spLocks noGrp="1"/>
          </p:cNvSpPr>
          <p:nvPr>
            <p:ph type="title"/>
          </p:nvPr>
        </p:nvSpPr>
        <p:spPr>
          <a:xfrm>
            <a:off x="534473" y="2950387"/>
            <a:ext cx="3052293" cy="3531403"/>
          </a:xfrm>
        </p:spPr>
        <p:txBody>
          <a:bodyPr vert="horz" lIns="91440" tIns="45720" rIns="91440" bIns="45720" rtlCol="0" anchor="t">
            <a:normAutofit/>
          </a:bodyPr>
          <a:lstStyle/>
          <a:p>
            <a:pPr algn="r"/>
            <a:r>
              <a:rPr lang="en-US" sz="4000">
                <a:solidFill>
                  <a:srgbClr val="FFFFFF"/>
                </a:solidFill>
              </a:rPr>
              <a:t>Statement signatories</a:t>
            </a:r>
          </a:p>
        </p:txBody>
      </p:sp>
    </p:spTree>
    <p:extLst>
      <p:ext uri="{BB962C8B-B14F-4D97-AF65-F5344CB8AC3E}">
        <p14:creationId xmlns:p14="http://schemas.microsoft.com/office/powerpoint/2010/main" val="2567130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A2E0E0-C5E5-E3D1-4C72-184639414607}"/>
              </a:ext>
            </a:extLst>
          </p:cNvPr>
          <p:cNvSpPr>
            <a:spLocks noGrp="1"/>
          </p:cNvSpPr>
          <p:nvPr>
            <p:ph type="title"/>
          </p:nvPr>
        </p:nvSpPr>
        <p:spPr>
          <a:xfrm>
            <a:off x="1371599" y="294538"/>
            <a:ext cx="9895951" cy="1033669"/>
          </a:xfrm>
        </p:spPr>
        <p:txBody>
          <a:bodyPr>
            <a:normAutofit/>
          </a:bodyPr>
          <a:lstStyle/>
          <a:p>
            <a:r>
              <a:rPr lang="en-US" sz="4000" dirty="0">
                <a:solidFill>
                  <a:srgbClr val="FFFFFF"/>
                </a:solidFill>
              </a:rPr>
              <a:t>Acknowledgements</a:t>
            </a:r>
          </a:p>
        </p:txBody>
      </p:sp>
      <p:sp>
        <p:nvSpPr>
          <p:cNvPr id="3" name="Content Placeholder 2">
            <a:extLst>
              <a:ext uri="{FF2B5EF4-FFF2-40B4-BE49-F238E27FC236}">
                <a16:creationId xmlns:a16="http://schemas.microsoft.com/office/drawing/2014/main" id="{6EA45DF8-2405-4085-E54A-218D69D383C6}"/>
              </a:ext>
            </a:extLst>
          </p:cNvPr>
          <p:cNvSpPr>
            <a:spLocks noGrp="1"/>
          </p:cNvSpPr>
          <p:nvPr>
            <p:ph idx="1"/>
          </p:nvPr>
        </p:nvSpPr>
        <p:spPr>
          <a:xfrm>
            <a:off x="1371599" y="2318197"/>
            <a:ext cx="9724031" cy="3683358"/>
          </a:xfrm>
        </p:spPr>
        <p:txBody>
          <a:bodyPr anchor="ctr">
            <a:normAutofit/>
          </a:bodyPr>
          <a:lstStyle/>
          <a:p>
            <a:r>
              <a:rPr lang="en-US" dirty="0"/>
              <a:t>GYA statement team</a:t>
            </a:r>
          </a:p>
          <a:p>
            <a:pPr lvl="1"/>
            <a:r>
              <a:rPr lang="en-US" sz="2800" dirty="0" err="1"/>
              <a:t>Eshchar</a:t>
            </a:r>
            <a:r>
              <a:rPr lang="en-US" sz="2800" dirty="0"/>
              <a:t> Mizrachi, </a:t>
            </a:r>
            <a:r>
              <a:rPr lang="en-US" sz="2800" dirty="0" err="1"/>
              <a:t>Devina</a:t>
            </a:r>
            <a:r>
              <a:rPr lang="en-US" sz="2800" dirty="0"/>
              <a:t> </a:t>
            </a:r>
            <a:r>
              <a:rPr lang="en-US" sz="2800" dirty="0" err="1"/>
              <a:t>Lobine</a:t>
            </a:r>
            <a:r>
              <a:rPr lang="en-US" sz="2800" dirty="0"/>
              <a:t>, </a:t>
            </a:r>
            <a:r>
              <a:rPr lang="en-US" sz="2800" dirty="0" err="1"/>
              <a:t>Houda</a:t>
            </a:r>
            <a:r>
              <a:rPr lang="en-US" sz="2800" dirty="0"/>
              <a:t> </a:t>
            </a:r>
            <a:r>
              <a:rPr lang="en-US" sz="2800" dirty="0" err="1"/>
              <a:t>Ennaceri</a:t>
            </a:r>
            <a:endParaRPr lang="en-US" sz="2800" dirty="0"/>
          </a:p>
          <a:p>
            <a:r>
              <a:rPr lang="en-US" dirty="0"/>
              <a:t>GYA office</a:t>
            </a:r>
          </a:p>
          <a:p>
            <a:pPr lvl="1"/>
            <a:r>
              <a:rPr lang="en-US" sz="2800" dirty="0"/>
              <a:t>Anna-Maria </a:t>
            </a:r>
            <a:r>
              <a:rPr lang="en-US" sz="2800" dirty="0" err="1"/>
              <a:t>Gramatte</a:t>
            </a:r>
            <a:endParaRPr lang="en-US" sz="2800" dirty="0"/>
          </a:p>
          <a:p>
            <a:r>
              <a:rPr lang="en-US" dirty="0"/>
              <a:t>GYA Executive Committee</a:t>
            </a:r>
          </a:p>
          <a:p>
            <a:r>
              <a:rPr lang="en-US" dirty="0"/>
              <a:t>IYBSSD</a:t>
            </a:r>
          </a:p>
          <a:p>
            <a:pPr lvl="1"/>
            <a:r>
              <a:rPr lang="en-US" sz="2800" dirty="0"/>
              <a:t>Luc </a:t>
            </a:r>
            <a:r>
              <a:rPr lang="en-US" sz="2800" dirty="0" err="1"/>
              <a:t>Allemand</a:t>
            </a:r>
            <a:endParaRPr lang="en-US" sz="2800" dirty="0"/>
          </a:p>
        </p:txBody>
      </p:sp>
    </p:spTree>
    <p:extLst>
      <p:ext uri="{BB962C8B-B14F-4D97-AF65-F5344CB8AC3E}">
        <p14:creationId xmlns:p14="http://schemas.microsoft.com/office/powerpoint/2010/main" val="3791469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TotalTime>
  <Words>320</Words>
  <Application>Microsoft Office PowerPoint</Application>
  <PresentationFormat>Widescreen</PresentationFormat>
  <Paragraphs>31</Paragraphs>
  <Slides>5</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Calibri Light</vt:lpstr>
      <vt:lpstr>Libre Franklin</vt:lpstr>
      <vt:lpstr>Times New Roman</vt:lpstr>
      <vt:lpstr>Office Theme</vt:lpstr>
      <vt:lpstr>A Call for Action  from Young Academies  and Associations</vt:lpstr>
      <vt:lpstr>Fundamental Science for Sustainable Development</vt:lpstr>
      <vt:lpstr>About the Global Young Academy (GYA)</vt:lpstr>
      <vt:lpstr>Statement signatories</vt:lpstr>
      <vt:lpstr>Acknowledgements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Baroud, Hiba</dc:creator>
  <cp:lastModifiedBy>Baroud, Hiba</cp:lastModifiedBy>
  <cp:revision>10</cp:revision>
  <dcterms:created xsi:type="dcterms:W3CDTF">2023-12-13T22:13:05Z</dcterms:created>
  <dcterms:modified xsi:type="dcterms:W3CDTF">2023-12-13T23:01:46Z</dcterms:modified>
</cp:coreProperties>
</file>