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60" r:id="rId3"/>
    <p:sldId id="257" r:id="rId4"/>
    <p:sldId id="261" r:id="rId5"/>
    <p:sldId id="263" r:id="rId6"/>
    <p:sldId id="264" r:id="rId7"/>
    <p:sldId id="265" r:id="rId8"/>
    <p:sldId id="266" r:id="rId9"/>
    <p:sldId id="267" r:id="rId10"/>
    <p:sldId id="268" r:id="rId11"/>
    <p:sldId id="269" r:id="rId12"/>
    <p:sldId id="258" r:id="rId13"/>
    <p:sldId id="271" r:id="rId14"/>
  </p:sldIdLst>
  <p:sldSz cx="12192000" cy="6858000"/>
  <p:notesSz cx="6858000" cy="9144000"/>
  <p:defaultText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831"/>
    <p:restoredTop sz="89362"/>
  </p:normalViewPr>
  <p:slideViewPr>
    <p:cSldViewPr snapToGrid="0">
      <p:cViewPr varScale="1">
        <p:scale>
          <a:sx n="104" d="100"/>
          <a:sy n="104" d="100"/>
        </p:scale>
        <p:origin x="1328"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46BCCB-1136-1E4D-A80E-D44FB7C4CE70}" type="datetimeFigureOut">
              <a:rPr lang="en-GB" smtClean="0"/>
              <a:t>21/01/2025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486E4A-B94F-AA4B-8728-1EED7B1522BF}" type="slidenum">
              <a:rPr lang="en-GB" smtClean="0"/>
              <a:t>‹#›</a:t>
            </a:fld>
            <a:endParaRPr lang="en-GB"/>
          </a:p>
        </p:txBody>
      </p:sp>
    </p:spTree>
    <p:extLst>
      <p:ext uri="{BB962C8B-B14F-4D97-AF65-F5344CB8AC3E}">
        <p14:creationId xmlns:p14="http://schemas.microsoft.com/office/powerpoint/2010/main" val="3363819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486E4A-B94F-AA4B-8728-1EED7B1522BF}" type="slidenum">
              <a:rPr lang="en-GB" smtClean="0"/>
              <a:t>3</a:t>
            </a:fld>
            <a:endParaRPr lang="en-GB"/>
          </a:p>
        </p:txBody>
      </p:sp>
    </p:spTree>
    <p:extLst>
      <p:ext uri="{BB962C8B-B14F-4D97-AF65-F5344CB8AC3E}">
        <p14:creationId xmlns:p14="http://schemas.microsoft.com/office/powerpoint/2010/main" val="32209698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Update to take into account the advices of Florencia Canali (C11 coordinator)</a:t>
            </a:r>
          </a:p>
        </p:txBody>
      </p:sp>
      <p:sp>
        <p:nvSpPr>
          <p:cNvPr id="4" name="Slide Number Placeholder 3"/>
          <p:cNvSpPr>
            <a:spLocks noGrp="1"/>
          </p:cNvSpPr>
          <p:nvPr>
            <p:ph type="sldNum" sz="quarter" idx="5"/>
          </p:nvPr>
        </p:nvSpPr>
        <p:spPr/>
        <p:txBody>
          <a:bodyPr/>
          <a:lstStyle/>
          <a:p>
            <a:fld id="{10486E4A-B94F-AA4B-8728-1EED7B1522BF}" type="slidenum">
              <a:rPr lang="en-GB" smtClean="0"/>
              <a:t>4</a:t>
            </a:fld>
            <a:endParaRPr lang="en-GB"/>
          </a:p>
        </p:txBody>
      </p:sp>
    </p:spTree>
    <p:extLst>
      <p:ext uri="{BB962C8B-B14F-4D97-AF65-F5344CB8AC3E}">
        <p14:creationId xmlns:p14="http://schemas.microsoft.com/office/powerpoint/2010/main" val="1136185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486E4A-B94F-AA4B-8728-1EED7B1522BF}" type="slidenum">
              <a:rPr lang="en-GB" smtClean="0"/>
              <a:t>7</a:t>
            </a:fld>
            <a:endParaRPr lang="en-GB"/>
          </a:p>
        </p:txBody>
      </p:sp>
    </p:spTree>
    <p:extLst>
      <p:ext uri="{BB962C8B-B14F-4D97-AF65-F5344CB8AC3E}">
        <p14:creationId xmlns:p14="http://schemas.microsoft.com/office/powerpoint/2010/main" val="2425864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8B6CD-F243-4515-A6C6-B24E7A1FCE7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CE126034-92AC-7452-4ECF-A861009AC98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2F63BA50-96B5-F6A7-8A09-C42226BB3551}"/>
              </a:ext>
            </a:extLst>
          </p:cNvPr>
          <p:cNvSpPr>
            <a:spLocks noGrp="1"/>
          </p:cNvSpPr>
          <p:nvPr>
            <p:ph type="dt" sz="half" idx="10"/>
          </p:nvPr>
        </p:nvSpPr>
        <p:spPr/>
        <p:txBody>
          <a:bodyPr/>
          <a:lstStyle/>
          <a:p>
            <a:fld id="{B7C29188-2D74-D145-A2F7-A55A9F9BB2BF}" type="datetimeFigureOut">
              <a:rPr lang="en-GB" smtClean="0"/>
              <a:t>21/01/2025</a:t>
            </a:fld>
            <a:endParaRPr lang="en-GB"/>
          </a:p>
        </p:txBody>
      </p:sp>
      <p:sp>
        <p:nvSpPr>
          <p:cNvPr id="5" name="Footer Placeholder 4">
            <a:extLst>
              <a:ext uri="{FF2B5EF4-FFF2-40B4-BE49-F238E27FC236}">
                <a16:creationId xmlns:a16="http://schemas.microsoft.com/office/drawing/2014/main" id="{9E236E31-0F7D-9E34-7825-86292025F6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17F626F-BEF1-6A29-D2F0-0779CBA80E38}"/>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980098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BBD7B-664D-D88A-577C-CDD43FE5545F}"/>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BE8484BB-2E4E-152A-2234-B792AEB75F1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BD56554-DC6E-A0F3-A320-1A55788831CF}"/>
              </a:ext>
            </a:extLst>
          </p:cNvPr>
          <p:cNvSpPr>
            <a:spLocks noGrp="1"/>
          </p:cNvSpPr>
          <p:nvPr>
            <p:ph type="dt" sz="half" idx="10"/>
          </p:nvPr>
        </p:nvSpPr>
        <p:spPr/>
        <p:txBody>
          <a:bodyPr/>
          <a:lstStyle/>
          <a:p>
            <a:fld id="{B7C29188-2D74-D145-A2F7-A55A9F9BB2BF}" type="datetimeFigureOut">
              <a:rPr lang="en-GB" smtClean="0"/>
              <a:t>21/01/2025</a:t>
            </a:fld>
            <a:endParaRPr lang="en-GB"/>
          </a:p>
        </p:txBody>
      </p:sp>
      <p:sp>
        <p:nvSpPr>
          <p:cNvPr id="5" name="Footer Placeholder 4">
            <a:extLst>
              <a:ext uri="{FF2B5EF4-FFF2-40B4-BE49-F238E27FC236}">
                <a16:creationId xmlns:a16="http://schemas.microsoft.com/office/drawing/2014/main" id="{903761CF-FF61-33B4-302C-CD9809574A2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5F9F94-48DF-BC28-41A7-AD307D2105D2}"/>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39254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095C35-D79D-C1D8-3D62-DD4AA85D9D4A}"/>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1C6BE002-9544-605D-1DCF-B9122154ABF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7B95E07-7E07-90AB-66CA-94D1A3C318D2}"/>
              </a:ext>
            </a:extLst>
          </p:cNvPr>
          <p:cNvSpPr>
            <a:spLocks noGrp="1"/>
          </p:cNvSpPr>
          <p:nvPr>
            <p:ph type="dt" sz="half" idx="10"/>
          </p:nvPr>
        </p:nvSpPr>
        <p:spPr/>
        <p:txBody>
          <a:bodyPr/>
          <a:lstStyle/>
          <a:p>
            <a:fld id="{B7C29188-2D74-D145-A2F7-A55A9F9BB2BF}" type="datetimeFigureOut">
              <a:rPr lang="en-GB" smtClean="0"/>
              <a:t>21/01/2025</a:t>
            </a:fld>
            <a:endParaRPr lang="en-GB"/>
          </a:p>
        </p:txBody>
      </p:sp>
      <p:sp>
        <p:nvSpPr>
          <p:cNvPr id="5" name="Footer Placeholder 4">
            <a:extLst>
              <a:ext uri="{FF2B5EF4-FFF2-40B4-BE49-F238E27FC236}">
                <a16:creationId xmlns:a16="http://schemas.microsoft.com/office/drawing/2014/main" id="{D02F1487-9872-5F76-8F37-131438AD06F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C79A97-85DF-AD5F-176A-22EEE84E113A}"/>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2596317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A9630-DA80-8A71-2A37-B856162337D1}"/>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8DEEF7C-81E2-12B6-CC88-97488C83263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F3D4016-316D-D18F-2AED-5FFB28955974}"/>
              </a:ext>
            </a:extLst>
          </p:cNvPr>
          <p:cNvSpPr>
            <a:spLocks noGrp="1"/>
          </p:cNvSpPr>
          <p:nvPr>
            <p:ph type="dt" sz="half" idx="10"/>
          </p:nvPr>
        </p:nvSpPr>
        <p:spPr/>
        <p:txBody>
          <a:bodyPr/>
          <a:lstStyle/>
          <a:p>
            <a:fld id="{B7C29188-2D74-D145-A2F7-A55A9F9BB2BF}" type="datetimeFigureOut">
              <a:rPr lang="en-GB" smtClean="0"/>
              <a:t>21/01/2025</a:t>
            </a:fld>
            <a:endParaRPr lang="en-GB"/>
          </a:p>
        </p:txBody>
      </p:sp>
      <p:sp>
        <p:nvSpPr>
          <p:cNvPr id="5" name="Footer Placeholder 4">
            <a:extLst>
              <a:ext uri="{FF2B5EF4-FFF2-40B4-BE49-F238E27FC236}">
                <a16:creationId xmlns:a16="http://schemas.microsoft.com/office/drawing/2014/main" id="{914F9B61-A21D-8118-73C6-1C85E42BFFC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D6A705-1884-676B-36A4-1FC1879FF970}"/>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2866301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C8FD4-2689-A93B-F846-D215E4C77AC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FF49B096-3FAE-2AEF-F727-C83B66368E3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7842BB9-AFA4-77C8-EC66-37C3653A3B41}"/>
              </a:ext>
            </a:extLst>
          </p:cNvPr>
          <p:cNvSpPr>
            <a:spLocks noGrp="1"/>
          </p:cNvSpPr>
          <p:nvPr>
            <p:ph type="dt" sz="half" idx="10"/>
          </p:nvPr>
        </p:nvSpPr>
        <p:spPr/>
        <p:txBody>
          <a:bodyPr/>
          <a:lstStyle/>
          <a:p>
            <a:fld id="{B7C29188-2D74-D145-A2F7-A55A9F9BB2BF}" type="datetimeFigureOut">
              <a:rPr lang="en-GB" smtClean="0"/>
              <a:t>21/01/2025</a:t>
            </a:fld>
            <a:endParaRPr lang="en-GB"/>
          </a:p>
        </p:txBody>
      </p:sp>
      <p:sp>
        <p:nvSpPr>
          <p:cNvPr id="5" name="Footer Placeholder 4">
            <a:extLst>
              <a:ext uri="{FF2B5EF4-FFF2-40B4-BE49-F238E27FC236}">
                <a16:creationId xmlns:a16="http://schemas.microsoft.com/office/drawing/2014/main" id="{91060664-4E91-A0CF-F505-A9B106D23F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119DD40-709B-03D6-A72A-079BE2406504}"/>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1010727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960F9-6A61-F374-CF3C-D2B2C65BE2B0}"/>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8B58D18-10FB-9675-A409-23C70836124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A21FEB9E-B3CF-86B5-CB0F-E8FFDC4588B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F11B6296-60DE-D302-72A2-847FC25F811D}"/>
              </a:ext>
            </a:extLst>
          </p:cNvPr>
          <p:cNvSpPr>
            <a:spLocks noGrp="1"/>
          </p:cNvSpPr>
          <p:nvPr>
            <p:ph type="dt" sz="half" idx="10"/>
          </p:nvPr>
        </p:nvSpPr>
        <p:spPr/>
        <p:txBody>
          <a:bodyPr/>
          <a:lstStyle/>
          <a:p>
            <a:fld id="{B7C29188-2D74-D145-A2F7-A55A9F9BB2BF}" type="datetimeFigureOut">
              <a:rPr lang="en-GB" smtClean="0"/>
              <a:t>21/01/2025</a:t>
            </a:fld>
            <a:endParaRPr lang="en-GB"/>
          </a:p>
        </p:txBody>
      </p:sp>
      <p:sp>
        <p:nvSpPr>
          <p:cNvPr id="6" name="Footer Placeholder 5">
            <a:extLst>
              <a:ext uri="{FF2B5EF4-FFF2-40B4-BE49-F238E27FC236}">
                <a16:creationId xmlns:a16="http://schemas.microsoft.com/office/drawing/2014/main" id="{32367E86-45DD-FCEE-A314-7504BC4561E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A03FE6A-BEA8-0C54-6EB8-948D5699EECD}"/>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1162553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81DA-A556-41D7-27C1-6BF60B4E1539}"/>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67962AFB-1118-2416-3810-D11F21872A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51DCEF4-DC9C-D1B7-C065-DB51ED36F36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A8936240-33B1-B71F-C92D-486B514F38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E856C55-EDFC-0548-1BBF-2093DFF263E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C75FFF3D-FEAF-62D3-C7E9-C50A599C5867}"/>
              </a:ext>
            </a:extLst>
          </p:cNvPr>
          <p:cNvSpPr>
            <a:spLocks noGrp="1"/>
          </p:cNvSpPr>
          <p:nvPr>
            <p:ph type="dt" sz="half" idx="10"/>
          </p:nvPr>
        </p:nvSpPr>
        <p:spPr/>
        <p:txBody>
          <a:bodyPr/>
          <a:lstStyle/>
          <a:p>
            <a:fld id="{B7C29188-2D74-D145-A2F7-A55A9F9BB2BF}" type="datetimeFigureOut">
              <a:rPr lang="en-GB" smtClean="0"/>
              <a:t>21/01/2025</a:t>
            </a:fld>
            <a:endParaRPr lang="en-GB"/>
          </a:p>
        </p:txBody>
      </p:sp>
      <p:sp>
        <p:nvSpPr>
          <p:cNvPr id="8" name="Footer Placeholder 7">
            <a:extLst>
              <a:ext uri="{FF2B5EF4-FFF2-40B4-BE49-F238E27FC236}">
                <a16:creationId xmlns:a16="http://schemas.microsoft.com/office/drawing/2014/main" id="{7813EA7C-4101-D36E-BB4D-1CA9F5239AA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5389730-DADC-A512-8AD6-FC0F96C98769}"/>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302422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BE3D7-24DB-013A-7132-069B53178F57}"/>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77F61299-9979-B387-80A3-69977DD332F7}"/>
              </a:ext>
            </a:extLst>
          </p:cNvPr>
          <p:cNvSpPr>
            <a:spLocks noGrp="1"/>
          </p:cNvSpPr>
          <p:nvPr>
            <p:ph type="dt" sz="half" idx="10"/>
          </p:nvPr>
        </p:nvSpPr>
        <p:spPr/>
        <p:txBody>
          <a:bodyPr/>
          <a:lstStyle/>
          <a:p>
            <a:fld id="{B7C29188-2D74-D145-A2F7-A55A9F9BB2BF}" type="datetimeFigureOut">
              <a:rPr lang="en-GB" smtClean="0"/>
              <a:t>21/01/2025</a:t>
            </a:fld>
            <a:endParaRPr lang="en-GB"/>
          </a:p>
        </p:txBody>
      </p:sp>
      <p:sp>
        <p:nvSpPr>
          <p:cNvPr id="4" name="Footer Placeholder 3">
            <a:extLst>
              <a:ext uri="{FF2B5EF4-FFF2-40B4-BE49-F238E27FC236}">
                <a16:creationId xmlns:a16="http://schemas.microsoft.com/office/drawing/2014/main" id="{A7CB17A8-D853-9E2B-C828-D5C236D0731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86CBA29-3D04-412F-7D86-36016F88A227}"/>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958643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5098DA-2219-D4EE-8B0B-AD3090575590}"/>
              </a:ext>
            </a:extLst>
          </p:cNvPr>
          <p:cNvSpPr>
            <a:spLocks noGrp="1"/>
          </p:cNvSpPr>
          <p:nvPr>
            <p:ph type="dt" sz="half" idx="10"/>
          </p:nvPr>
        </p:nvSpPr>
        <p:spPr/>
        <p:txBody>
          <a:bodyPr/>
          <a:lstStyle/>
          <a:p>
            <a:fld id="{B7C29188-2D74-D145-A2F7-A55A9F9BB2BF}" type="datetimeFigureOut">
              <a:rPr lang="en-GB" smtClean="0"/>
              <a:t>21/01/2025</a:t>
            </a:fld>
            <a:endParaRPr lang="en-GB"/>
          </a:p>
        </p:txBody>
      </p:sp>
      <p:sp>
        <p:nvSpPr>
          <p:cNvPr id="3" name="Footer Placeholder 2">
            <a:extLst>
              <a:ext uri="{FF2B5EF4-FFF2-40B4-BE49-F238E27FC236}">
                <a16:creationId xmlns:a16="http://schemas.microsoft.com/office/drawing/2014/main" id="{AFF823EE-C644-A31B-7ED9-FE6672C3071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669A213-3593-A21C-7772-8D25C13F4CC2}"/>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530674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38896-540F-45EF-F113-3B6279417E6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2E3B3015-626A-C86F-5EDE-7398353C15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C8720D82-702B-80A0-7B8A-017D19682A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21968E6-C51B-5D07-9348-4F0BC79EB9F6}"/>
              </a:ext>
            </a:extLst>
          </p:cNvPr>
          <p:cNvSpPr>
            <a:spLocks noGrp="1"/>
          </p:cNvSpPr>
          <p:nvPr>
            <p:ph type="dt" sz="half" idx="10"/>
          </p:nvPr>
        </p:nvSpPr>
        <p:spPr/>
        <p:txBody>
          <a:bodyPr/>
          <a:lstStyle/>
          <a:p>
            <a:fld id="{B7C29188-2D74-D145-A2F7-A55A9F9BB2BF}" type="datetimeFigureOut">
              <a:rPr lang="en-GB" smtClean="0"/>
              <a:t>21/01/2025</a:t>
            </a:fld>
            <a:endParaRPr lang="en-GB"/>
          </a:p>
        </p:txBody>
      </p:sp>
      <p:sp>
        <p:nvSpPr>
          <p:cNvPr id="6" name="Footer Placeholder 5">
            <a:extLst>
              <a:ext uri="{FF2B5EF4-FFF2-40B4-BE49-F238E27FC236}">
                <a16:creationId xmlns:a16="http://schemas.microsoft.com/office/drawing/2014/main" id="{4833231F-9956-A8EC-5F66-64BBC320679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F5C14AD-732A-4AE8-747B-B497657D8EDC}"/>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1533788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311F3-567E-5619-A984-BB0B05F71A6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B034AEC1-0AC5-471D-E80A-0292A318B4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A45D51A-FA98-67B9-DF4F-DD6CAABBAF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9D57DD5-FE86-8D5C-838C-253DD554E3B1}"/>
              </a:ext>
            </a:extLst>
          </p:cNvPr>
          <p:cNvSpPr>
            <a:spLocks noGrp="1"/>
          </p:cNvSpPr>
          <p:nvPr>
            <p:ph type="dt" sz="half" idx="10"/>
          </p:nvPr>
        </p:nvSpPr>
        <p:spPr/>
        <p:txBody>
          <a:bodyPr/>
          <a:lstStyle/>
          <a:p>
            <a:fld id="{B7C29188-2D74-D145-A2F7-A55A9F9BB2BF}" type="datetimeFigureOut">
              <a:rPr lang="en-GB" smtClean="0"/>
              <a:t>21/01/2025</a:t>
            </a:fld>
            <a:endParaRPr lang="en-GB"/>
          </a:p>
        </p:txBody>
      </p:sp>
      <p:sp>
        <p:nvSpPr>
          <p:cNvPr id="6" name="Footer Placeholder 5">
            <a:extLst>
              <a:ext uri="{FF2B5EF4-FFF2-40B4-BE49-F238E27FC236}">
                <a16:creationId xmlns:a16="http://schemas.microsoft.com/office/drawing/2014/main" id="{B64D65CA-578B-E141-1C51-E26A5C8AFD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6673AD0-5962-CBE0-97A0-26991992A3D7}"/>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2460904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C66B32-59BB-2D34-C834-C220C3EFF2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9206F900-8056-D7F4-4A1C-38CAD6672E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BA5567C-99DB-FAA1-C7B6-5FE23A9559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C29188-2D74-D145-A2F7-A55A9F9BB2BF}" type="datetimeFigureOut">
              <a:rPr lang="en-GB" smtClean="0"/>
              <a:t>21/01/2025</a:t>
            </a:fld>
            <a:endParaRPr lang="en-GB"/>
          </a:p>
        </p:txBody>
      </p:sp>
      <p:sp>
        <p:nvSpPr>
          <p:cNvPr id="5" name="Footer Placeholder 4">
            <a:extLst>
              <a:ext uri="{FF2B5EF4-FFF2-40B4-BE49-F238E27FC236}">
                <a16:creationId xmlns:a16="http://schemas.microsoft.com/office/drawing/2014/main" id="{3F4AFE00-8013-0176-8E5F-3FFAE2F6CE6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9872032-133B-D4EA-8CB1-747DC1F90F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435930-DC08-E24B-84A6-BA9218AF88B4}" type="slidenum">
              <a:rPr lang="en-GB" smtClean="0"/>
              <a:t>‹#›</a:t>
            </a:fld>
            <a:endParaRPr lang="en-GB"/>
          </a:p>
        </p:txBody>
      </p:sp>
      <p:pic>
        <p:nvPicPr>
          <p:cNvPr id="10" name="Picture 9">
            <a:extLst>
              <a:ext uri="{FF2B5EF4-FFF2-40B4-BE49-F238E27FC236}">
                <a16:creationId xmlns:a16="http://schemas.microsoft.com/office/drawing/2014/main" id="{18963BB2-5A47-2BAF-46DE-8177B402FC50}"/>
              </a:ext>
            </a:extLst>
          </p:cNvPr>
          <p:cNvPicPr>
            <a:picLocks noChangeAspect="1"/>
          </p:cNvPicPr>
          <p:nvPr userDrawn="1"/>
        </p:nvPicPr>
        <p:blipFill>
          <a:blip r:embed="rId13"/>
          <a:stretch>
            <a:fillRect/>
          </a:stretch>
        </p:blipFill>
        <p:spPr>
          <a:xfrm>
            <a:off x="10919012" y="0"/>
            <a:ext cx="1272988" cy="628505"/>
          </a:xfrm>
          <a:prstGeom prst="rect">
            <a:avLst/>
          </a:prstGeom>
        </p:spPr>
      </p:pic>
    </p:spTree>
    <p:extLst>
      <p:ext uri="{BB962C8B-B14F-4D97-AF65-F5344CB8AC3E}">
        <p14:creationId xmlns:p14="http://schemas.microsoft.com/office/powerpoint/2010/main" val="642063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indico.global/event/7270/"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indico.cern.ch/category/14662/" TargetMode="External"/><Relationship Id="rId2" Type="http://schemas.openxmlformats.org/officeDocument/2006/relationships/hyperlink" Target="https://iupap-wg14.web.cern.ch/" TargetMode="External"/><Relationship Id="rId1" Type="http://schemas.openxmlformats.org/officeDocument/2006/relationships/slideLayout" Target="../slideLayouts/slideLayout2.xml"/><Relationship Id="rId5" Type="http://schemas.openxmlformats.org/officeDocument/2006/relationships/hyperlink" Target="https://cernbox.cern.ch/s/fzIlZ8y2Immi9vD" TargetMode="External"/><Relationship Id="rId4" Type="http://schemas.openxmlformats.org/officeDocument/2006/relationships/hyperlink" Target="https://indico.cern.ch/event/1477779/"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upap-wg14.web.cern.ch/WG14_mandat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upap-wg14.web.cern.ch/WG14_mandat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iupap-wg14.web.cern.ch/WG14_mandat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hyperlink" Target="https://cernbox.cern.ch/s/XNGiRpZfzvoxU1e" TargetMode="External"/><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s://docs.google.com/spreadsheets/d/1-rjWLqQT_iETULVULttSsXZE-KH82BHI/edit?usp=drive_link&amp;ouid=105971731437120037857&amp;rtpof=true&amp;sd=true"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E62CD-E2CA-6EDB-9655-1E09E77FB8CA}"/>
              </a:ext>
            </a:extLst>
          </p:cNvPr>
          <p:cNvSpPr>
            <a:spLocks noGrp="1"/>
          </p:cNvSpPr>
          <p:nvPr>
            <p:ph type="ctrTitle"/>
          </p:nvPr>
        </p:nvSpPr>
        <p:spPr>
          <a:xfrm>
            <a:off x="1524000" y="1122363"/>
            <a:ext cx="10161494" cy="2387600"/>
          </a:xfrm>
        </p:spPr>
        <p:txBody>
          <a:bodyPr>
            <a:normAutofit fontScale="90000"/>
          </a:bodyPr>
          <a:lstStyle/>
          <a:p>
            <a:r>
              <a:rPr lang="en-GB" sz="5400" dirty="0"/>
              <a:t>Terms of References </a:t>
            </a:r>
            <a:br>
              <a:rPr lang="en-GB" sz="5400" dirty="0"/>
            </a:br>
            <a:r>
              <a:rPr lang="en-GB" sz="5400" dirty="0">
                <a:solidFill>
                  <a:srgbClr val="FF0000"/>
                </a:solidFill>
              </a:rPr>
              <a:t>To be edited by WG14 team if needed!</a:t>
            </a:r>
            <a:br>
              <a:rPr lang="en-GB" sz="5400" dirty="0"/>
            </a:br>
            <a:r>
              <a:rPr lang="en-GB" sz="4000" dirty="0"/>
              <a:t>IUPAP WG14 – Meeting #18</a:t>
            </a:r>
            <a:endParaRPr lang="en-GB" sz="5400" dirty="0"/>
          </a:p>
        </p:txBody>
      </p:sp>
      <p:sp>
        <p:nvSpPr>
          <p:cNvPr id="3" name="Subtitle 2">
            <a:extLst>
              <a:ext uri="{FF2B5EF4-FFF2-40B4-BE49-F238E27FC236}">
                <a16:creationId xmlns:a16="http://schemas.microsoft.com/office/drawing/2014/main" id="{D4341778-5725-1ADB-F2AF-5DD81225873C}"/>
              </a:ext>
            </a:extLst>
          </p:cNvPr>
          <p:cNvSpPr>
            <a:spLocks noGrp="1"/>
          </p:cNvSpPr>
          <p:nvPr>
            <p:ph type="subTitle" idx="1"/>
          </p:nvPr>
        </p:nvSpPr>
        <p:spPr/>
        <p:txBody>
          <a:bodyPr>
            <a:normAutofit fontScale="25000" lnSpcReduction="20000"/>
          </a:bodyPr>
          <a:lstStyle/>
          <a:p>
            <a:endParaRPr lang="en-GB" sz="8000" dirty="0"/>
          </a:p>
          <a:p>
            <a:r>
              <a:rPr lang="en-US" sz="9600" dirty="0"/>
              <a:t>Christine Darve</a:t>
            </a:r>
            <a:endParaRPr lang="en-GB" sz="9600" dirty="0"/>
          </a:p>
          <a:p>
            <a:r>
              <a:rPr lang="en-GB" sz="9600" dirty="0"/>
              <a:t>20 January, 2025</a:t>
            </a:r>
          </a:p>
          <a:p>
            <a:endParaRPr lang="en-GB" sz="9600" dirty="0"/>
          </a:p>
          <a:p>
            <a:r>
              <a:rPr lang="en-GB" sz="9600" dirty="0">
                <a:hlinkClick r:id="rId2"/>
              </a:rPr>
              <a:t>https://indico.global/event/7270/</a:t>
            </a:r>
            <a:r>
              <a:rPr lang="en-GB" sz="9600" dirty="0"/>
              <a:t> </a:t>
            </a:r>
          </a:p>
          <a:p>
            <a:r>
              <a:rPr lang="en-GB" sz="9600" dirty="0">
                <a:solidFill>
                  <a:srgbClr val="3B3B3B"/>
                </a:solidFill>
                <a:effectLst/>
                <a:latin typeface="Helvetica Neue" panose="02000503000000020004" pitchFamily="2" charset="0"/>
              </a:rPr>
              <a:t> </a:t>
            </a:r>
            <a:endParaRPr lang="en-GB" dirty="0"/>
          </a:p>
        </p:txBody>
      </p:sp>
    </p:spTree>
    <p:extLst>
      <p:ext uri="{BB962C8B-B14F-4D97-AF65-F5344CB8AC3E}">
        <p14:creationId xmlns:p14="http://schemas.microsoft.com/office/powerpoint/2010/main" val="986201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02A6F-2A6A-56D1-C846-D43F86AC5A9C}"/>
              </a:ext>
            </a:extLst>
          </p:cNvPr>
          <p:cNvSpPr>
            <a:spLocks noGrp="1"/>
          </p:cNvSpPr>
          <p:nvPr>
            <p:ph type="title"/>
          </p:nvPr>
        </p:nvSpPr>
        <p:spPr/>
        <p:txBody>
          <a:bodyPr/>
          <a:lstStyle/>
          <a:p>
            <a:r>
              <a:rPr lang="en-US" b="1" dirty="0" err="1"/>
              <a:t>ToR</a:t>
            </a:r>
            <a:endParaRPr lang="en-US" b="1" dirty="0"/>
          </a:p>
        </p:txBody>
      </p:sp>
      <p:sp>
        <p:nvSpPr>
          <p:cNvPr id="3" name="Content Placeholder 2">
            <a:extLst>
              <a:ext uri="{FF2B5EF4-FFF2-40B4-BE49-F238E27FC236}">
                <a16:creationId xmlns:a16="http://schemas.microsoft.com/office/drawing/2014/main" id="{A52BAA35-652F-EEC9-5C8D-B74BF5E52F93}"/>
              </a:ext>
            </a:extLst>
          </p:cNvPr>
          <p:cNvSpPr>
            <a:spLocks noGrp="1"/>
          </p:cNvSpPr>
          <p:nvPr>
            <p:ph idx="1"/>
          </p:nvPr>
        </p:nvSpPr>
        <p:spPr/>
        <p:txBody>
          <a:bodyPr/>
          <a:lstStyle/>
          <a:p>
            <a:pPr marL="457200" lvl="0" indent="-457200">
              <a:buFont typeface="+mj-lt"/>
              <a:buAutoNum type="arabicPeriod" startAt="7"/>
              <a:tabLst>
                <a:tab pos="457200" algn="l"/>
              </a:tabLst>
            </a:pPr>
            <a:r>
              <a:rPr lang="en-SE" sz="2000" b="1" dirty="0">
                <a:effectLst/>
                <a:ea typeface="Times New Roman" panose="02020603050405020304" pitchFamily="18" charset="0"/>
                <a:cs typeface="Times New Roman" panose="02020603050405020304" pitchFamily="18" charset="0"/>
              </a:rPr>
              <a:t>Timeline</a:t>
            </a:r>
            <a:endParaRPr lang="en-SE" sz="2000" dirty="0">
              <a:effectLst/>
              <a:ea typeface="Calibri" panose="020F0502020204030204" pitchFamily="34" charset="0"/>
              <a:cs typeface="Times New Roman" panose="02020603050405020304" pitchFamily="18" charset="0"/>
            </a:endParaRPr>
          </a:p>
          <a:p>
            <a:pPr lvl="1">
              <a:buSzPts val="1000"/>
              <a:tabLst>
                <a:tab pos="914400" algn="l"/>
              </a:tabLst>
            </a:pPr>
            <a:r>
              <a:rPr lang="en-SE" sz="2000" b="1" dirty="0">
                <a:effectLst/>
                <a:ea typeface="Times New Roman" panose="02020603050405020304" pitchFamily="18" charset="0"/>
                <a:cs typeface="Times New Roman" panose="02020603050405020304" pitchFamily="18" charset="0"/>
              </a:rPr>
              <a:t>Web Platform Updates</a:t>
            </a:r>
            <a:r>
              <a:rPr lang="en-SE" sz="2000" dirty="0">
                <a:effectLst/>
                <a:ea typeface="Times New Roman" panose="02020603050405020304" pitchFamily="18" charset="0"/>
                <a:cs typeface="Times New Roman" panose="02020603050405020304" pitchFamily="18" charset="0"/>
              </a:rPr>
              <a:t>: Continuous updates to keep the community informed and engaged.</a:t>
            </a:r>
            <a:endParaRPr lang="en-SE" sz="2000" dirty="0">
              <a:effectLst/>
              <a:ea typeface="Calibri" panose="020F0502020204030204" pitchFamily="34" charset="0"/>
              <a:cs typeface="Times New Roman" panose="02020603050405020304" pitchFamily="18" charset="0"/>
            </a:endParaRPr>
          </a:p>
          <a:p>
            <a:pPr lvl="1">
              <a:buSzPts val="1000"/>
              <a:tabLst>
                <a:tab pos="914400" algn="l"/>
              </a:tabLst>
            </a:pPr>
            <a:r>
              <a:rPr lang="en-SE" sz="2000" b="1" dirty="0">
                <a:effectLst/>
                <a:ea typeface="Times New Roman" panose="02020603050405020304" pitchFamily="18" charset="0"/>
                <a:cs typeface="Times New Roman" panose="02020603050405020304" pitchFamily="18" charset="0"/>
              </a:rPr>
              <a:t>Creative Content Dissemination</a:t>
            </a:r>
            <a:r>
              <a:rPr lang="en-SE" sz="2000" dirty="0">
                <a:effectLst/>
                <a:ea typeface="Times New Roman" panose="02020603050405020304" pitchFamily="18" charset="0"/>
                <a:cs typeface="Times New Roman" panose="02020603050405020304" pitchFamily="18" charset="0"/>
              </a:rPr>
              <a:t>: Initial materials will be distributed by spring 2025.</a:t>
            </a:r>
            <a:endParaRPr lang="en-SE" sz="2000" dirty="0">
              <a:effectLst/>
              <a:ea typeface="Calibri" panose="020F0502020204030204" pitchFamily="34" charset="0"/>
              <a:cs typeface="Times New Roman" panose="02020603050405020304" pitchFamily="18" charset="0"/>
            </a:endParaRPr>
          </a:p>
          <a:p>
            <a:pPr lvl="1">
              <a:buSzPts val="1000"/>
              <a:tabLst>
                <a:tab pos="914400" algn="l"/>
              </a:tabLst>
            </a:pPr>
            <a:r>
              <a:rPr lang="en-SE" sz="2000" b="1" dirty="0">
                <a:effectLst/>
                <a:ea typeface="Times New Roman" panose="02020603050405020304" pitchFamily="18" charset="0"/>
                <a:cs typeface="Times New Roman" panose="02020603050405020304" pitchFamily="18" charset="0"/>
              </a:rPr>
              <a:t>Conferences and Workshops</a:t>
            </a:r>
            <a:r>
              <a:rPr lang="en-SE" sz="2000" dirty="0">
                <a:effectLst/>
                <a:ea typeface="Times New Roman" panose="02020603050405020304" pitchFamily="18" charset="0"/>
                <a:cs typeface="Times New Roman" panose="02020603050405020304" pitchFamily="18" charset="0"/>
              </a:rPr>
              <a:t>: Organized approximately twice a year to discuss advancements and applications of accelerator science.</a:t>
            </a:r>
          </a:p>
          <a:p>
            <a:pPr marL="914400" lvl="1" indent="-457200">
              <a:buSzPts val="1000"/>
              <a:buFont typeface="+mj-lt"/>
              <a:buAutoNum type="arabicPeriod" startAt="7"/>
              <a:tabLst>
                <a:tab pos="914400" algn="l"/>
              </a:tabLst>
            </a:pPr>
            <a:endParaRPr lang="en-SE" sz="2000" dirty="0">
              <a:effectLst/>
              <a:ea typeface="Calibri" panose="020F0502020204030204" pitchFamily="34" charset="0"/>
              <a:cs typeface="Times New Roman" panose="02020603050405020304" pitchFamily="18" charset="0"/>
            </a:endParaRPr>
          </a:p>
          <a:p>
            <a:pPr marL="457200" lvl="0" indent="-457200">
              <a:buFont typeface="+mj-lt"/>
              <a:buAutoNum type="arabicPeriod" startAt="8"/>
              <a:tabLst>
                <a:tab pos="457200" algn="l"/>
              </a:tabLst>
            </a:pPr>
            <a:r>
              <a:rPr lang="en-SE" sz="2000" b="1" dirty="0">
                <a:effectLst/>
                <a:ea typeface="Times New Roman" panose="02020603050405020304" pitchFamily="18" charset="0"/>
                <a:cs typeface="Times New Roman" panose="02020603050405020304" pitchFamily="18" charset="0"/>
              </a:rPr>
              <a:t>Review and Amendments</a:t>
            </a:r>
            <a:br>
              <a:rPr lang="en-SE" sz="2000" dirty="0">
                <a:effectLst/>
                <a:ea typeface="Times New Roman" panose="02020603050405020304" pitchFamily="18" charset="0"/>
                <a:cs typeface="Times New Roman" panose="02020603050405020304" pitchFamily="18" charset="0"/>
              </a:rPr>
            </a:br>
            <a:r>
              <a:rPr lang="en-SE" sz="2000" dirty="0">
                <a:effectLst/>
                <a:ea typeface="Times New Roman" panose="02020603050405020304" pitchFamily="18" charset="0"/>
                <a:cs typeface="Times New Roman" panose="02020603050405020304" pitchFamily="18" charset="0"/>
              </a:rPr>
              <a:t>The Terms of Reference (ToR) will be reviewed and approved annually during the first Executive Meeting of the year, with amendments voted on to ensure continued alignment with WG14’s objectives and relevance to the evolving field of Accelerator Science.</a:t>
            </a:r>
            <a:endParaRPr lang="en-SE" sz="2000" dirty="0">
              <a:effectLst/>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396407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146FA03-0FF3-FDB3-DC77-59493A623564}"/>
              </a:ext>
            </a:extLst>
          </p:cNvPr>
          <p:cNvSpPr>
            <a:spLocks noGrp="1"/>
          </p:cNvSpPr>
          <p:nvPr>
            <p:ph idx="1"/>
          </p:nvPr>
        </p:nvSpPr>
        <p:spPr>
          <a:xfrm>
            <a:off x="838200" y="3012141"/>
            <a:ext cx="10515600" cy="1994928"/>
          </a:xfrm>
        </p:spPr>
        <p:txBody>
          <a:bodyPr>
            <a:normAutofit/>
          </a:bodyPr>
          <a:lstStyle/>
          <a:p>
            <a:pPr marL="0" indent="0" algn="ctr">
              <a:buNone/>
            </a:pPr>
            <a:r>
              <a:rPr lang="en-US" sz="5400" b="1" dirty="0">
                <a:solidFill>
                  <a:srgbClr val="FF0000"/>
                </a:solidFill>
              </a:rPr>
              <a:t>Complementary slides</a:t>
            </a:r>
          </a:p>
        </p:txBody>
      </p:sp>
    </p:spTree>
    <p:extLst>
      <p:ext uri="{BB962C8B-B14F-4D97-AF65-F5344CB8AC3E}">
        <p14:creationId xmlns:p14="http://schemas.microsoft.com/office/powerpoint/2010/main" val="13764961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636D2-E3E9-9DB9-3F8F-880490B2CC0A}"/>
              </a:ext>
            </a:extLst>
          </p:cNvPr>
          <p:cNvSpPr>
            <a:spLocks noGrp="1"/>
          </p:cNvSpPr>
          <p:nvPr>
            <p:ph type="title"/>
          </p:nvPr>
        </p:nvSpPr>
        <p:spPr/>
        <p:txBody>
          <a:bodyPr/>
          <a:lstStyle/>
          <a:p>
            <a:r>
              <a:rPr lang="en-GB" b="1" dirty="0">
                <a:solidFill>
                  <a:srgbClr val="0070C0"/>
                </a:solidFill>
              </a:rPr>
              <a:t>Storing data </a:t>
            </a:r>
          </a:p>
        </p:txBody>
      </p:sp>
      <p:sp>
        <p:nvSpPr>
          <p:cNvPr id="3" name="Content Placeholder 2">
            <a:extLst>
              <a:ext uri="{FF2B5EF4-FFF2-40B4-BE49-F238E27FC236}">
                <a16:creationId xmlns:a16="http://schemas.microsoft.com/office/drawing/2014/main" id="{CBEB07F3-9020-53FB-9391-59F96A2B0594}"/>
              </a:ext>
            </a:extLst>
          </p:cNvPr>
          <p:cNvSpPr>
            <a:spLocks noGrp="1"/>
          </p:cNvSpPr>
          <p:nvPr>
            <p:ph idx="1"/>
          </p:nvPr>
        </p:nvSpPr>
        <p:spPr/>
        <p:txBody>
          <a:bodyPr/>
          <a:lstStyle/>
          <a:p>
            <a:r>
              <a:rPr lang="en-GB" sz="2000" dirty="0">
                <a:cs typeface="Arial" panose="020B0604020202020204" pitchFamily="34" charset="0"/>
              </a:rPr>
              <a:t>Webpage</a:t>
            </a:r>
          </a:p>
          <a:p>
            <a:pPr lvl="1"/>
            <a:r>
              <a:rPr lang="en-US" sz="2000" dirty="0">
                <a:cs typeface="Arial" panose="020B0604020202020204" pitchFamily="34" charset="0"/>
                <a:hlinkClick r:id="rId2"/>
              </a:rPr>
              <a:t>International Union of Pure and Applied Physics (IUPAP) WG14 - Accelerator Science</a:t>
            </a:r>
            <a:endParaRPr lang="en-US" sz="2000" dirty="0">
              <a:cs typeface="Arial" panose="020B0604020202020204" pitchFamily="34" charset="0"/>
            </a:endParaRPr>
          </a:p>
          <a:p>
            <a:pPr lvl="1"/>
            <a:endParaRPr lang="en-GB" sz="2000" dirty="0"/>
          </a:p>
          <a:p>
            <a:r>
              <a:rPr lang="en-GB" sz="2000" dirty="0">
                <a:cs typeface="Arial" panose="020B0604020202020204" pitchFamily="34" charset="0"/>
                <a:hlinkClick r:id="rId3"/>
              </a:rPr>
              <a:t>Indico</a:t>
            </a:r>
          </a:p>
          <a:p>
            <a:pPr lvl="1"/>
            <a:r>
              <a:rPr lang="en-GB" sz="2000" dirty="0">
                <a:hlinkClick r:id="rId4"/>
              </a:rPr>
              <a:t>https://indico.cern.ch/event/1477779/</a:t>
            </a:r>
            <a:r>
              <a:rPr lang="en-GB" sz="2000" dirty="0"/>
              <a:t>	</a:t>
            </a:r>
          </a:p>
          <a:p>
            <a:pPr lvl="1"/>
            <a:r>
              <a:rPr lang="en-US" sz="2000" u="sng" dirty="0">
                <a:solidFill>
                  <a:srgbClr val="000000"/>
                </a:solidFill>
                <a:effectLst/>
                <a:ea typeface="Calibri" panose="020F0502020204030204" pitchFamily="34" charset="0"/>
                <a:cs typeface="Arial" panose="020B0604020202020204" pitchFamily="34" charset="0"/>
                <a:hlinkClick r:id="rId3" tooltip="https://indico.cern.ch/category/14662/"/>
              </a:rPr>
              <a:t>MoM on Indico</a:t>
            </a:r>
            <a:r>
              <a:rPr lang="en-US" sz="2000" dirty="0">
                <a:solidFill>
                  <a:srgbClr val="000000"/>
                </a:solidFill>
                <a:effectLst/>
                <a:ea typeface="Calibri" panose="020F0502020204030204" pitchFamily="34" charset="0"/>
                <a:cs typeface="Arial" panose="020B0604020202020204" pitchFamily="34" charset="0"/>
              </a:rPr>
              <a:t> </a:t>
            </a:r>
            <a:endParaRPr lang="en-US" sz="2000" dirty="0">
              <a:solidFill>
                <a:srgbClr val="000000"/>
              </a:solidFill>
              <a:ea typeface="Calibri" panose="020F0502020204030204" pitchFamily="34" charset="0"/>
              <a:cs typeface="Arial" panose="020B0604020202020204" pitchFamily="34" charset="0"/>
            </a:endParaRPr>
          </a:p>
          <a:p>
            <a:pPr lvl="1"/>
            <a:endParaRPr lang="en-US" sz="2000" dirty="0">
              <a:solidFill>
                <a:srgbClr val="000000"/>
              </a:solidFill>
              <a:effectLst/>
              <a:ea typeface="Calibri" panose="020F0502020204030204" pitchFamily="34" charset="0"/>
              <a:cs typeface="Arial" panose="020B0604020202020204" pitchFamily="34" charset="0"/>
            </a:endParaRPr>
          </a:p>
          <a:p>
            <a:r>
              <a:rPr lang="en-US" sz="2000" dirty="0">
                <a:solidFill>
                  <a:srgbClr val="000000"/>
                </a:solidFill>
                <a:ea typeface="Calibri" panose="020F0502020204030204" pitchFamily="34" charset="0"/>
                <a:cs typeface="Arial" panose="020B0604020202020204" pitchFamily="34" charset="0"/>
                <a:hlinkClick r:id="rId5"/>
              </a:rPr>
              <a:t>CERNBox  </a:t>
            </a:r>
          </a:p>
          <a:p>
            <a:pPr lvl="1"/>
            <a:r>
              <a:rPr lang="en-US" sz="2000" dirty="0">
                <a:solidFill>
                  <a:srgbClr val="000000"/>
                </a:solidFill>
                <a:ea typeface="Calibri" panose="020F0502020204030204" pitchFamily="34" charset="0"/>
                <a:cs typeface="Arial" panose="020B0604020202020204" pitchFamily="34" charset="0"/>
                <a:hlinkClick r:id="rId5"/>
              </a:rPr>
              <a:t>Access : https://cernbox.cern.ch/s/fzIlZ8y2Immi9vD</a:t>
            </a:r>
            <a:endParaRPr lang="en-US" sz="2000" dirty="0">
              <a:solidFill>
                <a:srgbClr val="000000"/>
              </a:solidFill>
              <a:ea typeface="Calibri" panose="020F050202020403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3577541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524E2-DFF3-B912-1F8A-ECDC6FE6A88A}"/>
              </a:ext>
            </a:extLst>
          </p:cNvPr>
          <p:cNvSpPr>
            <a:spLocks noGrp="1"/>
          </p:cNvSpPr>
          <p:nvPr>
            <p:ph type="title"/>
          </p:nvPr>
        </p:nvSpPr>
        <p:spPr/>
        <p:txBody>
          <a:bodyPr/>
          <a:lstStyle/>
          <a:p>
            <a:r>
              <a:rPr lang="en-US" dirty="0"/>
              <a:t>Example of sentences to be added in webpage?</a:t>
            </a:r>
          </a:p>
        </p:txBody>
      </p:sp>
      <p:sp>
        <p:nvSpPr>
          <p:cNvPr id="3" name="Content Placeholder 2">
            <a:extLst>
              <a:ext uri="{FF2B5EF4-FFF2-40B4-BE49-F238E27FC236}">
                <a16:creationId xmlns:a16="http://schemas.microsoft.com/office/drawing/2014/main" id="{BB4D4B5E-3CBE-C819-9989-8CD0E4803E8D}"/>
              </a:ext>
            </a:extLst>
          </p:cNvPr>
          <p:cNvSpPr>
            <a:spLocks noGrp="1"/>
          </p:cNvSpPr>
          <p:nvPr>
            <p:ph idx="1"/>
          </p:nvPr>
        </p:nvSpPr>
        <p:spPr/>
        <p:txBody>
          <a:bodyPr>
            <a:normAutofit fontScale="85000" lnSpcReduction="20000"/>
          </a:bodyPr>
          <a:lstStyle/>
          <a:p>
            <a:pPr marL="0" indent="0">
              <a:buNone/>
            </a:pPr>
            <a:r>
              <a:rPr lang="en-GB" sz="2800" b="1" dirty="0">
                <a:effectLst/>
              </a:rPr>
              <a:t>IUPAP WG14 was created in 2015 to promote the exchange of knowledge on particle accelerators, benefiting both science and society</a:t>
            </a:r>
            <a:endParaRPr lang="en-GB" sz="2800" b="1" dirty="0"/>
          </a:p>
          <a:p>
            <a:pPr marL="0" indent="0">
              <a:buNone/>
            </a:pPr>
            <a:endParaRPr lang="en-GB" dirty="0"/>
          </a:p>
          <a:p>
            <a:pPr marL="0" indent="0">
              <a:buNone/>
            </a:pPr>
            <a:r>
              <a:rPr lang="en-GB" dirty="0"/>
              <a:t>Particle accelerators are vital in cancer treatment through precise radiation therapy</a:t>
            </a:r>
          </a:p>
          <a:p>
            <a:pPr marL="0" indent="0">
              <a:buNone/>
            </a:pPr>
            <a:r>
              <a:rPr lang="en-GB" dirty="0"/>
              <a:t>They enable the production of medical isotopes for diagnostics and imaging.</a:t>
            </a:r>
          </a:p>
          <a:p>
            <a:pPr marL="0" indent="0">
              <a:buNone/>
            </a:pPr>
            <a:r>
              <a:rPr lang="en-GB" dirty="0"/>
              <a:t>Accelerators drive scientific breakthroughs in materials science, revealing atomic structures.</a:t>
            </a:r>
          </a:p>
          <a:p>
            <a:pPr marL="0" indent="0">
              <a:buNone/>
            </a:pPr>
            <a:r>
              <a:rPr lang="en-GB" dirty="0"/>
              <a:t>Particle accelerators play a key role in clean energy research and nuclear waste management.</a:t>
            </a:r>
          </a:p>
          <a:p>
            <a:pPr marL="0" indent="0">
              <a:buNone/>
            </a:pPr>
            <a:r>
              <a:rPr lang="en-GB" dirty="0"/>
              <a:t>Particle accelerators help improve manufacturing processes, from semiconductors to food sterilization.</a:t>
            </a:r>
          </a:p>
          <a:p>
            <a:pPr marL="0" indent="0">
              <a:buNone/>
            </a:pPr>
            <a:r>
              <a:rPr lang="en-GB" dirty="0"/>
              <a:t>They advance our understanding of fundamental physics, shedding light on the universe’s building blocks.</a:t>
            </a:r>
          </a:p>
        </p:txBody>
      </p:sp>
    </p:spTree>
    <p:extLst>
      <p:ext uri="{BB962C8B-B14F-4D97-AF65-F5344CB8AC3E}">
        <p14:creationId xmlns:p14="http://schemas.microsoft.com/office/powerpoint/2010/main" val="554020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41916-B50C-060C-5B0B-D754E1042356}"/>
              </a:ext>
            </a:extLst>
          </p:cNvPr>
          <p:cNvSpPr>
            <a:spLocks noGrp="1"/>
          </p:cNvSpPr>
          <p:nvPr>
            <p:ph type="title"/>
          </p:nvPr>
        </p:nvSpPr>
        <p:spPr/>
        <p:txBody>
          <a:bodyPr/>
          <a:lstStyle/>
          <a:p>
            <a:r>
              <a:rPr lang="en-GB" sz="4400" dirty="0">
                <a:solidFill>
                  <a:schemeClr val="accent6"/>
                </a:solidFill>
              </a:rPr>
              <a:t>Terms of References - definition</a:t>
            </a:r>
            <a:endParaRPr lang="en-US" dirty="0">
              <a:solidFill>
                <a:schemeClr val="accent6"/>
              </a:solidFill>
            </a:endParaRPr>
          </a:p>
        </p:txBody>
      </p:sp>
      <p:sp>
        <p:nvSpPr>
          <p:cNvPr id="3" name="Content Placeholder 2">
            <a:extLst>
              <a:ext uri="{FF2B5EF4-FFF2-40B4-BE49-F238E27FC236}">
                <a16:creationId xmlns:a16="http://schemas.microsoft.com/office/drawing/2014/main" id="{C282F45A-7DEB-5523-33B6-9713D3FA514E}"/>
              </a:ext>
            </a:extLst>
          </p:cNvPr>
          <p:cNvSpPr>
            <a:spLocks noGrp="1"/>
          </p:cNvSpPr>
          <p:nvPr>
            <p:ph idx="1"/>
          </p:nvPr>
        </p:nvSpPr>
        <p:spPr/>
        <p:txBody>
          <a:bodyPr>
            <a:normAutofit lnSpcReduction="10000"/>
          </a:bodyPr>
          <a:lstStyle/>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 Mandate: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Clearly define the working group’s goals and objectives. What is the group aiming to achieve? In IUPAP, WGs were meant to be temporary, but since this is not the case for WG14, the goals should indicate this. </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 Scope: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Outline the boundaries </a:t>
            </a:r>
            <a:r>
              <a:rPr lang="en-SE" sz="1800" i="1" dirty="0">
                <a:solidFill>
                  <a:srgbClr val="070706"/>
                </a:solidFill>
                <a:effectLst/>
                <a:latin typeface="Calibri" panose="020F0502020204030204" pitchFamily="34" charset="0"/>
                <a:ea typeface="Times New Roman" panose="02020603050405020304" pitchFamily="18" charset="0"/>
                <a:cs typeface="Calibri" panose="020F0502020204030204" pitchFamily="34" charset="0"/>
              </a:rPr>
              <a:t>of</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the group's work. What tasks and activities are within the group's remit, and what are not?</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 Membership: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List the working group members, including their roles and responsibilities. This section should detail the criteria for membership and the process for selecting members and the chair, including the serving period. The membership's expertise should match the scope and mandate. </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 Governance and Reporting: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Describe how the group is governed, including decision-making processes and how progress will be reported to IUPAP.</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 Meetings: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Specify the frequency, location, and format </a:t>
            </a:r>
            <a:r>
              <a:rPr lang="en-SE" sz="1800" i="1" dirty="0">
                <a:solidFill>
                  <a:srgbClr val="070706"/>
                </a:solidFill>
                <a:effectLst/>
                <a:latin typeface="Calibri" panose="020F0502020204030204" pitchFamily="34" charset="0"/>
                <a:ea typeface="Times New Roman" panose="02020603050405020304" pitchFamily="18" charset="0"/>
                <a:cs typeface="Calibri" panose="020F0502020204030204" pitchFamily="34" charset="0"/>
              </a:rPr>
              <a:t>of</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meetings. </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 Resources and Budget: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Identify the need for resources (e.g., budget) and how they will be used. </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 Timeline: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If there are any, could you provide a timeline for the group's activities, including key milestones?</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 Review and Amendments: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Explain how the ToR will be reviewed and updated as needed. This will ensure that the document remains relevant and accurate over time.</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62742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221B2-754E-EB5A-0B45-A5FE45DD6839}"/>
              </a:ext>
            </a:extLst>
          </p:cNvPr>
          <p:cNvSpPr>
            <a:spLocks noGrp="1"/>
          </p:cNvSpPr>
          <p:nvPr>
            <p:ph type="title"/>
          </p:nvPr>
        </p:nvSpPr>
        <p:spPr/>
        <p:txBody>
          <a:bodyPr/>
          <a:lstStyle/>
          <a:p>
            <a:r>
              <a:rPr lang="en-GB" b="1" u="sng" dirty="0">
                <a:solidFill>
                  <a:schemeClr val="accent6"/>
                </a:solidFill>
                <a:hlinkClick r:id="rId3">
                  <a:extLst>
                    <a:ext uri="{A12FA001-AC4F-418D-AE19-62706E023703}">
                      <ahyp:hlinkClr xmlns:ahyp="http://schemas.microsoft.com/office/drawing/2018/hyperlinkcolor" val="tx"/>
                    </a:ext>
                  </a:extLst>
                </a:hlinkClick>
              </a:rPr>
              <a:t>1. Mandate </a:t>
            </a:r>
            <a:r>
              <a:rPr lang="en-GB" b="1" u="sng" dirty="0">
                <a:solidFill>
                  <a:schemeClr val="accent6"/>
                </a:solidFill>
              </a:rPr>
              <a:t> -  Current</a:t>
            </a:r>
          </a:p>
        </p:txBody>
      </p:sp>
      <p:sp>
        <p:nvSpPr>
          <p:cNvPr id="3" name="Content Placeholder 2">
            <a:extLst>
              <a:ext uri="{FF2B5EF4-FFF2-40B4-BE49-F238E27FC236}">
                <a16:creationId xmlns:a16="http://schemas.microsoft.com/office/drawing/2014/main" id="{2FEE8BAA-4E30-AC00-2E31-7DE2C768A4EF}"/>
              </a:ext>
            </a:extLst>
          </p:cNvPr>
          <p:cNvSpPr>
            <a:spLocks noGrp="1"/>
          </p:cNvSpPr>
          <p:nvPr>
            <p:ph idx="1"/>
          </p:nvPr>
        </p:nvSpPr>
        <p:spPr/>
        <p:txBody>
          <a:bodyPr>
            <a:normAutofit fontScale="77500" lnSpcReduction="20000"/>
          </a:bodyPr>
          <a:lstStyle/>
          <a:p>
            <a:pPr marL="0" indent="0">
              <a:lnSpc>
                <a:spcPct val="150000"/>
              </a:lnSpc>
              <a:buNone/>
            </a:pPr>
            <a:r>
              <a:rPr lang="en-GB" sz="2000" dirty="0">
                <a:effectLst/>
                <a:latin typeface="Verdana" panose="020B0604030504040204" pitchFamily="34" charset="0"/>
              </a:rPr>
              <a:t>Promote the exchange of information and views among the members of the international scientific community in the field of Accelerator Science including, but not limited to, the following:</a:t>
            </a:r>
            <a:endParaRPr lang="en-GB" sz="2000" dirty="0"/>
          </a:p>
          <a:p>
            <a:pPr>
              <a:lnSpc>
                <a:spcPct val="150000"/>
              </a:lnSpc>
              <a:buFont typeface="Arial" panose="020B0604020202020204" pitchFamily="34" charset="0"/>
              <a:buChar char="•"/>
            </a:pPr>
            <a:r>
              <a:rPr lang="en-GB" sz="2000" dirty="0">
                <a:effectLst/>
                <a:latin typeface="Verdana" panose="020B0604030504040204" pitchFamily="34" charset="0"/>
              </a:rPr>
              <a:t>Education and training in Accelerator Physics and Technology</a:t>
            </a:r>
            <a:endParaRPr lang="en-GB" sz="2000" dirty="0"/>
          </a:p>
          <a:p>
            <a:pPr>
              <a:lnSpc>
                <a:spcPct val="150000"/>
              </a:lnSpc>
              <a:buFont typeface="Arial" panose="020B0604020202020204" pitchFamily="34" charset="0"/>
              <a:buChar char="•"/>
            </a:pPr>
            <a:r>
              <a:rPr lang="en-GB" sz="2000" dirty="0">
                <a:effectLst/>
                <a:latin typeface="Verdana" panose="020B0604030504040204" pitchFamily="34" charset="0"/>
              </a:rPr>
              <a:t>The theory and experiments concerned with the nature and properties of particle accelerators and beam physics</a:t>
            </a:r>
            <a:endParaRPr lang="en-GB" sz="2000" dirty="0"/>
          </a:p>
          <a:p>
            <a:pPr>
              <a:lnSpc>
                <a:spcPct val="150000"/>
              </a:lnSpc>
              <a:buFont typeface="Arial" panose="020B0604020202020204" pitchFamily="34" charset="0"/>
              <a:buChar char="•"/>
            </a:pPr>
            <a:r>
              <a:rPr lang="en-GB" sz="2000" dirty="0">
                <a:effectLst/>
                <a:latin typeface="Verdana" panose="020B0604030504040204" pitchFamily="34" charset="0"/>
              </a:rPr>
              <a:t>The improvement of international communication in Accelerator Science through the sponsorship of professional meetings</a:t>
            </a:r>
            <a:endParaRPr lang="en-GB" sz="2000" dirty="0"/>
          </a:p>
          <a:p>
            <a:pPr>
              <a:lnSpc>
                <a:spcPct val="150000"/>
              </a:lnSpc>
              <a:buFont typeface="Arial" panose="020B0604020202020204" pitchFamily="34" charset="0"/>
              <a:buChar char="•"/>
            </a:pPr>
            <a:r>
              <a:rPr lang="en-GB" sz="2000" dirty="0">
                <a:effectLst/>
                <a:latin typeface="Verdana" panose="020B0604030504040204" pitchFamily="34" charset="0"/>
              </a:rPr>
              <a:t>The future of accelerator facilities for various fields that benefit science and society</a:t>
            </a:r>
            <a:endParaRPr lang="en-GB" sz="2000" dirty="0"/>
          </a:p>
          <a:p>
            <a:pPr>
              <a:lnSpc>
                <a:spcPct val="150000"/>
              </a:lnSpc>
              <a:buFont typeface="Arial" panose="020B0604020202020204" pitchFamily="34" charset="0"/>
              <a:buChar char="•"/>
            </a:pPr>
            <a:r>
              <a:rPr lang="en-GB" sz="2000" dirty="0">
                <a:effectLst/>
                <a:latin typeface="Verdana" panose="020B0604030504040204" pitchFamily="34" charset="0"/>
              </a:rPr>
              <a:t>The industrial, medical, energy production and environmental applications of relevant accelerator technologies</a:t>
            </a:r>
            <a:endParaRPr lang="en-GB" sz="2000" dirty="0"/>
          </a:p>
          <a:p>
            <a:pPr>
              <a:lnSpc>
                <a:spcPct val="150000"/>
              </a:lnSpc>
            </a:pPr>
            <a:endParaRPr lang="en-GB" sz="2000" dirty="0"/>
          </a:p>
        </p:txBody>
      </p:sp>
    </p:spTree>
    <p:extLst>
      <p:ext uri="{BB962C8B-B14F-4D97-AF65-F5344CB8AC3E}">
        <p14:creationId xmlns:p14="http://schemas.microsoft.com/office/powerpoint/2010/main" val="2275642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221B2-754E-EB5A-0B45-A5FE45DD6839}"/>
              </a:ext>
            </a:extLst>
          </p:cNvPr>
          <p:cNvSpPr>
            <a:spLocks noGrp="1"/>
          </p:cNvSpPr>
          <p:nvPr>
            <p:ph type="title"/>
          </p:nvPr>
        </p:nvSpPr>
        <p:spPr/>
        <p:txBody>
          <a:bodyPr>
            <a:normAutofit fontScale="90000"/>
          </a:bodyPr>
          <a:lstStyle/>
          <a:p>
            <a:r>
              <a:rPr lang="en-GB" b="1" u="sng" dirty="0">
                <a:solidFill>
                  <a:schemeClr val="accent6"/>
                </a:solidFill>
                <a:hlinkClick r:id="rId3">
                  <a:extLst>
                    <a:ext uri="{A12FA001-AC4F-418D-AE19-62706E023703}">
                      <ahyp:hlinkClr xmlns:ahyp="http://schemas.microsoft.com/office/drawing/2018/hyperlinkcolor" val="tx"/>
                    </a:ext>
                  </a:extLst>
                </a:hlinkClick>
              </a:rPr>
              <a:t>1. Mandate </a:t>
            </a:r>
            <a:r>
              <a:rPr lang="en-GB" b="1" u="sng" dirty="0">
                <a:solidFill>
                  <a:schemeClr val="accent6"/>
                </a:solidFill>
              </a:rPr>
              <a:t>– Proposed</a:t>
            </a:r>
            <a:r>
              <a:rPr lang="en-GB" b="1" u="sng" dirty="0">
                <a:solidFill>
                  <a:schemeClr val="accent6"/>
                </a:solidFill>
                <a:sym typeface="Wingdings" pitchFamily="2" charset="2"/>
              </a:rPr>
              <a:t>  Updated on website</a:t>
            </a:r>
            <a:br>
              <a:rPr lang="en-GB" b="1" u="sng" dirty="0">
                <a:solidFill>
                  <a:schemeClr val="accent6"/>
                </a:solidFill>
              </a:rPr>
            </a:br>
            <a:r>
              <a:rPr lang="en-GB" sz="4400" b="1" dirty="0">
                <a:solidFill>
                  <a:schemeClr val="accent6"/>
                </a:solidFill>
              </a:rPr>
              <a:t>Particle Accelerators for Science &amp; Society</a:t>
            </a:r>
            <a:endParaRPr lang="en-GB" b="1" u="sng" dirty="0">
              <a:solidFill>
                <a:schemeClr val="accent6"/>
              </a:solidFill>
            </a:endParaRPr>
          </a:p>
        </p:txBody>
      </p:sp>
      <p:sp>
        <p:nvSpPr>
          <p:cNvPr id="3" name="Content Placeholder 2">
            <a:extLst>
              <a:ext uri="{FF2B5EF4-FFF2-40B4-BE49-F238E27FC236}">
                <a16:creationId xmlns:a16="http://schemas.microsoft.com/office/drawing/2014/main" id="{2FEE8BAA-4E30-AC00-2E31-7DE2C768A4EF}"/>
              </a:ext>
            </a:extLst>
          </p:cNvPr>
          <p:cNvSpPr>
            <a:spLocks noGrp="1"/>
          </p:cNvSpPr>
          <p:nvPr>
            <p:ph idx="1"/>
          </p:nvPr>
        </p:nvSpPr>
        <p:spPr/>
        <p:txBody>
          <a:bodyPr>
            <a:noAutofit/>
          </a:bodyPr>
          <a:lstStyle/>
          <a:p>
            <a:pPr marL="0" indent="0">
              <a:buNone/>
            </a:pPr>
            <a:r>
              <a:rPr lang="en-GB" sz="2400" b="1" dirty="0"/>
              <a:t>IUPAP WG14 promotes knowledge exchange in Particle Accelerators for Science and Society, engaging both the scientific community and the public.</a:t>
            </a:r>
          </a:p>
          <a:p>
            <a:pPr marL="0" indent="0">
              <a:buNone/>
            </a:pPr>
            <a:r>
              <a:rPr lang="en-GB" sz="2000" dirty="0"/>
              <a:t>This mandate emphasizes promoting applications of particle accelerators across a range of scientific fields and societal needs, including:</a:t>
            </a:r>
          </a:p>
          <a:p>
            <a:pPr>
              <a:buFont typeface="Arial" panose="020B0604020202020204" pitchFamily="34" charset="0"/>
              <a:buChar char="•"/>
            </a:pPr>
            <a:r>
              <a:rPr lang="en-GB" sz="2000" dirty="0"/>
              <a:t>Industrial, medical, energy, and environmental applications of accelerator technologies</a:t>
            </a:r>
          </a:p>
          <a:p>
            <a:pPr>
              <a:buFont typeface="Arial" panose="020B0604020202020204" pitchFamily="34" charset="0"/>
              <a:buChar char="•"/>
            </a:pPr>
            <a:r>
              <a:rPr lang="en-GB" sz="2000" dirty="0"/>
              <a:t>Scientific advancements enabled by accelerators (e.g. light sources, neutron sources, and high-energy physics (HEP), heavy ion)</a:t>
            </a:r>
          </a:p>
          <a:p>
            <a:pPr>
              <a:buFont typeface="Arial" panose="020B0604020202020204" pitchFamily="34" charset="0"/>
              <a:buChar char="•"/>
            </a:pPr>
            <a:r>
              <a:rPr lang="en-GB" sz="2000" dirty="0"/>
              <a:t>Development of future facilities (e.g. laser, plasma, compact accelerator neutron source) for research and societal benefits</a:t>
            </a:r>
          </a:p>
          <a:p>
            <a:pPr>
              <a:buFont typeface="Arial" panose="020B0604020202020204" pitchFamily="34" charset="0"/>
              <a:buChar char="•"/>
            </a:pPr>
            <a:r>
              <a:rPr lang="en-GB" sz="2000" dirty="0"/>
              <a:t>Research on accelerator principles, innovations, and sustainable operations</a:t>
            </a:r>
          </a:p>
          <a:p>
            <a:pPr>
              <a:buFont typeface="Arial" panose="020B0604020202020204" pitchFamily="34" charset="0"/>
              <a:buChar char="•"/>
            </a:pPr>
            <a:r>
              <a:rPr lang="en-GB" sz="2000" dirty="0"/>
              <a:t>Supporting global knowledge-sharing and professional engagement through developing teaching materials, educational platforms, workshops, and conferences</a:t>
            </a:r>
          </a:p>
          <a:p>
            <a:pPr marL="0" indent="0">
              <a:buNone/>
            </a:pPr>
            <a:endParaRPr lang="en-GB" sz="1600" dirty="0"/>
          </a:p>
        </p:txBody>
      </p:sp>
    </p:spTree>
    <p:extLst>
      <p:ext uri="{BB962C8B-B14F-4D97-AF65-F5344CB8AC3E}">
        <p14:creationId xmlns:p14="http://schemas.microsoft.com/office/powerpoint/2010/main" val="3105356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534CE-EAA0-EBB4-A37A-3672108E7FE4}"/>
              </a:ext>
            </a:extLst>
          </p:cNvPr>
          <p:cNvSpPr>
            <a:spLocks noGrp="1"/>
          </p:cNvSpPr>
          <p:nvPr>
            <p:ph type="title"/>
          </p:nvPr>
        </p:nvSpPr>
        <p:spPr/>
        <p:txBody>
          <a:bodyPr/>
          <a:lstStyle/>
          <a:p>
            <a:r>
              <a:rPr lang="en-GB" b="1" u="sng" dirty="0">
                <a:solidFill>
                  <a:schemeClr val="accent6"/>
                </a:solidFill>
                <a:hlinkClick r:id="rId2">
                  <a:extLst>
                    <a:ext uri="{A12FA001-AC4F-418D-AE19-62706E023703}">
                      <ahyp:hlinkClr xmlns:ahyp="http://schemas.microsoft.com/office/drawing/2018/hyperlinkcolor" val="tx"/>
                    </a:ext>
                  </a:extLst>
                </a:hlinkClick>
              </a:rPr>
              <a:t>2. Scope </a:t>
            </a:r>
            <a:r>
              <a:rPr lang="en-GB" b="1" u="sng" dirty="0">
                <a:solidFill>
                  <a:schemeClr val="accent6"/>
                </a:solidFill>
              </a:rPr>
              <a:t>– Proposed </a:t>
            </a:r>
            <a:r>
              <a:rPr lang="en-GB" b="1" u="sng" dirty="0">
                <a:solidFill>
                  <a:schemeClr val="accent6"/>
                </a:solidFill>
                <a:sym typeface="Wingdings" pitchFamily="2" charset="2"/>
              </a:rPr>
              <a:t> Updated on website</a:t>
            </a:r>
            <a:endParaRPr lang="en-US" dirty="0">
              <a:solidFill>
                <a:schemeClr val="accent6"/>
              </a:solidFill>
            </a:endParaRPr>
          </a:p>
        </p:txBody>
      </p:sp>
      <p:sp>
        <p:nvSpPr>
          <p:cNvPr id="3" name="Content Placeholder 2">
            <a:extLst>
              <a:ext uri="{FF2B5EF4-FFF2-40B4-BE49-F238E27FC236}">
                <a16:creationId xmlns:a16="http://schemas.microsoft.com/office/drawing/2014/main" id="{61BC8BB9-F5B4-C3E6-9F43-4505E02F5980}"/>
              </a:ext>
            </a:extLst>
          </p:cNvPr>
          <p:cNvSpPr>
            <a:spLocks noGrp="1"/>
          </p:cNvSpPr>
          <p:nvPr>
            <p:ph idx="1"/>
          </p:nvPr>
        </p:nvSpPr>
        <p:spPr/>
        <p:txBody>
          <a:bodyPr>
            <a:normAutofit/>
          </a:bodyPr>
          <a:lstStyle/>
          <a:p>
            <a:pPr marL="0" indent="0">
              <a:buNone/>
            </a:pPr>
            <a:r>
              <a:rPr lang="en-GB" sz="2400" b="1" dirty="0"/>
              <a:t>The working group consists of international experts committed to promoting these objectives on a global scale, utilizing local expertise and networks. </a:t>
            </a:r>
          </a:p>
          <a:p>
            <a:pPr marL="0" indent="0">
              <a:buNone/>
            </a:pPr>
            <a:r>
              <a:rPr lang="en-GB" sz="2000" dirty="0"/>
              <a:t>The group’s activities include:</a:t>
            </a:r>
          </a:p>
          <a:p>
            <a:r>
              <a:rPr lang="en-GB" sz="2000" dirty="0"/>
              <a:t>Developing resources and communication channels for sharing accelerator science and applications</a:t>
            </a:r>
          </a:p>
          <a:p>
            <a:pPr>
              <a:buFont typeface="Arial" panose="020B0604020202020204" pitchFamily="34" charset="0"/>
              <a:buChar char="•"/>
            </a:pPr>
            <a:r>
              <a:rPr lang="en-GB" sz="2000" dirty="0"/>
              <a:t>Creating engaging content to inform and inspire both scientific and public audiences</a:t>
            </a:r>
          </a:p>
          <a:p>
            <a:r>
              <a:rPr lang="en-GB" sz="2000" dirty="0"/>
              <a:t>Mapping and reviewing accelerator applications and requirements in addressing the SDG, such as life science &amp; healthcare, scientific research &amp; technology</a:t>
            </a:r>
          </a:p>
          <a:p>
            <a:r>
              <a:rPr lang="en-GB" sz="2000" dirty="0"/>
              <a:t>Enabling and promoting sustainable accelerator facility over its full life cycle</a:t>
            </a:r>
          </a:p>
          <a:p>
            <a:pPr>
              <a:buFont typeface="Arial" panose="020B0604020202020204" pitchFamily="34" charset="0"/>
              <a:buChar char="•"/>
            </a:pPr>
            <a:r>
              <a:rPr lang="en-GB" sz="2000" dirty="0"/>
              <a:t>Supporting workshops, conferences, and professional gatherings on accelerator technologies and applications</a:t>
            </a:r>
          </a:p>
          <a:p>
            <a:endParaRPr lang="en-US" dirty="0"/>
          </a:p>
        </p:txBody>
      </p:sp>
    </p:spTree>
    <p:extLst>
      <p:ext uri="{BB962C8B-B14F-4D97-AF65-F5344CB8AC3E}">
        <p14:creationId xmlns:p14="http://schemas.microsoft.com/office/powerpoint/2010/main" val="1933567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B07D2-7199-B3D2-FBDC-3B4E1E015D2F}"/>
              </a:ext>
            </a:extLst>
          </p:cNvPr>
          <p:cNvSpPr>
            <a:spLocks noGrp="1"/>
          </p:cNvSpPr>
          <p:nvPr>
            <p:ph type="title"/>
          </p:nvPr>
        </p:nvSpPr>
        <p:spPr/>
        <p:txBody>
          <a:bodyPr/>
          <a:lstStyle/>
          <a:p>
            <a:r>
              <a:rPr lang="en-SE" sz="4400" b="1" dirty="0">
                <a:solidFill>
                  <a:srgbClr val="000000"/>
                </a:solidFill>
                <a:effectLst/>
                <a:ea typeface="Times New Roman" panose="02020603050405020304" pitchFamily="18" charset="0"/>
                <a:cs typeface="Calibri" panose="020F0502020204030204" pitchFamily="34" charset="0"/>
              </a:rPr>
              <a:t>3. Membership: </a:t>
            </a:r>
            <a:endParaRPr lang="en-US" dirty="0"/>
          </a:p>
        </p:txBody>
      </p:sp>
      <p:sp>
        <p:nvSpPr>
          <p:cNvPr id="3" name="Content Placeholder 2">
            <a:extLst>
              <a:ext uri="{FF2B5EF4-FFF2-40B4-BE49-F238E27FC236}">
                <a16:creationId xmlns:a16="http://schemas.microsoft.com/office/drawing/2014/main" id="{3E5558D4-FD8B-6237-E4A6-A3788D9B5DA5}"/>
              </a:ext>
            </a:extLst>
          </p:cNvPr>
          <p:cNvSpPr>
            <a:spLocks noGrp="1"/>
          </p:cNvSpPr>
          <p:nvPr>
            <p:ph idx="1"/>
          </p:nvPr>
        </p:nvSpPr>
        <p:spPr/>
        <p:txBody>
          <a:bodyPr>
            <a:normAutofit/>
          </a:bodyPr>
          <a:lstStyle/>
          <a:p>
            <a:pPr lvl="1"/>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One Chair </a:t>
            </a: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sym typeface="Wingdings" pitchFamily="2" charset="2"/>
              </a:rPr>
              <a:t> </a:t>
            </a: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for 4 years – renewable</a:t>
            </a:r>
          </a:p>
          <a:p>
            <a:pPr lvl="1"/>
            <a:endParaRPr lang="en-SE"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One Vice-Chair (TBD?) </a:t>
            </a: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sym typeface="Wingdings" pitchFamily="2" charset="2"/>
              </a:rPr>
              <a:t> </a:t>
            </a: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for 4 years – renewable</a:t>
            </a:r>
          </a:p>
          <a:p>
            <a:pPr lvl="1"/>
            <a:endParaRPr lang="en-SE"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 update - Up to 22 Members at large:  </a:t>
            </a: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sym typeface="Wingdings" pitchFamily="2" charset="2"/>
              </a:rPr>
              <a:t> </a:t>
            </a: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for 4 years – renewable</a:t>
            </a:r>
          </a:p>
          <a:p>
            <a:pPr marL="914400" lvl="2" indent="0">
              <a:buNone/>
            </a:pPr>
            <a:r>
              <a:rPr lang="en-US" sz="2400" dirty="0">
                <a:solidFill>
                  <a:srgbClr val="000000"/>
                </a:solidFill>
                <a:highlight>
                  <a:srgbClr val="00FF00"/>
                </a:highlight>
                <a:latin typeface="Calibri" panose="020F0502020204030204" pitchFamily="34" charset="0"/>
                <a:ea typeface="Calibri" panose="020F0502020204030204" pitchFamily="34" charset="0"/>
                <a:cs typeface="Calibri" panose="020F0502020204030204" pitchFamily="34" charset="0"/>
              </a:rPr>
              <a:t>From 18 countries ! (incl. Cameroon and Botswana not yet IUPAP members)</a:t>
            </a:r>
          </a:p>
          <a:p>
            <a:pPr marL="914400" lvl="2" indent="0">
              <a:buNone/>
            </a:pPr>
            <a:endParaRPr lang="en-SE" sz="2400" dirty="0">
              <a:effectLst/>
              <a:highlight>
                <a:srgbClr val="00FF00"/>
              </a:highlight>
              <a:latin typeface="Calibri" panose="020F0502020204030204" pitchFamily="34" charset="0"/>
              <a:ea typeface="Calibri" panose="020F0502020204030204" pitchFamily="34" charset="0"/>
              <a:cs typeface="Times New Roman" panose="02020603050405020304" pitchFamily="18" charset="0"/>
            </a:endParaRPr>
          </a:p>
          <a:p>
            <a:pPr lvl="1"/>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Associate members (</a:t>
            </a:r>
            <a:r>
              <a:rPr lang="en-US" dirty="0">
                <a:effectLst/>
                <a:latin typeface="Calibri" panose="020F0502020204030204" pitchFamily="34" charset="0"/>
                <a:ea typeface="Times New Roman" panose="02020603050405020304" pitchFamily="18" charset="0"/>
                <a:cs typeface="Calibri" panose="020F0502020204030204" pitchFamily="34" charset="0"/>
                <a:sym typeface="Wingdings" pitchFamily="2" charset="2"/>
              </a:rPr>
              <a:t>ex-officio)</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1759503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EAF2E-E2DA-30AE-3A65-7DC3EB999E0C}"/>
              </a:ext>
            </a:extLst>
          </p:cNvPr>
          <p:cNvSpPr>
            <a:spLocks noGrp="1"/>
          </p:cNvSpPr>
          <p:nvPr>
            <p:ph type="title"/>
          </p:nvPr>
        </p:nvSpPr>
        <p:spPr>
          <a:xfrm>
            <a:off x="838200" y="365125"/>
            <a:ext cx="10515600" cy="451783"/>
          </a:xfrm>
        </p:spPr>
        <p:txBody>
          <a:bodyPr>
            <a:noAutofit/>
          </a:bodyPr>
          <a:lstStyle/>
          <a:p>
            <a:r>
              <a:rPr lang="en-US" b="1" dirty="0">
                <a:solidFill>
                  <a:schemeClr val="accent6"/>
                </a:solidFill>
              </a:rPr>
              <a:t>IUPAP Units</a:t>
            </a:r>
          </a:p>
        </p:txBody>
      </p:sp>
      <p:pic>
        <p:nvPicPr>
          <p:cNvPr id="5" name="Content Placeholder 4">
            <a:extLst>
              <a:ext uri="{FF2B5EF4-FFF2-40B4-BE49-F238E27FC236}">
                <a16:creationId xmlns:a16="http://schemas.microsoft.com/office/drawing/2014/main" id="{7B729CEC-5DE8-3398-4D1A-8C452FE53811}"/>
              </a:ext>
            </a:extLst>
          </p:cNvPr>
          <p:cNvPicPr>
            <a:picLocks noGrp="1" noChangeAspect="1"/>
          </p:cNvPicPr>
          <p:nvPr>
            <p:ph idx="1"/>
          </p:nvPr>
        </p:nvPicPr>
        <p:blipFill>
          <a:blip r:embed="rId3"/>
          <a:stretch>
            <a:fillRect/>
          </a:stretch>
        </p:blipFill>
        <p:spPr>
          <a:xfrm>
            <a:off x="0" y="4298183"/>
            <a:ext cx="8891198" cy="2559817"/>
          </a:xfrm>
        </p:spPr>
      </p:pic>
      <p:pic>
        <p:nvPicPr>
          <p:cNvPr id="7" name="Picture 6">
            <a:extLst>
              <a:ext uri="{FF2B5EF4-FFF2-40B4-BE49-F238E27FC236}">
                <a16:creationId xmlns:a16="http://schemas.microsoft.com/office/drawing/2014/main" id="{5B2E43DA-CD58-7068-382A-0B72A1CA8074}"/>
              </a:ext>
            </a:extLst>
          </p:cNvPr>
          <p:cNvPicPr>
            <a:picLocks noChangeAspect="1"/>
          </p:cNvPicPr>
          <p:nvPr/>
        </p:nvPicPr>
        <p:blipFill>
          <a:blip r:embed="rId4"/>
          <a:stretch>
            <a:fillRect/>
          </a:stretch>
        </p:blipFill>
        <p:spPr>
          <a:xfrm>
            <a:off x="9087533" y="816908"/>
            <a:ext cx="2834816" cy="6041092"/>
          </a:xfrm>
          <a:prstGeom prst="rect">
            <a:avLst/>
          </a:prstGeom>
        </p:spPr>
      </p:pic>
      <p:pic>
        <p:nvPicPr>
          <p:cNvPr id="9" name="Picture 8">
            <a:extLst>
              <a:ext uri="{FF2B5EF4-FFF2-40B4-BE49-F238E27FC236}">
                <a16:creationId xmlns:a16="http://schemas.microsoft.com/office/drawing/2014/main" id="{490921FD-CCB4-A3EA-174B-3C34FDE52AA6}"/>
              </a:ext>
            </a:extLst>
          </p:cNvPr>
          <p:cNvPicPr>
            <a:picLocks noChangeAspect="1"/>
          </p:cNvPicPr>
          <p:nvPr/>
        </p:nvPicPr>
        <p:blipFill>
          <a:blip r:embed="rId5"/>
          <a:stretch>
            <a:fillRect/>
          </a:stretch>
        </p:blipFill>
        <p:spPr>
          <a:xfrm>
            <a:off x="0" y="816908"/>
            <a:ext cx="8891199" cy="3449172"/>
          </a:xfrm>
          <a:prstGeom prst="rect">
            <a:avLst/>
          </a:prstGeom>
        </p:spPr>
      </p:pic>
    </p:spTree>
    <p:extLst>
      <p:ext uri="{BB962C8B-B14F-4D97-AF65-F5344CB8AC3E}">
        <p14:creationId xmlns:p14="http://schemas.microsoft.com/office/powerpoint/2010/main" val="3196893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37DEEBC-F376-20EF-2F26-EA9B47F5B5B9}"/>
              </a:ext>
            </a:extLst>
          </p:cNvPr>
          <p:cNvPicPr>
            <a:picLocks noChangeAspect="1"/>
          </p:cNvPicPr>
          <p:nvPr/>
        </p:nvPicPr>
        <p:blipFill>
          <a:blip r:embed="rId2"/>
          <a:stretch>
            <a:fillRect/>
          </a:stretch>
        </p:blipFill>
        <p:spPr>
          <a:xfrm>
            <a:off x="4570435" y="3587857"/>
            <a:ext cx="7621563" cy="1616694"/>
          </a:xfrm>
          <a:prstGeom prst="rect">
            <a:avLst/>
          </a:prstGeom>
        </p:spPr>
      </p:pic>
      <p:sp>
        <p:nvSpPr>
          <p:cNvPr id="2" name="Title 1">
            <a:extLst>
              <a:ext uri="{FF2B5EF4-FFF2-40B4-BE49-F238E27FC236}">
                <a16:creationId xmlns:a16="http://schemas.microsoft.com/office/drawing/2014/main" id="{CC423922-E4B9-9F06-AD05-6A689364B395}"/>
              </a:ext>
            </a:extLst>
          </p:cNvPr>
          <p:cNvSpPr>
            <a:spLocks noGrp="1"/>
          </p:cNvSpPr>
          <p:nvPr>
            <p:ph type="title"/>
          </p:nvPr>
        </p:nvSpPr>
        <p:spPr/>
        <p:txBody>
          <a:bodyPr/>
          <a:lstStyle/>
          <a:p>
            <a:r>
              <a:rPr lang="en-US" b="1" dirty="0"/>
              <a:t>WG14 and IUPAP Units ?</a:t>
            </a:r>
          </a:p>
        </p:txBody>
      </p:sp>
      <p:sp>
        <p:nvSpPr>
          <p:cNvPr id="3" name="Content Placeholder 2">
            <a:extLst>
              <a:ext uri="{FF2B5EF4-FFF2-40B4-BE49-F238E27FC236}">
                <a16:creationId xmlns:a16="http://schemas.microsoft.com/office/drawing/2014/main" id="{219A7BB3-7006-321B-94EF-A29BB55A0AA8}"/>
              </a:ext>
            </a:extLst>
          </p:cNvPr>
          <p:cNvSpPr>
            <a:spLocks noGrp="1"/>
          </p:cNvSpPr>
          <p:nvPr>
            <p:ph idx="1"/>
          </p:nvPr>
        </p:nvSpPr>
        <p:spPr>
          <a:xfrm>
            <a:off x="0" y="1469379"/>
            <a:ext cx="10206318" cy="4351338"/>
          </a:xfrm>
        </p:spPr>
        <p:txBody>
          <a:bodyPr/>
          <a:lstStyle/>
          <a:p>
            <a:pPr marL="0" indent="0">
              <a:buNone/>
            </a:pPr>
            <a:r>
              <a:rPr lang="en-US" sz="2000" dirty="0"/>
              <a:t>      Could you please correct the excel spreadsheet available at:</a:t>
            </a:r>
          </a:p>
          <a:p>
            <a:pPr lvl="1"/>
            <a:r>
              <a:rPr lang="en-US" sz="1600" dirty="0">
                <a:hlinkClick r:id="rId3"/>
              </a:rPr>
              <a:t>https://cernbox.cern.ch/s/XNGiRpZfzvoxU1e</a:t>
            </a:r>
            <a:r>
              <a:rPr lang="en-US" sz="1600" dirty="0"/>
              <a:t>  </a:t>
            </a:r>
            <a:r>
              <a:rPr lang="en-US" sz="1600" dirty="0">
                <a:sym typeface="Wingdings" pitchFamily="2" charset="2"/>
              </a:rPr>
              <a:t> See AI </a:t>
            </a:r>
            <a:endParaRPr lang="en-US" sz="1600" dirty="0"/>
          </a:p>
          <a:p>
            <a:pPr lvl="1"/>
            <a:r>
              <a:rPr lang="en-US" sz="1600" dirty="0">
                <a:hlinkClick r:id="rId4"/>
              </a:rPr>
              <a:t>https://docs.google.com/spreadsheets/d/1-rjWLqQT_iETULVULttSsXZE-KH82BHI/edit?usp=drive_link&amp;ouid=105971731437120037857&amp;rtpof=true&amp;sd=true</a:t>
            </a:r>
            <a:r>
              <a:rPr lang="en-US" sz="1600" dirty="0"/>
              <a:t> </a:t>
            </a:r>
          </a:p>
          <a:p>
            <a:pPr lvl="1"/>
            <a:endParaRPr lang="en-US" sz="2000" dirty="0"/>
          </a:p>
          <a:p>
            <a:pPr lvl="1"/>
            <a:r>
              <a:rPr lang="en-US" sz="2000" dirty="0"/>
              <a:t>By showing your domains of expertise and </a:t>
            </a:r>
          </a:p>
          <a:p>
            <a:endParaRPr lang="en-US" sz="2000" dirty="0"/>
          </a:p>
          <a:p>
            <a:endParaRPr lang="en-US" sz="2000" dirty="0"/>
          </a:p>
          <a:p>
            <a:pPr lvl="1"/>
            <a:r>
              <a:rPr lang="en-US" sz="2000" dirty="0"/>
              <a:t>IUPAP Units interfacing with WG14</a:t>
            </a:r>
          </a:p>
          <a:p>
            <a:endParaRPr lang="en-US" sz="2000" dirty="0"/>
          </a:p>
          <a:p>
            <a:endParaRPr lang="en-US" dirty="0"/>
          </a:p>
        </p:txBody>
      </p:sp>
      <p:pic>
        <p:nvPicPr>
          <p:cNvPr id="5" name="Picture 4">
            <a:extLst>
              <a:ext uri="{FF2B5EF4-FFF2-40B4-BE49-F238E27FC236}">
                <a16:creationId xmlns:a16="http://schemas.microsoft.com/office/drawing/2014/main" id="{7A566B5A-F413-2C99-0187-CEEA7B189688}"/>
              </a:ext>
            </a:extLst>
          </p:cNvPr>
          <p:cNvPicPr>
            <a:picLocks noChangeAspect="1"/>
          </p:cNvPicPr>
          <p:nvPr/>
        </p:nvPicPr>
        <p:blipFill>
          <a:blip r:embed="rId5"/>
          <a:stretch>
            <a:fillRect/>
          </a:stretch>
        </p:blipFill>
        <p:spPr>
          <a:xfrm>
            <a:off x="196522" y="4706469"/>
            <a:ext cx="4223078" cy="1963271"/>
          </a:xfrm>
          <a:prstGeom prst="rect">
            <a:avLst/>
          </a:prstGeom>
        </p:spPr>
      </p:pic>
      <p:graphicFrame>
        <p:nvGraphicFramePr>
          <p:cNvPr id="8" name="Table 7">
            <a:extLst>
              <a:ext uri="{FF2B5EF4-FFF2-40B4-BE49-F238E27FC236}">
                <a16:creationId xmlns:a16="http://schemas.microsoft.com/office/drawing/2014/main" id="{87BC78A0-43D9-EA0A-57C5-454D7936B104}"/>
              </a:ext>
            </a:extLst>
          </p:cNvPr>
          <p:cNvGraphicFramePr>
            <a:graphicFrameLocks noGrp="1"/>
          </p:cNvGraphicFramePr>
          <p:nvPr>
            <p:extLst>
              <p:ext uri="{D42A27DB-BD31-4B8C-83A1-F6EECF244321}">
                <p14:modId xmlns:p14="http://schemas.microsoft.com/office/powerpoint/2010/main" val="3799773167"/>
              </p:ext>
            </p:extLst>
          </p:nvPr>
        </p:nvGraphicFramePr>
        <p:xfrm>
          <a:off x="838200" y="3308239"/>
          <a:ext cx="11353798" cy="497205"/>
        </p:xfrm>
        <a:graphic>
          <a:graphicData uri="http://schemas.openxmlformats.org/drawingml/2006/table">
            <a:tbl>
              <a:tblPr>
                <a:tableStyleId>{5C22544A-7EE6-4342-B048-85BDC9FD1C3A}</a:tableStyleId>
              </a:tblPr>
              <a:tblGrid>
                <a:gridCol w="1002015">
                  <a:extLst>
                    <a:ext uri="{9D8B030D-6E8A-4147-A177-3AD203B41FA5}">
                      <a16:colId xmlns:a16="http://schemas.microsoft.com/office/drawing/2014/main" val="2743605954"/>
                    </a:ext>
                  </a:extLst>
                </a:gridCol>
                <a:gridCol w="1002015">
                  <a:extLst>
                    <a:ext uri="{9D8B030D-6E8A-4147-A177-3AD203B41FA5}">
                      <a16:colId xmlns:a16="http://schemas.microsoft.com/office/drawing/2014/main" val="1753056889"/>
                    </a:ext>
                  </a:extLst>
                </a:gridCol>
                <a:gridCol w="798540">
                  <a:extLst>
                    <a:ext uri="{9D8B030D-6E8A-4147-A177-3AD203B41FA5}">
                      <a16:colId xmlns:a16="http://schemas.microsoft.com/office/drawing/2014/main" val="2889692102"/>
                    </a:ext>
                  </a:extLst>
                </a:gridCol>
                <a:gridCol w="660331">
                  <a:extLst>
                    <a:ext uri="{9D8B030D-6E8A-4147-A177-3AD203B41FA5}">
                      <a16:colId xmlns:a16="http://schemas.microsoft.com/office/drawing/2014/main" val="1185740793"/>
                    </a:ext>
                  </a:extLst>
                </a:gridCol>
                <a:gridCol w="660331">
                  <a:extLst>
                    <a:ext uri="{9D8B030D-6E8A-4147-A177-3AD203B41FA5}">
                      <a16:colId xmlns:a16="http://schemas.microsoft.com/office/drawing/2014/main" val="642654834"/>
                    </a:ext>
                  </a:extLst>
                </a:gridCol>
                <a:gridCol w="660331">
                  <a:extLst>
                    <a:ext uri="{9D8B030D-6E8A-4147-A177-3AD203B41FA5}">
                      <a16:colId xmlns:a16="http://schemas.microsoft.com/office/drawing/2014/main" val="2455763451"/>
                    </a:ext>
                  </a:extLst>
                </a:gridCol>
                <a:gridCol w="660331">
                  <a:extLst>
                    <a:ext uri="{9D8B030D-6E8A-4147-A177-3AD203B41FA5}">
                      <a16:colId xmlns:a16="http://schemas.microsoft.com/office/drawing/2014/main" val="1056715221"/>
                    </a:ext>
                  </a:extLst>
                </a:gridCol>
                <a:gridCol w="660331">
                  <a:extLst>
                    <a:ext uri="{9D8B030D-6E8A-4147-A177-3AD203B41FA5}">
                      <a16:colId xmlns:a16="http://schemas.microsoft.com/office/drawing/2014/main" val="2610587685"/>
                    </a:ext>
                  </a:extLst>
                </a:gridCol>
                <a:gridCol w="660331">
                  <a:extLst>
                    <a:ext uri="{9D8B030D-6E8A-4147-A177-3AD203B41FA5}">
                      <a16:colId xmlns:a16="http://schemas.microsoft.com/office/drawing/2014/main" val="1212160243"/>
                    </a:ext>
                  </a:extLst>
                </a:gridCol>
                <a:gridCol w="660331">
                  <a:extLst>
                    <a:ext uri="{9D8B030D-6E8A-4147-A177-3AD203B41FA5}">
                      <a16:colId xmlns:a16="http://schemas.microsoft.com/office/drawing/2014/main" val="1669700840"/>
                    </a:ext>
                  </a:extLst>
                </a:gridCol>
                <a:gridCol w="537571">
                  <a:extLst>
                    <a:ext uri="{9D8B030D-6E8A-4147-A177-3AD203B41FA5}">
                      <a16:colId xmlns:a16="http://schemas.microsoft.com/office/drawing/2014/main" val="1960671631"/>
                    </a:ext>
                  </a:extLst>
                </a:gridCol>
                <a:gridCol w="1182361">
                  <a:extLst>
                    <a:ext uri="{9D8B030D-6E8A-4147-A177-3AD203B41FA5}">
                      <a16:colId xmlns:a16="http://schemas.microsoft.com/office/drawing/2014/main" val="3954234553"/>
                    </a:ext>
                  </a:extLst>
                </a:gridCol>
                <a:gridCol w="555195">
                  <a:extLst>
                    <a:ext uri="{9D8B030D-6E8A-4147-A177-3AD203B41FA5}">
                      <a16:colId xmlns:a16="http://schemas.microsoft.com/office/drawing/2014/main" val="183502577"/>
                    </a:ext>
                  </a:extLst>
                </a:gridCol>
                <a:gridCol w="609398">
                  <a:extLst>
                    <a:ext uri="{9D8B030D-6E8A-4147-A177-3AD203B41FA5}">
                      <a16:colId xmlns:a16="http://schemas.microsoft.com/office/drawing/2014/main" val="2207192715"/>
                    </a:ext>
                  </a:extLst>
                </a:gridCol>
                <a:gridCol w="1044386">
                  <a:extLst>
                    <a:ext uri="{9D8B030D-6E8A-4147-A177-3AD203B41FA5}">
                      <a16:colId xmlns:a16="http://schemas.microsoft.com/office/drawing/2014/main" val="3936324584"/>
                    </a:ext>
                  </a:extLst>
                </a:gridCol>
              </a:tblGrid>
              <a:tr h="459862">
                <a:tc>
                  <a:txBody>
                    <a:bodyPr/>
                    <a:lstStyle/>
                    <a:p>
                      <a:pPr algn="ctr" fontAlgn="ctr"/>
                      <a:r>
                        <a:rPr lang="en-GB" sz="1600" u="none" strike="noStrike" dirty="0">
                          <a:effectLst/>
                        </a:rPr>
                        <a:t>Country</a:t>
                      </a:r>
                      <a:endParaRPr lang="en-GB" sz="16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dirty="0">
                          <a:effectLst/>
                        </a:rPr>
                        <a:t>webpage</a:t>
                      </a:r>
                      <a:endParaRPr lang="en-GB" sz="16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Educ.</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Uni.</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Beam Phys.</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Heavy Ion</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Med</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SDG</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HEP</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LS</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dirty="0" err="1">
                          <a:effectLst/>
                        </a:rPr>
                        <a:t>NSource</a:t>
                      </a:r>
                      <a:endParaRPr lang="en-GB" sz="16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Industry</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Laser</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dirty="0">
                          <a:effectLst/>
                        </a:rPr>
                        <a:t>Plasma</a:t>
                      </a:r>
                      <a:endParaRPr lang="en-GB" sz="16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b="1" i="0" u="none" strike="noStrike" dirty="0">
                          <a:solidFill>
                            <a:srgbClr val="FF0000"/>
                          </a:solidFill>
                          <a:effectLst/>
                          <a:latin typeface="Calibri" panose="020F0502020204030204" pitchFamily="34" charset="0"/>
                        </a:rPr>
                        <a:t>Comments</a:t>
                      </a:r>
                    </a:p>
                  </a:txBody>
                  <a:tcPr marL="9525" marR="9525" marT="9525" marB="0" anchor="ctr"/>
                </a:tc>
                <a:extLst>
                  <a:ext uri="{0D108BD9-81ED-4DB2-BD59-A6C34878D82A}">
                    <a16:rowId xmlns:a16="http://schemas.microsoft.com/office/drawing/2014/main" val="3266119977"/>
                  </a:ext>
                </a:extLst>
              </a:tr>
            </a:tbl>
          </a:graphicData>
        </a:graphic>
      </p:graphicFrame>
      <p:sp>
        <p:nvSpPr>
          <p:cNvPr id="10" name="TextBox 9">
            <a:extLst>
              <a:ext uri="{FF2B5EF4-FFF2-40B4-BE49-F238E27FC236}">
                <a16:creationId xmlns:a16="http://schemas.microsoft.com/office/drawing/2014/main" id="{C1F62954-7E60-9586-1127-C7AFDD70C49A}"/>
              </a:ext>
            </a:extLst>
          </p:cNvPr>
          <p:cNvSpPr txBox="1"/>
          <p:nvPr/>
        </p:nvSpPr>
        <p:spPr>
          <a:xfrm>
            <a:off x="4419600" y="6123543"/>
            <a:ext cx="6104964" cy="369332"/>
          </a:xfrm>
          <a:prstGeom prst="rect">
            <a:avLst/>
          </a:prstGeom>
          <a:noFill/>
        </p:spPr>
        <p:txBody>
          <a:bodyPr wrap="square">
            <a:spAutoFit/>
          </a:bodyPr>
          <a:lstStyle/>
          <a:p>
            <a:r>
              <a:rPr lang="en-US" sz="1800" dirty="0"/>
              <a:t>Commissions, Affiliated Commission and Working Groups</a:t>
            </a:r>
            <a:endParaRPr lang="en-US" dirty="0"/>
          </a:p>
        </p:txBody>
      </p:sp>
    </p:spTree>
    <p:extLst>
      <p:ext uri="{BB962C8B-B14F-4D97-AF65-F5344CB8AC3E}">
        <p14:creationId xmlns:p14="http://schemas.microsoft.com/office/powerpoint/2010/main" val="1590185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82F705-7B26-9D4B-25B0-23B55F718EFA}"/>
              </a:ext>
            </a:extLst>
          </p:cNvPr>
          <p:cNvSpPr>
            <a:spLocks noGrp="1"/>
          </p:cNvSpPr>
          <p:nvPr>
            <p:ph idx="1"/>
          </p:nvPr>
        </p:nvSpPr>
        <p:spPr>
          <a:xfrm>
            <a:off x="838200" y="1582057"/>
            <a:ext cx="11170024" cy="4594906"/>
          </a:xfrm>
        </p:spPr>
        <p:txBody>
          <a:bodyPr>
            <a:noAutofit/>
          </a:bodyPr>
          <a:lstStyle/>
          <a:p>
            <a:pPr marL="457200" lvl="0" indent="-457200">
              <a:buFont typeface="+mj-lt"/>
              <a:buAutoNum type="arabicPeriod" startAt="4"/>
              <a:tabLst>
                <a:tab pos="457200" algn="l"/>
              </a:tabLst>
            </a:pPr>
            <a:r>
              <a:rPr lang="en-SE" sz="2000" b="1" dirty="0">
                <a:effectLst/>
                <a:ea typeface="Times New Roman" panose="02020603050405020304" pitchFamily="18" charset="0"/>
                <a:cs typeface="Times New Roman" panose="02020603050405020304" pitchFamily="18" charset="0"/>
              </a:rPr>
              <a:t>Governance and Reporting</a:t>
            </a:r>
            <a:endParaRPr lang="en-SE" sz="2000" dirty="0">
              <a:effectLst/>
              <a:ea typeface="Calibri" panose="020F0502020204030204" pitchFamily="34" charset="0"/>
              <a:cs typeface="Times New Roman" panose="02020603050405020304" pitchFamily="18" charset="0"/>
            </a:endParaRPr>
          </a:p>
          <a:p>
            <a:pPr marL="914400" lvl="1" indent="-457200">
              <a:buSzPts val="1000"/>
              <a:buFont typeface="+mj-lt"/>
              <a:buAutoNum type="arabicPeriod" startAt="4"/>
              <a:tabLst>
                <a:tab pos="914400" algn="l"/>
              </a:tabLst>
            </a:pPr>
            <a:r>
              <a:rPr lang="en-SE" sz="2000" b="1" dirty="0">
                <a:effectLst/>
                <a:ea typeface="Times New Roman" panose="02020603050405020304" pitchFamily="18" charset="0"/>
                <a:cs typeface="Times New Roman" panose="02020603050405020304" pitchFamily="18" charset="0"/>
              </a:rPr>
              <a:t>Decision-Making</a:t>
            </a:r>
            <a:r>
              <a:rPr lang="en-SE" sz="2000" dirty="0">
                <a:effectLst/>
                <a:ea typeface="Times New Roman" panose="02020603050405020304" pitchFamily="18" charset="0"/>
                <a:cs typeface="Times New Roman" panose="02020603050405020304" pitchFamily="18" charset="0"/>
              </a:rPr>
              <a:t>: Decisions are proposed by members of the Executive Committee and approved unanimously during Executive Meetings.</a:t>
            </a:r>
            <a:endParaRPr lang="en-SE" sz="2000" dirty="0">
              <a:effectLst/>
              <a:ea typeface="Calibri" panose="020F0502020204030204" pitchFamily="34" charset="0"/>
              <a:cs typeface="Times New Roman" panose="02020603050405020304" pitchFamily="18" charset="0"/>
            </a:endParaRPr>
          </a:p>
          <a:p>
            <a:pPr marL="914400" lvl="1" indent="-457200">
              <a:buSzPts val="1000"/>
              <a:buFont typeface="+mj-lt"/>
              <a:buAutoNum type="arabicPeriod" startAt="4"/>
              <a:tabLst>
                <a:tab pos="914400" algn="l"/>
              </a:tabLst>
            </a:pPr>
            <a:r>
              <a:rPr lang="en-SE" sz="2000" b="1" dirty="0">
                <a:effectLst/>
                <a:ea typeface="Times New Roman" panose="02020603050405020304" pitchFamily="18" charset="0"/>
                <a:cs typeface="Times New Roman" panose="02020603050405020304" pitchFamily="18" charset="0"/>
              </a:rPr>
              <a:t>Reporting</a:t>
            </a:r>
            <a:r>
              <a:rPr lang="en-SE" sz="2000" dirty="0">
                <a:effectLst/>
                <a:ea typeface="Times New Roman" panose="02020603050405020304" pitchFamily="18" charset="0"/>
                <a:cs typeface="Times New Roman" panose="02020603050405020304" pitchFamily="18" charset="0"/>
              </a:rPr>
              <a:t>: The Chair and Vice-Chair report annually to the IUPAP Secretary and General Assembly, updating on progress and strategic goals.</a:t>
            </a:r>
            <a:endParaRPr lang="en-SE" sz="2000" dirty="0">
              <a:effectLst/>
              <a:ea typeface="Calibri" panose="020F0502020204030204" pitchFamily="34" charset="0"/>
              <a:cs typeface="Times New Roman" panose="02020603050405020304" pitchFamily="18" charset="0"/>
            </a:endParaRPr>
          </a:p>
          <a:p>
            <a:pPr marL="342900" lvl="0" indent="-342900">
              <a:buFont typeface="+mj-lt"/>
              <a:buAutoNum type="arabicPeriod" startAt="4"/>
              <a:tabLst>
                <a:tab pos="457200" algn="l"/>
              </a:tabLst>
            </a:pPr>
            <a:r>
              <a:rPr lang="en-SE" sz="2000" b="1" dirty="0">
                <a:effectLst/>
                <a:ea typeface="Times New Roman" panose="02020603050405020304" pitchFamily="18" charset="0"/>
                <a:cs typeface="Times New Roman" panose="02020603050405020304" pitchFamily="18" charset="0"/>
              </a:rPr>
              <a:t>Meetings</a:t>
            </a:r>
            <a:endParaRPr lang="en-SE" sz="2000" dirty="0">
              <a:effectLst/>
              <a:ea typeface="Calibri" panose="020F0502020204030204" pitchFamily="34"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en-SE" sz="2000" b="1" dirty="0">
                <a:effectLst/>
                <a:ea typeface="Times New Roman" panose="02020603050405020304" pitchFamily="18" charset="0"/>
                <a:cs typeface="Times New Roman" panose="02020603050405020304" pitchFamily="18" charset="0"/>
              </a:rPr>
              <a:t>Executive Meetings</a:t>
            </a:r>
            <a:r>
              <a:rPr lang="en-SE" sz="2000" dirty="0">
                <a:effectLst/>
                <a:ea typeface="Times New Roman" panose="02020603050405020304" pitchFamily="18" charset="0"/>
                <a:cs typeface="Times New Roman" panose="02020603050405020304" pitchFamily="18" charset="0"/>
              </a:rPr>
              <a:t>: Held online at least three times per year.</a:t>
            </a:r>
            <a:endParaRPr lang="en-SE" sz="2000" dirty="0">
              <a:effectLst/>
              <a:ea typeface="Calibri" panose="020F0502020204030204" pitchFamily="34"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en-SE" sz="2000" b="1" dirty="0">
                <a:effectLst/>
                <a:ea typeface="Times New Roman" panose="02020603050405020304" pitchFamily="18" charset="0"/>
                <a:cs typeface="Times New Roman" panose="02020603050405020304" pitchFamily="18" charset="0"/>
              </a:rPr>
              <a:t>In-Person Meetings</a:t>
            </a:r>
            <a:r>
              <a:rPr lang="en-SE" sz="2000" dirty="0">
                <a:effectLst/>
                <a:ea typeface="Times New Roman" panose="02020603050405020304" pitchFamily="18" charset="0"/>
                <a:cs typeface="Times New Roman" panose="02020603050405020304" pitchFamily="18" charset="0"/>
              </a:rPr>
              <a:t>: Scheduled in conjunction with significant conferences, such as the IPAC, to foster direct collaboration.</a:t>
            </a:r>
            <a:endParaRPr lang="en-SE" sz="2000" dirty="0">
              <a:effectLst/>
              <a:ea typeface="Calibri" panose="020F0502020204030204" pitchFamily="34" charset="0"/>
              <a:cs typeface="Times New Roman" panose="02020603050405020304" pitchFamily="18" charset="0"/>
            </a:endParaRPr>
          </a:p>
          <a:p>
            <a:pPr marL="342900" lvl="0" indent="-342900">
              <a:buFont typeface="+mj-lt"/>
              <a:buAutoNum type="arabicPeriod" startAt="4"/>
              <a:tabLst>
                <a:tab pos="457200" algn="l"/>
              </a:tabLst>
            </a:pPr>
            <a:r>
              <a:rPr lang="en-SE" sz="2000" b="1" dirty="0">
                <a:solidFill>
                  <a:srgbClr val="FF0000"/>
                </a:solidFill>
                <a:effectLst/>
                <a:highlight>
                  <a:srgbClr val="FFFF00"/>
                </a:highlight>
                <a:ea typeface="Times New Roman" panose="02020603050405020304" pitchFamily="18" charset="0"/>
                <a:cs typeface="Times New Roman" panose="02020603050405020304" pitchFamily="18" charset="0"/>
              </a:rPr>
              <a:t>Resources and Budget – TO BE DEVELOPPED</a:t>
            </a:r>
            <a:endParaRPr lang="en-SE" sz="2000" dirty="0">
              <a:solidFill>
                <a:srgbClr val="FF0000"/>
              </a:solidFill>
              <a:effectLst/>
              <a:highlight>
                <a:srgbClr val="FFFF00"/>
              </a:highlight>
              <a:ea typeface="Calibri" panose="020F0502020204030204" pitchFamily="34"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en-SE" sz="2000" dirty="0">
                <a:effectLst/>
                <a:ea typeface="Times New Roman" panose="02020603050405020304" pitchFamily="18" charset="0"/>
                <a:cs typeface="Times New Roman" panose="02020603050405020304" pitchFamily="18" charset="0"/>
              </a:rPr>
              <a:t>A 10,000 CHF budget has been allocated for developing Creative Content Materials.</a:t>
            </a:r>
            <a:endParaRPr lang="en-SE" sz="2000" dirty="0">
              <a:effectLst/>
              <a:ea typeface="Calibri" panose="020F0502020204030204" pitchFamily="34"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en-SE" sz="2000" dirty="0">
                <a:effectLst/>
                <a:ea typeface="Times New Roman" panose="02020603050405020304" pitchFamily="18" charset="0"/>
                <a:cs typeface="Times New Roman" panose="02020603050405020304" pitchFamily="18" charset="0"/>
              </a:rPr>
              <a:t>A 5,000 CHF budget is proposed to support short film productions (applications to Med. </a:t>
            </a:r>
            <a:r>
              <a:rPr lang="en-GB" sz="2000" dirty="0">
                <a:ea typeface="Times New Roman" panose="02020603050405020304" pitchFamily="18" charset="0"/>
                <a:cs typeface="Times New Roman" panose="02020603050405020304" pitchFamily="18" charset="0"/>
              </a:rPr>
              <a:t>&amp;</a:t>
            </a:r>
            <a:r>
              <a:rPr lang="en-SE" sz="2000" dirty="0">
                <a:effectLst/>
                <a:ea typeface="Times New Roman" panose="02020603050405020304" pitchFamily="18" charset="0"/>
                <a:cs typeface="Times New Roman" panose="02020603050405020304" pitchFamily="18" charset="0"/>
              </a:rPr>
              <a:t> SDG)</a:t>
            </a:r>
          </a:p>
          <a:p>
            <a:pPr marL="742950" lvl="1" indent="-285750">
              <a:buSzPts val="1000"/>
              <a:buFont typeface="Courier New" panose="02070309020205020404" pitchFamily="49" charset="0"/>
              <a:buChar char="o"/>
              <a:tabLst>
                <a:tab pos="914400" algn="l"/>
              </a:tabLst>
            </a:pPr>
            <a:r>
              <a:rPr lang="en-SE" sz="2000" dirty="0">
                <a:effectLst/>
                <a:ea typeface="Calibri" panose="020F0502020204030204" pitchFamily="34" charset="0"/>
                <a:cs typeface="Times New Roman" panose="02020603050405020304" pitchFamily="18" charset="0"/>
              </a:rPr>
              <a:t>20</a:t>
            </a:r>
            <a:r>
              <a:rPr lang="en-SE" sz="2000" dirty="0">
                <a:ea typeface="Calibri" panose="020F0502020204030204" pitchFamily="34" charset="0"/>
                <a:cs typeface="Times New Roman" panose="02020603050405020304" pitchFamily="18" charset="0"/>
              </a:rPr>
              <a:t>25-2029: we are considering more movies, </a:t>
            </a:r>
            <a:r>
              <a:rPr lang="en-SE" sz="2000" dirty="0">
                <a:effectLst/>
                <a:ea typeface="Times New Roman" panose="02020603050405020304" pitchFamily="18" charset="0"/>
                <a:cs typeface="Times New Roman" panose="02020603050405020304" pitchFamily="18" charset="0"/>
              </a:rPr>
              <a:t>hackathons, and meetings to engage broader audiences and the accelerator community.</a:t>
            </a:r>
            <a:endParaRPr lang="en-SE" sz="2000" dirty="0">
              <a:effectLst/>
              <a:ea typeface="Calibri" panose="020F0502020204030204" pitchFamily="34" charset="0"/>
              <a:cs typeface="Times New Roman" panose="02020603050405020304" pitchFamily="18" charset="0"/>
            </a:endParaRPr>
          </a:p>
        </p:txBody>
      </p:sp>
      <p:sp>
        <p:nvSpPr>
          <p:cNvPr id="6" name="Title 1">
            <a:extLst>
              <a:ext uri="{FF2B5EF4-FFF2-40B4-BE49-F238E27FC236}">
                <a16:creationId xmlns:a16="http://schemas.microsoft.com/office/drawing/2014/main" id="{44CE36D2-42ED-5248-3200-17EF884F9203}"/>
              </a:ext>
            </a:extLst>
          </p:cNvPr>
          <p:cNvSpPr>
            <a:spLocks noGrp="1"/>
          </p:cNvSpPr>
          <p:nvPr>
            <p:ph type="title"/>
          </p:nvPr>
        </p:nvSpPr>
        <p:spPr>
          <a:xfrm>
            <a:off x="838200" y="365125"/>
            <a:ext cx="10515600" cy="1325563"/>
          </a:xfrm>
        </p:spPr>
        <p:txBody>
          <a:bodyPr/>
          <a:lstStyle/>
          <a:p>
            <a:r>
              <a:rPr lang="en-US" b="1" dirty="0" err="1"/>
              <a:t>ToR</a:t>
            </a:r>
            <a:endParaRPr lang="en-US" b="1" dirty="0"/>
          </a:p>
        </p:txBody>
      </p:sp>
    </p:spTree>
    <p:extLst>
      <p:ext uri="{BB962C8B-B14F-4D97-AF65-F5344CB8AC3E}">
        <p14:creationId xmlns:p14="http://schemas.microsoft.com/office/powerpoint/2010/main" val="544050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7399</TotalTime>
  <Words>1211</Words>
  <Application>Microsoft Macintosh PowerPoint</Application>
  <PresentationFormat>Widescreen</PresentationFormat>
  <Paragraphs>116</Paragraphs>
  <Slides>13</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Arial</vt:lpstr>
      <vt:lpstr>Calibri</vt:lpstr>
      <vt:lpstr>Calibri Light</vt:lpstr>
      <vt:lpstr>Courier New</vt:lpstr>
      <vt:lpstr>Helvetica Neue</vt:lpstr>
      <vt:lpstr>Times New Roman</vt:lpstr>
      <vt:lpstr>Verdana</vt:lpstr>
      <vt:lpstr>Wingdings</vt:lpstr>
      <vt:lpstr>Office Theme</vt:lpstr>
      <vt:lpstr>Terms of References  To be edited by WG14 team if needed! IUPAP WG14 – Meeting #18</vt:lpstr>
      <vt:lpstr>Terms of References - definition</vt:lpstr>
      <vt:lpstr>1. Mandate  -  Current</vt:lpstr>
      <vt:lpstr>1. Mandate – Proposed  Updated on website Particle Accelerators for Science &amp; Society</vt:lpstr>
      <vt:lpstr>2. Scope – Proposed  Updated on website</vt:lpstr>
      <vt:lpstr>3. Membership: </vt:lpstr>
      <vt:lpstr>IUPAP Units</vt:lpstr>
      <vt:lpstr>WG14 and IUPAP Units ?</vt:lpstr>
      <vt:lpstr>ToR</vt:lpstr>
      <vt:lpstr>ToR</vt:lpstr>
      <vt:lpstr>PowerPoint Presentation</vt:lpstr>
      <vt:lpstr>Storing data </vt:lpstr>
      <vt:lpstr>Example of sentences to be added in webpage?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IUPAP WG14</dc:title>
  <dc:creator>Christine Darve</dc:creator>
  <cp:lastModifiedBy>Christine Darve</cp:lastModifiedBy>
  <cp:revision>48</cp:revision>
  <dcterms:created xsi:type="dcterms:W3CDTF">2024-05-29T06:57:04Z</dcterms:created>
  <dcterms:modified xsi:type="dcterms:W3CDTF">2025-01-21T09:20:51Z</dcterms:modified>
</cp:coreProperties>
</file>