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264" r:id="rId3"/>
    <p:sldId id="265" r:id="rId4"/>
    <p:sldId id="257" r:id="rId5"/>
    <p:sldId id="259" r:id="rId6"/>
    <p:sldId id="258" r:id="rId7"/>
  </p:sldIdLst>
  <p:sldSz cx="12192000" cy="6858000"/>
  <p:notesSz cx="6858000" cy="9144000"/>
  <p:defaultTextStyle>
    <a:defPPr>
      <a:defRPr lang="en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79959"/>
  </p:normalViewPr>
  <p:slideViewPr>
    <p:cSldViewPr snapToGrid="0">
      <p:cViewPr varScale="1">
        <p:scale>
          <a:sx n="95" d="100"/>
          <a:sy n="95" d="100"/>
        </p:scale>
        <p:origin x="112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46BCCB-1136-1E4D-A80E-D44FB7C4CE70}" type="datetimeFigureOut">
              <a:rPr lang="en-GB" smtClean="0"/>
              <a:t>01/06/2024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486E4A-B94F-AA4B-8728-1EED7B1522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38195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Collect pictures</a:t>
            </a:r>
          </a:p>
          <a:p>
            <a:r>
              <a:rPr lang="en-GB" dirty="0"/>
              <a:t>Collect citations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486E4A-B94F-AA4B-8728-1EED7B1522BF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19247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D8B6CD-F243-4515-A6C6-B24E7A1FCE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E126034-92AC-7452-4ECF-A861009AC9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63BA50-96B5-F6A7-8A09-C42226BB35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29188-2D74-D145-A2F7-A55A9F9BB2BF}" type="datetimeFigureOut">
              <a:rPr lang="en-GB" smtClean="0"/>
              <a:t>01/06/2024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236E31-0F7D-9E34-7825-86292025F6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7F626F-BEF1-6A29-D2F0-0779CBA80E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35930-DC08-E24B-84A6-BA9218AF88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00988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ABBD7B-664D-D88A-577C-CDD43FE554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E8484BB-2E4E-152A-2234-B792AEB75F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D56554-DC6E-A0F3-A320-1A55788831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29188-2D74-D145-A2F7-A55A9F9BB2BF}" type="datetimeFigureOut">
              <a:rPr lang="en-GB" smtClean="0"/>
              <a:t>01/06/2024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3761CF-FF61-33B4-302C-CD9809574A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5F9F94-48DF-BC28-41A7-AD307D210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35930-DC08-E24B-84A6-BA9218AF88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254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A095C35-D79D-C1D8-3D62-DD4AA85D9D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C6BE002-9544-605D-1DCF-B9122154AB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B95E07-7E07-90AB-66CA-94D1A3C318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29188-2D74-D145-A2F7-A55A9F9BB2BF}" type="datetimeFigureOut">
              <a:rPr lang="en-GB" smtClean="0"/>
              <a:t>01/06/2024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2F1487-9872-5F76-8F37-131438AD06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C79A97-85DF-AD5F-176A-22EEE84E11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35930-DC08-E24B-84A6-BA9218AF88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6317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9A9630-DA80-8A71-2A37-B856162337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DEEF7C-81E2-12B6-CC88-97488C8326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3D4016-316D-D18F-2AED-5FFB289559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29188-2D74-D145-A2F7-A55A9F9BB2BF}" type="datetimeFigureOut">
              <a:rPr lang="en-GB" smtClean="0"/>
              <a:t>01/06/2024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F9B61-A21D-8118-73C6-1C85E42BFF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D6A705-1884-676B-36A4-1FC1879FF9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35930-DC08-E24B-84A6-BA9218AF88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6301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1C8FD4-2689-A93B-F846-D215E4C77A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49B096-3FAE-2AEF-F727-C83B66368E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842BB9-AFA4-77C8-EC66-37C3653A3B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29188-2D74-D145-A2F7-A55A9F9BB2BF}" type="datetimeFigureOut">
              <a:rPr lang="en-GB" smtClean="0"/>
              <a:t>01/06/2024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060664-4E91-A0CF-F505-A9B106D23F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19DD40-709B-03D6-A72A-079BE24065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35930-DC08-E24B-84A6-BA9218AF88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07278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5960F9-6A61-F374-CF3C-D2B2C65BE2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B58D18-10FB-9675-A409-23C70836124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1FEB9E-B3CF-86B5-CB0F-E8FFDC4588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11B6296-60DE-D302-72A2-847FC25F81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29188-2D74-D145-A2F7-A55A9F9BB2BF}" type="datetimeFigureOut">
              <a:rPr lang="en-GB" smtClean="0"/>
              <a:t>01/06/2024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2367E86-45DD-FCEE-A314-7504BC456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03FE6A-BEA8-0C54-6EB8-948D5699EE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35930-DC08-E24B-84A6-BA9218AF88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25530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AA81DA-A556-41D7-27C1-6BF60B4E15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962AFB-1118-2416-3810-D11F21872A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1DCEF4-DC9C-D1B7-C065-DB51ED36F3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8936240-33B1-B71F-C92D-486B514F385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E856C55-EDFC-0548-1BBF-2093DFF263E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75FFF3D-FEAF-62D3-C7E9-C50A599C58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29188-2D74-D145-A2F7-A55A9F9BB2BF}" type="datetimeFigureOut">
              <a:rPr lang="en-GB" smtClean="0"/>
              <a:t>01/06/2024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813EA7C-4101-D36E-BB4D-1CA9F5239A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5389730-DADC-A512-8AD6-FC0F96C987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35930-DC08-E24B-84A6-BA9218AF88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2422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BBE3D7-24DB-013A-7132-069B53178F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7F61299-9979-B387-80A3-69977DD332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29188-2D74-D145-A2F7-A55A9F9BB2BF}" type="datetimeFigureOut">
              <a:rPr lang="en-GB" smtClean="0"/>
              <a:t>01/06/2024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CB17A8-D853-9E2B-C828-D5C236D07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6CBA29-3D04-412F-7D86-36016F88A2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35930-DC08-E24B-84A6-BA9218AF88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86436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B5098DA-2219-D4EE-8B0B-AD30905755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29188-2D74-D145-A2F7-A55A9F9BB2BF}" type="datetimeFigureOut">
              <a:rPr lang="en-GB" smtClean="0"/>
              <a:t>01/06/2024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FF823EE-C644-A31B-7ED9-FE6672C307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69A213-3593-A21C-7772-8D25C13F4C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35930-DC08-E24B-84A6-BA9218AF88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0674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D38896-540F-45EF-F113-3B6279417E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3B3015-626A-C86F-5EDE-7398353C15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720D82-702B-80A0-7B8A-017D19682A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1968E6-C51B-5D07-9348-4F0BC79EB9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29188-2D74-D145-A2F7-A55A9F9BB2BF}" type="datetimeFigureOut">
              <a:rPr lang="en-GB" smtClean="0"/>
              <a:t>01/06/2024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33231F-9956-A8EC-5F66-64BBC32067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F5C14AD-732A-4AE8-747B-B497657D8E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35930-DC08-E24B-84A6-BA9218AF88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37886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5311F3-567E-5619-A984-BB0B05F71A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034AEC1-0AC5-471D-E80A-0292A318B4F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A45D51A-FA98-67B9-DF4F-DD6CAABBAF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D57DD5-FE86-8D5C-838C-253DD554E3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29188-2D74-D145-A2F7-A55A9F9BB2BF}" type="datetimeFigureOut">
              <a:rPr lang="en-GB" smtClean="0"/>
              <a:t>01/06/2024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64D65CA-578B-E141-1C51-E26A5C8AFD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673AD0-5962-CBE0-97A0-26991992A3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35930-DC08-E24B-84A6-BA9218AF88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09041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BC66B32-59BB-2D34-C834-C220C3EFF2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06F900-8056-D7F4-4A1C-38CAD6672E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A5567C-99DB-FAA1-C7B6-5FE23A9559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C29188-2D74-D145-A2F7-A55A9F9BB2BF}" type="datetimeFigureOut">
              <a:rPr lang="en-GB" smtClean="0"/>
              <a:t>01/06/2024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4AFE00-8013-0176-8E5F-3FFAE2F6CE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872032-133B-D4EA-8CB1-747DC1F90F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435930-DC08-E24B-84A6-BA9218AF88B4}" type="slidenum">
              <a:rPr lang="en-GB" smtClean="0"/>
              <a:t>‹#›</a:t>
            </a:fld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8963BB2-5A47-2BAF-46DE-8177B402FC50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9156700" y="0"/>
            <a:ext cx="3035300" cy="149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20635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ess-eu.zoom.us/j/6420621364" TargetMode="External"/><Relationship Id="rId2" Type="http://schemas.openxmlformats.org/officeDocument/2006/relationships/hyperlink" Target="https://indico.cern.ch/event/142336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indico.cern.ch/event/1423360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348000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iupap-wg14.web.cern.ch/WG14_mandate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category/14662/" TargetMode="External"/><Relationship Id="rId2" Type="http://schemas.openxmlformats.org/officeDocument/2006/relationships/hyperlink" Target="https://iupap-wg14.web.cern.ch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ernbox.cern.ch/s/fzIlZ8y2Immi9vD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4E62CD-E2CA-6EDB-9655-1E09E77FB8C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IUPAP WG14 – Meeting #15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4341778-5725-1ADB-F2AF-5DD81225873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en-US" sz="9600" dirty="0"/>
              <a:t>Agenda, Minutes &amp; Follow-up of actions</a:t>
            </a:r>
          </a:p>
          <a:p>
            <a:r>
              <a:rPr lang="en-US" sz="9600" dirty="0"/>
              <a:t>G. </a:t>
            </a:r>
            <a:r>
              <a:rPr lang="en-US" sz="9600" dirty="0" err="1"/>
              <a:t>Arduini</a:t>
            </a:r>
            <a:r>
              <a:rPr lang="en-US" sz="9600" dirty="0"/>
              <a:t> and Christine</a:t>
            </a:r>
            <a:endParaRPr lang="en-GB" sz="9600" dirty="0"/>
          </a:p>
          <a:p>
            <a:endParaRPr lang="en-GB" sz="9600" dirty="0"/>
          </a:p>
          <a:p>
            <a:r>
              <a:rPr lang="en-GB" sz="9600" dirty="0"/>
              <a:t>3 June, 2024</a:t>
            </a:r>
          </a:p>
          <a:p>
            <a:endParaRPr lang="en-GB" sz="9600" dirty="0"/>
          </a:p>
          <a:p>
            <a:r>
              <a:rPr lang="en-GB" sz="9600" dirty="0">
                <a:hlinkClick r:id="rId2"/>
              </a:rPr>
              <a:t>https://indico.cern.ch/event/1423360/</a:t>
            </a:r>
            <a:r>
              <a:rPr lang="en-GB" sz="9600" dirty="0"/>
              <a:t> </a:t>
            </a:r>
          </a:p>
          <a:p>
            <a:endParaRPr lang="en-GB" sz="9600" dirty="0"/>
          </a:p>
          <a:p>
            <a:r>
              <a:rPr lang="en-GB" sz="9600" dirty="0">
                <a:solidFill>
                  <a:srgbClr val="3B3B3B"/>
                </a:solidFill>
                <a:effectLst/>
                <a:latin typeface="Helvetica Neue" panose="02000503000000020004" pitchFamily="2" charset="0"/>
              </a:rPr>
              <a:t> </a:t>
            </a:r>
            <a:r>
              <a:rPr lang="en-GB" sz="9600" u="sng" dirty="0">
                <a:solidFill>
                  <a:srgbClr val="094FD1"/>
                </a:solidFill>
                <a:effectLst/>
                <a:latin typeface="Helvetica Neue" panose="02000503000000020004" pitchFamily="2" charset="0"/>
                <a:hlinkClick r:id="rId3"/>
              </a:rPr>
              <a:t>https://ess-eu.zoom.us/j/6420621364</a:t>
            </a:r>
            <a:endParaRPr lang="en-GB" sz="9600" dirty="0">
              <a:solidFill>
                <a:srgbClr val="094FD1"/>
              </a:solidFill>
              <a:effectLst/>
              <a:latin typeface="Helvetica Neue" panose="02000503000000020004" pitchFamily="2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862010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4E7A75-C857-F15D-095A-C408531F7F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solidFill>
                  <a:srgbClr val="0070C0"/>
                </a:solidFill>
              </a:rPr>
              <a:t>Agenda </a:t>
            </a:r>
            <a:r>
              <a:rPr lang="en-GB" sz="3200" b="1" dirty="0">
                <a:solidFill>
                  <a:srgbClr val="0070C0"/>
                </a:solidFill>
              </a:rPr>
              <a:t>-</a:t>
            </a:r>
            <a:r>
              <a:rPr lang="en-GB" sz="3200" dirty="0"/>
              <a:t> </a:t>
            </a:r>
            <a:r>
              <a:rPr lang="en-GB" sz="3200" dirty="0">
                <a:hlinkClick r:id="rId2"/>
              </a:rPr>
              <a:t>https://indico.cern.ch/event/1423360/</a:t>
            </a:r>
            <a:r>
              <a:rPr lang="en-GB" sz="3200" dirty="0"/>
              <a:t> </a:t>
            </a:r>
            <a:endParaRPr lang="en-GB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3F3EFB1-23E3-A001-BCE0-6822242D15B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422969" y="1435659"/>
            <a:ext cx="7263831" cy="5188451"/>
          </a:xfrm>
        </p:spPr>
      </p:pic>
    </p:spTree>
    <p:extLst>
      <p:ext uri="{BB962C8B-B14F-4D97-AF65-F5344CB8AC3E}">
        <p14:creationId xmlns:p14="http://schemas.microsoft.com/office/powerpoint/2010/main" val="26551377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0BA232-91E5-9A57-5268-8E85787C57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681037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 sz="4900" b="1" dirty="0">
                <a:solidFill>
                  <a:srgbClr val="0070C0"/>
                </a:solidFill>
              </a:rPr>
              <a:t>Pending actions – from Meeting #14</a:t>
            </a:r>
            <a:br>
              <a:rPr lang="en-US" sz="4900" b="1" dirty="0">
                <a:solidFill>
                  <a:srgbClr val="0070C0"/>
                </a:solidFill>
              </a:rPr>
            </a:br>
            <a:r>
              <a:rPr lang="en-US" sz="4000" dirty="0"/>
              <a:t>7 dec. 2023 - </a:t>
            </a:r>
            <a:r>
              <a:rPr lang="en-US" sz="4000" dirty="0">
                <a:hlinkClick r:id="rId2"/>
              </a:rPr>
              <a:t>https://indico.cern.ch/event/1348000/</a:t>
            </a:r>
            <a:r>
              <a:rPr lang="en-US" sz="4000" dirty="0"/>
              <a:t>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C212E1-5295-85CD-289B-6B58A21EB8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528047"/>
            <a:ext cx="10515600" cy="3648916"/>
          </a:xfrm>
        </p:spPr>
        <p:txBody>
          <a:bodyPr/>
          <a:lstStyle/>
          <a:p>
            <a:pPr marL="342900" lvl="0" indent="-342900" algn="just">
              <a:buFont typeface="+mj-lt"/>
              <a:buAutoNum type="arabicPeriod"/>
            </a:pPr>
            <a:r>
              <a:rPr lang="en-GB" sz="2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Communication (Web site, etc.). </a:t>
            </a:r>
            <a:r>
              <a:rPr lang="en-US" sz="2800" b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We are missing support to help with the content and to suggest contributions. Action: all</a:t>
            </a:r>
            <a:endParaRPr lang="en-GB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en-GB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A report on recent developments for accelerators for therapy and radiobiological studies will be produced. </a:t>
            </a:r>
            <a:r>
              <a:rPr lang="en-GB" sz="2800" b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Bob Bingham and Michael Moyers to take the lead.</a:t>
            </a:r>
            <a:endParaRPr lang="en-GB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en-GB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An intern at Melbourne University could be hired to create material for communicating the benefits of accelerators. </a:t>
            </a:r>
            <a:r>
              <a:rPr lang="en-GB" sz="2800" b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Action: Suzie to contact J. </a:t>
            </a:r>
            <a:r>
              <a:rPr lang="en-GB" sz="2800" b="1" dirty="0" err="1">
                <a:solidFill>
                  <a:srgbClr val="FF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Vigens</a:t>
            </a:r>
            <a:r>
              <a:rPr lang="en-GB" sz="2800" b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for the formalities to transfer the funds.</a:t>
            </a:r>
            <a:endParaRPr lang="en-GB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97867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1221B2-754E-EB5A-0B45-A5FE45DD68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rgbClr val="0070C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Mandate 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EE8BAA-4E30-AC00-2E31-7DE2C768A4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150000"/>
              </a:lnSpc>
            </a:pPr>
            <a:r>
              <a:rPr lang="en-GB" sz="2000" dirty="0">
                <a:effectLst/>
                <a:latin typeface="Verdana" panose="020B0604030504040204" pitchFamily="34" charset="0"/>
              </a:rPr>
              <a:t>Promote the exchange of information and views among the members of the international scientific community in the field of Accelerator Science including, but not limited to, the following:</a:t>
            </a:r>
            <a:endParaRPr lang="en-GB" sz="2000" dirty="0"/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effectLst/>
                <a:latin typeface="Verdana" panose="020B0604030504040204" pitchFamily="34" charset="0"/>
              </a:rPr>
              <a:t>Education and training in Accelerator Physics and Technology</a:t>
            </a:r>
            <a:endParaRPr lang="en-GB" sz="2000" dirty="0"/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effectLst/>
                <a:latin typeface="Verdana" panose="020B0604030504040204" pitchFamily="34" charset="0"/>
              </a:rPr>
              <a:t>The theory and experiments concerned with the nature and properties of particle accelerators and beam physics</a:t>
            </a:r>
            <a:endParaRPr lang="en-GB" sz="2000" dirty="0"/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effectLst/>
                <a:latin typeface="Verdana" panose="020B0604030504040204" pitchFamily="34" charset="0"/>
              </a:rPr>
              <a:t>The improvement of international communication in Accelerator Science through the sponsorship of professional meetings</a:t>
            </a:r>
            <a:endParaRPr lang="en-GB" sz="2000" dirty="0"/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effectLst/>
                <a:latin typeface="Verdana" panose="020B0604030504040204" pitchFamily="34" charset="0"/>
              </a:rPr>
              <a:t>The future of accelerator facilities for various fields that benefit science and society</a:t>
            </a:r>
            <a:endParaRPr lang="en-GB" sz="2000" dirty="0"/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effectLst/>
                <a:latin typeface="Verdana" panose="020B0604030504040204" pitchFamily="34" charset="0"/>
              </a:rPr>
              <a:t>The industrial, medical, energy production and environmental applications of relevant accelerator technologies</a:t>
            </a:r>
            <a:endParaRPr lang="en-GB" sz="2000" dirty="0"/>
          </a:p>
          <a:p>
            <a:pPr>
              <a:lnSpc>
                <a:spcPct val="150000"/>
              </a:lnSpc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2756420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23DE6D-34B1-761A-BA7F-D3F41801C7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rgbClr val="0070C0"/>
                </a:solidFill>
              </a:rPr>
              <a:t>Description displayed @ website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435C26-2FE7-C51E-3E52-F3841908FD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lnSpc>
                <a:spcPct val="160000"/>
              </a:lnSpc>
            </a:pPr>
            <a:r>
              <a:rPr lang="en-GB" dirty="0"/>
              <a:t>The International Union of Pure and Applied Physics (IUPAP) WG14 - Accelerator Science, promotes the exchange of information and views among the members of the International Scientific Community in the filed of Accelerator Science</a:t>
            </a:r>
          </a:p>
          <a:p>
            <a:pPr>
              <a:lnSpc>
                <a:spcPct val="160000"/>
              </a:lnSpc>
            </a:pPr>
            <a:r>
              <a:rPr lang="en-GB" i="1" dirty="0"/>
              <a:t>The International Union of Pure and Applied Physics (IUPAP) WG14 - Accelerator Science, fosters the exchange of information and perspectives among members of the global scientific community in the field of Accelerator Science.</a:t>
            </a:r>
          </a:p>
          <a:p>
            <a:pPr>
              <a:lnSpc>
                <a:spcPct val="160000"/>
              </a:lnSpc>
            </a:pPr>
            <a:r>
              <a:rPr lang="en-GB" dirty="0"/>
              <a:t>There are more than 30,000 accelerator world wide</a:t>
            </a:r>
          </a:p>
          <a:p>
            <a:pPr>
              <a:lnSpc>
                <a:spcPct val="160000"/>
              </a:lnSpc>
            </a:pPr>
            <a:r>
              <a:rPr lang="en-GB" dirty="0"/>
              <a:t>Accelerators are Discovery Machines allowing us to understand the origins of Our Universe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38826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D636D2-E3E9-9DB9-3F8F-880490B2CC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rgbClr val="0070C0"/>
                </a:solidFill>
              </a:rPr>
              <a:t>Storing data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EB07F3-9020-53FB-9391-59F96A2B05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Webpage</a:t>
            </a: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International Union of Pure and Applied Physics (IUPAP) WG14 - Accelerator Science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GB" dirty="0"/>
          </a:p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Indico</a:t>
            </a:r>
          </a:p>
          <a:p>
            <a:pPr lvl="1"/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https://indico.cern.ch/category/14662/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2000" u="sng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  <a:hlinkClick r:id="rId3" tooltip="https://indico.cern.ch/category/14662/"/>
            </a:endParaRPr>
          </a:p>
          <a:p>
            <a:pPr lvl="1"/>
            <a:r>
              <a:rPr lang="en-US" sz="2000" u="sng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3" tooltip="https://indico.cern.ch/category/14662/"/>
              </a:rPr>
              <a:t>MoM on Indico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en-US" sz="2000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1"/>
            <a:endParaRPr lang="en-US" sz="2000" dirty="0"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4"/>
              </a:rPr>
              <a:t>CERNBox  </a:t>
            </a:r>
          </a:p>
          <a:p>
            <a:pPr lvl="1"/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4"/>
              </a:rPr>
              <a:t>Access : https://cernbox.cern.ch/s/fzIlZ8y2Immi9vD</a:t>
            </a:r>
            <a:endParaRPr lang="en-US" sz="2000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775411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2223</TotalTime>
  <Words>417</Words>
  <Application>Microsoft Macintosh PowerPoint</Application>
  <PresentationFormat>Widescreen</PresentationFormat>
  <Paragraphs>39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Calibri</vt:lpstr>
      <vt:lpstr>Calibri Light</vt:lpstr>
      <vt:lpstr>Helvetica Neue</vt:lpstr>
      <vt:lpstr>Times New Roman</vt:lpstr>
      <vt:lpstr>Verdana</vt:lpstr>
      <vt:lpstr>Office Theme</vt:lpstr>
      <vt:lpstr>IUPAP WG14 – Meeting #15</vt:lpstr>
      <vt:lpstr>Agenda - https://indico.cern.ch/event/1423360/ </vt:lpstr>
      <vt:lpstr>Pending actions – from Meeting #14 7 dec. 2023 - https://indico.cern.ch/event/1348000/ </vt:lpstr>
      <vt:lpstr>Mandate </vt:lpstr>
      <vt:lpstr>Description displayed @ website</vt:lpstr>
      <vt:lpstr>Storing data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IUPAP WG14</dc:title>
  <dc:creator>Christine Darve</dc:creator>
  <cp:lastModifiedBy>Christine Darve</cp:lastModifiedBy>
  <cp:revision>17</cp:revision>
  <dcterms:created xsi:type="dcterms:W3CDTF">2024-05-29T06:57:04Z</dcterms:created>
  <dcterms:modified xsi:type="dcterms:W3CDTF">2024-06-02T20:50:22Z</dcterms:modified>
</cp:coreProperties>
</file>