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67" r:id="rId2"/>
    <p:sldId id="1387" r:id="rId3"/>
    <p:sldId id="2682" r:id="rId4"/>
    <p:sldId id="2689" r:id="rId5"/>
    <p:sldId id="2683" r:id="rId6"/>
    <p:sldId id="2691" r:id="rId7"/>
    <p:sldId id="2690" r:id="rId8"/>
    <p:sldId id="2622" r:id="rId9"/>
    <p:sldId id="2623" r:id="rId10"/>
    <p:sldId id="2624" r:id="rId11"/>
    <p:sldId id="2635" r:id="rId12"/>
    <p:sldId id="2694" r:id="rId13"/>
    <p:sldId id="2692" r:id="rId14"/>
    <p:sldId id="2693" r:id="rId15"/>
    <p:sldId id="2686" r:id="rId16"/>
    <p:sldId id="2672" r:id="rId17"/>
    <p:sldId id="2673" r:id="rId18"/>
    <p:sldId id="2655" r:id="rId19"/>
    <p:sldId id="2695" r:id="rId20"/>
    <p:sldId id="2696" r:id="rId21"/>
    <p:sldId id="2675" r:id="rId22"/>
    <p:sldId id="2687" r:id="rId23"/>
    <p:sldId id="2625"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3FD9"/>
    <a:srgbClr val="CCCCCC"/>
    <a:srgbClr val="00CD00"/>
    <a:srgbClr val="6D9A3C"/>
    <a:srgbClr val="FF7059"/>
    <a:srgbClr val="666666"/>
    <a:srgbClr val="FECC99"/>
    <a:srgbClr val="FEE6CC"/>
    <a:srgbClr val="CCDFDB"/>
    <a:srgbClr val="E5F0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80" autoAdjust="0"/>
    <p:restoredTop sz="76167" autoAdjust="0"/>
  </p:normalViewPr>
  <p:slideViewPr>
    <p:cSldViewPr snapToGrid="0" snapToObjects="1">
      <p:cViewPr>
        <p:scale>
          <a:sx n="76" d="100"/>
          <a:sy n="76" d="100"/>
        </p:scale>
        <p:origin x="952"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216F17-FF12-814E-936A-620B3383A43B}" type="datetimeFigureOut">
              <a:rPr lang="sv-SE" smtClean="0"/>
              <a:t>2022-12-19</a:t>
            </a:fld>
            <a:endParaRPr/>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5A434-646A-2746-9BDC-885B2382B33E}" type="slidenum">
              <a:rPr lang="sv-SE" smtClean="0"/>
              <a:t>‹#›</a:t>
            </a:fld>
            <a:endParaRPr/>
          </a:p>
        </p:txBody>
      </p:sp>
    </p:spTree>
    <p:extLst>
      <p:ext uri="{BB962C8B-B14F-4D97-AF65-F5344CB8AC3E}">
        <p14:creationId xmlns:p14="http://schemas.microsoft.com/office/powerpoint/2010/main" val="2231822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paperasmusplus.wordpress.com/npa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npaperasmusplus.wordpress.com/mooc/"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oursera.org/learn/introduction-particle-accelerator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europeanschoolnetacademy.eu/courses/course-v1:SpaceAwareness+SpaceMOOC1+2016/about"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dico.cern.ch/event/78565/timetable/?view=standard" TargetMode="External"/><Relationship Id="rId7" Type="http://schemas.openxmlformats.org/officeDocument/2006/relationships/hyperlink" Target="https://indico.cern.ch/event/656460/timetabl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indico.cern.ch/event/528094/timetable/?view=standard" TargetMode="External"/><Relationship Id="rId5" Type="http://schemas.openxmlformats.org/officeDocument/2006/relationships/hyperlink" Target="https://indico.cern.ch/event/276481/timetable/?view=standard" TargetMode="External"/><Relationship Id="rId4" Type="http://schemas.openxmlformats.org/officeDocument/2006/relationships/hyperlink" Target="https://indico.cern.ch/event/145296/timetable/?view=standard"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a:t>
            </a:fld>
            <a:endParaRPr lang="sv-SE"/>
          </a:p>
        </p:txBody>
      </p:sp>
    </p:spTree>
    <p:extLst>
      <p:ext uri="{BB962C8B-B14F-4D97-AF65-F5344CB8AC3E}">
        <p14:creationId xmlns:p14="http://schemas.microsoft.com/office/powerpoint/2010/main" val="89056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rial" panose="020B0604020202020204" pitchFamily="34" charset="0"/>
                <a:cs typeface="Arial" panose="020B0604020202020204" pitchFamily="34" charset="0"/>
              </a:rPr>
              <a:t>International </a:t>
            </a:r>
            <a:r>
              <a:rPr lang="sv-SE" sz="1200" dirty="0" err="1">
                <a:latin typeface="Arial" panose="020B0604020202020204" pitchFamily="34" charset="0"/>
                <a:cs typeface="Arial" panose="020B0604020202020204" pitchFamily="34" charset="0"/>
              </a:rPr>
              <a:t>Collaborations</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have</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been</a:t>
            </a:r>
            <a:r>
              <a:rPr lang="sv-SE" sz="1200" dirty="0">
                <a:latin typeface="Arial" panose="020B0604020202020204" pitchFamily="34" charset="0"/>
                <a:cs typeface="Arial" panose="020B0604020202020204" pitchFamily="34" charset="0"/>
              </a:rPr>
              <a:t> the </a:t>
            </a:r>
            <a:r>
              <a:rPr lang="sv-SE" sz="1200" dirty="0" err="1">
                <a:latin typeface="Arial" panose="020B0604020202020204" pitchFamily="34" charset="0"/>
                <a:cs typeface="Arial" panose="020B0604020202020204" pitchFamily="34" charset="0"/>
              </a:rPr>
              <a:t>building</a:t>
            </a:r>
            <a:r>
              <a:rPr lang="sv-SE" sz="1200" dirty="0">
                <a:latin typeface="Arial" panose="020B0604020202020204" pitchFamily="34" charset="0"/>
                <a:cs typeface="Arial" panose="020B0604020202020204" pitchFamily="34" charset="0"/>
              </a:rPr>
              <a:t> blocks </a:t>
            </a:r>
            <a:r>
              <a:rPr lang="sv-SE" sz="1200" dirty="0" err="1">
                <a:latin typeface="Arial" panose="020B0604020202020204" pitchFamily="34" charset="0"/>
                <a:cs typeface="Arial" panose="020B0604020202020204" pitchFamily="34" charset="0"/>
              </a:rPr>
              <a:t>of</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any</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large</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scale</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projects</a:t>
            </a:r>
            <a:endParaRPr lang="sv-SE"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AE5A434-646A-2746-9BDC-885B2382B33E}" type="slidenum">
              <a:rPr lang="sv-SE" smtClean="0"/>
              <a:t>2</a:t>
            </a:fld>
            <a:endParaRPr lang="sv-SE"/>
          </a:p>
        </p:txBody>
      </p:sp>
    </p:spTree>
    <p:extLst>
      <p:ext uri="{BB962C8B-B14F-4D97-AF65-F5344CB8AC3E}">
        <p14:creationId xmlns:p14="http://schemas.microsoft.com/office/powerpoint/2010/main" val="334113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a:t>
            </a:r>
            <a:r>
              <a:rPr lang="en-GB" b="1" dirty="0"/>
              <a:t>ecosystem</a:t>
            </a:r>
            <a:r>
              <a:rPr lang="en-GB" dirty="0"/>
              <a:t> consists of all the stakeholder/organisms and the (physical) environment with which they interact.</a:t>
            </a:r>
          </a:p>
          <a:p>
            <a:r>
              <a:rPr lang="en-GB" dirty="0"/>
              <a:t>Not limited to Biotic</a:t>
            </a:r>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3</a:t>
            </a:fld>
            <a:endParaRPr lang="sv-SE"/>
          </a:p>
        </p:txBody>
      </p:sp>
    </p:spTree>
    <p:extLst>
      <p:ext uri="{BB962C8B-B14F-4D97-AF65-F5344CB8AC3E}">
        <p14:creationId xmlns:p14="http://schemas.microsoft.com/office/powerpoint/2010/main" val="3789086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70000"/>
              </a:lnSpc>
              <a:spcBef>
                <a:spcPts val="0"/>
              </a:spcBef>
              <a:buSzPct val="132000"/>
              <a:buFont typeface="Wingdings" pitchFamily="2" charset="2"/>
              <a:buChar char="Ø"/>
            </a:pPr>
            <a:r>
              <a:rPr lang="sv-SE" sz="1200" dirty="0"/>
              <a:t>Students </a:t>
            </a:r>
            <a:r>
              <a:rPr lang="sv-SE" sz="1200" dirty="0" err="1"/>
              <a:t>with</a:t>
            </a:r>
            <a:r>
              <a:rPr lang="sv-SE" sz="1200" dirty="0"/>
              <a:t> </a:t>
            </a:r>
            <a:r>
              <a:rPr lang="sv-SE" sz="1200" dirty="0" err="1"/>
              <a:t>basic</a:t>
            </a:r>
            <a:r>
              <a:rPr lang="sv-SE" sz="1200" dirty="0"/>
              <a:t> </a:t>
            </a:r>
            <a:r>
              <a:rPr lang="sv-SE" sz="1200" dirty="0" err="1"/>
              <a:t>knowledge</a:t>
            </a:r>
            <a:r>
              <a:rPr lang="sv-SE" sz="1200" dirty="0"/>
              <a:t> in </a:t>
            </a:r>
            <a:r>
              <a:rPr lang="sv-SE" sz="1200" dirty="0" err="1"/>
              <a:t>physics</a:t>
            </a:r>
            <a:endParaRPr lang="sv-SE" sz="1200" dirty="0"/>
          </a:p>
          <a:p>
            <a:pPr lvl="0">
              <a:lnSpc>
                <a:spcPct val="170000"/>
              </a:lnSpc>
              <a:spcBef>
                <a:spcPts val="0"/>
              </a:spcBef>
              <a:buSzPct val="132000"/>
              <a:buFont typeface="Wingdings" pitchFamily="2" charset="2"/>
              <a:buChar char="Ø"/>
            </a:pPr>
            <a:r>
              <a:rPr lang="sv-SE" sz="1200" dirty="0" err="1"/>
              <a:t>Worldwide</a:t>
            </a:r>
            <a:r>
              <a:rPr lang="sv-SE" sz="1200" dirty="0"/>
              <a:t> </a:t>
            </a:r>
            <a:r>
              <a:rPr lang="sv-SE" sz="1200" dirty="0" err="1"/>
              <a:t>Universities</a:t>
            </a:r>
            <a:endParaRPr lang="sv-SE" sz="1200" dirty="0"/>
          </a:p>
          <a:p>
            <a:pPr lvl="0">
              <a:lnSpc>
                <a:spcPct val="170000"/>
              </a:lnSpc>
              <a:spcBef>
                <a:spcPts val="0"/>
              </a:spcBef>
              <a:buSzPct val="132000"/>
              <a:buFont typeface="Wingdings" pitchFamily="2" charset="2"/>
              <a:buChar char="Ø"/>
            </a:pPr>
            <a:r>
              <a:rPr lang="sv-SE" sz="1200" dirty="0" err="1"/>
              <a:t>Employees</a:t>
            </a:r>
            <a:r>
              <a:rPr lang="sv-SE" sz="1200" dirty="0"/>
              <a:t> at accelerators </a:t>
            </a:r>
          </a:p>
          <a:p>
            <a:pPr lvl="0">
              <a:lnSpc>
                <a:spcPct val="170000"/>
              </a:lnSpc>
              <a:spcBef>
                <a:spcPts val="0"/>
              </a:spcBef>
              <a:buSzPct val="132000"/>
              <a:buFont typeface="Wingdings" pitchFamily="2" charset="2"/>
              <a:buChar char="Ø"/>
            </a:pPr>
            <a:r>
              <a:rPr lang="sv-SE" sz="1200" dirty="0" err="1"/>
              <a:t>Companies</a:t>
            </a:r>
            <a:r>
              <a:rPr lang="sv-SE" sz="1200" dirty="0"/>
              <a:t> </a:t>
            </a:r>
          </a:p>
          <a:p>
            <a:pPr lvl="0">
              <a:lnSpc>
                <a:spcPct val="170000"/>
              </a:lnSpc>
              <a:spcBef>
                <a:spcPts val="0"/>
              </a:spcBef>
              <a:buSzPct val="132000"/>
              <a:buFont typeface="Wingdings" pitchFamily="2" charset="2"/>
              <a:buChar char="Ø"/>
            </a:pPr>
            <a:r>
              <a:rPr lang="sv-SE" sz="1200" dirty="0" err="1"/>
              <a:t>Users</a:t>
            </a:r>
            <a:r>
              <a:rPr lang="sv-SE" sz="1200" dirty="0"/>
              <a:t> </a:t>
            </a:r>
          </a:p>
          <a:p>
            <a:pPr lvl="0">
              <a:lnSpc>
                <a:spcPct val="170000"/>
              </a:lnSpc>
              <a:spcBef>
                <a:spcPts val="0"/>
              </a:spcBef>
              <a:buSzPct val="132000"/>
              <a:buFont typeface="Wingdings" pitchFamily="2" charset="2"/>
              <a:buChar char="Ø"/>
            </a:pPr>
            <a:r>
              <a:rPr lang="sv-SE" sz="1200" dirty="0"/>
              <a:t>In-Kind ESS </a:t>
            </a:r>
            <a:r>
              <a:rPr lang="sv-SE" sz="1200" dirty="0" err="1"/>
              <a:t>collaborations</a:t>
            </a:r>
            <a:r>
              <a:rPr lang="sv-SE" sz="1200" dirty="0"/>
              <a:t> </a:t>
            </a:r>
          </a:p>
          <a:p>
            <a:pPr lvl="0">
              <a:lnSpc>
                <a:spcPct val="170000"/>
              </a:lnSpc>
              <a:spcBef>
                <a:spcPts val="0"/>
              </a:spcBef>
              <a:buSzPct val="132000"/>
              <a:buFont typeface="Wingdings" pitchFamily="2" charset="2"/>
              <a:buChar char="Ø"/>
            </a:pPr>
            <a:r>
              <a:rPr lang="sv-SE" sz="1200" dirty="0"/>
              <a:t>Hospitals</a:t>
            </a:r>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4</a:t>
            </a:fld>
            <a:endParaRPr lang="sv-SE"/>
          </a:p>
        </p:txBody>
      </p:sp>
    </p:spTree>
    <p:extLst>
      <p:ext uri="{BB962C8B-B14F-4D97-AF65-F5344CB8AC3E}">
        <p14:creationId xmlns:p14="http://schemas.microsoft.com/office/powerpoint/2010/main" val="3090271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0" indent="0" rtl="0">
              <a:lnSpc>
                <a:spcPct val="150000"/>
              </a:lnSpc>
              <a:spcBef>
                <a:spcPts val="0"/>
              </a:spcBef>
              <a:spcAft>
                <a:spcPts val="0"/>
              </a:spcAft>
              <a:buClr>
                <a:schemeClr val="dk1"/>
              </a:buClr>
              <a:buSzPts val="1100"/>
              <a:buFont typeface="Arial"/>
              <a:buNone/>
            </a:pPr>
            <a:r>
              <a:rPr lang="sv-SE" sz="1200" dirty="0">
                <a:solidFill>
                  <a:schemeClr val="dk1"/>
                </a:solidFill>
                <a:latin typeface="Arial"/>
                <a:ea typeface="Arial"/>
                <a:cs typeface="Arial"/>
                <a:sym typeface="Arial"/>
              </a:rPr>
              <a:t>The </a:t>
            </a:r>
            <a:r>
              <a:rPr lang="sv-SE" sz="1200" dirty="0" err="1">
                <a:solidFill>
                  <a:schemeClr val="dk1"/>
                </a:solidFill>
                <a:latin typeface="Arial"/>
                <a:ea typeface="Arial"/>
                <a:cs typeface="Arial"/>
                <a:sym typeface="Arial"/>
              </a:rPr>
              <a:t>first</a:t>
            </a:r>
            <a:r>
              <a:rPr lang="sv-SE" sz="1200" dirty="0">
                <a:solidFill>
                  <a:schemeClr val="dk1"/>
                </a:solidFill>
                <a:latin typeface="Arial"/>
                <a:ea typeface="Arial"/>
                <a:cs typeface="Arial"/>
                <a:sym typeface="Arial"/>
              </a:rPr>
              <a:t> part </a:t>
            </a:r>
            <a:r>
              <a:rPr lang="sv-SE" sz="1200" dirty="0" err="1">
                <a:solidFill>
                  <a:schemeClr val="dk1"/>
                </a:solidFill>
                <a:latin typeface="Arial"/>
                <a:ea typeface="Arial"/>
                <a:cs typeface="Arial"/>
                <a:sym typeface="Arial"/>
              </a:rPr>
              <a:t>of</a:t>
            </a:r>
            <a:r>
              <a:rPr lang="sv-SE" sz="1200" dirty="0">
                <a:solidFill>
                  <a:schemeClr val="dk1"/>
                </a:solidFill>
                <a:latin typeface="Arial"/>
                <a:ea typeface="Arial"/>
                <a:cs typeface="Arial"/>
                <a:sym typeface="Arial"/>
              </a:rPr>
              <a:t>  NPAP </a:t>
            </a:r>
            <a:r>
              <a:rPr lang="sv-SE" sz="1200" dirty="0" err="1">
                <a:solidFill>
                  <a:schemeClr val="dk1"/>
                </a:solidFill>
                <a:latin typeface="Arial"/>
                <a:ea typeface="Arial"/>
                <a:cs typeface="Arial"/>
                <a:sym typeface="Arial"/>
              </a:rPr>
              <a:t>was</a:t>
            </a:r>
            <a:r>
              <a:rPr lang="sv-SE" sz="1200" dirty="0">
                <a:solidFill>
                  <a:schemeClr val="dk1"/>
                </a:solidFill>
                <a:latin typeface="Arial"/>
                <a:ea typeface="Arial"/>
                <a:cs typeface="Arial"/>
                <a:sym typeface="Arial"/>
              </a:rPr>
              <a:t> to </a:t>
            </a:r>
            <a:r>
              <a:rPr lang="sv-SE" sz="1200" dirty="0" err="1">
                <a:solidFill>
                  <a:schemeClr val="dk1"/>
                </a:solidFill>
                <a:latin typeface="Arial"/>
                <a:ea typeface="Arial"/>
                <a:cs typeface="Arial"/>
                <a:sym typeface="Arial"/>
              </a:rPr>
              <a:t>create</a:t>
            </a:r>
            <a:r>
              <a:rPr lang="sv-SE" sz="1200" dirty="0">
                <a:solidFill>
                  <a:schemeClr val="dk1"/>
                </a:solidFill>
                <a:latin typeface="Arial"/>
                <a:ea typeface="Arial"/>
                <a:cs typeface="Arial"/>
                <a:sym typeface="Arial"/>
              </a:rPr>
              <a:t> a Summer </a:t>
            </a:r>
            <a:r>
              <a:rPr lang="sv-SE" sz="1200" dirty="0" err="1">
                <a:solidFill>
                  <a:schemeClr val="dk1"/>
                </a:solidFill>
                <a:latin typeface="Arial"/>
                <a:ea typeface="Arial"/>
                <a:cs typeface="Arial"/>
                <a:sym typeface="Arial"/>
              </a:rPr>
              <a:t>School</a:t>
            </a:r>
            <a:r>
              <a:rPr lang="sv-SE" sz="1200" dirty="0">
                <a:solidFill>
                  <a:schemeClr val="dk1"/>
                </a:solidFill>
                <a:latin typeface="Arial"/>
                <a:ea typeface="Arial"/>
                <a:cs typeface="Arial"/>
                <a:sym typeface="Arial"/>
              </a:rPr>
              <a:t>. </a:t>
            </a:r>
          </a:p>
          <a:p>
            <a:pPr marL="914400" lvl="0" indent="0" rtl="0">
              <a:lnSpc>
                <a:spcPct val="150000"/>
              </a:lnSpc>
              <a:spcBef>
                <a:spcPts val="0"/>
              </a:spcBef>
              <a:spcAft>
                <a:spcPts val="0"/>
              </a:spcAft>
              <a:buClr>
                <a:schemeClr val="dk1"/>
              </a:buClr>
              <a:buSzPts val="1100"/>
              <a:buFont typeface="Arial"/>
              <a:buNone/>
            </a:pPr>
            <a:endParaRPr lang="sv-SE" sz="1200" dirty="0">
              <a:solidFill>
                <a:schemeClr val="dk1"/>
              </a:solidFill>
              <a:latin typeface="Arial"/>
              <a:ea typeface="Arial"/>
              <a:cs typeface="Arial"/>
              <a:sym typeface="Arial"/>
            </a:endParaRPr>
          </a:p>
          <a:p>
            <a:pPr marL="914400" lvl="0" indent="0" rtl="0">
              <a:lnSpc>
                <a:spcPct val="150000"/>
              </a:lnSpc>
              <a:spcBef>
                <a:spcPts val="0"/>
              </a:spcBef>
              <a:spcAft>
                <a:spcPts val="0"/>
              </a:spcAft>
              <a:buClr>
                <a:schemeClr val="dk1"/>
              </a:buClr>
              <a:buSzPts val="1100"/>
              <a:buFont typeface="Arial"/>
              <a:buNone/>
            </a:pPr>
            <a:r>
              <a:rPr lang="sv-SE" sz="1200" dirty="0">
                <a:solidFill>
                  <a:schemeClr val="dk1"/>
                </a:solidFill>
                <a:latin typeface="Arial"/>
                <a:ea typeface="Arial"/>
                <a:cs typeface="Arial"/>
                <a:sym typeface="Arial"/>
              </a:rPr>
              <a:t>In </a:t>
            </a:r>
            <a:r>
              <a:rPr lang="sv-SE" sz="1200" dirty="0" err="1">
                <a:solidFill>
                  <a:schemeClr val="dk1"/>
                </a:solidFill>
                <a:latin typeface="Arial"/>
                <a:ea typeface="Arial"/>
                <a:cs typeface="Arial"/>
                <a:sym typeface="Arial"/>
              </a:rPr>
              <a:t>three</a:t>
            </a:r>
            <a:r>
              <a:rPr lang="sv-SE" sz="1200" dirty="0">
                <a:solidFill>
                  <a:schemeClr val="dk1"/>
                </a:solidFill>
                <a:latin typeface="Arial"/>
                <a:ea typeface="Arial"/>
                <a:cs typeface="Arial"/>
                <a:sym typeface="Arial"/>
              </a:rPr>
              <a:t> Summer </a:t>
            </a:r>
            <a:r>
              <a:rPr lang="sv-SE" sz="1200" dirty="0" err="1">
                <a:solidFill>
                  <a:schemeClr val="dk1"/>
                </a:solidFill>
                <a:latin typeface="Arial"/>
                <a:ea typeface="Arial"/>
                <a:cs typeface="Arial"/>
                <a:sym typeface="Arial"/>
              </a:rPr>
              <a:t>Schools</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we</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have</a:t>
            </a:r>
            <a:r>
              <a:rPr lang="sv-SE" sz="1200" dirty="0">
                <a:solidFill>
                  <a:schemeClr val="dk1"/>
                </a:solidFill>
                <a:latin typeface="Arial"/>
                <a:ea typeface="Arial"/>
                <a:cs typeface="Arial"/>
                <a:sym typeface="Arial"/>
              </a:rPr>
              <a:t> given 90 students an </a:t>
            </a:r>
            <a:r>
              <a:rPr lang="sv-SE" sz="1200" dirty="0" err="1">
                <a:solidFill>
                  <a:schemeClr val="dk1"/>
                </a:solidFill>
                <a:latin typeface="Arial"/>
                <a:ea typeface="Arial"/>
                <a:cs typeface="Arial"/>
                <a:sym typeface="Arial"/>
              </a:rPr>
              <a:t>education</a:t>
            </a:r>
            <a:r>
              <a:rPr lang="sv-SE" sz="1200" dirty="0">
                <a:solidFill>
                  <a:schemeClr val="dk1"/>
                </a:solidFill>
                <a:latin typeface="Arial"/>
                <a:ea typeface="Arial"/>
                <a:cs typeface="Arial"/>
                <a:sym typeface="Arial"/>
              </a:rPr>
              <a:t> in accelerator </a:t>
            </a:r>
            <a:r>
              <a:rPr lang="sv-SE" sz="1200" dirty="0" err="1">
                <a:solidFill>
                  <a:schemeClr val="dk1"/>
                </a:solidFill>
                <a:latin typeface="Arial"/>
                <a:ea typeface="Arial"/>
                <a:cs typeface="Arial"/>
                <a:sym typeface="Arial"/>
              </a:rPr>
              <a:t>technology</a:t>
            </a:r>
            <a:r>
              <a:rPr lang="sv-SE" sz="1200" dirty="0">
                <a:solidFill>
                  <a:schemeClr val="dk1"/>
                </a:solidFill>
                <a:latin typeface="Arial"/>
                <a:ea typeface="Arial"/>
                <a:cs typeface="Arial"/>
                <a:sym typeface="Arial"/>
              </a:rPr>
              <a:t>. The </a:t>
            </a:r>
            <a:r>
              <a:rPr lang="sv-SE" sz="1200" dirty="0" err="1">
                <a:solidFill>
                  <a:schemeClr val="dk1"/>
                </a:solidFill>
                <a:latin typeface="Arial"/>
                <a:ea typeface="Arial"/>
                <a:cs typeface="Arial"/>
                <a:sym typeface="Arial"/>
              </a:rPr>
              <a:t>first</a:t>
            </a:r>
            <a:r>
              <a:rPr lang="sv-SE" sz="1200" dirty="0">
                <a:solidFill>
                  <a:schemeClr val="dk1"/>
                </a:solidFill>
                <a:latin typeface="Arial"/>
                <a:ea typeface="Arial"/>
                <a:cs typeface="Arial"/>
                <a:sym typeface="Arial"/>
              </a:rPr>
              <a:t> Summer </a:t>
            </a:r>
            <a:r>
              <a:rPr lang="sv-SE" sz="1200" dirty="0" err="1">
                <a:solidFill>
                  <a:schemeClr val="dk1"/>
                </a:solidFill>
                <a:latin typeface="Arial"/>
                <a:ea typeface="Arial"/>
                <a:cs typeface="Arial"/>
                <a:sym typeface="Arial"/>
              </a:rPr>
              <a:t>School</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was</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held</a:t>
            </a:r>
            <a:r>
              <a:rPr lang="sv-SE" sz="1200" dirty="0">
                <a:solidFill>
                  <a:schemeClr val="dk1"/>
                </a:solidFill>
                <a:latin typeface="Arial"/>
                <a:ea typeface="Arial"/>
                <a:cs typeface="Arial"/>
                <a:sym typeface="Arial"/>
              </a:rPr>
              <a:t> in 2015. </a:t>
            </a:r>
            <a:r>
              <a:rPr lang="sv-SE" sz="1200" dirty="0" err="1">
                <a:solidFill>
                  <a:schemeClr val="dk1"/>
                </a:solidFill>
                <a:latin typeface="Arial"/>
                <a:ea typeface="Arial"/>
                <a:cs typeface="Arial"/>
                <a:sym typeface="Arial"/>
              </a:rPr>
              <a:t>This</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was</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before</a:t>
            </a:r>
            <a:r>
              <a:rPr lang="sv-SE" sz="1200" dirty="0">
                <a:solidFill>
                  <a:schemeClr val="dk1"/>
                </a:solidFill>
                <a:latin typeface="Arial"/>
                <a:ea typeface="Arial"/>
                <a:cs typeface="Arial"/>
                <a:sym typeface="Arial"/>
              </a:rPr>
              <a:t> the Program </a:t>
            </a:r>
            <a:r>
              <a:rPr lang="sv-SE" sz="1200" dirty="0" err="1">
                <a:solidFill>
                  <a:schemeClr val="dk1"/>
                </a:solidFill>
                <a:latin typeface="Arial"/>
                <a:ea typeface="Arial"/>
                <a:cs typeface="Arial"/>
                <a:sym typeface="Arial"/>
              </a:rPr>
              <a:t>had</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started</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but</a:t>
            </a:r>
            <a:r>
              <a:rPr lang="sv-SE" sz="1200" dirty="0">
                <a:solidFill>
                  <a:schemeClr val="dk1"/>
                </a:solidFill>
                <a:latin typeface="Arial"/>
                <a:ea typeface="Arial"/>
                <a:cs typeface="Arial"/>
                <a:sym typeface="Arial"/>
              </a:rPr>
              <a:t> all partners </a:t>
            </a:r>
            <a:r>
              <a:rPr lang="sv-SE" sz="1200" dirty="0" err="1">
                <a:solidFill>
                  <a:schemeClr val="dk1"/>
                </a:solidFill>
                <a:latin typeface="Arial"/>
                <a:ea typeface="Arial"/>
                <a:cs typeface="Arial"/>
                <a:sym typeface="Arial"/>
              </a:rPr>
              <a:t>were</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involved</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already</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then</a:t>
            </a:r>
            <a:r>
              <a:rPr lang="sv-SE" sz="1200" dirty="0">
                <a:solidFill>
                  <a:schemeClr val="dk1"/>
                </a:solidFill>
                <a:latin typeface="Arial"/>
                <a:ea typeface="Arial"/>
                <a:cs typeface="Arial"/>
                <a:sym typeface="Arial"/>
              </a:rPr>
              <a:t>. The Summer </a:t>
            </a:r>
            <a:r>
              <a:rPr lang="sv-SE" sz="1200" dirty="0" err="1">
                <a:solidFill>
                  <a:schemeClr val="dk1"/>
                </a:solidFill>
                <a:latin typeface="Arial"/>
                <a:ea typeface="Arial"/>
                <a:cs typeface="Arial"/>
                <a:sym typeface="Arial"/>
              </a:rPr>
              <a:t>Schools</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were</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held</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during</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two</a:t>
            </a:r>
            <a:r>
              <a:rPr lang="sv-SE" sz="1200" dirty="0">
                <a:solidFill>
                  <a:schemeClr val="dk1"/>
                </a:solidFill>
                <a:latin typeface="Arial"/>
                <a:ea typeface="Arial"/>
                <a:cs typeface="Arial"/>
                <a:sym typeface="Arial"/>
              </a:rPr>
              <a:t> </a:t>
            </a:r>
            <a:r>
              <a:rPr lang="sv-SE" sz="1200" dirty="0" err="1">
                <a:solidFill>
                  <a:schemeClr val="dk1"/>
                </a:solidFill>
                <a:latin typeface="Arial"/>
                <a:ea typeface="Arial"/>
                <a:cs typeface="Arial"/>
                <a:sym typeface="Arial"/>
              </a:rPr>
              <a:t>weeks</a:t>
            </a:r>
            <a:r>
              <a:rPr lang="sv-SE" sz="1200" dirty="0">
                <a:solidFill>
                  <a:schemeClr val="dk1"/>
                </a:solidFill>
                <a:latin typeface="Arial"/>
                <a:ea typeface="Arial"/>
                <a:cs typeface="Arial"/>
                <a:sym typeface="Arial"/>
              </a:rPr>
              <a:t> in August. </a:t>
            </a:r>
            <a:endParaRPr lang="sv-SE" dirty="0"/>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AK: NPAP </a:t>
            </a:r>
            <a:r>
              <a:rPr lang="sv-SE" sz="1200" dirty="0" err="1">
                <a:solidFill>
                  <a:schemeClr val="dk1"/>
                </a:solidFill>
                <a:latin typeface="+mn-lt"/>
                <a:ea typeface="Calibri"/>
                <a:cs typeface="Calibri"/>
                <a:sym typeface="Calibri"/>
              </a:rPr>
              <a:t>Coordinator</a:t>
            </a:r>
            <a:r>
              <a:rPr lang="sv-SE" sz="1200" dirty="0">
                <a:solidFill>
                  <a:schemeClr val="dk1"/>
                </a:solidFill>
                <a:latin typeface="+mn-lt"/>
                <a:ea typeface="Calibri"/>
                <a:cs typeface="Calibri"/>
                <a:sym typeface="Calibri"/>
              </a:rPr>
              <a:t> Prof. at the Dep.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Electromagnetic</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Theory</a:t>
            </a:r>
            <a:r>
              <a:rPr lang="sv-SE" sz="1200" dirty="0">
                <a:solidFill>
                  <a:schemeClr val="dk1"/>
                </a:solidFill>
                <a:latin typeface="+mn-lt"/>
                <a:ea typeface="Calibri"/>
                <a:cs typeface="Calibri"/>
                <a:sym typeface="Calibri"/>
              </a:rPr>
              <a:t> at Lund University</a:t>
            </a:r>
          </a:p>
          <a:p>
            <a:pPr marL="0" lvl="0" indent="0" rtl="0">
              <a:lnSpc>
                <a:spcPct val="115000"/>
              </a:lnSpc>
              <a:spcBef>
                <a:spcPts val="0"/>
              </a:spcBef>
              <a:spcAft>
                <a:spcPts val="0"/>
              </a:spcAft>
              <a:buClr>
                <a:schemeClr val="dk1"/>
              </a:buClr>
              <a:buSzPts val="1100"/>
              <a:buFont typeface="Arial"/>
              <a:buNone/>
            </a:pPr>
            <a:r>
              <a:rPr lang="sv-SE" sz="1400" b="1" dirty="0" err="1">
                <a:solidFill>
                  <a:schemeClr val="dk1"/>
                </a:solidFill>
                <a:latin typeface="+mn-lt"/>
                <a:ea typeface="Calibri"/>
                <a:cs typeface="Calibri"/>
                <a:sym typeface="Calibri"/>
              </a:rPr>
              <a:t>Deana</a:t>
            </a:r>
            <a:r>
              <a:rPr lang="sv-SE" sz="1400" b="1" dirty="0">
                <a:solidFill>
                  <a:schemeClr val="dk1"/>
                </a:solidFill>
                <a:latin typeface="+mn-lt"/>
                <a:ea typeface="Calibri"/>
                <a:cs typeface="Calibri"/>
                <a:sym typeface="Calibri"/>
              </a:rPr>
              <a:t> Ekberg Nannskog</a:t>
            </a:r>
            <a:r>
              <a:rPr lang="sv-SE" sz="1200" dirty="0">
                <a:solidFill>
                  <a:schemeClr val="dk1"/>
                </a:solidFill>
                <a:latin typeface="+mn-lt"/>
                <a:ea typeface="Calibri"/>
                <a:cs typeface="Calibri"/>
                <a:sym typeface="Calibri"/>
              </a:rPr>
              <a:t>: Project Manager &amp; </a:t>
            </a:r>
            <a:r>
              <a:rPr lang="sv-SE" sz="1200" dirty="0" err="1">
                <a:solidFill>
                  <a:schemeClr val="dk1"/>
                </a:solidFill>
                <a:latin typeface="+mn-lt"/>
                <a:ea typeface="Calibri"/>
                <a:cs typeface="Calibri"/>
                <a:sym typeface="Calibri"/>
              </a:rPr>
              <a:t>Educational</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Concept</a:t>
            </a:r>
            <a:r>
              <a:rPr lang="sv-SE" sz="1200" dirty="0">
                <a:solidFill>
                  <a:schemeClr val="dk1"/>
                </a:solidFill>
                <a:latin typeface="+mn-lt"/>
                <a:ea typeface="Calibri"/>
                <a:cs typeface="Calibri"/>
                <a:sym typeface="Calibri"/>
              </a:rPr>
              <a:t> Designer at the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Commissioned</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Education</a:t>
            </a:r>
            <a:r>
              <a:rPr lang="sv-SE" sz="1200" dirty="0">
                <a:solidFill>
                  <a:schemeClr val="dk1"/>
                </a:solidFill>
                <a:latin typeface="+mn-lt"/>
                <a:ea typeface="Calibri"/>
                <a:cs typeface="Calibri"/>
                <a:sym typeface="Calibri"/>
              </a:rPr>
              <a:t> at Lund University</a:t>
            </a: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CD </a:t>
            </a:r>
            <a:r>
              <a:rPr lang="sv-SE" sz="1200" dirty="0" err="1">
                <a:solidFill>
                  <a:schemeClr val="dk1"/>
                </a:solidFill>
                <a:latin typeface="+mn-lt"/>
                <a:ea typeface="Calibri"/>
                <a:cs typeface="Calibri"/>
                <a:sym typeface="Calibri"/>
              </a:rPr>
              <a:t>Engineering</a:t>
            </a:r>
            <a:r>
              <a:rPr lang="sv-SE" sz="1200" dirty="0">
                <a:solidFill>
                  <a:schemeClr val="dk1"/>
                </a:solidFill>
                <a:latin typeface="+mn-lt"/>
                <a:ea typeface="Calibri"/>
                <a:cs typeface="Calibri"/>
                <a:sym typeface="Calibri"/>
              </a:rPr>
              <a:t> Scientist at ESS</a:t>
            </a: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SV: Prof. at the Dep.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Accelerator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at MAX IV </a:t>
            </a:r>
            <a:r>
              <a:rPr lang="sv-SE" sz="1200" dirty="0" err="1">
                <a:solidFill>
                  <a:schemeClr val="dk1"/>
                </a:solidFill>
                <a:latin typeface="+mn-lt"/>
                <a:ea typeface="Calibri"/>
                <a:cs typeface="Calibri"/>
                <a:sym typeface="Calibri"/>
              </a:rPr>
              <a:t>Laboratory</a:t>
            </a:r>
            <a:endParaRPr lang="sv-SE" sz="1200"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400" b="1" dirty="0">
                <a:solidFill>
                  <a:schemeClr val="dk1"/>
                </a:solidFill>
                <a:latin typeface="+mn-lt"/>
                <a:ea typeface="Calibri"/>
                <a:cs typeface="Calibri"/>
                <a:sym typeface="Calibri"/>
              </a:rPr>
              <a:t>Søren </a:t>
            </a:r>
            <a:r>
              <a:rPr lang="sv-SE" sz="1400" b="1" dirty="0" err="1">
                <a:solidFill>
                  <a:schemeClr val="dk1"/>
                </a:solidFill>
                <a:latin typeface="+mn-lt"/>
                <a:ea typeface="Calibri"/>
                <a:cs typeface="Calibri"/>
                <a:sym typeface="Calibri"/>
              </a:rPr>
              <a:t>Pape</a:t>
            </a:r>
            <a:r>
              <a:rPr lang="sv-SE" sz="1400" b="1" dirty="0">
                <a:solidFill>
                  <a:schemeClr val="dk1"/>
                </a:solidFill>
                <a:latin typeface="+mn-lt"/>
                <a:ea typeface="Calibri"/>
                <a:cs typeface="Calibri"/>
                <a:sym typeface="Calibri"/>
              </a:rPr>
              <a:t> Møller (AU)</a:t>
            </a:r>
            <a:r>
              <a:rPr lang="sv-SE" sz="1200" dirty="0">
                <a:solidFill>
                  <a:schemeClr val="dk1"/>
                </a:solidFill>
                <a:latin typeface="+mn-lt"/>
                <a:ea typeface="Calibri"/>
                <a:cs typeface="Calibri"/>
                <a:sym typeface="Calibri"/>
              </a:rPr>
              <a:t>: Centre Director at the Dep.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and </a:t>
            </a:r>
            <a:r>
              <a:rPr lang="sv-SE" sz="1200" dirty="0" err="1">
                <a:solidFill>
                  <a:schemeClr val="dk1"/>
                </a:solidFill>
                <a:latin typeface="+mn-lt"/>
                <a:ea typeface="Calibri"/>
                <a:cs typeface="Calibri"/>
                <a:sym typeface="Calibri"/>
              </a:rPr>
              <a:t>Astronomy</a:t>
            </a:r>
            <a:r>
              <a:rPr lang="sv-SE" sz="1200" dirty="0">
                <a:solidFill>
                  <a:schemeClr val="dk1"/>
                </a:solidFill>
                <a:latin typeface="+mn-lt"/>
                <a:ea typeface="Calibri"/>
                <a:cs typeface="Calibri"/>
                <a:sym typeface="Calibri"/>
              </a:rPr>
              <a:t> – </a:t>
            </a:r>
            <a:r>
              <a:rPr lang="sv-SE" sz="1200" dirty="0" err="1">
                <a:solidFill>
                  <a:schemeClr val="dk1"/>
                </a:solidFill>
                <a:latin typeface="+mn-lt"/>
                <a:ea typeface="Calibri"/>
                <a:cs typeface="Calibri"/>
                <a:sym typeface="Calibri"/>
              </a:rPr>
              <a:t>Institute</a:t>
            </a:r>
            <a:r>
              <a:rPr lang="sv-SE" sz="1200" dirty="0">
                <a:solidFill>
                  <a:schemeClr val="dk1"/>
                </a:solidFill>
                <a:latin typeface="+mn-lt"/>
                <a:ea typeface="Calibri"/>
                <a:cs typeface="Calibri"/>
                <a:sym typeface="Calibri"/>
              </a:rPr>
              <a:t> for </a:t>
            </a:r>
            <a:r>
              <a:rPr lang="sv-SE" sz="1200" dirty="0" err="1">
                <a:solidFill>
                  <a:schemeClr val="dk1"/>
                </a:solidFill>
                <a:latin typeface="+mn-lt"/>
                <a:ea typeface="Calibri"/>
                <a:cs typeface="Calibri"/>
                <a:sym typeface="Calibri"/>
              </a:rPr>
              <a:t>Storage</a:t>
            </a:r>
            <a:r>
              <a:rPr lang="sv-SE" sz="1200" dirty="0">
                <a:solidFill>
                  <a:schemeClr val="dk1"/>
                </a:solidFill>
                <a:latin typeface="+mn-lt"/>
                <a:ea typeface="Calibri"/>
                <a:cs typeface="Calibri"/>
                <a:sym typeface="Calibri"/>
              </a:rPr>
              <a:t> Ring </a:t>
            </a:r>
            <a:r>
              <a:rPr lang="sv-SE" sz="1200" dirty="0" err="1">
                <a:solidFill>
                  <a:schemeClr val="dk1"/>
                </a:solidFill>
                <a:latin typeface="+mn-lt"/>
                <a:ea typeface="Calibri"/>
                <a:cs typeface="Calibri"/>
                <a:sym typeface="Calibri"/>
              </a:rPr>
              <a:t>Facilities</a:t>
            </a:r>
            <a:r>
              <a:rPr lang="sv-SE" sz="1200" dirty="0">
                <a:solidFill>
                  <a:schemeClr val="dk1"/>
                </a:solidFill>
                <a:latin typeface="+mn-lt"/>
                <a:ea typeface="Calibri"/>
                <a:cs typeface="Calibri"/>
                <a:sym typeface="Calibri"/>
              </a:rPr>
              <a:t> at Aarhus University</a:t>
            </a: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EA: </a:t>
            </a:r>
            <a:r>
              <a:rPr lang="sv-SE" sz="1200" dirty="0" err="1">
                <a:solidFill>
                  <a:schemeClr val="dk1"/>
                </a:solidFill>
                <a:latin typeface="+mn-lt"/>
                <a:ea typeface="Calibri"/>
                <a:cs typeface="Calibri"/>
                <a:sym typeface="Calibri"/>
              </a:rPr>
              <a:t>Associate</a:t>
            </a:r>
            <a:r>
              <a:rPr lang="sv-SE" sz="1200" dirty="0">
                <a:solidFill>
                  <a:schemeClr val="dk1"/>
                </a:solidFill>
                <a:latin typeface="+mn-lt"/>
                <a:ea typeface="Calibri"/>
                <a:cs typeface="Calibri"/>
                <a:sym typeface="Calibri"/>
              </a:rPr>
              <a:t> Professor at the The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at University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Oslo</a:t>
            </a:r>
          </a:p>
          <a:p>
            <a:pPr marL="0" lvl="0" indent="0" rtl="0">
              <a:lnSpc>
                <a:spcPct val="115000"/>
              </a:lnSpc>
              <a:spcBef>
                <a:spcPts val="0"/>
              </a:spcBef>
              <a:spcAft>
                <a:spcPts val="0"/>
              </a:spcAft>
              <a:buClr>
                <a:schemeClr val="dk1"/>
              </a:buClr>
              <a:buSzPts val="1100"/>
              <a:buFont typeface="Arial"/>
              <a:buNone/>
            </a:pPr>
            <a:r>
              <a:rPr lang="sv-SE" sz="1200" b="1" dirty="0">
                <a:solidFill>
                  <a:schemeClr val="dk1"/>
                </a:solidFill>
                <a:latin typeface="+mn-lt"/>
                <a:ea typeface="Calibri"/>
                <a:cs typeface="Calibri"/>
                <a:sym typeface="Calibri"/>
              </a:rPr>
              <a:t>Pauli Heikkinen</a:t>
            </a:r>
          </a:p>
          <a:p>
            <a:pPr marL="0" lvl="0" indent="0" rtl="0">
              <a:lnSpc>
                <a:spcPct val="115000"/>
              </a:lnSpc>
              <a:spcBef>
                <a:spcPts val="0"/>
              </a:spcBef>
              <a:spcAft>
                <a:spcPts val="0"/>
              </a:spcAft>
              <a:buClr>
                <a:schemeClr val="dk1"/>
              </a:buClr>
              <a:buSzPts val="1100"/>
              <a:buFont typeface="Arial"/>
              <a:buNone/>
            </a:pPr>
            <a:r>
              <a:rPr lang="sv-SE" sz="1200" dirty="0" err="1">
                <a:solidFill>
                  <a:schemeClr val="dk1"/>
                </a:solidFill>
                <a:latin typeface="+mn-lt"/>
                <a:ea typeface="Calibri"/>
                <a:cs typeface="Calibri"/>
                <a:sym typeface="Calibri"/>
              </a:rPr>
              <a:t>Chief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Engineer</a:t>
            </a:r>
            <a:r>
              <a:rPr lang="sv-SE" sz="1200" dirty="0">
                <a:solidFill>
                  <a:schemeClr val="dk1"/>
                </a:solidFill>
                <a:latin typeface="+mn-lt"/>
                <a:ea typeface="Calibri"/>
                <a:cs typeface="Calibri"/>
                <a:sym typeface="Calibri"/>
              </a:rPr>
              <a:t> at the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at University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Jyväskyläpauli.heikkinen@jyu.fi</a:t>
            </a:r>
            <a:endParaRPr lang="sv-SE" sz="1200"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200" b="1" dirty="0">
                <a:solidFill>
                  <a:schemeClr val="dk1"/>
                </a:solidFill>
                <a:latin typeface="+mn-lt"/>
                <a:ea typeface="Calibri"/>
                <a:cs typeface="Calibri"/>
                <a:sym typeface="Calibri"/>
              </a:rPr>
              <a:t>Francesca </a:t>
            </a:r>
            <a:r>
              <a:rPr lang="sv-SE" sz="1200" b="1" dirty="0" err="1">
                <a:solidFill>
                  <a:schemeClr val="dk1"/>
                </a:solidFill>
                <a:latin typeface="+mn-lt"/>
                <a:ea typeface="Calibri"/>
                <a:cs typeface="Calibri"/>
                <a:sym typeface="Calibri"/>
              </a:rPr>
              <a:t>Curbis</a:t>
            </a:r>
            <a:endParaRPr lang="sv-SE" sz="1200" b="1"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200" dirty="0" err="1">
                <a:solidFill>
                  <a:schemeClr val="dk1"/>
                </a:solidFill>
                <a:latin typeface="+mn-lt"/>
                <a:ea typeface="Calibri"/>
                <a:cs typeface="Calibri"/>
                <a:sym typeface="Calibri"/>
              </a:rPr>
              <a:t>Associate</a:t>
            </a:r>
            <a:r>
              <a:rPr lang="sv-SE" sz="1200" dirty="0">
                <a:solidFill>
                  <a:schemeClr val="dk1"/>
                </a:solidFill>
                <a:latin typeface="+mn-lt"/>
                <a:ea typeface="Calibri"/>
                <a:cs typeface="Calibri"/>
                <a:sym typeface="Calibri"/>
              </a:rPr>
              <a:t> Professor at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Accelerator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at  MAX IV </a:t>
            </a:r>
            <a:r>
              <a:rPr lang="sv-SE" sz="1200" dirty="0" err="1">
                <a:solidFill>
                  <a:schemeClr val="dk1"/>
                </a:solidFill>
                <a:latin typeface="+mn-lt"/>
                <a:ea typeface="Calibri"/>
                <a:cs typeface="Calibri"/>
                <a:sym typeface="Calibri"/>
              </a:rPr>
              <a:t>Laboratory</a:t>
            </a:r>
            <a:r>
              <a:rPr lang="sv-SE" sz="1200" dirty="0">
                <a:solidFill>
                  <a:schemeClr val="dk1"/>
                </a:solidFill>
                <a:latin typeface="+mn-lt"/>
                <a:ea typeface="Calibri"/>
                <a:cs typeface="Calibri"/>
                <a:sym typeface="Calibri"/>
              </a:rPr>
              <a:t>, Lund University</a:t>
            </a:r>
          </a:p>
          <a:p>
            <a:pPr marL="0" lvl="0" indent="0" rtl="0">
              <a:lnSpc>
                <a:spcPct val="115000"/>
              </a:lnSpc>
              <a:spcBef>
                <a:spcPts val="0"/>
              </a:spcBef>
              <a:spcAft>
                <a:spcPts val="0"/>
              </a:spcAft>
              <a:buClr>
                <a:schemeClr val="dk1"/>
              </a:buClr>
              <a:buSzPts val="1100"/>
              <a:buFont typeface="Arial"/>
              <a:buNone/>
            </a:pPr>
            <a:r>
              <a:rPr lang="sv-SE" sz="1200" b="1" dirty="0">
                <a:solidFill>
                  <a:schemeClr val="dk1"/>
                </a:solidFill>
                <a:latin typeface="+mn-lt"/>
                <a:ea typeface="Calibri"/>
                <a:cs typeface="Calibri"/>
                <a:sym typeface="Calibri"/>
              </a:rPr>
              <a:t>Maja </a:t>
            </a:r>
            <a:r>
              <a:rPr lang="sv-SE" sz="1200" b="1" dirty="0" err="1">
                <a:solidFill>
                  <a:schemeClr val="dk1"/>
                </a:solidFill>
                <a:latin typeface="+mn-lt"/>
                <a:ea typeface="Calibri"/>
                <a:cs typeface="Calibri"/>
                <a:sym typeface="Calibri"/>
              </a:rPr>
              <a:t>Olvegård</a:t>
            </a:r>
            <a:endParaRPr lang="sv-SE" sz="1200" b="1"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Researcher at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and </a:t>
            </a:r>
            <a:r>
              <a:rPr lang="sv-SE" sz="1200" dirty="0" err="1">
                <a:solidFill>
                  <a:schemeClr val="dk1"/>
                </a:solidFill>
                <a:latin typeface="+mn-lt"/>
                <a:ea typeface="Calibri"/>
                <a:cs typeface="Calibri"/>
                <a:sym typeface="Calibri"/>
              </a:rPr>
              <a:t>Astronomy</a:t>
            </a:r>
            <a:r>
              <a:rPr lang="sv-SE" sz="1200" dirty="0">
                <a:solidFill>
                  <a:schemeClr val="dk1"/>
                </a:solidFill>
                <a:latin typeface="+mn-lt"/>
                <a:ea typeface="Calibri"/>
                <a:cs typeface="Calibri"/>
                <a:sym typeface="Calibri"/>
              </a:rPr>
              <a:t>, FREIA at Uppsala University</a:t>
            </a:r>
          </a:p>
          <a:p>
            <a:pPr marL="0" lvl="0" indent="0" rtl="0">
              <a:lnSpc>
                <a:spcPct val="115000"/>
              </a:lnSpc>
              <a:spcBef>
                <a:spcPts val="0"/>
              </a:spcBef>
              <a:spcAft>
                <a:spcPts val="0"/>
              </a:spcAft>
              <a:buClr>
                <a:schemeClr val="dk1"/>
              </a:buClr>
              <a:buSzPts val="1100"/>
              <a:buFont typeface="Arial"/>
              <a:buNone/>
            </a:pPr>
            <a:r>
              <a:rPr lang="sv-SE" sz="1200" b="1" dirty="0">
                <a:solidFill>
                  <a:schemeClr val="dk1"/>
                </a:solidFill>
                <a:latin typeface="+mn-lt"/>
                <a:ea typeface="Calibri"/>
                <a:cs typeface="Calibri"/>
                <a:sym typeface="Calibri"/>
              </a:rPr>
              <a:t>Pedro Fernandes </a:t>
            </a:r>
            <a:r>
              <a:rPr lang="sv-SE" sz="1200" b="1" dirty="0" err="1">
                <a:solidFill>
                  <a:schemeClr val="dk1"/>
                </a:solidFill>
                <a:latin typeface="+mn-lt"/>
                <a:ea typeface="Calibri"/>
                <a:cs typeface="Calibri"/>
                <a:sym typeface="Calibri"/>
              </a:rPr>
              <a:t>Tavares</a:t>
            </a:r>
            <a:endParaRPr lang="sv-SE" sz="1200" b="1"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Accelerator </a:t>
            </a:r>
            <a:r>
              <a:rPr lang="sv-SE" sz="1200" dirty="0" err="1">
                <a:solidFill>
                  <a:schemeClr val="dk1"/>
                </a:solidFill>
                <a:latin typeface="+mn-lt"/>
                <a:ea typeface="Calibri"/>
                <a:cs typeface="Calibri"/>
                <a:sym typeface="Calibri"/>
              </a:rPr>
              <a:t>physicist</a:t>
            </a:r>
            <a:r>
              <a:rPr lang="sv-SE" sz="1200" dirty="0">
                <a:solidFill>
                  <a:schemeClr val="dk1"/>
                </a:solidFill>
                <a:latin typeface="+mn-lt"/>
                <a:ea typeface="Calibri"/>
                <a:cs typeface="Calibri"/>
                <a:sym typeface="Calibri"/>
              </a:rPr>
              <a:t> at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Accelerator </a:t>
            </a:r>
            <a:r>
              <a:rPr lang="sv-SE" sz="1200" dirty="0" err="1">
                <a:solidFill>
                  <a:schemeClr val="dk1"/>
                </a:solidFill>
                <a:latin typeface="+mn-lt"/>
                <a:ea typeface="Calibri"/>
                <a:cs typeface="Calibri"/>
                <a:sym typeface="Calibri"/>
              </a:rPr>
              <a:t>Physics</a:t>
            </a:r>
            <a:r>
              <a:rPr lang="sv-SE" sz="1200" dirty="0">
                <a:solidFill>
                  <a:schemeClr val="dk1"/>
                </a:solidFill>
                <a:latin typeface="+mn-lt"/>
                <a:ea typeface="Calibri"/>
                <a:cs typeface="Calibri"/>
                <a:sym typeface="Calibri"/>
              </a:rPr>
              <a:t> at the The MAX IV </a:t>
            </a:r>
            <a:r>
              <a:rPr lang="sv-SE" sz="1200" dirty="0" err="1">
                <a:solidFill>
                  <a:schemeClr val="dk1"/>
                </a:solidFill>
                <a:latin typeface="+mn-lt"/>
                <a:ea typeface="Calibri"/>
                <a:cs typeface="Calibri"/>
                <a:sym typeface="Calibri"/>
              </a:rPr>
              <a:t>Laboratory</a:t>
            </a:r>
            <a:r>
              <a:rPr lang="sv-SE" sz="1200" dirty="0">
                <a:solidFill>
                  <a:schemeClr val="dk1"/>
                </a:solidFill>
                <a:latin typeface="+mn-lt"/>
                <a:ea typeface="Calibri"/>
                <a:cs typeface="Calibri"/>
                <a:sym typeface="Calibri"/>
              </a:rPr>
              <a:t>, Lund University</a:t>
            </a:r>
          </a:p>
          <a:p>
            <a:pPr marL="0" lvl="0" indent="0" rtl="0">
              <a:lnSpc>
                <a:spcPct val="115000"/>
              </a:lnSpc>
              <a:spcBef>
                <a:spcPts val="0"/>
              </a:spcBef>
              <a:spcAft>
                <a:spcPts val="0"/>
              </a:spcAft>
              <a:buClr>
                <a:schemeClr val="dk1"/>
              </a:buClr>
              <a:buSzPts val="1100"/>
              <a:buFont typeface="Arial"/>
              <a:buNone/>
            </a:pPr>
            <a:r>
              <a:rPr lang="sv-SE" sz="1200" dirty="0">
                <a:solidFill>
                  <a:schemeClr val="dk1"/>
                </a:solidFill>
                <a:latin typeface="+mn-lt"/>
                <a:ea typeface="Calibri"/>
                <a:cs typeface="Calibri"/>
                <a:sym typeface="Calibri"/>
              </a:rPr>
              <a:t>JK: </a:t>
            </a:r>
            <a:r>
              <a:rPr lang="sv-SE" sz="1200" b="1" dirty="0">
                <a:solidFill>
                  <a:schemeClr val="dk1"/>
                </a:solidFill>
                <a:latin typeface="+mn-lt"/>
                <a:ea typeface="Calibri"/>
                <a:cs typeface="Calibri"/>
                <a:sym typeface="Calibri"/>
              </a:rPr>
              <a:t>Julius </a:t>
            </a:r>
            <a:r>
              <a:rPr lang="sv-SE" sz="1200" b="1" dirty="0" err="1">
                <a:solidFill>
                  <a:schemeClr val="dk1"/>
                </a:solidFill>
                <a:latin typeface="+mn-lt"/>
                <a:ea typeface="Calibri"/>
                <a:cs typeface="Calibri"/>
                <a:sym typeface="Calibri"/>
              </a:rPr>
              <a:t>Kvissberg</a:t>
            </a:r>
            <a:endParaRPr lang="sv-SE" sz="1200" b="1" dirty="0">
              <a:solidFill>
                <a:schemeClr val="dk1"/>
              </a:solidFill>
              <a:latin typeface="+mn-lt"/>
              <a:ea typeface="Calibri"/>
              <a:cs typeface="Calibri"/>
              <a:sym typeface="Calibri"/>
            </a:endParaRPr>
          </a:p>
          <a:p>
            <a:pPr marL="0" lvl="0" indent="0" rtl="0">
              <a:lnSpc>
                <a:spcPct val="115000"/>
              </a:lnSpc>
              <a:spcBef>
                <a:spcPts val="0"/>
              </a:spcBef>
              <a:spcAft>
                <a:spcPts val="0"/>
              </a:spcAft>
              <a:buClr>
                <a:schemeClr val="dk1"/>
              </a:buClr>
              <a:buSzPts val="1100"/>
              <a:buFont typeface="Arial"/>
              <a:buNone/>
            </a:pPr>
            <a:r>
              <a:rPr lang="sv-SE" sz="1200" dirty="0" err="1">
                <a:solidFill>
                  <a:schemeClr val="dk1"/>
                </a:solidFill>
                <a:latin typeface="+mn-lt"/>
                <a:ea typeface="Calibri"/>
                <a:cs typeface="Calibri"/>
                <a:sym typeface="Calibri"/>
              </a:rPr>
              <a:t>Producer</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Digital Resources at the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Commissioned</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Education</a:t>
            </a:r>
            <a:r>
              <a:rPr lang="sv-SE" sz="1200" dirty="0">
                <a:solidFill>
                  <a:schemeClr val="dk1"/>
                </a:solidFill>
                <a:latin typeface="+mn-lt"/>
                <a:ea typeface="Calibri"/>
                <a:cs typeface="Calibri"/>
                <a:sym typeface="Calibri"/>
              </a:rPr>
              <a:t> at Lund University</a:t>
            </a:r>
          </a:p>
          <a:p>
            <a:pPr marL="0" lvl="0" indent="0" rtl="0">
              <a:lnSpc>
                <a:spcPct val="115000"/>
              </a:lnSpc>
              <a:spcBef>
                <a:spcPts val="0"/>
              </a:spcBef>
              <a:spcAft>
                <a:spcPts val="0"/>
              </a:spcAft>
              <a:buClr>
                <a:schemeClr val="dk1"/>
              </a:buClr>
              <a:buSzPts val="1100"/>
              <a:buFont typeface="Arial"/>
              <a:buNone/>
            </a:pPr>
            <a:r>
              <a:rPr lang="sv-SE" sz="1200" b="1" dirty="0" err="1">
                <a:solidFill>
                  <a:schemeClr val="dk1"/>
                </a:solidFill>
                <a:latin typeface="+mn-lt"/>
                <a:ea typeface="Calibri"/>
                <a:cs typeface="Calibri"/>
                <a:sym typeface="Calibri"/>
              </a:rPr>
              <a:t>Karima</a:t>
            </a:r>
            <a:r>
              <a:rPr lang="sv-SE" sz="1200" b="1" dirty="0">
                <a:solidFill>
                  <a:schemeClr val="dk1"/>
                </a:solidFill>
                <a:latin typeface="+mn-lt"/>
                <a:ea typeface="Calibri"/>
                <a:cs typeface="Calibri"/>
                <a:sym typeface="Calibri"/>
              </a:rPr>
              <a:t> Kandi</a:t>
            </a:r>
          </a:p>
          <a:p>
            <a:pPr marL="0" lvl="0" indent="0">
              <a:spcBef>
                <a:spcPts val="0"/>
              </a:spcBef>
              <a:spcAft>
                <a:spcPts val="0"/>
              </a:spcAft>
              <a:buNone/>
            </a:pPr>
            <a:r>
              <a:rPr lang="sv-SE" sz="1200" dirty="0">
                <a:solidFill>
                  <a:schemeClr val="dk1"/>
                </a:solidFill>
                <a:latin typeface="+mn-lt"/>
                <a:ea typeface="Calibri"/>
                <a:cs typeface="Calibri"/>
                <a:sym typeface="Calibri"/>
              </a:rPr>
              <a:t>Project administrator at the </a:t>
            </a:r>
            <a:r>
              <a:rPr lang="sv-SE" sz="1200" dirty="0" err="1">
                <a:solidFill>
                  <a:schemeClr val="dk1"/>
                </a:solidFill>
                <a:latin typeface="+mn-lt"/>
                <a:ea typeface="Calibri"/>
                <a:cs typeface="Calibri"/>
                <a:sym typeface="Calibri"/>
              </a:rPr>
              <a:t>Department</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of</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Commissioned</a:t>
            </a:r>
            <a:r>
              <a:rPr lang="sv-SE" sz="1200" dirty="0">
                <a:solidFill>
                  <a:schemeClr val="dk1"/>
                </a:solidFill>
                <a:latin typeface="+mn-lt"/>
                <a:ea typeface="Calibri"/>
                <a:cs typeface="Calibri"/>
                <a:sym typeface="Calibri"/>
              </a:rPr>
              <a:t> </a:t>
            </a:r>
            <a:r>
              <a:rPr lang="sv-SE" sz="1200" dirty="0" err="1">
                <a:solidFill>
                  <a:schemeClr val="dk1"/>
                </a:solidFill>
                <a:latin typeface="+mn-lt"/>
                <a:ea typeface="Calibri"/>
                <a:cs typeface="Calibri"/>
                <a:sym typeface="Calibri"/>
              </a:rPr>
              <a:t>Education</a:t>
            </a:r>
            <a:r>
              <a:rPr lang="sv-SE" sz="1200" dirty="0">
                <a:solidFill>
                  <a:schemeClr val="dk1"/>
                </a:solidFill>
                <a:latin typeface="+mn-lt"/>
                <a:ea typeface="Calibri"/>
                <a:cs typeface="Calibri"/>
                <a:sym typeface="Calibri"/>
              </a:rPr>
              <a:t> at Lund U</a:t>
            </a:r>
            <a:r>
              <a:rPr lang="sv-SE" sz="1100" dirty="0">
                <a:solidFill>
                  <a:schemeClr val="dk1"/>
                </a:solidFill>
                <a:latin typeface="Arial"/>
                <a:ea typeface="Arial"/>
                <a:cs typeface="Arial"/>
                <a:sym typeface="Arial"/>
              </a:rPr>
              <a:t> </a:t>
            </a:r>
            <a:endParaRPr lang="sv-SE" dirty="0"/>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6</a:t>
            </a:fld>
            <a:endParaRPr lang="sv-SE"/>
          </a:p>
        </p:txBody>
      </p:sp>
    </p:spTree>
    <p:extLst>
      <p:ext uri="{BB962C8B-B14F-4D97-AF65-F5344CB8AC3E}">
        <p14:creationId xmlns:p14="http://schemas.microsoft.com/office/powerpoint/2010/main" val="389324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434 </a:t>
            </a:r>
            <a:r>
              <a:rPr lang="en-GB" dirty="0" err="1"/>
              <a:t>kE</a:t>
            </a:r>
            <a:r>
              <a:rPr lang="en-GB" dirty="0"/>
              <a:t> </a:t>
            </a:r>
            <a:r>
              <a:rPr lang="en-GB" dirty="0">
                <a:sym typeface="Wingdings" pitchFamily="2" charset="2"/>
              </a:rPr>
              <a:t> </a:t>
            </a:r>
            <a:r>
              <a:rPr lang="en-GB" dirty="0">
                <a:effectLst/>
                <a:latin typeface="Calibri" panose="020F0502020204030204" pitchFamily="34" charset="0"/>
              </a:rPr>
              <a:t>327 725 euro </a:t>
            </a:r>
            <a:r>
              <a:rPr lang="en-GB" dirty="0"/>
              <a:t>3 years</a:t>
            </a:r>
          </a:p>
          <a:p>
            <a:endParaRPr lang="en-GB" dirty="0"/>
          </a:p>
          <a:p>
            <a:r>
              <a:rPr lang="en-GB" dirty="0"/>
              <a:t>The intellectual outputs of the program have been disseminated through campus-based </a:t>
            </a:r>
            <a:r>
              <a:rPr lang="en-GB" i="1" dirty="0">
                <a:hlinkClick r:id="rId3"/>
              </a:rPr>
              <a:t>Summer Schools</a:t>
            </a:r>
            <a:r>
              <a:rPr lang="en-GB" i="1" dirty="0"/>
              <a:t> </a:t>
            </a:r>
            <a:r>
              <a:rPr lang="en-GB" dirty="0"/>
              <a:t>in Lund. Further, the outputs is also widely disseminated through Massive Open Online Courses (</a:t>
            </a:r>
            <a:r>
              <a:rPr lang="en-GB" i="1" dirty="0">
                <a:hlinkClick r:id="rId4"/>
              </a:rPr>
              <a:t>MOOCs</a:t>
            </a:r>
            <a:r>
              <a:rPr lang="en-GB" i="1" dirty="0"/>
              <a:t>) </a:t>
            </a:r>
            <a:r>
              <a:rPr lang="en-GB" dirty="0"/>
              <a:t>at</a:t>
            </a:r>
            <a:r>
              <a:rPr lang="en-GB" i="1" dirty="0"/>
              <a:t> Coursera</a:t>
            </a:r>
            <a:r>
              <a:rPr lang="en-GB" dirty="0"/>
              <a:t>–  accessible to various audiences within the public and private sectors in Europe, in due course.</a:t>
            </a:r>
          </a:p>
          <a:p>
            <a:r>
              <a:rPr lang="en-GB" dirty="0"/>
              <a:t>NPAP aims to broaden the opportunities for education in accelerator physics and technology with the purpose of encouraging students to conduct their master’s / Ph.D. project in accelerator physics as well as encouraging professionals (e.g. medical physicists, radiologists or engineers) to move into the world of accelerator technology. Ultimately, we strive to enhance interest and support future professionals in the field as well as establishing a broader use of the intellectual and technological outputs that particle accelerator research provides.</a:t>
            </a:r>
          </a:p>
          <a:p>
            <a:r>
              <a:rPr lang="en-GB" i="1" dirty="0"/>
              <a:t>This program is an Erasmus+ Strategic Partnerships for higher education project and a Key Action 2 Cooperation for innovation and exchange of good practices. Funded by the European Union. </a:t>
            </a:r>
            <a:endParaRPr lang="sv-SE" sz="1200" dirty="0"/>
          </a:p>
          <a:p>
            <a:pPr marL="0" lvl="0" indent="0" rtl="0">
              <a:spcBef>
                <a:spcPts val="0"/>
              </a:spcBef>
              <a:spcAft>
                <a:spcPts val="0"/>
              </a:spcAft>
              <a:buNone/>
            </a:pPr>
            <a:endParaRPr lang="sv-SE" sz="1200" dirty="0"/>
          </a:p>
          <a:p>
            <a:pPr marL="0" lvl="0" indent="0" rtl="0">
              <a:spcBef>
                <a:spcPts val="0"/>
              </a:spcBef>
              <a:spcAft>
                <a:spcPts val="0"/>
              </a:spcAft>
              <a:buNone/>
            </a:pPr>
            <a:r>
              <a:rPr lang="sv-SE" sz="1200" dirty="0" err="1"/>
              <a:t>Based</a:t>
            </a:r>
            <a:r>
              <a:rPr lang="sv-SE" sz="1200" dirty="0"/>
              <a:t> on the observations </a:t>
            </a:r>
            <a:r>
              <a:rPr lang="sv-SE" sz="1200" dirty="0" err="1"/>
              <a:t>listed</a:t>
            </a:r>
            <a:r>
              <a:rPr lang="sv-SE" sz="1200" dirty="0"/>
              <a:t> </a:t>
            </a:r>
            <a:r>
              <a:rPr lang="sv-SE" sz="1200" dirty="0" err="1"/>
              <a:t>earlier</a:t>
            </a:r>
            <a:r>
              <a:rPr lang="sv-SE" sz="1200" dirty="0"/>
              <a:t>, </a:t>
            </a:r>
            <a:r>
              <a:rPr lang="sv-SE" sz="1200" dirty="0" err="1"/>
              <a:t>we</a:t>
            </a:r>
            <a:r>
              <a:rPr lang="sv-SE" sz="1200" dirty="0"/>
              <a:t> </a:t>
            </a:r>
            <a:r>
              <a:rPr lang="sv-SE" sz="1200" dirty="0" err="1"/>
              <a:t>built</a:t>
            </a:r>
            <a:r>
              <a:rPr lang="sv-SE" sz="1200" dirty="0"/>
              <a:t> a team to </a:t>
            </a:r>
            <a:r>
              <a:rPr lang="sv-SE" sz="1200" dirty="0" err="1"/>
              <a:t>create</a:t>
            </a:r>
            <a:r>
              <a:rPr lang="sv-SE" sz="1200" dirty="0"/>
              <a:t> the NPAS2015:</a:t>
            </a:r>
          </a:p>
          <a:p>
            <a:pPr marL="0" lvl="0" indent="0" rtl="0">
              <a:spcBef>
                <a:spcPts val="0"/>
              </a:spcBef>
              <a:spcAft>
                <a:spcPts val="0"/>
              </a:spcAft>
              <a:buNone/>
            </a:pPr>
            <a:endParaRPr lang="sv-SE" sz="1200" dirty="0"/>
          </a:p>
          <a:p>
            <a:pPr marL="0" lvl="0" indent="0" rtl="0">
              <a:spcBef>
                <a:spcPts val="0"/>
              </a:spcBef>
              <a:spcAft>
                <a:spcPts val="0"/>
              </a:spcAft>
              <a:buNone/>
            </a:pPr>
            <a:r>
              <a:rPr lang="sv-SE" sz="1200" dirty="0"/>
              <a:t>The </a:t>
            </a:r>
            <a:r>
              <a:rPr lang="sv-SE" sz="1200" dirty="0" err="1"/>
              <a:t>objective</a:t>
            </a:r>
            <a:r>
              <a:rPr lang="sv-SE" sz="1200" dirty="0"/>
              <a:t> is to </a:t>
            </a:r>
            <a:r>
              <a:rPr lang="sv-SE" sz="1200" dirty="0" err="1"/>
              <a:t>teach</a:t>
            </a:r>
            <a:r>
              <a:rPr lang="sv-SE" sz="1200" dirty="0"/>
              <a:t> the </a:t>
            </a:r>
            <a:r>
              <a:rPr lang="sv-SE" sz="1200" dirty="0" err="1"/>
              <a:t>basics</a:t>
            </a:r>
            <a:r>
              <a:rPr lang="sv-SE" sz="1200" dirty="0"/>
              <a:t> </a:t>
            </a:r>
            <a:r>
              <a:rPr lang="sv-SE" sz="1200" dirty="0" err="1"/>
              <a:t>of</a:t>
            </a:r>
            <a:r>
              <a:rPr lang="sv-SE" sz="1200" dirty="0"/>
              <a:t> accelerator </a:t>
            </a:r>
            <a:r>
              <a:rPr lang="sv-SE" sz="1200" dirty="0" err="1"/>
              <a:t>physics</a:t>
            </a:r>
            <a:r>
              <a:rPr lang="sv-SE" sz="1200" dirty="0"/>
              <a:t> and </a:t>
            </a:r>
            <a:r>
              <a:rPr lang="sv-SE" sz="1200" dirty="0" err="1"/>
              <a:t>technology</a:t>
            </a:r>
            <a:r>
              <a:rPr lang="sv-SE" sz="1200" dirty="0"/>
              <a:t>, and to </a:t>
            </a:r>
            <a:r>
              <a:rPr lang="sv-SE" sz="1200" dirty="0" err="1"/>
              <a:t>demonstrate</a:t>
            </a:r>
            <a:r>
              <a:rPr lang="sv-SE" sz="1200" dirty="0"/>
              <a:t> for the students </a:t>
            </a:r>
            <a:r>
              <a:rPr lang="sv-SE" sz="1200" dirty="0" err="1"/>
              <a:t>that</a:t>
            </a:r>
            <a:r>
              <a:rPr lang="sv-SE" sz="1200" dirty="0"/>
              <a:t> </a:t>
            </a:r>
            <a:r>
              <a:rPr lang="sv-SE" sz="1200" dirty="0" err="1"/>
              <a:t>this</a:t>
            </a:r>
            <a:r>
              <a:rPr lang="sv-SE" sz="1200" dirty="0"/>
              <a:t> is an </a:t>
            </a:r>
            <a:r>
              <a:rPr lang="sv-SE" sz="1200" dirty="0" err="1"/>
              <a:t>interesting</a:t>
            </a:r>
            <a:r>
              <a:rPr lang="sv-SE" sz="1200" dirty="0"/>
              <a:t> and broad </a:t>
            </a:r>
            <a:r>
              <a:rPr lang="sv-SE" sz="1200" dirty="0" err="1"/>
              <a:t>subject</a:t>
            </a:r>
            <a:r>
              <a:rPr lang="sv-SE" sz="1200" dirty="0"/>
              <a:t>, </a:t>
            </a:r>
            <a:r>
              <a:rPr lang="sv-SE" sz="1200" dirty="0" err="1"/>
              <a:t>carried</a:t>
            </a:r>
            <a:r>
              <a:rPr lang="sv-SE" sz="1200" dirty="0"/>
              <a:t> </a:t>
            </a:r>
            <a:r>
              <a:rPr lang="sv-SE" sz="1200" dirty="0" err="1"/>
              <a:t>out</a:t>
            </a:r>
            <a:r>
              <a:rPr lang="sv-SE" sz="1200" dirty="0"/>
              <a:t> in an international </a:t>
            </a:r>
            <a:r>
              <a:rPr lang="sv-SE" sz="1200" dirty="0" err="1"/>
              <a:t>environment</a:t>
            </a:r>
            <a:r>
              <a:rPr lang="sv-SE" sz="1200" dirty="0"/>
              <a:t>. The </a:t>
            </a:r>
            <a:r>
              <a:rPr lang="sv-SE" sz="1200" dirty="0" err="1"/>
              <a:t>initiative</a:t>
            </a:r>
            <a:r>
              <a:rPr lang="sv-SE" sz="1200" dirty="0"/>
              <a:t> </a:t>
            </a:r>
            <a:r>
              <a:rPr lang="sv-SE" sz="1200" dirty="0" err="1"/>
              <a:t>shall</a:t>
            </a:r>
            <a:r>
              <a:rPr lang="sv-SE" sz="1200" dirty="0"/>
              <a:t> </a:t>
            </a:r>
            <a:r>
              <a:rPr lang="sv-SE" sz="1200" dirty="0" err="1"/>
              <a:t>encourage</a:t>
            </a:r>
            <a:r>
              <a:rPr lang="sv-SE" sz="1200" dirty="0"/>
              <a:t> students to </a:t>
            </a:r>
            <a:r>
              <a:rPr lang="sv-SE" sz="1200" dirty="0" err="1"/>
              <a:t>pursue</a:t>
            </a:r>
            <a:r>
              <a:rPr lang="sv-SE" sz="1200" dirty="0"/>
              <a:t> a </a:t>
            </a:r>
            <a:r>
              <a:rPr lang="sv-SE" sz="1200" dirty="0" err="1"/>
              <a:t>career</a:t>
            </a:r>
            <a:r>
              <a:rPr lang="sv-SE" sz="1200" dirty="0"/>
              <a:t> in accelerator </a:t>
            </a:r>
            <a:r>
              <a:rPr lang="sv-SE" sz="1200" dirty="0" err="1"/>
              <a:t>physics</a:t>
            </a:r>
            <a:r>
              <a:rPr lang="sv-SE" sz="1200" dirty="0"/>
              <a:t> and </a:t>
            </a:r>
            <a:r>
              <a:rPr lang="sv-SE" sz="1200" dirty="0" err="1"/>
              <a:t>technology</a:t>
            </a:r>
            <a:r>
              <a:rPr lang="sv-SE" sz="1200" dirty="0"/>
              <a:t>.</a:t>
            </a:r>
          </a:p>
          <a:p>
            <a:pPr marL="0" lvl="0" indent="0" rtl="0">
              <a:spcBef>
                <a:spcPts val="0"/>
              </a:spcBef>
              <a:spcAft>
                <a:spcPts val="0"/>
              </a:spcAft>
              <a:buNone/>
            </a:pPr>
            <a:r>
              <a:rPr lang="sv-SE" sz="1200" dirty="0"/>
              <a:t> </a:t>
            </a:r>
          </a:p>
          <a:p>
            <a:pPr marL="0" lvl="0" indent="0">
              <a:spcBef>
                <a:spcPts val="0"/>
              </a:spcBef>
              <a:spcAft>
                <a:spcPts val="0"/>
              </a:spcAft>
              <a:buNone/>
            </a:pPr>
            <a:r>
              <a:rPr lang="sv-SE" sz="1200" dirty="0" err="1"/>
              <a:t>Limited</a:t>
            </a:r>
            <a:r>
              <a:rPr lang="sv-SE" sz="1200" dirty="0"/>
              <a:t> </a:t>
            </a:r>
            <a:r>
              <a:rPr lang="sv-SE" sz="1200" dirty="0" err="1"/>
              <a:t>cost</a:t>
            </a:r>
            <a:r>
              <a:rPr lang="sv-SE" sz="1200" dirty="0"/>
              <a:t> by </a:t>
            </a:r>
            <a:r>
              <a:rPr lang="sv-SE" sz="1200" dirty="0" err="1"/>
              <a:t>institutional</a:t>
            </a:r>
            <a:r>
              <a:rPr lang="sv-SE" sz="1200" dirty="0"/>
              <a:t> support.</a:t>
            </a:r>
          </a:p>
          <a:p>
            <a:endParaRPr lang="en-US" dirty="0"/>
          </a:p>
          <a:p>
            <a:r>
              <a:rPr lang="en-US" dirty="0"/>
              <a:t>--</a:t>
            </a:r>
          </a:p>
          <a:p>
            <a:pPr marL="0" lvl="0" indent="0" rtl="0">
              <a:lnSpc>
                <a:spcPct val="115000"/>
              </a:lnSpc>
              <a:spcBef>
                <a:spcPts val="0"/>
              </a:spcBef>
              <a:spcAft>
                <a:spcPts val="0"/>
              </a:spcAft>
              <a:buNone/>
            </a:pPr>
            <a:r>
              <a:rPr lang="sv-SE" sz="1200" b="1" dirty="0" err="1">
                <a:solidFill>
                  <a:srgbClr val="454545"/>
                </a:solidFill>
                <a:latin typeface="Arial"/>
                <a:ea typeface="Arial"/>
                <a:cs typeface="Arial"/>
                <a:sym typeface="Arial"/>
              </a:rPr>
              <a:t>Strategic</a:t>
            </a:r>
            <a:r>
              <a:rPr lang="sv-SE" sz="1200" b="1" dirty="0">
                <a:solidFill>
                  <a:srgbClr val="454545"/>
                </a:solidFill>
                <a:latin typeface="Arial"/>
                <a:ea typeface="Arial"/>
                <a:cs typeface="Arial"/>
                <a:sym typeface="Arial"/>
              </a:rPr>
              <a:t> partnership and </a:t>
            </a:r>
            <a:r>
              <a:rPr lang="sv-SE" sz="1200" b="1" dirty="0" err="1">
                <a:solidFill>
                  <a:srgbClr val="FF0000"/>
                </a:solidFill>
                <a:latin typeface="Arial"/>
                <a:ea typeface="Arial"/>
                <a:cs typeface="Arial"/>
                <a:sym typeface="Arial"/>
              </a:rPr>
              <a:t>building</a:t>
            </a:r>
            <a:r>
              <a:rPr lang="sv-SE" sz="1200" b="1" dirty="0">
                <a:solidFill>
                  <a:srgbClr val="FF0000"/>
                </a:solidFill>
                <a:latin typeface="Arial"/>
                <a:ea typeface="Arial"/>
                <a:cs typeface="Arial"/>
                <a:sym typeface="Arial"/>
              </a:rPr>
              <a:t> cross </a:t>
            </a:r>
            <a:r>
              <a:rPr lang="sv-SE" sz="1200" b="1" dirty="0" err="1">
                <a:solidFill>
                  <a:srgbClr val="FF0000"/>
                </a:solidFill>
                <a:latin typeface="Arial"/>
                <a:ea typeface="Arial"/>
                <a:cs typeface="Arial"/>
                <a:sym typeface="Arial"/>
              </a:rPr>
              <a:t>sectoral</a:t>
            </a:r>
            <a:r>
              <a:rPr lang="sv-SE" sz="1200" b="1" dirty="0">
                <a:solidFill>
                  <a:srgbClr val="FF0000"/>
                </a:solidFill>
                <a:latin typeface="Arial"/>
                <a:ea typeface="Arial"/>
                <a:cs typeface="Arial"/>
                <a:sym typeface="Arial"/>
              </a:rPr>
              <a:t> bridges</a:t>
            </a:r>
            <a:r>
              <a:rPr lang="sv-SE" sz="1200" b="1" dirty="0">
                <a:solidFill>
                  <a:srgbClr val="454545"/>
                </a:solidFill>
                <a:latin typeface="Arial"/>
                <a:ea typeface="Arial"/>
                <a:cs typeface="Arial"/>
                <a:sym typeface="Arial"/>
              </a:rPr>
              <a:t>:</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Ultimately</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believe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that</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inviting</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more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people</a:t>
            </a:r>
            <a:r>
              <a:rPr lang="sv-SE" sz="1200" dirty="0">
                <a:solidFill>
                  <a:srgbClr val="454545"/>
                </a:solidFill>
                <a:latin typeface="Arial"/>
                <a:ea typeface="Arial"/>
                <a:cs typeface="Arial"/>
                <a:sym typeface="Arial"/>
              </a:rPr>
              <a:t> to </a:t>
            </a:r>
            <a:r>
              <a:rPr lang="sv-SE" sz="1200" dirty="0" err="1">
                <a:solidFill>
                  <a:srgbClr val="454545"/>
                </a:solidFill>
                <a:latin typeface="Arial"/>
                <a:ea typeface="Arial"/>
                <a:cs typeface="Arial"/>
                <a:sym typeface="Arial"/>
              </a:rPr>
              <a:t>creatively</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take</a:t>
            </a:r>
            <a:r>
              <a:rPr lang="sv-SE" sz="1200" dirty="0">
                <a:solidFill>
                  <a:srgbClr val="454545"/>
                </a:solidFill>
                <a:latin typeface="Arial"/>
                <a:ea typeface="Arial"/>
                <a:cs typeface="Arial"/>
                <a:sym typeface="Arial"/>
              </a:rPr>
              <a:t> part in the </a:t>
            </a:r>
            <a:r>
              <a:rPr lang="sv-SE" sz="1200" dirty="0" err="1">
                <a:solidFill>
                  <a:srgbClr val="454545"/>
                </a:solidFill>
                <a:latin typeface="Arial"/>
                <a:ea typeface="Arial"/>
                <a:cs typeface="Arial"/>
                <a:sym typeface="Arial"/>
              </a:rPr>
              <a:t>knowledge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of</a:t>
            </a:r>
            <a:r>
              <a:rPr lang="sv-SE" sz="1200" dirty="0">
                <a:solidFill>
                  <a:srgbClr val="454545"/>
                </a:solidFill>
                <a:latin typeface="Arial"/>
                <a:ea typeface="Arial"/>
                <a:cs typeface="Arial"/>
                <a:sym typeface="Arial"/>
              </a:rPr>
              <a:t> the area, </a:t>
            </a:r>
            <a:r>
              <a:rPr lang="sv-SE" sz="1200" dirty="0" err="1">
                <a:solidFill>
                  <a:srgbClr val="454545"/>
                </a:solidFill>
                <a:latin typeface="Arial"/>
                <a:ea typeface="Arial"/>
                <a:cs typeface="Arial"/>
                <a:sym typeface="Arial"/>
              </a:rPr>
              <a:t>will</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enhance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engagement</a:t>
            </a:r>
            <a:r>
              <a:rPr lang="sv-SE" sz="1200" dirty="0">
                <a:solidFill>
                  <a:srgbClr val="454545"/>
                </a:solidFill>
                <a:latin typeface="Arial"/>
                <a:ea typeface="Arial"/>
                <a:cs typeface="Arial"/>
                <a:sym typeface="Arial"/>
              </a:rPr>
              <a:t> and at </a:t>
            </a:r>
            <a:r>
              <a:rPr lang="sv-SE" sz="1200" dirty="0" err="1">
                <a:solidFill>
                  <a:srgbClr val="454545"/>
                </a:solidFill>
                <a:latin typeface="Arial"/>
                <a:ea typeface="Arial"/>
                <a:cs typeface="Arial"/>
                <a:sym typeface="Arial"/>
              </a:rPr>
              <a:t>length</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expand</a:t>
            </a:r>
            <a:r>
              <a:rPr lang="sv-SE" sz="1200" dirty="0">
                <a:solidFill>
                  <a:srgbClr val="454545"/>
                </a:solidFill>
                <a:latin typeface="Arial"/>
                <a:ea typeface="Arial"/>
                <a:cs typeface="Arial"/>
                <a:sym typeface="Arial"/>
              </a:rPr>
              <a:t> the </a:t>
            </a:r>
            <a:r>
              <a:rPr lang="sv-SE" sz="1200" dirty="0" err="1">
                <a:solidFill>
                  <a:srgbClr val="454545"/>
                </a:solidFill>
                <a:latin typeface="Arial"/>
                <a:ea typeface="Arial"/>
                <a:cs typeface="Arial"/>
                <a:sym typeface="Arial"/>
              </a:rPr>
              <a:t>field</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with</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more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creative</a:t>
            </a:r>
            <a:r>
              <a:rPr lang="sv-SE" sz="1200" dirty="0">
                <a:solidFill>
                  <a:srgbClr val="454545"/>
                </a:solidFill>
                <a:latin typeface="Arial"/>
                <a:ea typeface="Arial"/>
                <a:cs typeface="Arial"/>
                <a:sym typeface="Arial"/>
              </a:rPr>
              <a:t> and innovative </a:t>
            </a:r>
            <a:r>
              <a:rPr lang="sv-SE" sz="1200" dirty="0" err="1">
                <a:solidFill>
                  <a:srgbClr val="454545"/>
                </a:solidFill>
                <a:latin typeface="Arial"/>
                <a:ea typeface="Arial"/>
                <a:cs typeface="Arial"/>
                <a:sym typeface="Arial"/>
              </a:rPr>
              <a:t>minds</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But</a:t>
            </a:r>
            <a:r>
              <a:rPr lang="sv-SE" sz="1200" dirty="0">
                <a:solidFill>
                  <a:srgbClr val="454545"/>
                </a:solidFill>
                <a:latin typeface="Arial"/>
                <a:ea typeface="Arial"/>
                <a:cs typeface="Arial"/>
                <a:sym typeface="Arial"/>
              </a:rPr>
              <a:t> not </a:t>
            </a:r>
            <a:r>
              <a:rPr lang="sv-SE" sz="1200" dirty="0" err="1">
                <a:solidFill>
                  <a:srgbClr val="454545"/>
                </a:solidFill>
                <a:latin typeface="Arial"/>
                <a:ea typeface="Arial"/>
                <a:cs typeface="Arial"/>
                <a:sym typeface="Arial"/>
              </a:rPr>
              <a:t>only</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that</a:t>
            </a:r>
            <a:r>
              <a:rPr lang="sv-SE" sz="1200" dirty="0">
                <a:solidFill>
                  <a:srgbClr val="454545"/>
                </a:solidFill>
                <a:latin typeface="Arial"/>
                <a:ea typeface="Arial"/>
                <a:cs typeface="Arial"/>
                <a:sym typeface="Arial"/>
              </a:rPr>
              <a:t>! By </a:t>
            </a:r>
            <a:r>
              <a:rPr lang="sv-SE" sz="1200" dirty="0" err="1">
                <a:solidFill>
                  <a:srgbClr val="454545"/>
                </a:solidFill>
                <a:latin typeface="Arial"/>
                <a:ea typeface="Arial"/>
                <a:cs typeface="Arial"/>
                <a:sym typeface="Arial"/>
              </a:rPr>
              <a:t>bringing</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more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people</a:t>
            </a:r>
            <a:r>
              <a:rPr lang="sv-SE" sz="1200" dirty="0">
                <a:solidFill>
                  <a:srgbClr val="454545"/>
                </a:solidFill>
                <a:latin typeface="Arial"/>
                <a:ea typeface="Arial"/>
                <a:cs typeface="Arial"/>
                <a:sym typeface="Arial"/>
              </a:rPr>
              <a:t> in from </a:t>
            </a:r>
            <a:r>
              <a:rPr lang="sv-SE" sz="1200" dirty="0" err="1">
                <a:solidFill>
                  <a:srgbClr val="454545"/>
                </a:solidFill>
                <a:latin typeface="Arial"/>
                <a:ea typeface="Arial"/>
                <a:cs typeface="Arial"/>
                <a:sym typeface="Arial"/>
              </a:rPr>
              <a:t>other</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fields</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have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seen</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that</a:t>
            </a:r>
            <a:r>
              <a:rPr lang="sv-SE" sz="1200" dirty="0">
                <a:solidFill>
                  <a:srgbClr val="454545"/>
                </a:solidFill>
                <a:latin typeface="Arial"/>
                <a:ea typeface="Arial"/>
                <a:cs typeface="Arial"/>
                <a:sym typeface="Arial"/>
              </a:rPr>
              <a:t> cross </a:t>
            </a:r>
            <a:r>
              <a:rPr lang="sv-SE" sz="1200" dirty="0" err="1">
                <a:solidFill>
                  <a:srgbClr val="454545"/>
                </a:solidFill>
                <a:latin typeface="Arial"/>
                <a:ea typeface="Arial"/>
                <a:cs typeface="Arial"/>
                <a:sym typeface="Arial"/>
              </a:rPr>
              <a:t>sectoral</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work</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increases</a:t>
            </a:r>
            <a:r>
              <a:rPr lang="sv-SE" sz="1200" dirty="0">
                <a:solidFill>
                  <a:srgbClr val="454545"/>
                </a:solidFill>
                <a:latin typeface="Arial"/>
                <a:ea typeface="Arial"/>
                <a:cs typeface="Arial"/>
                <a:sym typeface="Arial"/>
              </a:rPr>
              <a:t> and bridges </a:t>
            </a:r>
            <a:r>
              <a:rPr lang="sv-SE" sz="1200" dirty="0" err="1">
                <a:solidFill>
                  <a:srgbClr val="454545"/>
                </a:solidFill>
                <a:latin typeface="Arial"/>
                <a:ea typeface="Arial"/>
                <a:cs typeface="Arial"/>
                <a:sym typeface="Arial"/>
              </a:rPr>
              <a:t>are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being</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built</a:t>
            </a:r>
            <a:r>
              <a:rPr lang="sv-SE" sz="1200" dirty="0">
                <a:solidFill>
                  <a:srgbClr val="454545"/>
                </a:solidFill>
                <a:latin typeface="Arial"/>
                <a:ea typeface="Arial"/>
                <a:cs typeface="Arial"/>
                <a:sym typeface="Arial"/>
              </a:rPr>
              <a:t>! As a </a:t>
            </a:r>
            <a:r>
              <a:rPr lang="sv-SE" sz="1200" dirty="0" err="1">
                <a:solidFill>
                  <a:srgbClr val="454545"/>
                </a:solidFill>
                <a:latin typeface="Arial"/>
                <a:ea typeface="Arial"/>
                <a:cs typeface="Arial"/>
                <a:sym typeface="Arial"/>
              </a:rPr>
              <a:t>result</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see</a:t>
            </a:r>
            <a:r>
              <a:rPr lang="sv-SE" sz="1200" dirty="0">
                <a:solidFill>
                  <a:srgbClr val="454545"/>
                </a:solidFill>
                <a:latin typeface="Arial"/>
                <a:ea typeface="Arial"/>
                <a:cs typeface="Arial"/>
                <a:sym typeface="Arial"/>
              </a:rPr>
              <a:t> innovation </a:t>
            </a:r>
            <a:r>
              <a:rPr lang="sv-SE" sz="1200" dirty="0" err="1">
                <a:solidFill>
                  <a:srgbClr val="454545"/>
                </a:solidFill>
                <a:latin typeface="Arial"/>
                <a:ea typeface="Arial"/>
                <a:cs typeface="Arial"/>
                <a:sym typeface="Arial"/>
              </a:rPr>
              <a:t>opening</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up</a:t>
            </a:r>
            <a:r>
              <a:rPr lang="sv-SE" sz="1200" dirty="0">
                <a:solidFill>
                  <a:srgbClr val="454545"/>
                </a:solidFill>
                <a:latin typeface="Arial"/>
                <a:ea typeface="Arial"/>
                <a:cs typeface="Arial"/>
                <a:sym typeface="Arial"/>
              </a:rPr>
              <a:t> and the </a:t>
            </a:r>
            <a:r>
              <a:rPr lang="sv-SE" sz="1200" dirty="0" err="1">
                <a:solidFill>
                  <a:srgbClr val="454545"/>
                </a:solidFill>
                <a:latin typeface="Arial"/>
                <a:ea typeface="Arial"/>
                <a:cs typeface="Arial"/>
                <a:sym typeface="Arial"/>
              </a:rPr>
              <a:t>impact</a:t>
            </a:r>
            <a:r>
              <a:rPr lang="sv-SE" sz="1200" dirty="0">
                <a:solidFill>
                  <a:srgbClr val="454545"/>
                </a:solidFill>
                <a:latin typeface="Arial"/>
                <a:ea typeface="Arial"/>
                <a:cs typeface="Arial"/>
                <a:sym typeface="Arial"/>
              </a:rPr>
              <a:t> as </a:t>
            </a:r>
            <a:r>
              <a:rPr lang="sv-SE" sz="1200" dirty="0" err="1">
                <a:solidFill>
                  <a:srgbClr val="454545"/>
                </a:solidFill>
                <a:latin typeface="Arial"/>
                <a:ea typeface="Arial"/>
                <a:cs typeface="Arial"/>
                <a:sym typeface="Arial"/>
              </a:rPr>
              <a:t>well</a:t>
            </a:r>
            <a:r>
              <a:rPr lang="sv-SE" sz="1200" dirty="0">
                <a:solidFill>
                  <a:srgbClr val="454545"/>
                </a:solidFill>
                <a:latin typeface="Arial"/>
                <a:ea typeface="Arial"/>
                <a:cs typeface="Arial"/>
                <a:sym typeface="Arial"/>
              </a:rPr>
              <a:t> as </a:t>
            </a:r>
            <a:r>
              <a:rPr lang="sv-SE" sz="1200" dirty="0" err="1">
                <a:solidFill>
                  <a:srgbClr val="454545"/>
                </a:solidFill>
                <a:latin typeface="Arial"/>
                <a:ea typeface="Arial"/>
                <a:cs typeface="Arial"/>
                <a:sym typeface="Arial"/>
              </a:rPr>
              <a:t>use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of</a:t>
            </a:r>
            <a:r>
              <a:rPr lang="sv-SE" sz="1200" dirty="0">
                <a:solidFill>
                  <a:srgbClr val="454545"/>
                </a:solidFill>
                <a:latin typeface="Arial"/>
                <a:ea typeface="Arial"/>
                <a:cs typeface="Arial"/>
                <a:sym typeface="Arial"/>
              </a:rPr>
              <a:t> accelerator </a:t>
            </a:r>
            <a:r>
              <a:rPr lang="sv-SE" sz="1200" dirty="0" err="1">
                <a:solidFill>
                  <a:srgbClr val="454545"/>
                </a:solidFill>
                <a:latin typeface="Arial"/>
                <a:ea typeface="Arial"/>
                <a:cs typeface="Arial"/>
                <a:sym typeface="Arial"/>
              </a:rPr>
              <a:t>technology</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increase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benefiting</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society</a:t>
            </a:r>
            <a:r>
              <a:rPr lang="sv-SE" sz="1200" dirty="0">
                <a:solidFill>
                  <a:srgbClr val="454545"/>
                </a:solidFill>
                <a:latin typeface="Arial"/>
                <a:ea typeface="Arial"/>
                <a:cs typeface="Arial"/>
                <a:sym typeface="Arial"/>
              </a:rPr>
              <a:t> in a </a:t>
            </a:r>
            <a:r>
              <a:rPr lang="sv-SE" sz="1200" dirty="0" err="1">
                <a:solidFill>
                  <a:srgbClr val="454545"/>
                </a:solidFill>
                <a:latin typeface="Arial"/>
                <a:ea typeface="Arial"/>
                <a:cs typeface="Arial"/>
                <a:sym typeface="Arial"/>
              </a:rPr>
              <a:t>whole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other</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way</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which</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would</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otherwise</a:t>
            </a:r>
            <a:r>
              <a:rPr lang="sv-SE" sz="1200" dirty="0">
                <a:solidFill>
                  <a:srgbClr val="454545"/>
                </a:solidFill>
                <a:latin typeface="Arial"/>
                <a:ea typeface="Arial"/>
                <a:cs typeface="Arial"/>
                <a:sym typeface="Arial"/>
              </a:rPr>
              <a:t> be </a:t>
            </a:r>
            <a:r>
              <a:rPr lang="sv-SE" sz="1200" dirty="0" err="1">
                <a:solidFill>
                  <a:srgbClr val="454545"/>
                </a:solidFill>
                <a:latin typeface="Arial"/>
                <a:ea typeface="Arial"/>
                <a:cs typeface="Arial"/>
                <a:sym typeface="Arial"/>
              </a:rPr>
              <a:t>impossible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if</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knowledge</a:t>
            </a:r>
            <a:r>
              <a:rPr lang="sv-SE" sz="1200" dirty="0">
                <a:solidFill>
                  <a:srgbClr val="454545"/>
                </a:solidFill>
                <a:latin typeface="Arial"/>
                <a:ea typeface="Arial"/>
                <a:cs typeface="Arial"/>
                <a:sym typeface="Arial"/>
              </a:rPr>
              <a:t> is </a:t>
            </a:r>
            <a:r>
              <a:rPr lang="sv-SE" sz="1200" dirty="0" err="1">
                <a:solidFill>
                  <a:srgbClr val="454545"/>
                </a:solidFill>
                <a:latin typeface="Arial"/>
                <a:ea typeface="Arial"/>
                <a:cs typeface="Arial"/>
                <a:sym typeface="Arial"/>
              </a:rPr>
              <a:t>left</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isolated</a:t>
            </a:r>
            <a:r>
              <a:rPr lang="sv-SE" sz="1200" dirty="0">
                <a:solidFill>
                  <a:srgbClr val="454545"/>
                </a:solidFill>
                <a:latin typeface="Arial"/>
                <a:ea typeface="Arial"/>
                <a:cs typeface="Arial"/>
                <a:sym typeface="Arial"/>
              </a:rPr>
              <a:t>.</a:t>
            </a:r>
            <a:endParaRPr lang="sv-SE" sz="1200" dirty="0">
              <a:solidFill>
                <a:schemeClr val="dk1"/>
              </a:solidFill>
              <a:latin typeface="Times New Roman"/>
              <a:ea typeface="Times New Roman"/>
              <a:cs typeface="Times New Roman"/>
              <a:sym typeface="Times New Roman"/>
            </a:endParaRPr>
          </a:p>
          <a:p>
            <a:pPr marL="0" lvl="0" indent="0">
              <a:spcBef>
                <a:spcPts val="0"/>
              </a:spcBef>
              <a:spcAft>
                <a:spcPts val="0"/>
              </a:spcAft>
              <a:buNone/>
            </a:pPr>
            <a:endParaRPr lang="sv-SE" sz="1200" dirty="0">
              <a:solidFill>
                <a:schemeClr val="dk1"/>
              </a:solidFill>
              <a:latin typeface="Times New Roman"/>
              <a:ea typeface="Times New Roman"/>
              <a:cs typeface="Times New Roman"/>
              <a:sym typeface="Times New Roman"/>
            </a:endParaRPr>
          </a:p>
          <a:p>
            <a:pPr marL="0" lvl="0" indent="0" rtl="0">
              <a:spcBef>
                <a:spcPts val="0"/>
              </a:spcBef>
              <a:spcAft>
                <a:spcPts val="0"/>
              </a:spcAft>
              <a:buClr>
                <a:schemeClr val="dk1"/>
              </a:buClr>
              <a:buSzPts val="1100"/>
              <a:buFont typeface="Arial"/>
              <a:buNone/>
            </a:pPr>
            <a:r>
              <a:rPr lang="sv-SE" sz="1200" dirty="0">
                <a:solidFill>
                  <a:schemeClr val="dk1"/>
                </a:solidFill>
                <a:latin typeface="Times New Roman"/>
                <a:ea typeface="Times New Roman"/>
                <a:cs typeface="Times New Roman"/>
                <a:sym typeface="Times New Roman"/>
              </a:rPr>
              <a:t>The </a:t>
            </a:r>
            <a:r>
              <a:rPr lang="sv-SE" sz="1200" dirty="0" err="1">
                <a:solidFill>
                  <a:schemeClr val="dk1"/>
                </a:solidFill>
                <a:latin typeface="Times New Roman"/>
                <a:ea typeface="Times New Roman"/>
                <a:cs typeface="Times New Roman"/>
                <a:sym typeface="Times New Roman"/>
              </a:rPr>
              <a:t>interconnectivity</a:t>
            </a:r>
            <a:r>
              <a:rPr lang="sv-SE" sz="1200" dirty="0">
                <a:solidFill>
                  <a:schemeClr val="dk1"/>
                </a:solidFill>
                <a:latin typeface="Times New Roman"/>
                <a:ea typeface="Times New Roman"/>
                <a:cs typeface="Times New Roman"/>
                <a:sym typeface="Times New Roman"/>
              </a:rPr>
              <a:t> </a:t>
            </a:r>
            <a:r>
              <a:rPr lang="sv-SE" sz="1200" dirty="0" err="1">
                <a:solidFill>
                  <a:schemeClr val="dk1"/>
                </a:solidFill>
                <a:latin typeface="Times New Roman"/>
                <a:ea typeface="Times New Roman"/>
                <a:cs typeface="Times New Roman"/>
                <a:sym typeface="Times New Roman"/>
              </a:rPr>
              <a:t>between</a:t>
            </a:r>
            <a:r>
              <a:rPr lang="sv-SE" sz="1200" dirty="0">
                <a:solidFill>
                  <a:schemeClr val="dk1"/>
                </a:solidFill>
                <a:latin typeface="Times New Roman"/>
                <a:ea typeface="Times New Roman"/>
                <a:cs typeface="Times New Roman"/>
                <a:sym typeface="Times New Roman"/>
              </a:rPr>
              <a:t> different </a:t>
            </a:r>
            <a:r>
              <a:rPr lang="sv-SE" sz="1200" dirty="0" err="1">
                <a:solidFill>
                  <a:schemeClr val="dk1"/>
                </a:solidFill>
                <a:latin typeface="Times New Roman"/>
                <a:ea typeface="Times New Roman"/>
                <a:cs typeface="Times New Roman"/>
                <a:sym typeface="Times New Roman"/>
              </a:rPr>
              <a:t>fields</a:t>
            </a:r>
            <a:r>
              <a:rPr lang="sv-SE" sz="1200" dirty="0">
                <a:solidFill>
                  <a:schemeClr val="dk1"/>
                </a:solidFill>
                <a:latin typeface="Times New Roman"/>
                <a:ea typeface="Times New Roman"/>
                <a:cs typeface="Times New Roman"/>
                <a:sym typeface="Times New Roman"/>
              </a:rPr>
              <a:t> and </a:t>
            </a:r>
            <a:r>
              <a:rPr lang="sv-SE" sz="1200" dirty="0" err="1">
                <a:solidFill>
                  <a:schemeClr val="dk1"/>
                </a:solidFill>
                <a:latin typeface="Times New Roman"/>
                <a:ea typeface="Times New Roman"/>
                <a:cs typeface="Times New Roman"/>
                <a:sym typeface="Times New Roman"/>
              </a:rPr>
              <a:t>sectors</a:t>
            </a:r>
            <a:r>
              <a:rPr lang="sv-SE" sz="1200" dirty="0">
                <a:solidFill>
                  <a:schemeClr val="dk1"/>
                </a:solidFill>
                <a:latin typeface="Times New Roman"/>
                <a:ea typeface="Times New Roman"/>
                <a:cs typeface="Times New Roman"/>
                <a:sym typeface="Times New Roman"/>
              </a:rPr>
              <a:t>, </a:t>
            </a:r>
            <a:r>
              <a:rPr lang="sv-SE" sz="1200" dirty="0" err="1">
                <a:solidFill>
                  <a:schemeClr val="dk1"/>
                </a:solidFill>
                <a:latin typeface="Times New Roman"/>
                <a:ea typeface="Times New Roman"/>
                <a:cs typeface="Times New Roman"/>
                <a:sym typeface="Times New Roman"/>
              </a:rPr>
              <a:t>both</a:t>
            </a:r>
            <a:r>
              <a:rPr lang="sv-SE" sz="1200" dirty="0">
                <a:solidFill>
                  <a:schemeClr val="dk1"/>
                </a:solidFill>
                <a:latin typeface="Times New Roman"/>
                <a:ea typeface="Times New Roman"/>
                <a:cs typeface="Times New Roman"/>
                <a:sym typeface="Times New Roman"/>
              </a:rPr>
              <a:t> </a:t>
            </a:r>
            <a:r>
              <a:rPr lang="sv-SE" sz="1200" dirty="0" err="1">
                <a:solidFill>
                  <a:schemeClr val="dk1"/>
                </a:solidFill>
                <a:latin typeface="Times New Roman"/>
                <a:ea typeface="Times New Roman"/>
                <a:cs typeface="Times New Roman"/>
                <a:sym typeface="Times New Roman"/>
              </a:rPr>
              <a:t>nationally</a:t>
            </a:r>
            <a:r>
              <a:rPr lang="sv-SE" sz="1200" dirty="0">
                <a:solidFill>
                  <a:schemeClr val="dk1"/>
                </a:solidFill>
                <a:latin typeface="Times New Roman"/>
                <a:ea typeface="Times New Roman"/>
                <a:cs typeface="Times New Roman"/>
                <a:sym typeface="Times New Roman"/>
              </a:rPr>
              <a:t> and </a:t>
            </a:r>
            <a:r>
              <a:rPr lang="sv-SE" sz="1200" dirty="0" err="1">
                <a:solidFill>
                  <a:schemeClr val="dk1"/>
                </a:solidFill>
                <a:latin typeface="Times New Roman"/>
                <a:ea typeface="Times New Roman"/>
                <a:cs typeface="Times New Roman"/>
                <a:sym typeface="Times New Roman"/>
              </a:rPr>
              <a:t>transnationally</a:t>
            </a:r>
            <a:r>
              <a:rPr lang="sv-SE" sz="1200" dirty="0">
                <a:solidFill>
                  <a:schemeClr val="dk1"/>
                </a:solidFill>
                <a:latin typeface="Times New Roman"/>
                <a:ea typeface="Times New Roman"/>
                <a:cs typeface="Times New Roman"/>
                <a:sym typeface="Times New Roman"/>
              </a:rPr>
              <a:t> is an </a:t>
            </a:r>
            <a:r>
              <a:rPr lang="sv-SE" sz="1200" dirty="0" err="1">
                <a:solidFill>
                  <a:schemeClr val="dk1"/>
                </a:solidFill>
                <a:latin typeface="Times New Roman"/>
                <a:ea typeface="Times New Roman"/>
                <a:cs typeface="Times New Roman"/>
                <a:sym typeface="Times New Roman"/>
              </a:rPr>
              <a:t>important</a:t>
            </a:r>
            <a:r>
              <a:rPr lang="sv-SE" sz="1200" dirty="0">
                <a:solidFill>
                  <a:schemeClr val="dk1"/>
                </a:solidFill>
                <a:latin typeface="Times New Roman"/>
                <a:ea typeface="Times New Roman"/>
                <a:cs typeface="Times New Roman"/>
                <a:sym typeface="Times New Roman"/>
              </a:rPr>
              <a:t> step for </a:t>
            </a:r>
            <a:r>
              <a:rPr lang="sv-SE" sz="1200" dirty="0" err="1">
                <a:solidFill>
                  <a:schemeClr val="dk1"/>
                </a:solidFill>
                <a:latin typeface="Times New Roman"/>
                <a:ea typeface="Times New Roman"/>
                <a:cs typeface="Times New Roman"/>
                <a:sym typeface="Times New Roman"/>
              </a:rPr>
              <a:t>us</a:t>
            </a:r>
            <a:r>
              <a:rPr lang="sv-SE" sz="1200" dirty="0">
                <a:solidFill>
                  <a:schemeClr val="dk1"/>
                </a:solidFill>
                <a:latin typeface="Times New Roman"/>
                <a:ea typeface="Times New Roman"/>
                <a:cs typeface="Times New Roman"/>
                <a:sym typeface="Times New Roman"/>
              </a:rPr>
              <a:t>. In </a:t>
            </a:r>
            <a:r>
              <a:rPr lang="sv-SE" sz="1200" dirty="0" err="1">
                <a:solidFill>
                  <a:schemeClr val="dk1"/>
                </a:solidFill>
                <a:latin typeface="Times New Roman"/>
                <a:ea typeface="Times New Roman"/>
                <a:cs typeface="Times New Roman"/>
                <a:sym typeface="Times New Roman"/>
              </a:rPr>
              <a:t>fact</a:t>
            </a:r>
            <a:r>
              <a:rPr lang="sv-SE" sz="1200" dirty="0">
                <a:solidFill>
                  <a:schemeClr val="dk1"/>
                </a:solidFill>
                <a:latin typeface="Times New Roman"/>
                <a:ea typeface="Times New Roman"/>
                <a:cs typeface="Times New Roman"/>
                <a:sym typeface="Times New Roman"/>
              </a:rPr>
              <a:t>,</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our</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three</a:t>
            </a:r>
            <a:r>
              <a:rPr lang="sv-SE" sz="1200" dirty="0">
                <a:solidFill>
                  <a:srgbClr val="454545"/>
                </a:solidFill>
                <a:latin typeface="Arial"/>
                <a:ea typeface="Arial"/>
                <a:cs typeface="Arial"/>
                <a:sym typeface="Arial"/>
              </a:rPr>
              <a:t> </a:t>
            </a:r>
            <a:r>
              <a:rPr lang="sv-SE" sz="1200" dirty="0" err="1">
                <a:solidFill>
                  <a:srgbClr val="454545"/>
                </a:solidFill>
                <a:latin typeface="Arial"/>
                <a:ea typeface="Arial"/>
                <a:cs typeface="Arial"/>
                <a:sym typeface="Arial"/>
              </a:rPr>
              <a:t>year</a:t>
            </a:r>
            <a:r>
              <a:rPr lang="sv-SE" sz="1200" dirty="0">
                <a:solidFill>
                  <a:srgbClr val="454545"/>
                </a:solidFill>
                <a:latin typeface="Arial"/>
                <a:ea typeface="Arial"/>
                <a:cs typeface="Arial"/>
                <a:sym typeface="Arial"/>
              </a:rPr>
              <a:t> transnational </a:t>
            </a:r>
            <a:r>
              <a:rPr lang="sv-SE" sz="1200" dirty="0" err="1">
                <a:solidFill>
                  <a:srgbClr val="454545"/>
                </a:solidFill>
                <a:latin typeface="Arial"/>
                <a:ea typeface="Arial"/>
                <a:cs typeface="Arial"/>
                <a:sym typeface="Arial"/>
              </a:rPr>
              <a:t>project</a:t>
            </a:r>
            <a:r>
              <a:rPr lang="sv-SE" sz="1200" dirty="0">
                <a:solidFill>
                  <a:srgbClr val="454545"/>
                </a:solidFill>
                <a:latin typeface="Arial"/>
                <a:ea typeface="Arial"/>
                <a:cs typeface="Arial"/>
                <a:sym typeface="Arial"/>
              </a:rPr>
              <a:t> is </a:t>
            </a:r>
            <a:r>
              <a:rPr lang="sv-SE" sz="1200" dirty="0" err="1">
                <a:solidFill>
                  <a:srgbClr val="FF0000"/>
                </a:solidFill>
                <a:latin typeface="Arial"/>
                <a:ea typeface="Arial"/>
                <a:cs typeface="Arial"/>
                <a:sym typeface="Arial"/>
              </a:rPr>
              <a:t>specifically</a:t>
            </a:r>
            <a:r>
              <a:rPr lang="sv-SE" sz="1200" dirty="0">
                <a:solidFill>
                  <a:srgbClr val="FF0000"/>
                </a:solidFill>
                <a:latin typeface="Arial"/>
                <a:ea typeface="Arial"/>
                <a:cs typeface="Arial"/>
                <a:sym typeface="Arial"/>
              </a:rPr>
              <a:t> an Erasmus + </a:t>
            </a:r>
            <a:r>
              <a:rPr lang="sv-SE" sz="1200" dirty="0" err="1">
                <a:solidFill>
                  <a:srgbClr val="FF0000"/>
                </a:solidFill>
                <a:latin typeface="Arial"/>
                <a:ea typeface="Arial"/>
                <a:cs typeface="Arial"/>
                <a:sym typeface="Arial"/>
              </a:rPr>
              <a:t>programme</a:t>
            </a:r>
            <a:r>
              <a:rPr lang="sv-SE" sz="1200" dirty="0">
                <a:solidFill>
                  <a:srgbClr val="FF0000"/>
                </a:solidFill>
                <a:latin typeface="Arial"/>
                <a:ea typeface="Arial"/>
                <a:cs typeface="Arial"/>
                <a:sym typeface="Arial"/>
              </a:rPr>
              <a:t> for </a:t>
            </a:r>
            <a:r>
              <a:rPr lang="sv-SE" sz="1200" dirty="0" err="1">
                <a:solidFill>
                  <a:srgbClr val="FF0000"/>
                </a:solidFill>
                <a:latin typeface="Arial"/>
                <a:ea typeface="Arial"/>
                <a:cs typeface="Arial"/>
                <a:sym typeface="Arial"/>
              </a:rPr>
              <a:t>strategic</a:t>
            </a:r>
            <a:r>
              <a:rPr lang="sv-SE" sz="1200" dirty="0">
                <a:solidFill>
                  <a:srgbClr val="FF0000"/>
                </a:solidFill>
                <a:latin typeface="Arial"/>
                <a:ea typeface="Arial"/>
                <a:cs typeface="Arial"/>
                <a:sym typeface="Arial"/>
              </a:rPr>
              <a:t> partnership and </a:t>
            </a:r>
            <a:r>
              <a:rPr lang="sv-SE" sz="1200" dirty="0" err="1">
                <a:solidFill>
                  <a:srgbClr val="FF0000"/>
                </a:solidFill>
                <a:latin typeface="Arial"/>
                <a:ea typeface="Arial"/>
                <a:cs typeface="Arial"/>
                <a:sym typeface="Arial"/>
              </a:rPr>
              <a:t>networking</a:t>
            </a:r>
            <a:r>
              <a:rPr lang="sv-SE" sz="1200" dirty="0">
                <a:solidFill>
                  <a:srgbClr val="FF0000"/>
                </a:solidFill>
                <a:latin typeface="Arial"/>
                <a:ea typeface="Arial"/>
                <a:cs typeface="Arial"/>
                <a:sym typeface="Arial"/>
              </a:rPr>
              <a:t> (KA2) (</a:t>
            </a:r>
            <a:r>
              <a:rPr lang="sv-SE" sz="1200" dirty="0" err="1">
                <a:solidFill>
                  <a:srgbClr val="FF0000"/>
                </a:solidFill>
                <a:latin typeface="Arial"/>
                <a:ea typeface="Arial"/>
                <a:cs typeface="Arial"/>
                <a:sym typeface="Arial"/>
              </a:rPr>
              <a:t>have</a:t>
            </a:r>
            <a:r>
              <a:rPr lang="sv-SE" sz="1200" dirty="0">
                <a:solidFill>
                  <a:srgbClr val="FF0000"/>
                </a:solidFill>
                <a:latin typeface="Arial"/>
                <a:ea typeface="Arial"/>
                <a:cs typeface="Arial"/>
                <a:sym typeface="Arial"/>
              </a:rPr>
              <a:t> a </a:t>
            </a:r>
            <a:r>
              <a:rPr lang="sv-SE" sz="1200" dirty="0" err="1">
                <a:solidFill>
                  <a:srgbClr val="FF0000"/>
                </a:solidFill>
                <a:latin typeface="Arial"/>
                <a:ea typeface="Arial"/>
                <a:cs typeface="Arial"/>
                <a:sym typeface="Arial"/>
              </a:rPr>
              <a:t>pic</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of</a:t>
            </a:r>
            <a:r>
              <a:rPr lang="sv-SE" sz="1200" dirty="0">
                <a:solidFill>
                  <a:srgbClr val="FF0000"/>
                </a:solidFill>
                <a:latin typeface="Arial"/>
                <a:ea typeface="Arial"/>
                <a:cs typeface="Arial"/>
                <a:sym typeface="Arial"/>
              </a:rPr>
              <a:t> the </a:t>
            </a:r>
            <a:r>
              <a:rPr lang="sv-SE" sz="1200" dirty="0" err="1">
                <a:solidFill>
                  <a:srgbClr val="FF0000"/>
                </a:solidFill>
                <a:latin typeface="Arial"/>
                <a:ea typeface="Arial"/>
                <a:cs typeface="Arial"/>
                <a:sym typeface="Arial"/>
              </a:rPr>
              <a:t>funding</a:t>
            </a:r>
            <a:r>
              <a:rPr lang="sv-SE" sz="1200" dirty="0">
                <a:solidFill>
                  <a:srgbClr val="FF0000"/>
                </a:solidFill>
                <a:latin typeface="Arial"/>
                <a:ea typeface="Arial"/>
                <a:cs typeface="Arial"/>
                <a:sym typeface="Arial"/>
              </a:rPr>
              <a:t> from EU in PP) </a:t>
            </a:r>
            <a:r>
              <a:rPr lang="sv-SE" sz="1200" dirty="0" err="1">
                <a:solidFill>
                  <a:srgbClr val="FF0000"/>
                </a:solidFill>
                <a:latin typeface="Arial"/>
                <a:ea typeface="Arial"/>
                <a:cs typeface="Arial"/>
                <a:sym typeface="Arial"/>
              </a:rPr>
              <a:t>This</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type</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of</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programme</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aims</a:t>
            </a:r>
            <a:r>
              <a:rPr lang="sv-SE" sz="1200" dirty="0">
                <a:solidFill>
                  <a:srgbClr val="FF0000"/>
                </a:solidFill>
                <a:latin typeface="Arial"/>
                <a:ea typeface="Arial"/>
                <a:cs typeface="Arial"/>
                <a:sym typeface="Arial"/>
              </a:rPr>
              <a:t> to support the </a:t>
            </a:r>
            <a:r>
              <a:rPr lang="sv-SE" sz="1200" dirty="0" err="1">
                <a:solidFill>
                  <a:srgbClr val="FF0000"/>
                </a:solidFill>
                <a:latin typeface="Arial"/>
                <a:ea typeface="Arial"/>
                <a:cs typeface="Arial"/>
                <a:sym typeface="Arial"/>
              </a:rPr>
              <a:t>development</a:t>
            </a:r>
            <a:r>
              <a:rPr lang="sv-SE" sz="1200" dirty="0">
                <a:solidFill>
                  <a:srgbClr val="FF0000"/>
                </a:solidFill>
                <a:latin typeface="Arial"/>
                <a:ea typeface="Arial"/>
                <a:cs typeface="Arial"/>
                <a:sym typeface="Arial"/>
              </a:rPr>
              <a:t>, transfer and implementation </a:t>
            </a:r>
            <a:r>
              <a:rPr lang="sv-SE" sz="1200" dirty="0" err="1">
                <a:solidFill>
                  <a:srgbClr val="FF0000"/>
                </a:solidFill>
                <a:latin typeface="Arial"/>
                <a:ea typeface="Arial"/>
                <a:cs typeface="Arial"/>
                <a:sym typeface="Arial"/>
              </a:rPr>
              <a:t>of</a:t>
            </a:r>
            <a:r>
              <a:rPr lang="sv-SE" sz="1200" dirty="0">
                <a:solidFill>
                  <a:srgbClr val="FF0000"/>
                </a:solidFill>
                <a:latin typeface="Arial"/>
                <a:ea typeface="Arial"/>
                <a:cs typeface="Arial"/>
                <a:sym typeface="Arial"/>
              </a:rPr>
              <a:t> innovative </a:t>
            </a:r>
            <a:r>
              <a:rPr lang="sv-SE" sz="1200" dirty="0" err="1">
                <a:solidFill>
                  <a:srgbClr val="FF0000"/>
                </a:solidFill>
                <a:latin typeface="Arial"/>
                <a:ea typeface="Arial"/>
                <a:cs typeface="Arial"/>
                <a:sym typeface="Arial"/>
              </a:rPr>
              <a:t>practices</a:t>
            </a:r>
            <a:r>
              <a:rPr lang="sv-SE" sz="1200" dirty="0">
                <a:solidFill>
                  <a:srgbClr val="FF0000"/>
                </a:solidFill>
                <a:latin typeface="Arial"/>
                <a:ea typeface="Arial"/>
                <a:cs typeface="Arial"/>
                <a:sym typeface="Arial"/>
              </a:rPr>
              <a:t> at </a:t>
            </a:r>
            <a:r>
              <a:rPr lang="sv-SE" sz="1200" dirty="0" err="1">
                <a:solidFill>
                  <a:srgbClr val="FF0000"/>
                </a:solidFill>
                <a:latin typeface="Arial"/>
                <a:ea typeface="Arial"/>
                <a:cs typeface="Arial"/>
                <a:sym typeface="Arial"/>
              </a:rPr>
              <a:t>everything</a:t>
            </a:r>
            <a:r>
              <a:rPr lang="sv-SE" sz="1200" dirty="0">
                <a:solidFill>
                  <a:srgbClr val="FF0000"/>
                </a:solidFill>
                <a:latin typeface="Arial"/>
                <a:ea typeface="Arial"/>
                <a:cs typeface="Arial"/>
                <a:sym typeface="Arial"/>
              </a:rPr>
              <a:t> from international, </a:t>
            </a:r>
            <a:r>
              <a:rPr lang="sv-SE" sz="1200" dirty="0" err="1">
                <a:solidFill>
                  <a:srgbClr val="FF0000"/>
                </a:solidFill>
                <a:latin typeface="Arial"/>
                <a:ea typeface="Arial"/>
                <a:cs typeface="Arial"/>
                <a:sym typeface="Arial"/>
              </a:rPr>
              <a:t>European</a:t>
            </a:r>
            <a:r>
              <a:rPr lang="sv-SE" sz="1200" dirty="0">
                <a:solidFill>
                  <a:srgbClr val="FF0000"/>
                </a:solidFill>
                <a:latin typeface="Arial"/>
                <a:ea typeface="Arial"/>
                <a:cs typeface="Arial"/>
                <a:sym typeface="Arial"/>
              </a:rPr>
              <a:t>, national and regional to </a:t>
            </a:r>
            <a:r>
              <a:rPr lang="sv-SE" sz="1200" dirty="0" err="1">
                <a:solidFill>
                  <a:srgbClr val="FF0000"/>
                </a:solidFill>
                <a:latin typeface="Arial"/>
                <a:ea typeface="Arial"/>
                <a:cs typeface="Arial"/>
                <a:sym typeface="Arial"/>
              </a:rPr>
              <a:t>organisational</a:t>
            </a:r>
            <a:r>
              <a:rPr lang="sv-SE" sz="1200" dirty="0">
                <a:solidFill>
                  <a:srgbClr val="FF0000"/>
                </a:solidFill>
                <a:latin typeface="Arial"/>
                <a:ea typeface="Arial"/>
                <a:cs typeface="Arial"/>
                <a:sym typeface="Arial"/>
              </a:rPr>
              <a:t> and </a:t>
            </a:r>
            <a:r>
              <a:rPr lang="sv-SE" sz="1200" dirty="0" err="1">
                <a:solidFill>
                  <a:srgbClr val="FF0000"/>
                </a:solidFill>
                <a:latin typeface="Arial"/>
                <a:ea typeface="Arial"/>
                <a:cs typeface="Arial"/>
                <a:sym typeface="Arial"/>
              </a:rPr>
              <a:t>individual</a:t>
            </a:r>
            <a:r>
              <a:rPr lang="sv-SE" sz="1200" dirty="0">
                <a:solidFill>
                  <a:srgbClr val="FF0000"/>
                </a:solidFill>
                <a:latin typeface="Arial"/>
                <a:ea typeface="Arial"/>
                <a:cs typeface="Arial"/>
                <a:sym typeface="Arial"/>
              </a:rPr>
              <a:t> </a:t>
            </a:r>
            <a:r>
              <a:rPr lang="sv-SE" sz="1200" dirty="0" err="1">
                <a:solidFill>
                  <a:srgbClr val="FF0000"/>
                </a:solidFill>
                <a:latin typeface="Arial"/>
                <a:ea typeface="Arial"/>
                <a:cs typeface="Arial"/>
                <a:sym typeface="Arial"/>
              </a:rPr>
              <a:t>levels</a:t>
            </a:r>
            <a:r>
              <a:rPr lang="sv-SE" sz="1200" dirty="0">
                <a:solidFill>
                  <a:srgbClr val="FF0000"/>
                </a:solidFill>
                <a:latin typeface="Arial"/>
                <a:ea typeface="Arial"/>
                <a:cs typeface="Arial"/>
                <a:sym typeface="Arial"/>
              </a:rPr>
              <a:t>.</a:t>
            </a:r>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7</a:t>
            </a:fld>
            <a:endParaRPr lang="sv-SE"/>
          </a:p>
        </p:txBody>
      </p:sp>
    </p:spTree>
    <p:extLst>
      <p:ext uri="{BB962C8B-B14F-4D97-AF65-F5344CB8AC3E}">
        <p14:creationId xmlns:p14="http://schemas.microsoft.com/office/powerpoint/2010/main" val="4245873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dirty="0">
                <a:solidFill>
                  <a:srgbClr val="000000"/>
                </a:solidFill>
                <a:effectLst/>
                <a:latin typeface="Calibri" panose="020F0502020204030204" pitchFamily="34" charset="0"/>
              </a:rPr>
              <a:t>250.000 Euro over 2 years</a:t>
            </a:r>
          </a:p>
          <a:p>
            <a:endParaRPr lang="en-GB" dirty="0"/>
          </a:p>
          <a:p>
            <a:endParaRPr lang="en-GB" dirty="0"/>
          </a:p>
          <a:p>
            <a:r>
              <a:rPr lang="en-GB" dirty="0"/>
              <a:t>so that the project benefits from the expert knowledge found at particle accelerators, within science education research, teacher practice in classrooms, and science and technology centres, as well as online professional development courses.</a:t>
            </a:r>
          </a:p>
          <a:p>
            <a:endParaRPr lang="en-GB" dirty="0"/>
          </a:p>
          <a:p>
            <a:r>
              <a:rPr lang="en-GB" dirty="0"/>
              <a:t>he primary aspect of the project will be to construct the online resource, but it will also evaluate and explore teachers’ experiences from the course, as well as from their use in classroom and non-classroom settings. The project builds on an existing set of summer schools and MOOC, also funded by an ERASMUS funding back in 2015, called Nordic Particle Accelerator Program (</a:t>
            </a:r>
            <a:r>
              <a:rPr lang="en-GB" dirty="0">
                <a:hlinkClick r:id="rId3"/>
              </a:rPr>
              <a:t>NPAP</a:t>
            </a:r>
            <a:r>
              <a:rPr lang="en-GB" dirty="0"/>
              <a:t>).</a:t>
            </a:r>
          </a:p>
          <a:p>
            <a:r>
              <a:rPr lang="en-GB" dirty="0"/>
              <a:t>The project will select the most relevant parts of the MOOC and repackage it to make it accessible and suitable for teachers of secondary science across Europe, by:</a:t>
            </a:r>
          </a:p>
          <a:p>
            <a:pPr>
              <a:buFont typeface="Arial" panose="020B0604020202020204" pitchFamily="34" charset="0"/>
              <a:buChar char="•"/>
            </a:pPr>
            <a:r>
              <a:rPr lang="en-GB" b="1" dirty="0"/>
              <a:t>Incorporating</a:t>
            </a:r>
            <a:r>
              <a:rPr lang="en-GB" dirty="0"/>
              <a:t> the most relevant content into a new MOOC hosted on the EU School Net platform for European Science teachers  (see an example</a:t>
            </a:r>
            <a:r>
              <a:rPr lang="en-GB" dirty="0">
                <a:hlinkClick r:id="rId4"/>
              </a:rPr>
              <a:t> here</a:t>
            </a:r>
            <a:r>
              <a:rPr lang="en-GB" dirty="0"/>
              <a:t>)</a:t>
            </a:r>
          </a:p>
          <a:p>
            <a:pPr>
              <a:buFont typeface="Arial" panose="020B0604020202020204" pitchFamily="34" charset="0"/>
              <a:buChar char="•"/>
            </a:pPr>
            <a:r>
              <a:rPr lang="en-GB" b="1" dirty="0"/>
              <a:t>Collating</a:t>
            </a:r>
            <a:r>
              <a:rPr lang="en-GB" dirty="0"/>
              <a:t> high quality classroom materials that those teachers can use to gain up-to-date knowledge of particle accelerators, in order to provide context to teaching in key curriculum areas</a:t>
            </a:r>
          </a:p>
          <a:p>
            <a:pPr>
              <a:buFont typeface="Arial" panose="020B0604020202020204" pitchFamily="34" charset="0"/>
              <a:buChar char="•"/>
            </a:pPr>
            <a:r>
              <a:rPr lang="en-GB" b="1" dirty="0"/>
              <a:t>Developing</a:t>
            </a:r>
            <a:r>
              <a:rPr lang="en-GB" dirty="0"/>
              <a:t> at least one new activity that can be used in classrooms or science centre settings by educators to inspire young people regarding Europe’s big science facilities</a:t>
            </a:r>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13</a:t>
            </a:fld>
            <a:endParaRPr lang="sv-SE"/>
          </a:p>
        </p:txBody>
      </p:sp>
    </p:spTree>
    <p:extLst>
      <p:ext uri="{BB962C8B-B14F-4D97-AF65-F5344CB8AC3E}">
        <p14:creationId xmlns:p14="http://schemas.microsoft.com/office/powerpoint/2010/main" val="3744671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Papyrus"/>
                <a:cs typeface="Papyrus"/>
              </a:rPr>
              <a:t>To enable an optimum transfer of knowledge and savoir-faire, scientific communication, training and education can use the novel technology and methodologies</a:t>
            </a:r>
          </a:p>
          <a:p>
            <a:r>
              <a:rPr lang="en-US" sz="1200" dirty="0">
                <a:latin typeface="Papyrus"/>
                <a:cs typeface="Papyrus"/>
              </a:rPr>
              <a:t>Enhanced by </a:t>
            </a:r>
            <a:r>
              <a:rPr lang="en-US" dirty="0"/>
              <a:t>information Communication technology. ICT</a:t>
            </a:r>
          </a:p>
          <a:p>
            <a:endParaRPr lang="en-US" dirty="0"/>
          </a:p>
          <a:p>
            <a:r>
              <a:rPr lang="en-US" dirty="0"/>
              <a:t>We show now some examples of initiatives to reach this goal:</a:t>
            </a:r>
          </a:p>
          <a:p>
            <a:r>
              <a:rPr lang="en-US" dirty="0"/>
              <a:t>Like the NPAP </a:t>
            </a:r>
            <a:r>
              <a:rPr lang="en-GB" sz="1200" kern="1200" dirty="0">
                <a:solidFill>
                  <a:schemeClr val="tx1"/>
                </a:solidFill>
                <a:effectLst/>
                <a:latin typeface="+mn-lt"/>
                <a:ea typeface="+mn-ea"/>
                <a:cs typeface="+mn-cs"/>
              </a:rPr>
              <a:t>MOOCs teaching today accelerator physics and technologies to almost 15 000 learners</a:t>
            </a:r>
            <a:r>
              <a:rPr lang="sv-SE" dirty="0">
                <a:effectLst/>
              </a:rPr>
              <a:t> </a:t>
            </a:r>
            <a:r>
              <a:rPr lang="sv-SE" dirty="0" err="1">
                <a:effectLst/>
              </a:rPr>
              <a:t>since</a:t>
            </a:r>
            <a:r>
              <a:rPr lang="sv-SE" dirty="0">
                <a:effectLst/>
              </a:rPr>
              <a:t> 2019</a:t>
            </a:r>
            <a:r>
              <a:rPr lang="en-US" sz="1200" dirty="0">
                <a:latin typeface="Papyrus"/>
                <a:cs typeface="Papyrus"/>
              </a:rPr>
              <a:t>.</a:t>
            </a:r>
          </a:p>
          <a:p>
            <a:endParaRPr lang="en-US" sz="1200" dirty="0">
              <a:latin typeface="Papyrus"/>
              <a:cs typeface="Papyru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err="1">
                <a:solidFill>
                  <a:schemeClr val="tx1"/>
                </a:solidFill>
                <a:effectLst/>
                <a:latin typeface="+mn-lt"/>
                <a:ea typeface="+mn-ea"/>
                <a:cs typeface="+mn-cs"/>
              </a:rPr>
              <a:t>Due</a:t>
            </a:r>
            <a:r>
              <a:rPr lang="sv-SE" sz="1200" b="0" i="0" kern="1200" dirty="0">
                <a:solidFill>
                  <a:schemeClr val="tx1"/>
                </a:solidFill>
                <a:effectLst/>
                <a:latin typeface="+mn-lt"/>
                <a:ea typeface="+mn-ea"/>
                <a:cs typeface="+mn-cs"/>
              </a:rPr>
              <a:t> to the </a:t>
            </a:r>
            <a:r>
              <a:rPr lang="sv-SE" sz="1200" b="0" i="0" kern="1200" dirty="0" err="1">
                <a:solidFill>
                  <a:schemeClr val="tx1"/>
                </a:solidFill>
                <a:effectLst/>
                <a:latin typeface="+mn-lt"/>
                <a:ea typeface="+mn-ea"/>
                <a:cs typeface="+mn-cs"/>
              </a:rPr>
              <a:t>pandemic</a:t>
            </a:r>
            <a:r>
              <a:rPr lang="sv-SE" sz="1200" b="0" i="0" kern="1200" dirty="0">
                <a:solidFill>
                  <a:schemeClr val="tx1"/>
                </a:solidFill>
                <a:effectLst/>
                <a:latin typeface="+mn-lt"/>
                <a:ea typeface="+mn-ea"/>
                <a:cs typeface="+mn-cs"/>
              </a:rPr>
              <a:t> online </a:t>
            </a:r>
            <a:r>
              <a:rPr lang="sv-SE" sz="1200" b="0" i="0" kern="1200" dirty="0" err="1">
                <a:solidFill>
                  <a:schemeClr val="tx1"/>
                </a:solidFill>
                <a:effectLst/>
                <a:latin typeface="+mn-lt"/>
                <a:ea typeface="+mn-ea"/>
                <a:cs typeface="+mn-cs"/>
              </a:rPr>
              <a:t>lectures</a:t>
            </a:r>
            <a:r>
              <a:rPr lang="sv-S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have become a clear added values to educative tools, like the ASP series teaching the mystery of photons and neutrons….</a:t>
            </a:r>
          </a:p>
          <a:p>
            <a:r>
              <a:rPr lang="en-US" sz="1200" dirty="0">
                <a:latin typeface="Papyrus"/>
                <a:cs typeface="Papyrus"/>
              </a:rPr>
              <a:t>An many more communication channel and </a:t>
            </a:r>
            <a:r>
              <a:rPr lang="en-US" sz="1200" dirty="0"/>
              <a:t>Public engagement </a:t>
            </a:r>
            <a:r>
              <a:rPr lang="en-US" sz="1200" dirty="0">
                <a:latin typeface="Papyrus"/>
                <a:cs typeface="Papyrus"/>
              </a:rPr>
              <a:t> that you can discover in the link provided in this paper.</a:t>
            </a:r>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15</a:t>
            </a:fld>
            <a:endParaRPr lang="sv-SE"/>
          </a:p>
        </p:txBody>
      </p:sp>
    </p:spTree>
    <p:extLst>
      <p:ext uri="{BB962C8B-B14F-4D97-AF65-F5344CB8AC3E}">
        <p14:creationId xmlns:p14="http://schemas.microsoft.com/office/powerpoint/2010/main" val="654463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experience of few European and American scientists, we have created a network, an organization, to stimulate and </a:t>
            </a:r>
            <a:r>
              <a:rPr lang="en-US" sz="1200" dirty="0">
                <a:latin typeface="Arial" panose="020B0604020202020204" pitchFamily="34" charset="0"/>
                <a:cs typeface="Arial" panose="020B0604020202020204" pitchFamily="34" charset="0"/>
              </a:rPr>
              <a:t>include more African talented physics students in the world scientific community. </a:t>
            </a:r>
          </a:p>
          <a:p>
            <a:r>
              <a:rPr lang="en-US" sz="1200" dirty="0">
                <a:latin typeface="Arial" panose="020B0604020202020204" pitchFamily="34" charset="0"/>
                <a:cs typeface="Arial" panose="020B0604020202020204" pitchFamily="34" charset="0"/>
              </a:rPr>
              <a:t>Our mission is </a:t>
            </a:r>
            <a:r>
              <a:rPr lang="sv-SE" sz="1200" kern="1200" dirty="0">
                <a:solidFill>
                  <a:schemeClr val="tx1"/>
                </a:solidFill>
                <a:effectLst/>
                <a:latin typeface="+mn-lt"/>
                <a:ea typeface="+mn-ea"/>
                <a:cs typeface="+mn-cs"/>
              </a:rPr>
              <a:t>to </a:t>
            </a:r>
            <a:r>
              <a:rPr lang="sv-SE" sz="1200" b="1" kern="1200" dirty="0" err="1">
                <a:solidFill>
                  <a:schemeClr val="tx1"/>
                </a:solidFill>
                <a:effectLst/>
                <a:latin typeface="+mn-lt"/>
                <a:ea typeface="+mn-ea"/>
                <a:cs typeface="+mn-cs"/>
              </a:rPr>
              <a:t>help</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increase</a:t>
            </a:r>
            <a:r>
              <a:rPr lang="sv-SE" sz="1200" b="1" kern="1200" dirty="0">
                <a:solidFill>
                  <a:schemeClr val="tx1"/>
                </a:solidFill>
                <a:effectLst/>
                <a:latin typeface="+mn-lt"/>
                <a:ea typeface="+mn-ea"/>
                <a:cs typeface="+mn-cs"/>
              </a:rPr>
              <a:t> the </a:t>
            </a:r>
            <a:r>
              <a:rPr lang="sv-SE" sz="1200" b="1" kern="1200" dirty="0" err="1">
                <a:solidFill>
                  <a:schemeClr val="tx1"/>
                </a:solidFill>
                <a:effectLst/>
                <a:latin typeface="+mn-lt"/>
                <a:ea typeface="+mn-ea"/>
                <a:cs typeface="+mn-cs"/>
              </a:rPr>
              <a:t>number</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of</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African</a:t>
            </a:r>
            <a:r>
              <a:rPr lang="sv-SE" sz="1200" b="1" kern="1200" dirty="0">
                <a:solidFill>
                  <a:schemeClr val="tx1"/>
                </a:solidFill>
                <a:effectLst/>
                <a:latin typeface="+mn-lt"/>
                <a:ea typeface="+mn-ea"/>
                <a:cs typeface="+mn-cs"/>
              </a:rPr>
              <a:t> students </a:t>
            </a:r>
            <a:r>
              <a:rPr lang="sv-SE" sz="1200" b="1" kern="1200" dirty="0" err="1">
                <a:solidFill>
                  <a:schemeClr val="tx1"/>
                </a:solidFill>
                <a:effectLst/>
                <a:latin typeface="+mn-lt"/>
                <a:ea typeface="+mn-ea"/>
                <a:cs typeface="+mn-cs"/>
              </a:rPr>
              <a:t>acquiring</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higher</a:t>
            </a:r>
            <a:r>
              <a:rPr lang="sv-SE" sz="1200" b="1" kern="1200" dirty="0">
                <a:solidFill>
                  <a:schemeClr val="tx1"/>
                </a:solidFill>
                <a:effectLst/>
                <a:latin typeface="+mn-lt"/>
                <a:ea typeface="+mn-ea"/>
                <a:cs typeface="+mn-cs"/>
              </a:rPr>
              <a:t> </a:t>
            </a:r>
            <a:r>
              <a:rPr lang="sv-SE" sz="1200" b="1" kern="1200" dirty="0" err="1">
                <a:solidFill>
                  <a:schemeClr val="tx1"/>
                </a:solidFill>
                <a:effectLst/>
                <a:latin typeface="+mn-lt"/>
                <a:ea typeface="+mn-ea"/>
                <a:cs typeface="+mn-cs"/>
              </a:rPr>
              <a:t>education</a:t>
            </a:r>
            <a:r>
              <a:rPr lang="sv-SE" sz="1200" b="1" kern="1200" dirty="0">
                <a:solidFill>
                  <a:schemeClr val="tx1"/>
                </a:solidFill>
                <a:effectLst/>
                <a:latin typeface="+mn-lt"/>
                <a:ea typeface="+mn-ea"/>
                <a:cs typeface="+mn-cs"/>
              </a:rPr>
              <a:t>.</a:t>
            </a:r>
            <a:endParaRPr lang="en-US" sz="1200" b="1"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We have felt that American and European big science programs, have a lot to share in order to improve the world condition, hence science transcending boundaries…</a:t>
            </a:r>
          </a:p>
          <a:p>
            <a:r>
              <a:rPr lang="en-US" sz="1200" dirty="0">
                <a:latin typeface="Arial" panose="020B0604020202020204" pitchFamily="34" charset="0"/>
                <a:cs typeface="Arial" panose="020B0604020202020204" pitchFamily="34" charset="0"/>
              </a:rPr>
              <a:t>“Everything “ pass by knowledge, and education is the pillar of well-being, and a peaceful world. Our goal was also to contribute to limiting the brain drain, by </a:t>
            </a:r>
            <a:r>
              <a:rPr lang="en-US" sz="1200" b="1" dirty="0">
                <a:latin typeface="Arial" panose="020B0604020202020204" pitchFamily="34" charset="0"/>
                <a:cs typeface="Arial" panose="020B0604020202020204" pitchFamily="34" charset="0"/>
              </a:rPr>
              <a:t>increasing capacity within African universities </a:t>
            </a:r>
            <a:r>
              <a:rPr lang="en-US" sz="1200" dirty="0">
                <a:latin typeface="Arial" panose="020B0604020202020204" pitchFamily="34" charset="0"/>
                <a:cs typeface="Arial" panose="020B0604020202020204" pitchFamily="34" charset="0"/>
              </a:rPr>
              <a:t>and </a:t>
            </a:r>
            <a:r>
              <a:rPr lang="en-US" sz="1200" b="1" dirty="0">
                <a:latin typeface="Arial" panose="020B0604020202020204" pitchFamily="34" charset="0"/>
                <a:cs typeface="Arial" panose="020B0604020202020204" pitchFamily="34" charset="0"/>
              </a:rPr>
              <a:t>promote spin-off for large scale activities </a:t>
            </a:r>
            <a:r>
              <a:rPr lang="en-US" sz="1200" dirty="0">
                <a:latin typeface="Arial" panose="020B0604020202020204" pitchFamily="34" charset="0"/>
                <a:cs typeface="Arial" panose="020B0604020202020204" pitchFamily="34" charset="0"/>
              </a:rPr>
              <a:t>IN Africa (see SKA, </a:t>
            </a:r>
            <a:r>
              <a:rPr lang="en-US" sz="1200" dirty="0" err="1">
                <a:latin typeface="Arial" panose="020B0604020202020204" pitchFamily="34" charset="0"/>
                <a:cs typeface="Arial" panose="020B0604020202020204" pitchFamily="34" charset="0"/>
              </a:rPr>
              <a:t>Af</a:t>
            </a:r>
            <a:r>
              <a:rPr lang="en-US" sz="1200" dirty="0">
                <a:latin typeface="Arial" panose="020B0604020202020204" pitchFamily="34" charset="0"/>
                <a:cs typeface="Arial" panose="020B0604020202020204" pitchFamily="34" charset="0"/>
              </a:rPr>
              <a:t> LS)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t>
            </a:r>
          </a:p>
          <a:p>
            <a:endParaRPr lang="en-US" sz="1200" dirty="0">
              <a:latin typeface="Arial" panose="020B0604020202020204" pitchFamily="34" charset="0"/>
              <a:cs typeface="Arial" panose="020B0604020202020204" pitchFamily="34" charset="0"/>
            </a:endParaRPr>
          </a:p>
          <a:p>
            <a:r>
              <a:rPr lang="sv-SE" sz="1200" kern="1200" dirty="0" err="1">
                <a:solidFill>
                  <a:schemeClr val="tx1"/>
                </a:solidFill>
                <a:effectLst/>
                <a:latin typeface="+mn-lt"/>
                <a:ea typeface="+mn-ea"/>
                <a:cs typeface="+mn-cs"/>
              </a:rPr>
              <a:t>This</a:t>
            </a:r>
            <a:r>
              <a:rPr lang="sv-SE" sz="1200" kern="1200" dirty="0">
                <a:solidFill>
                  <a:schemeClr val="tx1"/>
                </a:solidFill>
                <a:effectLst/>
                <a:latin typeface="+mn-lt"/>
                <a:ea typeface="+mn-ea"/>
                <a:cs typeface="+mn-cs"/>
              </a:rPr>
              <a:t> is </a:t>
            </a:r>
            <a:r>
              <a:rPr lang="sv-SE" sz="1200" kern="1200" dirty="0" err="1">
                <a:solidFill>
                  <a:schemeClr val="tx1"/>
                </a:solidFill>
                <a:effectLst/>
                <a:latin typeface="+mn-lt"/>
                <a:ea typeface="+mn-ea"/>
                <a:cs typeface="+mn-cs"/>
              </a:rPr>
              <a:t>achieved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through</a:t>
            </a:r>
            <a:r>
              <a:rPr lang="sv-SE" sz="1200" kern="1200" dirty="0">
                <a:solidFill>
                  <a:schemeClr val="tx1"/>
                </a:solidFill>
                <a:effectLst/>
                <a:latin typeface="+mn-lt"/>
                <a:ea typeface="+mn-ea"/>
                <a:cs typeface="+mn-cs"/>
              </a:rPr>
              <a:t> an </a:t>
            </a:r>
            <a:r>
              <a:rPr lang="sv-SE" sz="1200" u="sng" kern="1200" dirty="0" err="1">
                <a:solidFill>
                  <a:schemeClr val="tx1"/>
                </a:solidFill>
                <a:effectLst/>
                <a:latin typeface="+mn-lt"/>
                <a:ea typeface="+mn-ea"/>
                <a:cs typeface="+mn-cs"/>
              </a:rPr>
              <a:t>outreach</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effort</a:t>
            </a:r>
            <a:r>
              <a:rPr lang="sv-SE" sz="1200" u="sng" kern="1200" dirty="0">
                <a:solidFill>
                  <a:schemeClr val="tx1"/>
                </a:solidFill>
                <a:effectLst/>
                <a:latin typeface="+mn-lt"/>
                <a:ea typeface="+mn-ea"/>
                <a:cs typeface="+mn-cs"/>
              </a:rPr>
              <a:t>, an </a:t>
            </a:r>
            <a:r>
              <a:rPr lang="sv-SE" sz="1200" u="sng" kern="1200" dirty="0" err="1">
                <a:solidFill>
                  <a:schemeClr val="tx1"/>
                </a:solidFill>
                <a:effectLst/>
                <a:latin typeface="+mn-lt"/>
                <a:ea typeface="+mn-ea"/>
                <a:cs typeface="+mn-cs"/>
              </a:rPr>
              <a:t>increased</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awareness</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of</a:t>
            </a:r>
            <a:r>
              <a:rPr lang="sv-SE" sz="1200" u="sng" kern="1200" dirty="0">
                <a:solidFill>
                  <a:schemeClr val="tx1"/>
                </a:solidFill>
                <a:effectLst/>
                <a:latin typeface="+mn-lt"/>
                <a:ea typeface="+mn-ea"/>
                <a:cs typeface="+mn-cs"/>
              </a:rPr>
              <a:t> the potential </a:t>
            </a:r>
            <a:r>
              <a:rPr lang="sv-SE" sz="1200" u="sng" kern="1200" dirty="0" err="1">
                <a:solidFill>
                  <a:schemeClr val="tx1"/>
                </a:solidFill>
                <a:effectLst/>
                <a:latin typeface="+mn-lt"/>
                <a:ea typeface="+mn-ea"/>
                <a:cs typeface="+mn-cs"/>
              </a:rPr>
              <a:t>of</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high</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quality</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training</a:t>
            </a:r>
            <a:r>
              <a:rPr lang="sv-SE" sz="1200" u="sng" kern="1200" dirty="0">
                <a:solidFill>
                  <a:schemeClr val="tx1"/>
                </a:solidFill>
                <a:effectLst/>
                <a:latin typeface="+mn-lt"/>
                <a:ea typeface="+mn-ea"/>
                <a:cs typeface="+mn-cs"/>
              </a:rPr>
              <a:t> </a:t>
            </a:r>
            <a:r>
              <a:rPr lang="sv-SE" sz="1200" u="sng" kern="1200" dirty="0" err="1">
                <a:solidFill>
                  <a:schemeClr val="tx1"/>
                </a:solidFill>
                <a:effectLst/>
                <a:latin typeface="+mn-lt"/>
                <a:ea typeface="+mn-ea"/>
                <a:cs typeface="+mn-cs"/>
              </a:rPr>
              <a:t>offered</a:t>
            </a:r>
            <a:r>
              <a:rPr lang="sv-SE" sz="1200" u="sng"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by </a:t>
            </a:r>
            <a:r>
              <a:rPr lang="sv-SE" sz="1200" kern="1200" dirty="0" err="1">
                <a:solidFill>
                  <a:schemeClr val="tx1"/>
                </a:solidFill>
                <a:effectLst/>
                <a:latin typeface="+mn-lt"/>
                <a:ea typeface="+mn-ea"/>
                <a:cs typeface="+mn-cs"/>
              </a:rPr>
              <a:t>large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scale</a:t>
            </a:r>
            <a:r>
              <a:rPr lang="sv-SE" sz="1200" kern="1200" dirty="0">
                <a:solidFill>
                  <a:schemeClr val="tx1"/>
                </a:solidFill>
                <a:effectLst/>
                <a:latin typeface="+mn-lt"/>
                <a:ea typeface="+mn-ea"/>
                <a:cs typeface="+mn-cs"/>
              </a:rPr>
              <a:t> experiments in </a:t>
            </a:r>
            <a:r>
              <a:rPr lang="sv-SE" sz="1200" kern="1200" dirty="0" err="1">
                <a:solidFill>
                  <a:schemeClr val="tx1"/>
                </a:solidFill>
                <a:effectLst/>
                <a:latin typeface="+mn-lt"/>
                <a:ea typeface="+mn-ea"/>
                <a:cs typeface="+mn-cs"/>
              </a:rPr>
              <a:t>context</a:t>
            </a:r>
            <a:r>
              <a:rPr lang="sv-SE" sz="1200" kern="1200" dirty="0">
                <a:solidFill>
                  <a:schemeClr val="tx1"/>
                </a:solidFill>
                <a:effectLst/>
                <a:latin typeface="+mn-lt"/>
                <a:ea typeface="+mn-ea"/>
                <a:cs typeface="+mn-cs"/>
              </a:rPr>
              <a:t> in </a:t>
            </a:r>
            <a:r>
              <a:rPr lang="sv-SE" sz="1200" kern="1200" dirty="0" err="1">
                <a:solidFill>
                  <a:schemeClr val="tx1"/>
                </a:solidFill>
                <a:effectLst/>
                <a:latin typeface="+mn-lt"/>
                <a:ea typeface="+mn-ea"/>
                <a:cs typeface="+mn-cs"/>
              </a:rPr>
              <a:t>various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scientic</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disciplines</a:t>
            </a:r>
            <a:r>
              <a:rPr lang="sv-SE" sz="1200" kern="1200" dirty="0">
                <a:solidFill>
                  <a:schemeClr val="tx1"/>
                </a:solidFill>
                <a:effectLst/>
                <a:latin typeface="+mn-lt"/>
                <a:ea typeface="+mn-ea"/>
                <a:cs typeface="+mn-cs"/>
              </a:rPr>
              <a:t>, and a system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networking</a:t>
            </a:r>
            <a:r>
              <a:rPr lang="sv-SE" sz="1200" kern="1200" dirty="0">
                <a:solidFill>
                  <a:schemeClr val="tx1"/>
                </a:solidFill>
                <a:effectLst/>
                <a:latin typeface="+mn-lt"/>
                <a:ea typeface="+mn-ea"/>
                <a:cs typeface="+mn-cs"/>
              </a:rPr>
              <a:t> on the international </a:t>
            </a:r>
            <a:r>
              <a:rPr lang="sv-SE" sz="1200" kern="1200" dirty="0" err="1">
                <a:solidFill>
                  <a:schemeClr val="tx1"/>
                </a:solidFill>
                <a:effectLst/>
                <a:latin typeface="+mn-lt"/>
                <a:ea typeface="+mn-ea"/>
                <a:cs typeface="+mn-cs"/>
              </a:rPr>
              <a:t>scale</a:t>
            </a:r>
            <a:r>
              <a:rPr lang="sv-SE" sz="1200" kern="1200" dirty="0">
                <a:solidFill>
                  <a:schemeClr val="tx1"/>
                </a:solidFill>
                <a:effectLst/>
                <a:latin typeface="+mn-lt"/>
                <a:ea typeface="+mn-ea"/>
                <a:cs typeface="+mn-cs"/>
              </a:rPr>
              <a:t>. </a:t>
            </a:r>
          </a:p>
          <a:p>
            <a:r>
              <a:rPr lang="sv-SE" sz="1200" kern="1200" dirty="0" err="1">
                <a:solidFill>
                  <a:schemeClr val="tx1"/>
                </a:solidFill>
                <a:effectLst/>
                <a:latin typeface="+mn-lt"/>
                <a:ea typeface="+mn-ea"/>
                <a:cs typeface="+mn-cs"/>
              </a:rPr>
              <a:t>There</a:t>
            </a:r>
            <a:r>
              <a:rPr lang="sv-SE" sz="1200" kern="1200" dirty="0">
                <a:solidFill>
                  <a:schemeClr val="tx1"/>
                </a:solidFill>
                <a:effectLst/>
                <a:latin typeface="+mn-lt"/>
                <a:ea typeface="+mn-ea"/>
                <a:cs typeface="+mn-cs"/>
              </a:rPr>
              <a:t> is a strong </a:t>
            </a:r>
            <a:r>
              <a:rPr lang="sv-SE" sz="1200" kern="1200" dirty="0" err="1">
                <a:solidFill>
                  <a:schemeClr val="tx1"/>
                </a:solidFill>
                <a:effectLst/>
                <a:latin typeface="+mn-lt"/>
                <a:ea typeface="+mn-ea"/>
                <a:cs typeface="+mn-cs"/>
              </a:rPr>
              <a:t>alignment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between</a:t>
            </a:r>
            <a:r>
              <a:rPr lang="sv-SE" sz="1200" kern="1200" dirty="0">
                <a:solidFill>
                  <a:schemeClr val="tx1"/>
                </a:solidFill>
                <a:effectLst/>
                <a:latin typeface="+mn-lt"/>
                <a:ea typeface="+mn-ea"/>
                <a:cs typeface="+mn-cs"/>
              </a:rPr>
              <a:t> the mission and the vision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African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governments</a:t>
            </a:r>
            <a:r>
              <a:rPr lang="sv-SE" sz="1200" kern="1200" dirty="0">
                <a:solidFill>
                  <a:schemeClr val="tx1"/>
                </a:solidFill>
                <a:effectLst/>
                <a:latin typeface="+mn-lt"/>
                <a:ea typeface="+mn-ea"/>
                <a:cs typeface="+mn-cs"/>
              </a:rPr>
              <a:t> and policy </a:t>
            </a:r>
            <a:r>
              <a:rPr lang="sv-SE" sz="1200" kern="1200" dirty="0" err="1">
                <a:solidFill>
                  <a:schemeClr val="tx1"/>
                </a:solidFill>
                <a:effectLst/>
                <a:latin typeface="+mn-lt"/>
                <a:ea typeface="+mn-ea"/>
                <a:cs typeface="+mn-cs"/>
              </a:rPr>
              <a:t>makers</a:t>
            </a:r>
            <a:r>
              <a:rPr lang="sv-SE" sz="1200" kern="1200" dirty="0">
                <a:solidFill>
                  <a:schemeClr val="tx1"/>
                </a:solidFill>
                <a:effectLst/>
                <a:latin typeface="+mn-lt"/>
                <a:ea typeface="+mn-ea"/>
                <a:cs typeface="+mn-cs"/>
              </a:rPr>
              <a:t> on </a:t>
            </a:r>
            <a:r>
              <a:rPr lang="sv-SE" sz="1200" kern="1200" dirty="0" err="1">
                <a:solidFill>
                  <a:schemeClr val="tx1"/>
                </a:solidFill>
                <a:effectLst/>
                <a:latin typeface="+mn-lt"/>
                <a:ea typeface="+mn-ea"/>
                <a:cs typeface="+mn-cs"/>
              </a:rPr>
              <a:t>education</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capacity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building</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their</a:t>
            </a:r>
            <a:r>
              <a:rPr lang="sv-SE" sz="1200" kern="1200" dirty="0">
                <a:solidFill>
                  <a:schemeClr val="tx1"/>
                </a:solidFill>
                <a:effectLst/>
                <a:latin typeface="+mn-lt"/>
                <a:ea typeface="+mn-ea"/>
                <a:cs typeface="+mn-cs"/>
              </a:rPr>
              <a:t> programs </a:t>
            </a:r>
            <a:r>
              <a:rPr lang="sv-SE" sz="1200" kern="1200" dirty="0" err="1">
                <a:solidFill>
                  <a:schemeClr val="tx1"/>
                </a:solidFill>
                <a:effectLst/>
                <a:latin typeface="+mn-lt"/>
                <a:ea typeface="+mn-ea"/>
                <a:cs typeface="+mn-cs"/>
              </a:rPr>
              <a:t>with</a:t>
            </a:r>
            <a:r>
              <a:rPr lang="sv-SE" sz="1200" kern="1200" dirty="0">
                <a:solidFill>
                  <a:schemeClr val="tx1"/>
                </a:solidFill>
                <a:effectLst/>
                <a:latin typeface="+mn-lt"/>
                <a:ea typeface="+mn-ea"/>
                <a:cs typeface="+mn-cs"/>
              </a:rPr>
              <a:t> the </a:t>
            </a:r>
            <a:r>
              <a:rPr lang="sv-SE" sz="1200" kern="1200" dirty="0" err="1">
                <a:solidFill>
                  <a:schemeClr val="tx1"/>
                </a:solidFill>
                <a:effectLst/>
                <a:latin typeface="+mn-lt"/>
                <a:ea typeface="+mn-ea"/>
                <a:cs typeface="+mn-cs"/>
              </a:rPr>
              <a:t>goals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of</a:t>
            </a:r>
            <a:r>
              <a:rPr lang="sv-SE" sz="1200" kern="1200" dirty="0">
                <a:solidFill>
                  <a:schemeClr val="tx1"/>
                </a:solidFill>
                <a:effectLst/>
                <a:latin typeface="+mn-lt"/>
                <a:ea typeface="+mn-ea"/>
                <a:cs typeface="+mn-cs"/>
              </a:rPr>
              <a:t> the ASP.</a:t>
            </a:r>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16</a:t>
            </a:fld>
            <a:endParaRPr lang="sv-SE"/>
          </a:p>
        </p:txBody>
      </p:sp>
    </p:spTree>
    <p:extLst>
      <p:ext uri="{BB962C8B-B14F-4D97-AF65-F5344CB8AC3E}">
        <p14:creationId xmlns:p14="http://schemas.microsoft.com/office/powerpoint/2010/main" val="2273653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Which topics are we covering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Beyond our core topics of interested, based on our own background (</a:t>
            </a:r>
            <a:r>
              <a:rPr lang="en-US" dirty="0" err="1"/>
              <a:t>th.</a:t>
            </a:r>
            <a:r>
              <a:rPr lang="en-US" dirty="0"/>
              <a:t> Exp. App), we have continuously adapted the program, to reflect the African students level and preferences. </a:t>
            </a:r>
            <a:r>
              <a:rPr lang="en-US" dirty="0" err="1"/>
              <a:t>E.g</a:t>
            </a:r>
            <a:r>
              <a:rPr lang="en-US" dirty="0"/>
              <a:t> we have added more computing hands-on Linux Boot Camp).</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 Th: describe the standard Model and quantum field theory.</a:t>
            </a:r>
          </a:p>
          <a:p>
            <a:pPr marL="0" lvl="0" indent="0" algn="l" rtl="0">
              <a:spcBef>
                <a:spcPts val="0"/>
              </a:spcBef>
              <a:spcAft>
                <a:spcPts val="0"/>
              </a:spcAft>
              <a:buNone/>
            </a:pPr>
            <a:r>
              <a:rPr lang="en-US" dirty="0"/>
              <a:t>- Exp: deals with detectors , data analysis and statistical treatment </a:t>
            </a:r>
            <a:r>
              <a:rPr lang="en-US" sz="1200" dirty="0">
                <a:solidFill>
                  <a:schemeClr val="dk1"/>
                </a:solidFill>
                <a:latin typeface="+mn-lt"/>
                <a:ea typeface="Calibri"/>
                <a:cs typeface="Calibri"/>
                <a:sym typeface="Calibri"/>
              </a:rPr>
              <a:t>to give participants an introduction to how raw data is transformed into final measurements</a:t>
            </a:r>
          </a:p>
          <a:p>
            <a:pPr marL="0" lvl="0" indent="0" algn="l" rtl="0">
              <a:spcBef>
                <a:spcPts val="0"/>
              </a:spcBef>
              <a:spcAft>
                <a:spcPts val="0"/>
              </a:spcAft>
              <a:buNone/>
            </a:pPr>
            <a:r>
              <a:rPr lang="en-US" dirty="0"/>
              <a:t>- Appl: </a:t>
            </a:r>
            <a:r>
              <a:rPr lang="en-US" sz="1200" dirty="0">
                <a:solidFill>
                  <a:schemeClr val="dk1"/>
                </a:solidFill>
                <a:latin typeface="+mn-lt"/>
                <a:ea typeface="Calibri"/>
                <a:cs typeface="Calibri"/>
                <a:sym typeface="Calibri"/>
              </a:rPr>
              <a:t>. The scientific disciplines are </a:t>
            </a:r>
            <a:r>
              <a:rPr lang="en-US" sz="1200" dirty="0" err="1">
                <a:solidFill>
                  <a:schemeClr val="dk1"/>
                </a:solidFill>
                <a:latin typeface="+mn-lt"/>
                <a:ea typeface="Calibri"/>
                <a:cs typeface="Calibri"/>
                <a:sym typeface="Calibri"/>
              </a:rPr>
              <a:t>thr</a:t>
            </a:r>
            <a:r>
              <a:rPr lang="en-US" sz="1200" dirty="0">
                <a:solidFill>
                  <a:schemeClr val="dk1"/>
                </a:solidFill>
                <a:latin typeface="+mn-lt"/>
                <a:ea typeface="Calibri"/>
                <a:cs typeface="Calibri"/>
                <a:sym typeface="Calibri"/>
              </a:rPr>
              <a:t> basics of particle accelerator technology, applied physics , medical physics and material science.</a:t>
            </a:r>
            <a:endParaRPr lang="en-US" dirty="0"/>
          </a:p>
          <a:p>
            <a:pPr marL="0" lvl="0" indent="0" algn="l" rtl="0">
              <a:spcBef>
                <a:spcPts val="0"/>
              </a:spcBef>
              <a:spcAft>
                <a:spcPts val="0"/>
              </a:spcAft>
              <a:buNone/>
            </a:pPr>
            <a:r>
              <a:rPr lang="en-US" sz="1200" dirty="0">
                <a:solidFill>
                  <a:schemeClr val="dk1"/>
                </a:solidFill>
                <a:latin typeface="+mn-lt"/>
                <a:ea typeface="Calibri"/>
                <a:cs typeface="Calibri"/>
                <a:sym typeface="Calibri"/>
              </a:rPr>
              <a:t>- The two-day sessions are dedicated to GRID computing session supported by the DOSAR Distributed Organization for </a:t>
            </a:r>
            <a:r>
              <a:rPr lang="en-US" sz="1200" dirty="0" err="1">
                <a:solidFill>
                  <a:schemeClr val="dk1"/>
                </a:solidFill>
                <a:latin typeface="+mn-lt"/>
                <a:ea typeface="Calibri"/>
                <a:cs typeface="Calibri"/>
                <a:sym typeface="Calibri"/>
              </a:rPr>
              <a:t>Scientic</a:t>
            </a:r>
            <a:r>
              <a:rPr lang="en-US" sz="1200" dirty="0">
                <a:solidFill>
                  <a:schemeClr val="dk1"/>
                </a:solidFill>
                <a:latin typeface="+mn-lt"/>
                <a:ea typeface="Calibri"/>
                <a:cs typeface="Calibri"/>
                <a:sym typeface="Calibri"/>
              </a:rPr>
              <a:t> and Academic Research (DOSAR) and the Open Science Grid (OS-Grid). </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Medical applications , nuclear physics and astrophysics are systematically topics of interest in Africa.</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systematically include local lecturers to cover their topics.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Depending on the host country, different categories can be enhanced. </a:t>
            </a:r>
          </a:p>
          <a:p>
            <a:pPr marL="0" lvl="0" indent="0" algn="l" rtl="0">
              <a:spcBef>
                <a:spcPts val="0"/>
              </a:spcBef>
              <a:spcAft>
                <a:spcPts val="0"/>
              </a:spcAft>
              <a:buNone/>
            </a:pPr>
            <a:endParaRPr lang="en-US" dirty="0"/>
          </a:p>
          <a:p>
            <a:pPr marL="0" lvl="0" indent="0" algn="l" rtl="0">
              <a:spcBef>
                <a:spcPts val="0"/>
              </a:spcBef>
              <a:spcAft>
                <a:spcPts val="0"/>
              </a:spcAft>
              <a:buNone/>
            </a:pPr>
            <a:r>
              <a:rPr lang="en-US" sz="1200" b="1" dirty="0"/>
              <a:t>Timetable of African School of Fundamental Physics and Applications: </a:t>
            </a:r>
            <a:endParaRPr lang="en-US" dirty="0"/>
          </a:p>
          <a:p>
            <a:pPr marL="0" lvl="0" indent="0" algn="l" rtl="0">
              <a:spcBef>
                <a:spcPts val="0"/>
              </a:spcBef>
              <a:spcAft>
                <a:spcPts val="0"/>
              </a:spcAft>
              <a:buNone/>
            </a:pPr>
            <a:r>
              <a:rPr lang="en-US" sz="1200" b="1" dirty="0"/>
              <a:t>ASP2010: </a:t>
            </a:r>
            <a:r>
              <a:rPr lang="en-US" sz="1200" b="1" u="sng" dirty="0">
                <a:solidFill>
                  <a:schemeClr val="hlink"/>
                </a:solidFill>
                <a:hlinkClick r:id="rId3"/>
              </a:rPr>
              <a:t>https://indico.cern.ch/event/78565/timetable/?view=standard</a:t>
            </a:r>
            <a:endParaRPr lang="en-US" sz="1200" b="1" dirty="0"/>
          </a:p>
          <a:p>
            <a:pPr marL="0" lvl="0" indent="0" algn="l" rtl="0">
              <a:spcBef>
                <a:spcPts val="0"/>
              </a:spcBef>
              <a:spcAft>
                <a:spcPts val="0"/>
              </a:spcAft>
              <a:buNone/>
            </a:pPr>
            <a:r>
              <a:rPr lang="en-US" sz="1200" b="1" dirty="0"/>
              <a:t>ASP2012: </a:t>
            </a:r>
            <a:r>
              <a:rPr lang="en-US" sz="1200" b="1" u="sng" dirty="0">
                <a:solidFill>
                  <a:schemeClr val="hlink"/>
                </a:solidFill>
                <a:hlinkClick r:id="rId4"/>
              </a:rPr>
              <a:t>https://indico.cern.ch/event/145296/timetable/?view=standard</a:t>
            </a:r>
            <a:r>
              <a:rPr lang="en-US" sz="1200" b="1" dirty="0"/>
              <a:t> </a:t>
            </a:r>
            <a:endParaRPr lang="en-US" dirty="0"/>
          </a:p>
          <a:p>
            <a:pPr marL="0" lvl="0" indent="0" algn="l" rtl="0">
              <a:spcBef>
                <a:spcPts val="0"/>
              </a:spcBef>
              <a:spcAft>
                <a:spcPts val="0"/>
              </a:spcAft>
              <a:buNone/>
            </a:pPr>
            <a:r>
              <a:rPr lang="en-US" sz="1200" b="1" dirty="0"/>
              <a:t>ASP2014: </a:t>
            </a:r>
            <a:r>
              <a:rPr lang="en-US" sz="1200" b="1" u="sng" dirty="0">
                <a:solidFill>
                  <a:schemeClr val="hlink"/>
                </a:solidFill>
                <a:hlinkClick r:id="rId5"/>
              </a:rPr>
              <a:t>https://indico.cern.ch/event/276481/timetable/?view=standard</a:t>
            </a:r>
            <a:r>
              <a:rPr lang="en-US" sz="1200" b="1" dirty="0"/>
              <a:t> </a:t>
            </a:r>
            <a:endParaRPr lang="en-US" dirty="0"/>
          </a:p>
          <a:p>
            <a:pPr marL="0" lvl="0" indent="0" algn="l" rtl="0">
              <a:spcBef>
                <a:spcPts val="0"/>
              </a:spcBef>
              <a:spcAft>
                <a:spcPts val="0"/>
              </a:spcAft>
              <a:buNone/>
            </a:pPr>
            <a:r>
              <a:rPr lang="en-US" sz="1200" b="1" dirty="0"/>
              <a:t>ASP2016: </a:t>
            </a:r>
            <a:r>
              <a:rPr lang="en-US" sz="1200" b="1" u="sng" dirty="0">
                <a:solidFill>
                  <a:schemeClr val="hlink"/>
                </a:solidFill>
                <a:hlinkClick r:id="rId6"/>
              </a:rPr>
              <a:t>https://indico.cern.ch/event/528094/timetable/?view=standard</a:t>
            </a:r>
            <a:r>
              <a:rPr lang="en-US" sz="1200" b="1" dirty="0"/>
              <a:t> </a:t>
            </a:r>
            <a:endParaRPr lang="en-US" dirty="0"/>
          </a:p>
          <a:p>
            <a:pPr marL="0" lvl="0" indent="0" algn="l" rtl="0">
              <a:spcBef>
                <a:spcPts val="0"/>
              </a:spcBef>
              <a:spcAft>
                <a:spcPts val="0"/>
              </a:spcAft>
              <a:buNone/>
            </a:pPr>
            <a:r>
              <a:rPr lang="en-US" sz="1200" b="1" dirty="0"/>
              <a:t>ASP2018: </a:t>
            </a:r>
            <a:r>
              <a:rPr lang="en-US" sz="1200" b="1" u="sng" dirty="0">
                <a:solidFill>
                  <a:schemeClr val="hlink"/>
                </a:solidFill>
                <a:hlinkClick r:id="rId7"/>
              </a:rPr>
              <a:t>https://indico.cern.ch/event/656460/timetable/</a:t>
            </a:r>
            <a:r>
              <a:rPr lang="en-US" sz="1200" b="1" u="sng" dirty="0">
                <a:solidFill>
                  <a:schemeClr val="hlink"/>
                </a:solidFill>
                <a:hlinkClick r:id="rId6"/>
              </a:rPr>
              <a:t>?view=standard</a:t>
            </a:r>
            <a:r>
              <a:rPr lang="en-US" sz="1200" b="1" dirty="0"/>
              <a:t> </a:t>
            </a:r>
            <a:endParaRPr lang="en-US" dirty="0"/>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17</a:t>
            </a:fld>
            <a:endParaRPr lang="sv-SE"/>
          </a:p>
        </p:txBody>
      </p:sp>
    </p:spTree>
    <p:extLst>
      <p:ext uri="{BB962C8B-B14F-4D97-AF65-F5344CB8AC3E}">
        <p14:creationId xmlns:p14="http://schemas.microsoft.com/office/powerpoint/2010/main" val="2583257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 </a:t>
            </a:r>
            <a:r>
              <a:rPr lang="en-GB" dirty="0"/>
              <a:t>students received support to boost their internet connectivity;</a:t>
            </a:r>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18</a:t>
            </a:fld>
            <a:endParaRPr lang="sv-SE"/>
          </a:p>
        </p:txBody>
      </p:sp>
    </p:spTree>
    <p:extLst>
      <p:ext uri="{BB962C8B-B14F-4D97-AF65-F5344CB8AC3E}">
        <p14:creationId xmlns:p14="http://schemas.microsoft.com/office/powerpoint/2010/main" val="1466173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rial" panose="020B0604020202020204" pitchFamily="34" charset="0"/>
                <a:cs typeface="Arial" panose="020B0604020202020204" pitchFamily="34" charset="0"/>
              </a:rPr>
              <a:t>The </a:t>
            </a:r>
            <a:r>
              <a:rPr lang="sv-SE" sz="1200" dirty="0" err="1">
                <a:latin typeface="Arial" panose="020B0604020202020204" pitchFamily="34" charset="0"/>
                <a:cs typeface="Arial" panose="020B0604020202020204" pitchFamily="34" charset="0"/>
              </a:rPr>
              <a:t>openness</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of</a:t>
            </a:r>
            <a:r>
              <a:rPr lang="sv-SE" sz="1200" dirty="0">
                <a:latin typeface="Arial" panose="020B0604020202020204" pitchFamily="34" charset="0"/>
                <a:cs typeface="Arial" panose="020B0604020202020204" pitchFamily="34" charset="0"/>
              </a:rPr>
              <a:t> the FIP  agenda </a:t>
            </a:r>
            <a:r>
              <a:rPr lang="sv-SE" sz="1200" dirty="0" err="1">
                <a:latin typeface="Arial" panose="020B0604020202020204" pitchFamily="34" charset="0"/>
                <a:cs typeface="Arial" panose="020B0604020202020204" pitchFamily="34" charset="0"/>
              </a:rPr>
              <a:t>reflects</a:t>
            </a:r>
            <a:r>
              <a:rPr lang="sv-SE" sz="1200" dirty="0">
                <a:latin typeface="Arial" panose="020B0604020202020204" pitchFamily="34" charset="0"/>
                <a:cs typeface="Arial" panose="020B0604020202020204" pitchFamily="34" charset="0"/>
              </a:rPr>
              <a:t> the </a:t>
            </a:r>
            <a:r>
              <a:rPr lang="sv-SE" sz="1200" dirty="0" err="1">
                <a:latin typeface="Arial" panose="020B0604020202020204" pitchFamily="34" charset="0"/>
                <a:cs typeface="Arial" panose="020B0604020202020204" pitchFamily="34" charset="0"/>
              </a:rPr>
              <a:t>grassroots</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origin</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of</a:t>
            </a:r>
            <a:r>
              <a:rPr lang="sv-SE" sz="1200" dirty="0">
                <a:latin typeface="Arial" panose="020B0604020202020204" pitchFamily="34" charset="0"/>
                <a:cs typeface="Arial" panose="020B0604020202020204" pitchFamily="34" charset="0"/>
              </a:rPr>
              <a:t> </a:t>
            </a:r>
            <a:r>
              <a:rPr lang="sv-SE" sz="1200" dirty="0" err="1">
                <a:latin typeface="Arial" panose="020B0604020202020204" pitchFamily="34" charset="0"/>
                <a:cs typeface="Arial" panose="020B0604020202020204" pitchFamily="34" charset="0"/>
              </a:rPr>
              <a:t>this</a:t>
            </a:r>
            <a:r>
              <a:rPr lang="sv-SE" sz="1200" dirty="0">
                <a:latin typeface="Arial" panose="020B0604020202020204" pitchFamily="34" charset="0"/>
                <a:cs typeface="Arial" panose="020B0604020202020204" pitchFamily="34" charset="0"/>
              </a:rPr>
              <a:t> Forum.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Specific</a:t>
            </a:r>
            <a:r>
              <a:rPr lang="sv-SE" sz="1200" b="0" i="0" kern="1200" dirty="0">
                <a:solidFill>
                  <a:schemeClr val="tx1"/>
                </a:solidFill>
                <a:effectLst/>
                <a:latin typeface="+mn-lt"/>
                <a:ea typeface="+mn-ea"/>
                <a:cs typeface="+mn-cs"/>
              </a:rPr>
              <a:t> actions </a:t>
            </a:r>
            <a:r>
              <a:rPr lang="sv-SE" sz="1200" b="0" i="0" kern="1200" dirty="0" err="1">
                <a:solidFill>
                  <a:schemeClr val="tx1"/>
                </a:solidFill>
                <a:effectLst/>
                <a:latin typeface="+mn-lt"/>
                <a:ea typeface="+mn-ea"/>
                <a:cs typeface="+mn-cs"/>
              </a:rPr>
              <a:t>will</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include</a:t>
            </a:r>
            <a:r>
              <a:rPr lang="sv-SE" sz="1200" b="0" i="0" kern="1200" dirty="0">
                <a:solidFill>
                  <a:schemeClr val="tx1"/>
                </a:solidFill>
                <a:effectLst/>
                <a:latin typeface="+mn-lt"/>
                <a:ea typeface="+mn-ea"/>
                <a:cs typeface="+mn-cs"/>
              </a:rPr>
              <a:t>: EMBRACING DIVERSITY, INCLUSION, AND EQUITY at the </a:t>
            </a:r>
            <a:r>
              <a:rPr lang="sv-SE" sz="1200" b="0" i="0" kern="1200" dirty="0" err="1">
                <a:solidFill>
                  <a:schemeClr val="tx1"/>
                </a:solidFill>
                <a:effectLst/>
                <a:latin typeface="+mn-lt"/>
                <a:ea typeface="+mn-ea"/>
                <a:cs typeface="+mn-cs"/>
              </a:rPr>
              <a:t>highest</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levels</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APS </a:t>
            </a:r>
            <a:r>
              <a:rPr lang="sv-SE" sz="1200" b="0" i="0" kern="1200" dirty="0" err="1">
                <a:solidFill>
                  <a:schemeClr val="tx1"/>
                </a:solidFill>
                <a:effectLst/>
                <a:latin typeface="+mn-lt"/>
                <a:ea typeface="+mn-ea"/>
                <a:cs typeface="+mn-cs"/>
              </a:rPr>
              <a:t>leadership</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establishing</a:t>
            </a:r>
            <a:r>
              <a:rPr lang="sv-SE" sz="1200" b="0" i="0" kern="1200" dirty="0">
                <a:solidFill>
                  <a:schemeClr val="tx1"/>
                </a:solidFill>
                <a:effectLst/>
                <a:latin typeface="+mn-lt"/>
                <a:ea typeface="+mn-ea"/>
                <a:cs typeface="+mn-cs"/>
              </a:rPr>
              <a:t> best </a:t>
            </a:r>
            <a:r>
              <a:rPr lang="sv-SE" sz="1200" b="0" i="0" kern="1200" dirty="0" err="1">
                <a:solidFill>
                  <a:schemeClr val="tx1"/>
                </a:solidFill>
                <a:effectLst/>
                <a:latin typeface="+mn-lt"/>
                <a:ea typeface="+mn-ea"/>
                <a:cs typeface="+mn-cs"/>
              </a:rPr>
              <a:t>practices</a:t>
            </a:r>
            <a:r>
              <a:rPr lang="sv-SE" sz="1200" b="0" i="0" kern="1200" dirty="0">
                <a:solidFill>
                  <a:schemeClr val="tx1"/>
                </a:solidFill>
                <a:effectLst/>
                <a:latin typeface="+mn-lt"/>
                <a:ea typeface="+mn-ea"/>
                <a:cs typeface="+mn-cs"/>
              </a:rPr>
              <a:t> in the </a:t>
            </a:r>
            <a:r>
              <a:rPr lang="sv-SE" sz="1200" b="0" i="0" kern="1200" dirty="0" err="1">
                <a:solidFill>
                  <a:schemeClr val="tx1"/>
                </a:solidFill>
                <a:effectLst/>
                <a:latin typeface="+mn-lt"/>
                <a:ea typeface="+mn-ea"/>
                <a:cs typeface="+mn-cs"/>
              </a:rPr>
              <a:t>hiring</a:t>
            </a:r>
            <a:r>
              <a:rPr lang="sv-SE" sz="1200" b="0" i="0" kern="1200" dirty="0">
                <a:solidFill>
                  <a:schemeClr val="tx1"/>
                </a:solidFill>
                <a:effectLst/>
                <a:latin typeface="+mn-lt"/>
                <a:ea typeface="+mn-ea"/>
                <a:cs typeface="+mn-cs"/>
              </a:rPr>
              <a:t> and retention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staff</a:t>
            </a:r>
            <a:r>
              <a:rPr lang="sv-SE" sz="1200" b="0" i="0" kern="1200" dirty="0">
                <a:solidFill>
                  <a:schemeClr val="tx1"/>
                </a:solidFill>
                <a:effectLst/>
                <a:latin typeface="+mn-lt"/>
                <a:ea typeface="+mn-ea"/>
                <a:cs typeface="+mn-cs"/>
              </a:rPr>
              <a:t>, the population and </a:t>
            </a:r>
            <a:r>
              <a:rPr lang="sv-SE" sz="1200" b="0" i="0" kern="1200" dirty="0" err="1">
                <a:solidFill>
                  <a:schemeClr val="tx1"/>
                </a:solidFill>
                <a:effectLst/>
                <a:latin typeface="+mn-lt"/>
                <a:ea typeface="+mn-ea"/>
                <a:cs typeface="+mn-cs"/>
              </a:rPr>
              <a:t>education</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committees</a:t>
            </a:r>
            <a:r>
              <a:rPr lang="sv-SE" sz="1200" b="0" i="0" kern="1200" dirty="0">
                <a:solidFill>
                  <a:schemeClr val="tx1"/>
                </a:solidFill>
                <a:effectLst/>
                <a:latin typeface="+mn-lt"/>
                <a:ea typeface="+mn-ea"/>
                <a:cs typeface="+mn-cs"/>
              </a:rPr>
              <a:t>, and the </a:t>
            </a:r>
            <a:r>
              <a:rPr lang="sv-SE" sz="1200" b="0" i="0" kern="1200" dirty="0" err="1">
                <a:solidFill>
                  <a:schemeClr val="tx1"/>
                </a:solidFill>
                <a:effectLst/>
                <a:latin typeface="+mn-lt"/>
                <a:ea typeface="+mn-ea"/>
                <a:cs typeface="+mn-cs"/>
              </a:rPr>
              <a:t>evaluation</a:t>
            </a:r>
            <a:r>
              <a:rPr lang="sv-SE" sz="1200" b="0" i="0" kern="1200" dirty="0">
                <a:solidFill>
                  <a:schemeClr val="tx1"/>
                </a:solidFill>
                <a:effectLst/>
                <a:latin typeface="+mn-lt"/>
                <a:ea typeface="+mn-ea"/>
                <a:cs typeface="+mn-cs"/>
              </a:rPr>
              <a:t> and </a:t>
            </a:r>
            <a:r>
              <a:rPr lang="sv-SE" sz="1200" b="0" i="0" kern="1200" dirty="0" err="1">
                <a:solidFill>
                  <a:schemeClr val="tx1"/>
                </a:solidFill>
                <a:effectLst/>
                <a:latin typeface="+mn-lt"/>
                <a:ea typeface="+mn-ea"/>
                <a:cs typeface="+mn-cs"/>
              </a:rPr>
              <a:t>selection</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of</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honorees</a:t>
            </a:r>
            <a:r>
              <a:rPr lang="sv-SE" sz="1200" b="0" i="0" kern="1200" dirty="0">
                <a:solidFill>
                  <a:schemeClr val="tx1"/>
                </a:solidFill>
                <a:effectLst/>
                <a:latin typeface="+mn-lt"/>
                <a:ea typeface="+mn-ea"/>
                <a:cs typeface="+mn-cs"/>
              </a:rPr>
              <a:t>.</a:t>
            </a:r>
            <a:endParaRPr lang="en-US" sz="1200" dirty="0">
              <a:latin typeface="Arial" panose="020B0604020202020204" pitchFamily="34" charset="0"/>
              <a:cs typeface="Arial" panose="020B0604020202020204" pitchFamily="34" charset="0"/>
            </a:endParaRPr>
          </a:p>
          <a:p>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Physical</a:t>
            </a:r>
            <a:r>
              <a:rPr lang="sv-SE" sz="1200" b="0" i="0" kern="1200" dirty="0">
                <a:solidFill>
                  <a:schemeClr val="tx1"/>
                </a:solidFill>
                <a:effectLst/>
                <a:latin typeface="+mn-lt"/>
                <a:ea typeface="+mn-ea"/>
                <a:cs typeface="+mn-cs"/>
              </a:rPr>
              <a:t> Review : EXPLORING NEW AND SUSTAINABLE EDITORIAL, PUBLISHING, AND BUSINESS MODELS;</a:t>
            </a:r>
          </a:p>
          <a:p>
            <a:pPr marL="171450" indent="-171450">
              <a:buFontTx/>
              <a:buChar char="-"/>
            </a:pPr>
            <a:r>
              <a:rPr lang="sv-SE" sz="1200" b="0" i="0" kern="1200" dirty="0">
                <a:solidFill>
                  <a:schemeClr val="tx1"/>
                </a:solidFill>
                <a:effectLst/>
                <a:latin typeface="+mn-lt"/>
                <a:ea typeface="+mn-ea"/>
                <a:cs typeface="+mn-cs"/>
              </a:rPr>
              <a:t>REDUCING INTERNAL BARRIERS AND ENCOURAGING CROSS-ORGANIZATIONAL COLLABORATION;</a:t>
            </a:r>
          </a:p>
          <a:p>
            <a:pPr marL="171450" indent="-171450">
              <a:buFontTx/>
              <a:buChar char="-"/>
            </a:pPr>
            <a:r>
              <a:rPr lang="sv-SE" sz="1200" b="0" i="0" kern="1200" dirty="0">
                <a:solidFill>
                  <a:schemeClr val="tx1"/>
                </a:solidFill>
                <a:effectLst/>
                <a:latin typeface="+mn-lt"/>
                <a:ea typeface="+mn-ea"/>
                <a:cs typeface="+mn-cs"/>
              </a:rPr>
              <a:t>INCREASING PHILANTHROPIC EFFORTS</a:t>
            </a:r>
            <a:endParaRPr lang="en-US" dirty="0"/>
          </a:p>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19</a:t>
            </a:fld>
            <a:endParaRPr lang="sv-SE"/>
          </a:p>
        </p:txBody>
      </p:sp>
    </p:spTree>
    <p:extLst>
      <p:ext uri="{BB962C8B-B14F-4D97-AF65-F5344CB8AC3E}">
        <p14:creationId xmlns:p14="http://schemas.microsoft.com/office/powerpoint/2010/main" val="3107829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1" dirty="0" err="1">
                <a:latin typeface="Arial" panose="020B0604020202020204" pitchFamily="34" charset="0"/>
                <a:cs typeface="Arial" panose="020B0604020202020204" pitchFamily="34" charset="0"/>
              </a:rPr>
              <a:t>initiative</a:t>
            </a:r>
            <a:r>
              <a:rPr lang="sv-SE" sz="1200" b="1" dirty="0">
                <a:latin typeface="Arial" panose="020B0604020202020204" pitchFamily="34" charset="0"/>
                <a:cs typeface="Arial" panose="020B0604020202020204" pitchFamily="34" charset="0"/>
              </a:rPr>
              <a:t> in COVID </a:t>
            </a:r>
            <a:r>
              <a:rPr lang="sv-SE" sz="1200" b="1" dirty="0" err="1">
                <a:latin typeface="Arial" panose="020B0604020202020204" pitchFamily="34" charset="0"/>
                <a:cs typeface="Arial" panose="020B0604020202020204" pitchFamily="34" charset="0"/>
              </a:rPr>
              <a:t>times</a:t>
            </a:r>
            <a:r>
              <a:rPr lang="sv-SE" sz="1200" b="1" dirty="0">
                <a:latin typeface="Arial" panose="020B0604020202020204" pitchFamily="34" charset="0"/>
                <a:cs typeface="Arial" panose="020B0604020202020204" pitchFamily="34" charset="0"/>
              </a:rPr>
              <a:t>. </a:t>
            </a:r>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20</a:t>
            </a:fld>
            <a:endParaRPr lang="sv-SE"/>
          </a:p>
        </p:txBody>
      </p:sp>
    </p:spTree>
    <p:extLst>
      <p:ext uri="{BB962C8B-B14F-4D97-AF65-F5344CB8AC3E}">
        <p14:creationId xmlns:p14="http://schemas.microsoft.com/office/powerpoint/2010/main" val="571841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3AE5A434-646A-2746-9BDC-885B2382B33E}" type="slidenum">
              <a:rPr lang="sv-SE" smtClean="0"/>
              <a:t>22</a:t>
            </a:fld>
            <a:endParaRPr lang="sv-SE"/>
          </a:p>
        </p:txBody>
      </p:sp>
    </p:spTree>
    <p:extLst>
      <p:ext uri="{BB962C8B-B14F-4D97-AF65-F5344CB8AC3E}">
        <p14:creationId xmlns:p14="http://schemas.microsoft.com/office/powerpoint/2010/main" val="2165373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First slide">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105BBA5-0B01-43EB-96EC-725AF28E5A8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ktangel 5">
            <a:extLst>
              <a:ext uri="{FF2B5EF4-FFF2-40B4-BE49-F238E27FC236}">
                <a16:creationId xmlns:a16="http://schemas.microsoft.com/office/drawing/2014/main" id="{BB3141B3-566C-47FF-8C29-67289995D2FA}"/>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7" name="Bildobjekt 6">
            <a:extLst>
              <a:ext uri="{FF2B5EF4-FFF2-40B4-BE49-F238E27FC236}">
                <a16:creationId xmlns:a16="http://schemas.microsoft.com/office/drawing/2014/main" id="{B965145F-CDA4-4965-A7C5-ACBA59393460}"/>
              </a:ext>
            </a:extLst>
          </p:cNvPr>
          <p:cNvPicPr>
            <a:picLocks noChangeAspect="1"/>
          </p:cNvPicPr>
          <p:nvPr userDrawn="1"/>
        </p:nvPicPr>
        <p:blipFill>
          <a:blip r:embed="rId2"/>
          <a:stretch>
            <a:fillRect/>
          </a:stretch>
        </p:blipFill>
        <p:spPr>
          <a:xfrm>
            <a:off x="1703069" y="1048935"/>
            <a:ext cx="8872165" cy="4760129"/>
          </a:xfrm>
          <a:prstGeom prst="rect">
            <a:avLst/>
          </a:prstGeom>
        </p:spPr>
      </p:pic>
    </p:spTree>
    <p:extLst>
      <p:ext uri="{BB962C8B-B14F-4D97-AF65-F5344CB8AC3E}">
        <p14:creationId xmlns:p14="http://schemas.microsoft.com/office/powerpoint/2010/main" val="128748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endParaRPr lang="sv-SE" dirty="0"/>
          </a:p>
        </p:txBody>
      </p:sp>
      <p:sp>
        <p:nvSpPr>
          <p:cNvPr id="3" name="Underrubrik 2">
            <a:extLst>
              <a:ext uri="{FF2B5EF4-FFF2-40B4-BE49-F238E27FC236}">
                <a16:creationId xmlns:a16="http://schemas.microsoft.com/office/drawing/2014/main" id="{81DF3056-F3A8-2949-876C-528413E342C4}"/>
              </a:ext>
            </a:extLst>
          </p:cNvPr>
          <p:cNvSpPr>
            <a:spLocks noGrp="1"/>
          </p:cNvSpPr>
          <p:nvPr>
            <p:ph type="subTitle" idx="1"/>
          </p:nvPr>
        </p:nvSpPr>
        <p:spPr>
          <a:xfrm>
            <a:off x="1930395" y="3883393"/>
            <a:ext cx="8640000" cy="921363"/>
          </a:xfrm>
          <a:prstGeom prst="rect">
            <a:avLst/>
          </a:prstGeom>
        </p:spPr>
        <p:txBody>
          <a:bodyPr lIns="90000">
            <a:noAutofit/>
          </a:bodyPr>
          <a:lstStyle>
            <a:lvl1pPr marL="0" indent="0" algn="l">
              <a:lnSpc>
                <a:spcPct val="100000"/>
              </a:lnSpc>
              <a:spcBef>
                <a:spcPts val="0"/>
              </a:spcBef>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dirty="0"/>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
        <p:nvSpPr>
          <p:cNvPr id="15" name="Platshållare för text 14">
            <a:extLst>
              <a:ext uri="{FF2B5EF4-FFF2-40B4-BE49-F238E27FC236}">
                <a16:creationId xmlns:a16="http://schemas.microsoft.com/office/drawing/2014/main" id="{EA5DA2EE-60AD-41D0-96B0-DDF02E0AE545}"/>
              </a:ext>
            </a:extLst>
          </p:cNvPr>
          <p:cNvSpPr>
            <a:spLocks noGrp="1"/>
          </p:cNvSpPr>
          <p:nvPr>
            <p:ph type="body" sz="quarter" idx="10" hasCustomPrompt="1"/>
          </p:nvPr>
        </p:nvSpPr>
        <p:spPr>
          <a:xfrm>
            <a:off x="1930395" y="5605695"/>
            <a:ext cx="6290892" cy="459883"/>
          </a:xfrm>
          <a:prstGeom prst="rect">
            <a:avLst/>
          </a:prstGeom>
        </p:spPr>
        <p:txBody>
          <a:bodyPr lIns="90000" tIns="18000" bIns="36000" anchor="b" anchorCtr="0">
            <a:noAutofit/>
          </a:bodyPr>
          <a:lstStyle>
            <a:lvl1pPr marL="0" indent="0">
              <a:lnSpc>
                <a:spcPct val="100000"/>
              </a:lnSpc>
              <a:spcBef>
                <a:spcPts val="0"/>
              </a:spcBef>
              <a:buFontTx/>
              <a:buNone/>
              <a:defRPr sz="1200" b="1" strike="noStrike" cap="all" spc="120" baseline="0">
                <a:solidFill>
                  <a:schemeClr val="bg1"/>
                </a:solidFill>
              </a:defRPr>
            </a:lvl1pPr>
          </a:lstStyle>
          <a:p>
            <a:pPr lvl="0"/>
            <a:r>
              <a:rPr lang="sv-SE"/>
              <a:t>presented by &lt;name nameson&gt;</a:t>
            </a:r>
          </a:p>
        </p:txBody>
      </p:sp>
      <p:sp>
        <p:nvSpPr>
          <p:cNvPr id="11" name="Platshållare för datum 3">
            <a:extLst>
              <a:ext uri="{FF2B5EF4-FFF2-40B4-BE49-F238E27FC236}">
                <a16:creationId xmlns:a16="http://schemas.microsoft.com/office/drawing/2014/main" id="{1D09AD65-1FD9-4184-BEE4-83A5D1103417}"/>
              </a:ext>
            </a:extLst>
          </p:cNvPr>
          <p:cNvSpPr>
            <a:spLocks noGrp="1"/>
          </p:cNvSpPr>
          <p:nvPr>
            <p:ph type="dt" sz="half" idx="12"/>
          </p:nvPr>
        </p:nvSpPr>
        <p:spPr>
          <a:xfrm>
            <a:off x="1930395" y="6117873"/>
            <a:ext cx="3215183" cy="459883"/>
          </a:xfrm>
          <a:prstGeom prst="rect">
            <a:avLst/>
          </a:prstGeom>
        </p:spPr>
        <p:txBody>
          <a:bodyPr tIns="18000" bIns="18000" anchor="t" anchorCtr="0"/>
          <a:lstStyle>
            <a:lvl1pPr>
              <a:defRPr sz="1200" b="1">
                <a:solidFill>
                  <a:schemeClr val="bg1"/>
                </a:solidFill>
              </a:defRPr>
            </a:lvl1pPr>
          </a:lstStyle>
          <a:p>
            <a:r>
              <a:rPr lang="sv-SE" dirty="0"/>
              <a:t>2020-01-27</a:t>
            </a:r>
          </a:p>
        </p:txBody>
      </p:sp>
    </p:spTree>
    <p:extLst>
      <p:ext uri="{BB962C8B-B14F-4D97-AF65-F5344CB8AC3E}">
        <p14:creationId xmlns:p14="http://schemas.microsoft.com/office/powerpoint/2010/main" val="140138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9BCCEAFE-E21B-43CF-80C4-FF01C3F9D479}"/>
              </a:ext>
            </a:extLst>
          </p:cNvPr>
          <p:cNvSpPr/>
          <p:nvPr userDrawn="1"/>
        </p:nvSpPr>
        <p:spPr>
          <a:xfrm>
            <a:off x="0" y="16274"/>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a:prstGeom prst="rect">
            <a:avLst/>
          </a:prstGeom>
        </p:spPr>
        <p:txBody>
          <a:bodyPr/>
          <a:lstStyle>
            <a:lvl1pPr>
              <a:defRPr>
                <a:solidFill>
                  <a:schemeClr val="bg1"/>
                </a:solidFill>
              </a:defRPr>
            </a:lvl1pPr>
          </a:lstStyle>
          <a:p>
            <a:r>
              <a:rPr lang="sv-SE" dirty="0"/>
              <a:t>PRESENTATION </a:t>
            </a:r>
            <a:r>
              <a:rPr lang="sv-SE" dirty="0" err="1"/>
              <a:t>TITLe</a:t>
            </a:r>
            <a:r>
              <a:rPr lang="sv-SE" dirty="0"/>
              <a:t>/ 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lvl1pPr>
              <a:defRPr>
                <a:solidFill>
                  <a:schemeClr val="bg1"/>
                </a:solidFill>
              </a:defRPr>
            </a:lvl1pPr>
          </a:lstStyle>
          <a:p>
            <a:fld id="{F7283078-D760-1647-8B80-66BA8B52336D}" type="slidenum">
              <a:rPr lang="sv-SE" smtClean="0"/>
              <a:pPr/>
              <a:t>‹#›</a:t>
            </a:fld>
            <a:endParaRPr lang="sv-SE"/>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2" name="Bildobjekt 11">
            <a:extLst>
              <a:ext uri="{FF2B5EF4-FFF2-40B4-BE49-F238E27FC236}">
                <a16:creationId xmlns:a16="http://schemas.microsoft.com/office/drawing/2014/main" id="{6426DF26-09C3-4DAE-B43E-0C11D6A63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
        <p:nvSpPr>
          <p:cNvPr id="11" name="Platshållare för text 10">
            <a:extLst>
              <a:ext uri="{FF2B5EF4-FFF2-40B4-BE49-F238E27FC236}">
                <a16:creationId xmlns:a16="http://schemas.microsoft.com/office/drawing/2014/main" id="{5C48DF05-1B09-4DA6-AC56-07304871CCD2}"/>
              </a:ext>
            </a:extLst>
          </p:cNvPr>
          <p:cNvSpPr>
            <a:spLocks noGrp="1"/>
          </p:cNvSpPr>
          <p:nvPr>
            <p:ph type="body" sz="quarter" idx="13"/>
          </p:nvPr>
        </p:nvSpPr>
        <p:spPr>
          <a:xfrm>
            <a:off x="1195647" y="1640719"/>
            <a:ext cx="10042073" cy="4375520"/>
          </a:xfrm>
        </p:spPr>
        <p:txBody>
          <a:bodyPr>
            <a:noAutofit/>
          </a:bodyPr>
          <a:lstStyle>
            <a:lvl1pPr marL="457200" indent="-457200">
              <a:buClr>
                <a:schemeClr val="bg1"/>
              </a:buClr>
              <a:buFont typeface="+mj-lt"/>
              <a:buAutoNum type="arabicPeriod"/>
              <a:defRPr>
                <a:solidFill>
                  <a:schemeClr val="bg1"/>
                </a:solidFill>
              </a:defRPr>
            </a:lvl1pPr>
            <a:lvl2pPr marL="82550" indent="0">
              <a:buNone/>
              <a:defRPr/>
            </a:lvl2pPr>
          </a:lstStyle>
          <a:p>
            <a:pPr lvl="0"/>
            <a:r>
              <a:rPr lang="en-US"/>
              <a:t>Edit Master text styles</a:t>
            </a:r>
          </a:p>
        </p:txBody>
      </p:sp>
      <p:sp>
        <p:nvSpPr>
          <p:cNvPr id="14" name="Platshållare för datum 3">
            <a:extLst>
              <a:ext uri="{FF2B5EF4-FFF2-40B4-BE49-F238E27FC236}">
                <a16:creationId xmlns:a16="http://schemas.microsoft.com/office/drawing/2014/main" id="{04D3287D-3E21-D845-8766-C307E6765306}"/>
              </a:ext>
            </a:extLst>
          </p:cNvPr>
          <p:cNvSpPr>
            <a:spLocks noGrp="1"/>
          </p:cNvSpPr>
          <p:nvPr>
            <p:ph type="dt" sz="half" idx="10"/>
          </p:nvPr>
        </p:nvSpPr>
        <p:spPr>
          <a:xfrm>
            <a:off x="1195647" y="6475270"/>
            <a:ext cx="832658" cy="365125"/>
          </a:xfrm>
          <a:prstGeom prst="rect">
            <a:avLst/>
          </a:prstGeom>
        </p:spPr>
        <p:txBody>
          <a:bodyPr/>
          <a:lstStyle/>
          <a:p>
            <a:fld id="{18896B66-0B3A-474C-9C9C-E4F07B1F5DAD}" type="datetime1">
              <a:rPr lang="sv-SE" smtClean="0"/>
              <a:t>2022-12-19</a:t>
            </a:fld>
            <a:endParaRPr lang="sv-SE" dirty="0"/>
          </a:p>
        </p:txBody>
      </p:sp>
    </p:spTree>
    <p:extLst>
      <p:ext uri="{BB962C8B-B14F-4D97-AF65-F5344CB8AC3E}">
        <p14:creationId xmlns:p14="http://schemas.microsoft.com/office/powerpoint/2010/main" val="153988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breaker slide">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250D024A-8F85-4618-9506-0F493B263A92}"/>
              </a:ext>
            </a:extLst>
          </p:cNvPr>
          <p:cNvSpPr/>
          <p:nvPr userDrawn="1"/>
        </p:nvSpPr>
        <p:spPr>
          <a:xfrm>
            <a:off x="0" y="0"/>
            <a:ext cx="647771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ktangel 7">
            <a:extLst>
              <a:ext uri="{FF2B5EF4-FFF2-40B4-BE49-F238E27FC236}">
                <a16:creationId xmlns:a16="http://schemas.microsoft.com/office/drawing/2014/main" id="{628E18C2-A66E-436E-89DA-1C5D481CB4B4}"/>
              </a:ext>
            </a:extLst>
          </p:cNvPr>
          <p:cNvSpPr/>
          <p:nvPr userDrawn="1"/>
        </p:nvSpPr>
        <p:spPr>
          <a:xfrm>
            <a:off x="0"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6477712" y="0"/>
            <a:ext cx="5714288" cy="6858000"/>
          </a:xfrm>
          <a:solidFill>
            <a:srgbClr val="ECECEC"/>
          </a:solidFill>
        </p:spPr>
        <p:txBody>
          <a:bodyPr>
            <a:normAutofit/>
          </a:bodyPr>
          <a:lstStyle>
            <a:lvl1pPr algn="ctr">
              <a:defRPr sz="800"/>
            </a:lvl1pPr>
          </a:lstStyle>
          <a:p>
            <a:r>
              <a:rPr lang="sv-SE"/>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US"/>
              <a:t>Edit Master text styles</a:t>
            </a:r>
          </a:p>
        </p:txBody>
      </p:sp>
      <p:sp>
        <p:nvSpPr>
          <p:cNvPr id="3" name="Platshållare för text 2">
            <a:extLst>
              <a:ext uri="{FF2B5EF4-FFF2-40B4-BE49-F238E27FC236}">
                <a16:creationId xmlns:a16="http://schemas.microsoft.com/office/drawing/2014/main" id="{F55DE042-7DE8-4583-986C-40823753078B}"/>
              </a:ext>
            </a:extLst>
          </p:cNvPr>
          <p:cNvSpPr>
            <a:spLocks noGrp="1"/>
          </p:cNvSpPr>
          <p:nvPr>
            <p:ph type="body" sz="quarter" idx="13" hasCustomPrompt="1"/>
          </p:nvPr>
        </p:nvSpPr>
        <p:spPr>
          <a:xfrm>
            <a:off x="1230491" y="1051132"/>
            <a:ext cx="4255909" cy="829149"/>
          </a:xfrm>
        </p:spPr>
        <p:txBody>
          <a:bodyPr rIns="18000" anchor="b" anchorCtr="0"/>
          <a:lstStyle>
            <a:lvl1pPr marL="0" indent="0">
              <a:buFontTx/>
              <a:buNone/>
              <a:defRPr sz="4800">
                <a:solidFill>
                  <a:schemeClr val="bg1"/>
                </a:solidFill>
                <a:latin typeface="+mn-lt"/>
              </a:defRPr>
            </a:lvl1pPr>
            <a:lvl2pPr marL="82550" indent="0">
              <a:buNone/>
              <a:defRPr/>
            </a:lvl2pPr>
          </a:lstStyle>
          <a:p>
            <a:pPr lvl="0"/>
            <a:r>
              <a:rPr lang="sv-SE"/>
              <a:t># (chapter)</a:t>
            </a:r>
          </a:p>
        </p:txBody>
      </p:sp>
      <p:sp>
        <p:nvSpPr>
          <p:cNvPr id="11" name="Platshållare för text 2">
            <a:extLst>
              <a:ext uri="{FF2B5EF4-FFF2-40B4-BE49-F238E27FC236}">
                <a16:creationId xmlns:a16="http://schemas.microsoft.com/office/drawing/2014/main" id="{1DC53C5B-9DC3-4646-B6B3-DD59404D44D0}"/>
              </a:ext>
            </a:extLst>
          </p:cNvPr>
          <p:cNvSpPr>
            <a:spLocks noGrp="1"/>
          </p:cNvSpPr>
          <p:nvPr>
            <p:ph type="body" sz="quarter" idx="14" hasCustomPrompt="1"/>
          </p:nvPr>
        </p:nvSpPr>
        <p:spPr>
          <a:xfrm>
            <a:off x="1230491" y="2169209"/>
            <a:ext cx="4255909" cy="2462613"/>
          </a:xfrm>
        </p:spPr>
        <p:txBody>
          <a:bodyPr rIns="18000" anchor="t" anchorCtr="0"/>
          <a:lstStyle>
            <a:lvl1pPr marL="0" indent="0">
              <a:spcBef>
                <a:spcPts val="0"/>
              </a:spcBef>
              <a:buFontTx/>
              <a:buNone/>
              <a:defRPr sz="4200">
                <a:solidFill>
                  <a:schemeClr val="bg1"/>
                </a:solidFill>
                <a:latin typeface="Segoe UI Semibold" panose="020B0702040204020203" pitchFamily="34" charset="0"/>
                <a:cs typeface="Segoe UI Semibold" panose="020B0702040204020203" pitchFamily="34" charset="0"/>
              </a:defRPr>
            </a:lvl1pPr>
            <a:lvl2pPr marL="82550" indent="0">
              <a:buNone/>
              <a:defRPr/>
            </a:lvl2pPr>
          </a:lstStyle>
          <a:p>
            <a:pPr lvl="0"/>
            <a:r>
              <a:rPr lang="sv-SE"/>
              <a:t>Headline</a:t>
            </a:r>
          </a:p>
        </p:txBody>
      </p:sp>
    </p:spTree>
    <p:extLst>
      <p:ext uri="{BB962C8B-B14F-4D97-AF65-F5344CB8AC3E}">
        <p14:creationId xmlns:p14="http://schemas.microsoft.com/office/powerpoint/2010/main" val="325464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dirty="0" err="1"/>
              <a:t>Headline</a:t>
            </a:r>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2" name="Platshållare för innehåll 2">
            <a:extLst>
              <a:ext uri="{FF2B5EF4-FFF2-40B4-BE49-F238E27FC236}">
                <a16:creationId xmlns:a16="http://schemas.microsoft.com/office/drawing/2014/main" id="{5917406D-4BE3-3B4C-BCFF-41B4F0FAB441}"/>
              </a:ext>
            </a:extLst>
          </p:cNvPr>
          <p:cNvSpPr>
            <a:spLocks noGrp="1"/>
          </p:cNvSpPr>
          <p:nvPr>
            <p:ph idx="1"/>
          </p:nvPr>
        </p:nvSpPr>
        <p:spPr>
          <a:xfrm>
            <a:off x="1094400" y="1562400"/>
            <a:ext cx="9365782" cy="4768062"/>
          </a:xfrm>
        </p:spPr>
        <p:txBody>
          <a:bodyPr lIns="0" rIns="1800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3" name="Platshållare för sidfot 4">
            <a:extLst>
              <a:ext uri="{FF2B5EF4-FFF2-40B4-BE49-F238E27FC236}">
                <a16:creationId xmlns:a16="http://schemas.microsoft.com/office/drawing/2014/main" id="{6BF46F8C-9FFF-17E7-F78D-CEB76B4F1B2F}"/>
              </a:ext>
            </a:extLst>
          </p:cNvPr>
          <p:cNvSpPr>
            <a:spLocks noGrp="1"/>
          </p:cNvSpPr>
          <p:nvPr>
            <p:ph type="ftr" sz="quarter" idx="3"/>
          </p:nvPr>
        </p:nvSpPr>
        <p:spPr>
          <a:xfrm>
            <a:off x="2345344" y="6622231"/>
            <a:ext cx="5655656" cy="49488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i="1" dirty="0" err="1"/>
              <a:t>Accelerate</a:t>
            </a:r>
            <a:r>
              <a:rPr lang="sv-SE" i="1" dirty="0"/>
              <a:t> </a:t>
            </a:r>
            <a:r>
              <a:rPr lang="sv-SE" i="1" dirty="0" err="1"/>
              <a:t>your</a:t>
            </a:r>
            <a:r>
              <a:rPr lang="sv-SE" i="1" dirty="0"/>
              <a:t> Innovative </a:t>
            </a:r>
            <a:r>
              <a:rPr lang="sv-SE" i="1" dirty="0" err="1"/>
              <a:t>Ecosystem</a:t>
            </a:r>
            <a:endParaRPr lang="sv-SE" dirty="0"/>
          </a:p>
        </p:txBody>
      </p:sp>
      <p:sp>
        <p:nvSpPr>
          <p:cNvPr id="4" name="Platshållare för datum 3">
            <a:extLst>
              <a:ext uri="{FF2B5EF4-FFF2-40B4-BE49-F238E27FC236}">
                <a16:creationId xmlns:a16="http://schemas.microsoft.com/office/drawing/2014/main" id="{3AB9A96A-F788-691F-DCBA-B17A1F7F67C4}"/>
              </a:ext>
            </a:extLst>
          </p:cNvPr>
          <p:cNvSpPr>
            <a:spLocks noGrp="1"/>
          </p:cNvSpPr>
          <p:nvPr>
            <p:ph type="dt" sz="half" idx="2"/>
          </p:nvPr>
        </p:nvSpPr>
        <p:spPr>
          <a:xfrm>
            <a:off x="713508" y="6622231"/>
            <a:ext cx="1314797" cy="38273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dirty="0"/>
              <a:t>CD / 2022/08/03</a:t>
            </a:r>
          </a:p>
        </p:txBody>
      </p:sp>
    </p:spTree>
    <p:extLst>
      <p:ext uri="{BB962C8B-B14F-4D97-AF65-F5344CB8AC3E}">
        <p14:creationId xmlns:p14="http://schemas.microsoft.com/office/powerpoint/2010/main" val="128008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in 2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a:prstGeom prst="rect">
            <a:avLst/>
          </a:prstGeom>
        </p:spPr>
        <p:txBody>
          <a:bodyPr/>
          <a:lstStyle/>
          <a:p>
            <a:r>
              <a:rPr lang="sv-SE" dirty="0"/>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58775" indent="-215900">
              <a:lnSpc>
                <a:spcPct val="100000"/>
              </a:lnSpc>
              <a:tabLst/>
              <a:defRPr/>
            </a:lvl2pPr>
            <a:lvl3pPr marL="449263" indent="-196850">
              <a:lnSpc>
                <a:spcPct val="100000"/>
              </a:lnSpc>
              <a:tabLst/>
              <a:defRPr/>
            </a:lvl3pPr>
            <a:lvl4pPr marL="541338" indent="-180000">
              <a:lnSpc>
                <a:spcPct val="100000"/>
              </a:lnSpc>
              <a:tabLst/>
              <a:defRPr/>
            </a:lvl4pPr>
            <a:lvl5pPr marL="63000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innehåll 2">
            <a:extLst>
              <a:ext uri="{FF2B5EF4-FFF2-40B4-BE49-F238E27FC236}">
                <a16:creationId xmlns:a16="http://schemas.microsoft.com/office/drawing/2014/main" id="{BA21051E-3C35-41FB-8E6B-797DB8F26971}"/>
              </a:ext>
            </a:extLst>
          </p:cNvPr>
          <p:cNvSpPr>
            <a:spLocks noGrp="1"/>
          </p:cNvSpPr>
          <p:nvPr>
            <p:ph idx="13"/>
          </p:nvPr>
        </p:nvSpPr>
        <p:spPr>
          <a:xfrm>
            <a:off x="6373692"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2865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1" name="Platshållare för datum 3">
            <a:extLst>
              <a:ext uri="{FF2B5EF4-FFF2-40B4-BE49-F238E27FC236}">
                <a16:creationId xmlns:a16="http://schemas.microsoft.com/office/drawing/2014/main" id="{154C1432-4F85-1F42-8016-9B83B89CC804}"/>
              </a:ext>
            </a:extLst>
          </p:cNvPr>
          <p:cNvSpPr>
            <a:spLocks noGrp="1"/>
          </p:cNvSpPr>
          <p:nvPr>
            <p:ph type="dt" sz="half" idx="10"/>
          </p:nvPr>
        </p:nvSpPr>
        <p:spPr>
          <a:xfrm>
            <a:off x="1195647" y="6475270"/>
            <a:ext cx="832658" cy="365125"/>
          </a:xfrm>
          <a:prstGeom prst="rect">
            <a:avLst/>
          </a:prstGeom>
        </p:spPr>
        <p:txBody>
          <a:bodyPr/>
          <a:lstStyle/>
          <a:p>
            <a:fld id="{18896B66-0B3A-474C-9C9C-E4F07B1F5DAD}" type="datetime1">
              <a:rPr lang="sv-SE" smtClean="0"/>
              <a:t>2022-12-19</a:t>
            </a:fld>
            <a:endParaRPr lang="sv-SE" dirty="0"/>
          </a:p>
        </p:txBody>
      </p:sp>
    </p:spTree>
    <p:extLst>
      <p:ext uri="{BB962C8B-B14F-4D97-AF65-F5344CB8AC3E}">
        <p14:creationId xmlns:p14="http://schemas.microsoft.com/office/powerpoint/2010/main" val="213510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in 3 column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a:prstGeom prst="rect">
            <a:avLst/>
          </a:prstGeom>
        </p:spPr>
        <p:txBody>
          <a:bodyPr/>
          <a:lstStyle/>
          <a:p>
            <a:r>
              <a:rPr lang="sv-SE" dirty="0"/>
              <a:t>PRESENTATION TITLE/FOOTER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3255409" cy="4768062"/>
          </a:xfrm>
        </p:spPr>
        <p:txBody>
          <a:bodyPr lIns="0" rIns="18000"/>
          <a:lstStyle>
            <a:lvl1pPr>
              <a:lnSpc>
                <a:spcPct val="100000"/>
              </a:lnSpc>
              <a:defRPr/>
            </a:lvl1pPr>
            <a:lvl2pPr marL="360000" indent="-216000">
              <a:lnSpc>
                <a:spcPct val="100000"/>
              </a:lnSpc>
              <a:tabLst/>
              <a:defRPr/>
            </a:lvl2pPr>
            <a:lvl3pPr marL="449263" indent="-196850">
              <a:lnSpc>
                <a:spcPct val="100000"/>
              </a:lnSpc>
              <a:tabLst/>
              <a:defRPr/>
            </a:lvl3pPr>
            <a:lvl4pPr marL="541338" indent="-180975">
              <a:lnSpc>
                <a:spcPct val="100000"/>
              </a:lnSpc>
              <a:tabLst/>
              <a:defRPr/>
            </a:lvl4pPr>
            <a:lvl5pPr marL="63000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5" name="Rektangel 14">
            <a:extLst>
              <a:ext uri="{FF2B5EF4-FFF2-40B4-BE49-F238E27FC236}">
                <a16:creationId xmlns:a16="http://schemas.microsoft.com/office/drawing/2014/main" id="{87E2C692-2C39-4CA8-AA87-45E0F36B6A0E}"/>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6" name="Bildobjekt 15">
            <a:extLst>
              <a:ext uri="{FF2B5EF4-FFF2-40B4-BE49-F238E27FC236}">
                <a16:creationId xmlns:a16="http://schemas.microsoft.com/office/drawing/2014/main" id="{E327627C-4BB8-4965-8107-0E7E741F830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3" name="Platshållare för innehåll 2">
            <a:extLst>
              <a:ext uri="{FF2B5EF4-FFF2-40B4-BE49-F238E27FC236}">
                <a16:creationId xmlns:a16="http://schemas.microsoft.com/office/drawing/2014/main" id="{B2D0E559-A900-41F3-93C5-387A7764A152}"/>
              </a:ext>
            </a:extLst>
          </p:cNvPr>
          <p:cNvSpPr>
            <a:spLocks noGrp="1"/>
          </p:cNvSpPr>
          <p:nvPr>
            <p:ph idx="15"/>
          </p:nvPr>
        </p:nvSpPr>
        <p:spPr>
          <a:xfrm>
            <a:off x="4605297"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39750" indent="-196850">
              <a:lnSpc>
                <a:spcPct val="100000"/>
              </a:lnSpc>
              <a:tabLst/>
              <a:defRPr/>
            </a:lvl4pPr>
            <a:lvl5pPr marL="63000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7" name="Platshållare för innehåll 2">
            <a:extLst>
              <a:ext uri="{FF2B5EF4-FFF2-40B4-BE49-F238E27FC236}">
                <a16:creationId xmlns:a16="http://schemas.microsoft.com/office/drawing/2014/main" id="{E4E99B3B-ADB3-4D1A-9A7F-AA1B8528E6C7}"/>
              </a:ext>
            </a:extLst>
          </p:cNvPr>
          <p:cNvSpPr>
            <a:spLocks noGrp="1"/>
          </p:cNvSpPr>
          <p:nvPr>
            <p:ph idx="16"/>
          </p:nvPr>
        </p:nvSpPr>
        <p:spPr>
          <a:xfrm>
            <a:off x="8116194" y="1562400"/>
            <a:ext cx="3255409"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datum 3">
            <a:extLst>
              <a:ext uri="{FF2B5EF4-FFF2-40B4-BE49-F238E27FC236}">
                <a16:creationId xmlns:a16="http://schemas.microsoft.com/office/drawing/2014/main" id="{F91A8E7B-C629-D343-8A83-7EB0ADF6087A}"/>
              </a:ext>
            </a:extLst>
          </p:cNvPr>
          <p:cNvSpPr>
            <a:spLocks noGrp="1"/>
          </p:cNvSpPr>
          <p:nvPr>
            <p:ph type="dt" sz="half" idx="10"/>
          </p:nvPr>
        </p:nvSpPr>
        <p:spPr>
          <a:xfrm>
            <a:off x="1195647" y="6475270"/>
            <a:ext cx="832658" cy="365125"/>
          </a:xfrm>
          <a:prstGeom prst="rect">
            <a:avLst/>
          </a:prstGeom>
        </p:spPr>
        <p:txBody>
          <a:bodyPr/>
          <a:lstStyle/>
          <a:p>
            <a:fld id="{18896B66-0B3A-474C-9C9C-E4F07B1F5DAD}" type="datetime1">
              <a:rPr lang="sv-SE" smtClean="0"/>
              <a:t>2022-12-19</a:t>
            </a:fld>
            <a:endParaRPr lang="sv-SE" dirty="0"/>
          </a:p>
        </p:txBody>
      </p:sp>
    </p:spTree>
    <p:extLst>
      <p:ext uri="{BB962C8B-B14F-4D97-AF65-F5344CB8AC3E}">
        <p14:creationId xmlns:p14="http://schemas.microsoft.com/office/powerpoint/2010/main" val="2667666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6B191E2-1C71-4B4C-B562-DD793673C24E}"/>
              </a:ext>
            </a:extLst>
          </p:cNvPr>
          <p:cNvSpPr>
            <a:spLocks noGrp="1"/>
          </p:cNvSpPr>
          <p:nvPr>
            <p:ph type="pic" sz="quarter" idx="15" hasCustomPrompt="1"/>
          </p:nvPr>
        </p:nvSpPr>
        <p:spPr>
          <a:xfrm>
            <a:off x="6373813" y="1562100"/>
            <a:ext cx="4994275" cy="4768850"/>
          </a:xfrm>
          <a:solidFill>
            <a:schemeClr val="bg1">
              <a:lumMod val="85000"/>
            </a:schemeClr>
          </a:solidFill>
        </p:spPr>
        <p:txBody>
          <a:bodyPr>
            <a:normAutofit/>
          </a:bodyPr>
          <a:lstStyle>
            <a:lvl1pPr marL="0" indent="0" algn="ctr">
              <a:buFontTx/>
              <a:buNone/>
              <a:defRPr sz="800">
                <a:solidFill>
                  <a:srgbClr val="666666"/>
                </a:solidFill>
              </a:defRPr>
            </a:lvl1pPr>
          </a:lstStyle>
          <a:p>
            <a:r>
              <a:rPr lang="sv-SE"/>
              <a:t>INSERT IMAGE</a:t>
            </a:r>
          </a:p>
        </p:txBody>
      </p:sp>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5" name="Platshållare för sidfot 4">
            <a:extLst>
              <a:ext uri="{FF2B5EF4-FFF2-40B4-BE49-F238E27FC236}">
                <a16:creationId xmlns:a16="http://schemas.microsoft.com/office/drawing/2014/main" id="{3A0D4D5C-5B1B-1441-A13B-8613512E59E2}"/>
              </a:ext>
            </a:extLst>
          </p:cNvPr>
          <p:cNvSpPr>
            <a:spLocks noGrp="1"/>
          </p:cNvSpPr>
          <p:nvPr>
            <p:ph type="ftr" sz="quarter" idx="11"/>
          </p:nvPr>
        </p:nvSpPr>
        <p:spPr>
          <a:xfrm>
            <a:off x="2053244" y="6475270"/>
            <a:ext cx="4320448" cy="365125"/>
          </a:xfrm>
          <a:prstGeom prst="rect">
            <a:avLst/>
          </a:prstGeom>
        </p:spPr>
        <p:txBody>
          <a:bodyPr/>
          <a:lstStyle/>
          <a:p>
            <a:r>
              <a:rPr lang="sv-SE" dirty="0"/>
              <a:t>PRESENTATION TITL  FOOTER</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9" name="Platshållare för innehåll 2">
            <a:extLst>
              <a:ext uri="{FF2B5EF4-FFF2-40B4-BE49-F238E27FC236}">
                <a16:creationId xmlns:a16="http://schemas.microsoft.com/office/drawing/2014/main" id="{590CF35B-F516-4A5B-A8AB-7A0A283629E9}"/>
              </a:ext>
            </a:extLst>
          </p:cNvPr>
          <p:cNvSpPr>
            <a:spLocks noGrp="1"/>
          </p:cNvSpPr>
          <p:nvPr>
            <p:ph idx="1"/>
          </p:nvPr>
        </p:nvSpPr>
        <p:spPr>
          <a:xfrm>
            <a:off x="1094400" y="1562400"/>
            <a:ext cx="4993785" cy="4768062"/>
          </a:xfrm>
        </p:spPr>
        <p:txBody>
          <a:bodyPr lIns="0" rIns="18000"/>
          <a:lstStyle>
            <a:lvl1pPr>
              <a:lnSpc>
                <a:spcPct val="100000"/>
              </a:lnSpc>
              <a:defRPr/>
            </a:lvl1pPr>
            <a:lvl2pPr marL="360000" indent="-216000">
              <a:lnSpc>
                <a:spcPct val="100000"/>
              </a:lnSpc>
              <a:tabLst/>
              <a:defRPr/>
            </a:lvl2pPr>
            <a:lvl3pPr marL="450000" indent="-198000">
              <a:lnSpc>
                <a:spcPct val="100000"/>
              </a:lnSpc>
              <a:tabLst/>
              <a:defRPr/>
            </a:lvl3pPr>
            <a:lvl4pPr marL="540000" indent="-180000">
              <a:lnSpc>
                <a:spcPct val="100000"/>
              </a:lnSpc>
              <a:tabLst/>
              <a:defRPr/>
            </a:lvl4pPr>
            <a:lvl5pPr marL="630000" indent="-162000">
              <a:lnSpc>
                <a:spcPct val="100000"/>
              </a:lnSpc>
              <a:tab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1" name="Rektangel 10">
            <a:extLst>
              <a:ext uri="{FF2B5EF4-FFF2-40B4-BE49-F238E27FC236}">
                <a16:creationId xmlns:a16="http://schemas.microsoft.com/office/drawing/2014/main" id="{BC4F3A85-66E6-412A-97CD-99D922EFBEE2}"/>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3" name="Bildobjekt 12">
            <a:extLst>
              <a:ext uri="{FF2B5EF4-FFF2-40B4-BE49-F238E27FC236}">
                <a16:creationId xmlns:a16="http://schemas.microsoft.com/office/drawing/2014/main" id="{506E76ED-0FF0-4A03-8EB9-06B57B12EC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12" name="Platshållare för datum 3">
            <a:extLst>
              <a:ext uri="{FF2B5EF4-FFF2-40B4-BE49-F238E27FC236}">
                <a16:creationId xmlns:a16="http://schemas.microsoft.com/office/drawing/2014/main" id="{5D496E45-863B-704B-B14F-5E0F58578D86}"/>
              </a:ext>
            </a:extLst>
          </p:cNvPr>
          <p:cNvSpPr>
            <a:spLocks noGrp="1"/>
          </p:cNvSpPr>
          <p:nvPr>
            <p:ph type="dt" sz="half" idx="10"/>
          </p:nvPr>
        </p:nvSpPr>
        <p:spPr>
          <a:xfrm>
            <a:off x="1195647" y="6475270"/>
            <a:ext cx="832658" cy="365125"/>
          </a:xfrm>
          <a:prstGeom prst="rect">
            <a:avLst/>
          </a:prstGeom>
        </p:spPr>
        <p:txBody>
          <a:bodyPr/>
          <a:lstStyle/>
          <a:p>
            <a:fld id="{18896B66-0B3A-474C-9C9C-E4F07B1F5DAD}" type="datetime1">
              <a:rPr lang="sv-SE" smtClean="0"/>
              <a:t>2022-12-19</a:t>
            </a:fld>
            <a:endParaRPr lang="sv-SE" dirty="0"/>
          </a:p>
        </p:txBody>
      </p:sp>
    </p:spTree>
    <p:extLst>
      <p:ext uri="{BB962C8B-B14F-4D97-AF65-F5344CB8AC3E}">
        <p14:creationId xmlns:p14="http://schemas.microsoft.com/office/powerpoint/2010/main" val="1066558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Full width">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4FD00856-A3E1-48A7-B9CD-D7B89BD6A06C}"/>
              </a:ext>
            </a:extLst>
          </p:cNvPr>
          <p:cNvSpPr>
            <a:spLocks noGrp="1"/>
          </p:cNvSpPr>
          <p:nvPr>
            <p:ph type="pic" sz="quarter" idx="12" hasCustomPrompt="1"/>
          </p:nvPr>
        </p:nvSpPr>
        <p:spPr>
          <a:xfrm>
            <a:off x="0" y="0"/>
            <a:ext cx="12192000" cy="6858000"/>
          </a:xfrm>
          <a:solidFill>
            <a:schemeClr val="bg1">
              <a:lumMod val="85000"/>
            </a:schemeClr>
          </a:solidFill>
        </p:spPr>
        <p:txBody>
          <a:bodyPr>
            <a:normAutofit/>
          </a:bodyPr>
          <a:lstStyle>
            <a:lvl1pPr algn="ctr">
              <a:defRPr sz="800"/>
            </a:lvl1pPr>
          </a:lstStyle>
          <a:p>
            <a:r>
              <a:rPr lang="sv-SE" dirty="0"/>
              <a:t>INSERT IMAGE</a:t>
            </a:r>
          </a:p>
        </p:txBody>
      </p:sp>
      <p:sp>
        <p:nvSpPr>
          <p:cNvPr id="9" name="Platshållare för text 8">
            <a:extLst>
              <a:ext uri="{FF2B5EF4-FFF2-40B4-BE49-F238E27FC236}">
                <a16:creationId xmlns:a16="http://schemas.microsoft.com/office/drawing/2014/main" id="{A8D8C0FE-DA05-418D-9F18-A5A81125AD3F}"/>
              </a:ext>
            </a:extLst>
          </p:cNvPr>
          <p:cNvSpPr>
            <a:spLocks noGrp="1"/>
          </p:cNvSpPr>
          <p:nvPr>
            <p:ph type="body" sz="quarter" idx="11"/>
          </p:nvPr>
        </p:nvSpPr>
        <p:spPr>
          <a:xfrm>
            <a:off x="10924611" y="417443"/>
            <a:ext cx="828000" cy="7992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FontTx/>
              <a:buNone/>
              <a:defRPr sz="100">
                <a:noFill/>
              </a:defRPr>
            </a:lvl1pPr>
          </a:lstStyle>
          <a:p>
            <a:pPr lvl="0"/>
            <a:r>
              <a:rPr lang="en-US"/>
              <a:t>Edit Master text styles</a:t>
            </a:r>
          </a:p>
        </p:txBody>
      </p:sp>
      <p:sp>
        <p:nvSpPr>
          <p:cNvPr id="7" name="Platshållare för text 6">
            <a:extLst>
              <a:ext uri="{FF2B5EF4-FFF2-40B4-BE49-F238E27FC236}">
                <a16:creationId xmlns:a16="http://schemas.microsoft.com/office/drawing/2014/main" id="{1848DA8D-03CE-4CA5-A851-F6ABAE67A9B0}"/>
              </a:ext>
            </a:extLst>
          </p:cNvPr>
          <p:cNvSpPr>
            <a:spLocks noGrp="1"/>
          </p:cNvSpPr>
          <p:nvPr>
            <p:ph type="body" sz="quarter" idx="10"/>
          </p:nvPr>
        </p:nvSpPr>
        <p:spPr>
          <a:xfrm>
            <a:off x="0" y="447675"/>
            <a:ext cx="292100" cy="6410325"/>
          </a:xfrm>
          <a:solidFill>
            <a:schemeClr val="bg1"/>
          </a:solidFill>
        </p:spPr>
        <p:txBody>
          <a:bodyPr>
            <a:normAutofit/>
          </a:bodyPr>
          <a:lstStyle>
            <a:lvl1pPr marL="0" indent="0">
              <a:buFontTx/>
              <a:buNone/>
              <a:defRPr sz="100">
                <a:noFill/>
              </a:defRPr>
            </a:lvl1pPr>
          </a:lstStyle>
          <a:p>
            <a:pPr lvl="0"/>
            <a:r>
              <a:rPr lang="en-US"/>
              <a:t>Edit Master text styles</a:t>
            </a:r>
          </a:p>
        </p:txBody>
      </p:sp>
      <p:sp>
        <p:nvSpPr>
          <p:cNvPr id="5" name="Rubrik 1">
            <a:extLst>
              <a:ext uri="{FF2B5EF4-FFF2-40B4-BE49-F238E27FC236}">
                <a16:creationId xmlns:a16="http://schemas.microsoft.com/office/drawing/2014/main" id="{8F5BB748-C0D0-CB4F-BA93-7488E4BA7050}"/>
              </a:ext>
            </a:extLst>
          </p:cNvPr>
          <p:cNvSpPr>
            <a:spLocks noGrp="1"/>
          </p:cNvSpPr>
          <p:nvPr>
            <p:ph type="title" hasCustomPrompt="1"/>
          </p:nvPr>
        </p:nvSpPr>
        <p:spPr>
          <a:xfrm>
            <a:off x="1103709" y="265373"/>
            <a:ext cx="9360000" cy="657339"/>
          </a:xfrm>
        </p:spPr>
        <p:txBody>
          <a:bodyPr lIns="90000" bIns="18000"/>
          <a:lstStyle>
            <a:lvl1pPr>
              <a:defRPr>
                <a:solidFill>
                  <a:schemeClr val="bg1"/>
                </a:solidFill>
              </a:defRPr>
            </a:lvl1pPr>
          </a:lstStyle>
          <a:p>
            <a:r>
              <a:rPr lang="sv-SE" dirty="0"/>
              <a:t>Image </a:t>
            </a:r>
            <a:r>
              <a:rPr lang="sv-SE" dirty="0" err="1"/>
              <a:t>title</a:t>
            </a:r>
            <a:endParaRPr lang="sv-SE" dirty="0"/>
          </a:p>
        </p:txBody>
      </p:sp>
    </p:spTree>
    <p:extLst>
      <p:ext uri="{BB962C8B-B14F-4D97-AF65-F5344CB8AC3E}">
        <p14:creationId xmlns:p14="http://schemas.microsoft.com/office/powerpoint/2010/main" val="53286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a:t>Headline</a:t>
            </a:r>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7" name="Platshållare för diagram 6">
            <a:extLst>
              <a:ext uri="{FF2B5EF4-FFF2-40B4-BE49-F238E27FC236}">
                <a16:creationId xmlns:a16="http://schemas.microsoft.com/office/drawing/2014/main" id="{FA784AEE-BB11-4271-AB33-DE0774105604}"/>
              </a:ext>
            </a:extLst>
          </p:cNvPr>
          <p:cNvSpPr>
            <a:spLocks noGrp="1"/>
          </p:cNvSpPr>
          <p:nvPr>
            <p:ph type="chart" sz="quarter" idx="15"/>
          </p:nvPr>
        </p:nvSpPr>
        <p:spPr>
          <a:xfrm>
            <a:off x="1103313" y="1657350"/>
            <a:ext cx="7767637" cy="4445000"/>
          </a:xfrm>
        </p:spPr>
        <p:txBody>
          <a:bodyPr/>
          <a:lstStyle>
            <a:lvl1pPr algn="ctr">
              <a:defRPr sz="800" cap="all" baseline="0"/>
            </a:lvl1pPr>
          </a:lstStyle>
          <a:p>
            <a:r>
              <a:rPr lang="en-US"/>
              <a:t>Click icon to add chart</a:t>
            </a:r>
            <a:endParaRPr lang="sv-SE"/>
          </a:p>
        </p:txBody>
      </p:sp>
      <p:sp>
        <p:nvSpPr>
          <p:cNvPr id="9" name="Platshållare för sidfot 4">
            <a:extLst>
              <a:ext uri="{FF2B5EF4-FFF2-40B4-BE49-F238E27FC236}">
                <a16:creationId xmlns:a16="http://schemas.microsoft.com/office/drawing/2014/main" id="{9E2B6B8B-D898-7B8D-EB72-31F3FFCCB7B2}"/>
              </a:ext>
            </a:extLst>
          </p:cNvPr>
          <p:cNvSpPr>
            <a:spLocks noGrp="1"/>
          </p:cNvSpPr>
          <p:nvPr>
            <p:ph type="ftr" sz="quarter" idx="3"/>
          </p:nvPr>
        </p:nvSpPr>
        <p:spPr>
          <a:xfrm>
            <a:off x="2345344" y="6622231"/>
            <a:ext cx="5655656" cy="49488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i="1" dirty="0" err="1"/>
              <a:t>Accelerate</a:t>
            </a:r>
            <a:r>
              <a:rPr lang="sv-SE" i="1" dirty="0"/>
              <a:t> </a:t>
            </a:r>
            <a:r>
              <a:rPr lang="sv-SE" i="1" dirty="0" err="1"/>
              <a:t>your</a:t>
            </a:r>
            <a:r>
              <a:rPr lang="sv-SE" i="1" dirty="0"/>
              <a:t> Innovative </a:t>
            </a:r>
            <a:r>
              <a:rPr lang="sv-SE" i="1" dirty="0" err="1"/>
              <a:t>Ecosystem</a:t>
            </a:r>
            <a:endParaRPr lang="sv-SE" dirty="0"/>
          </a:p>
        </p:txBody>
      </p:sp>
      <p:sp>
        <p:nvSpPr>
          <p:cNvPr id="12" name="Platshållare för datum 3">
            <a:extLst>
              <a:ext uri="{FF2B5EF4-FFF2-40B4-BE49-F238E27FC236}">
                <a16:creationId xmlns:a16="http://schemas.microsoft.com/office/drawing/2014/main" id="{CA2DAEDF-4978-DF93-2DB4-5BCD86BFA28A}"/>
              </a:ext>
            </a:extLst>
          </p:cNvPr>
          <p:cNvSpPr>
            <a:spLocks noGrp="1"/>
          </p:cNvSpPr>
          <p:nvPr>
            <p:ph type="dt" sz="half" idx="2"/>
          </p:nvPr>
        </p:nvSpPr>
        <p:spPr>
          <a:xfrm>
            <a:off x="713508" y="6622231"/>
            <a:ext cx="1314797" cy="38273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dirty="0"/>
              <a:t>CD / 2022/08/03</a:t>
            </a:r>
          </a:p>
        </p:txBody>
      </p:sp>
    </p:spTree>
    <p:extLst>
      <p:ext uri="{BB962C8B-B14F-4D97-AF65-F5344CB8AC3E}">
        <p14:creationId xmlns:p14="http://schemas.microsoft.com/office/powerpoint/2010/main" val="1317552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1ADE6-C058-9C40-B135-034EB97B437C}"/>
              </a:ext>
            </a:extLst>
          </p:cNvPr>
          <p:cNvSpPr>
            <a:spLocks noGrp="1"/>
          </p:cNvSpPr>
          <p:nvPr>
            <p:ph type="title" hasCustomPrompt="1"/>
          </p:nvPr>
        </p:nvSpPr>
        <p:spPr>
          <a:xfrm>
            <a:off x="1103709" y="265373"/>
            <a:ext cx="9360000" cy="657339"/>
          </a:xfrm>
        </p:spPr>
        <p:txBody>
          <a:bodyPr lIns="90000" bIns="18000"/>
          <a:lstStyle>
            <a:lvl1pPr>
              <a:defRPr/>
            </a:lvl1pPr>
          </a:lstStyle>
          <a:p>
            <a:r>
              <a:rPr lang="sv-SE" dirty="0" err="1"/>
              <a:t>Headline</a:t>
            </a:r>
            <a:endParaRPr lang="sv-SE" dirty="0"/>
          </a:p>
        </p:txBody>
      </p:sp>
      <p:sp>
        <p:nvSpPr>
          <p:cNvPr id="6" name="Platshållare för bildnummer 5">
            <a:extLst>
              <a:ext uri="{FF2B5EF4-FFF2-40B4-BE49-F238E27FC236}">
                <a16:creationId xmlns:a16="http://schemas.microsoft.com/office/drawing/2014/main" id="{184FAE50-4669-D540-A55E-354FF0C59458}"/>
              </a:ext>
            </a:extLst>
          </p:cNvPr>
          <p:cNvSpPr>
            <a:spLocks noGrp="1"/>
          </p:cNvSpPr>
          <p:nvPr>
            <p:ph type="sldNum" sz="quarter" idx="12"/>
          </p:nvPr>
        </p:nvSpPr>
        <p:spPr>
          <a:xfrm>
            <a:off x="8735292" y="6475270"/>
            <a:ext cx="2743200" cy="365125"/>
          </a:xfrm>
        </p:spPr>
        <p:txBody>
          <a:bodyPr/>
          <a:lstStyle/>
          <a:p>
            <a:fld id="{F7283078-D760-1647-8B80-66BA8B52336D}" type="slidenum">
              <a:rPr lang="sv-SE" smtClean="0"/>
              <a:t>‹#›</a:t>
            </a:fld>
            <a:endParaRPr lang="sv-SE"/>
          </a:p>
        </p:txBody>
      </p:sp>
      <p:sp>
        <p:nvSpPr>
          <p:cNvPr id="14" name="Platshållare för text 13">
            <a:extLst>
              <a:ext uri="{FF2B5EF4-FFF2-40B4-BE49-F238E27FC236}">
                <a16:creationId xmlns:a16="http://schemas.microsoft.com/office/drawing/2014/main" id="{DD16215C-7D16-4D0F-BA5D-E02EED6FB2D9}"/>
              </a:ext>
            </a:extLst>
          </p:cNvPr>
          <p:cNvSpPr>
            <a:spLocks noGrp="1"/>
          </p:cNvSpPr>
          <p:nvPr>
            <p:ph type="body" sz="quarter" idx="14" hasCustomPrompt="1"/>
          </p:nvPr>
        </p:nvSpPr>
        <p:spPr>
          <a:xfrm>
            <a:off x="1103709" y="931026"/>
            <a:ext cx="9360000" cy="507076"/>
          </a:xfrm>
        </p:spPr>
        <p:txBody>
          <a:bodyPr lIns="90000" tIns="18000">
            <a:noAutofit/>
          </a:bodyPr>
          <a:lstStyle>
            <a:lvl1pPr marL="0" indent="0">
              <a:spcBef>
                <a:spcPts val="0"/>
              </a:spcBef>
              <a:buFontTx/>
              <a:buNone/>
              <a:defRPr sz="2200">
                <a:solidFill>
                  <a:schemeClr val="accent1"/>
                </a:solidFill>
              </a:defRPr>
            </a:lvl1pPr>
            <a:lvl2pPr marL="82550" indent="0">
              <a:buNone/>
              <a:defRPr/>
            </a:lvl2pPr>
          </a:lstStyle>
          <a:p>
            <a:pPr lvl="0"/>
            <a:r>
              <a:rPr lang="sv-SE"/>
              <a:t>Sub-headline</a:t>
            </a:r>
          </a:p>
        </p:txBody>
      </p:sp>
      <p:sp>
        <p:nvSpPr>
          <p:cNvPr id="10" name="Rektangel 9">
            <a:extLst>
              <a:ext uri="{FF2B5EF4-FFF2-40B4-BE49-F238E27FC236}">
                <a16:creationId xmlns:a16="http://schemas.microsoft.com/office/drawing/2014/main" id="{A5E954D6-E4D2-47AD-A504-7408EC606D35}"/>
              </a:ext>
            </a:extLst>
          </p:cNvPr>
          <p:cNvSpPr/>
          <p:nvPr userDrawn="1"/>
        </p:nvSpPr>
        <p:spPr>
          <a:xfrm>
            <a:off x="0" y="447675"/>
            <a:ext cx="292101" cy="6410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Bildobjekt 10">
            <a:extLst>
              <a:ext uri="{FF2B5EF4-FFF2-40B4-BE49-F238E27FC236}">
                <a16:creationId xmlns:a16="http://schemas.microsoft.com/office/drawing/2014/main" id="{6DD4ACE8-21C9-474B-A84B-6E399CB9FB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924611" y="417443"/>
            <a:ext cx="826394" cy="800100"/>
          </a:xfrm>
          <a:prstGeom prst="rect">
            <a:avLst/>
          </a:prstGeom>
        </p:spPr>
      </p:pic>
      <p:sp>
        <p:nvSpPr>
          <p:cNvPr id="8" name="Platshållare för tabell 7">
            <a:extLst>
              <a:ext uri="{FF2B5EF4-FFF2-40B4-BE49-F238E27FC236}">
                <a16:creationId xmlns:a16="http://schemas.microsoft.com/office/drawing/2014/main" id="{489D1BD7-202A-4115-BE6C-1B053CFFDE1E}"/>
              </a:ext>
            </a:extLst>
          </p:cNvPr>
          <p:cNvSpPr>
            <a:spLocks noGrp="1"/>
          </p:cNvSpPr>
          <p:nvPr>
            <p:ph type="tbl" sz="quarter" idx="15"/>
          </p:nvPr>
        </p:nvSpPr>
        <p:spPr>
          <a:xfrm>
            <a:off x="1103313" y="1614488"/>
            <a:ext cx="9359900" cy="4406900"/>
          </a:xfrm>
        </p:spPr>
        <p:txBody>
          <a:bodyPr/>
          <a:lstStyle>
            <a:lvl1pPr algn="ctr">
              <a:defRPr sz="800" cap="all" baseline="0"/>
            </a:lvl1pPr>
          </a:lstStyle>
          <a:p>
            <a:r>
              <a:rPr lang="en-US"/>
              <a:t>Click icon to add table</a:t>
            </a:r>
            <a:endParaRPr lang="sv-SE"/>
          </a:p>
        </p:txBody>
      </p:sp>
      <p:sp>
        <p:nvSpPr>
          <p:cNvPr id="7" name="Platshållare för sidfot 4">
            <a:extLst>
              <a:ext uri="{FF2B5EF4-FFF2-40B4-BE49-F238E27FC236}">
                <a16:creationId xmlns:a16="http://schemas.microsoft.com/office/drawing/2014/main" id="{1BAF0F3A-E174-5584-F56C-F9E67DBFC791}"/>
              </a:ext>
            </a:extLst>
          </p:cNvPr>
          <p:cNvSpPr>
            <a:spLocks noGrp="1"/>
          </p:cNvSpPr>
          <p:nvPr>
            <p:ph type="ftr" sz="quarter" idx="3"/>
          </p:nvPr>
        </p:nvSpPr>
        <p:spPr>
          <a:xfrm>
            <a:off x="2345344" y="6622231"/>
            <a:ext cx="5655656" cy="49488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i="1" dirty="0" err="1"/>
              <a:t>Accelerate</a:t>
            </a:r>
            <a:r>
              <a:rPr lang="sv-SE" i="1" dirty="0"/>
              <a:t> </a:t>
            </a:r>
            <a:r>
              <a:rPr lang="sv-SE" i="1" dirty="0" err="1"/>
              <a:t>your</a:t>
            </a:r>
            <a:r>
              <a:rPr lang="sv-SE" i="1" dirty="0"/>
              <a:t> Innovative </a:t>
            </a:r>
            <a:r>
              <a:rPr lang="sv-SE" i="1" dirty="0" err="1"/>
              <a:t>Ecosystem</a:t>
            </a:r>
            <a:endParaRPr lang="sv-SE" dirty="0"/>
          </a:p>
        </p:txBody>
      </p:sp>
      <p:sp>
        <p:nvSpPr>
          <p:cNvPr id="9" name="Platshållare för datum 3">
            <a:extLst>
              <a:ext uri="{FF2B5EF4-FFF2-40B4-BE49-F238E27FC236}">
                <a16:creationId xmlns:a16="http://schemas.microsoft.com/office/drawing/2014/main" id="{BC73759B-BBC7-A461-CCAB-BD0D83AE870A}"/>
              </a:ext>
            </a:extLst>
          </p:cNvPr>
          <p:cNvSpPr>
            <a:spLocks noGrp="1"/>
          </p:cNvSpPr>
          <p:nvPr>
            <p:ph type="dt" sz="half" idx="2"/>
          </p:nvPr>
        </p:nvSpPr>
        <p:spPr>
          <a:xfrm>
            <a:off x="713508" y="6622231"/>
            <a:ext cx="1314797" cy="38273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dirty="0"/>
              <a:t>CD / 2022/08/03</a:t>
            </a:r>
          </a:p>
        </p:txBody>
      </p:sp>
    </p:spTree>
    <p:extLst>
      <p:ext uri="{BB962C8B-B14F-4D97-AF65-F5344CB8AC3E}">
        <p14:creationId xmlns:p14="http://schemas.microsoft.com/office/powerpoint/2010/main" val="422518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E7B1DDB-F4AA-4E8D-BD07-905FE45A5555}"/>
              </a:ext>
            </a:extLst>
          </p:cNvPr>
          <p:cNvSpPr/>
          <p:nvPr userDrawn="1"/>
        </p:nvSpPr>
        <p:spPr>
          <a:xfrm>
            <a:off x="0" y="388593"/>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Rubrik 1">
            <a:extLst>
              <a:ext uri="{FF2B5EF4-FFF2-40B4-BE49-F238E27FC236}">
                <a16:creationId xmlns:a16="http://schemas.microsoft.com/office/drawing/2014/main" id="{34780BC8-191C-6D4B-93F3-54A06FD4FE76}"/>
              </a:ext>
            </a:extLst>
          </p:cNvPr>
          <p:cNvSpPr>
            <a:spLocks noGrp="1"/>
          </p:cNvSpPr>
          <p:nvPr>
            <p:ph type="ctrTitle"/>
          </p:nvPr>
        </p:nvSpPr>
        <p:spPr>
          <a:xfrm>
            <a:off x="1930395" y="1153621"/>
            <a:ext cx="8640000" cy="2387600"/>
          </a:xfrm>
        </p:spPr>
        <p:txBody>
          <a:bodyPr anchor="b">
            <a:noAutofit/>
          </a:bodyPr>
          <a:lstStyle>
            <a:lvl1pPr algn="l">
              <a:lnSpc>
                <a:spcPct val="100000"/>
              </a:lnSpc>
              <a:defRPr sz="420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endParaRPr lang="sv-SE" dirty="0"/>
          </a:p>
        </p:txBody>
      </p:sp>
      <p:sp>
        <p:nvSpPr>
          <p:cNvPr id="8" name="Rektangel 7">
            <a:extLst>
              <a:ext uri="{FF2B5EF4-FFF2-40B4-BE49-F238E27FC236}">
                <a16:creationId xmlns:a16="http://schemas.microsoft.com/office/drawing/2014/main" id="{EC66F586-F662-4573-A59B-7D4EDD05A153}"/>
              </a:ext>
            </a:extLst>
          </p:cNvPr>
          <p:cNvSpPr/>
          <p:nvPr userDrawn="1"/>
        </p:nvSpPr>
        <p:spPr>
          <a:xfrm>
            <a:off x="-2" y="447675"/>
            <a:ext cx="292101" cy="6410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Bildobjekt 8">
            <a:extLst>
              <a:ext uri="{FF2B5EF4-FFF2-40B4-BE49-F238E27FC236}">
                <a16:creationId xmlns:a16="http://schemas.microsoft.com/office/drawing/2014/main" id="{3193CED5-E020-4279-918D-055F43A918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4611" y="417443"/>
            <a:ext cx="826395" cy="800100"/>
          </a:xfrm>
          <a:prstGeom prst="rect">
            <a:avLst/>
          </a:prstGeom>
        </p:spPr>
      </p:pic>
    </p:spTree>
    <p:extLst>
      <p:ext uri="{BB962C8B-B14F-4D97-AF65-F5344CB8AC3E}">
        <p14:creationId xmlns:p14="http://schemas.microsoft.com/office/powerpoint/2010/main" val="394979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ubrikbild bild">
    <p:spTree>
      <p:nvGrpSpPr>
        <p:cNvPr id="1" name=""/>
        <p:cNvGrpSpPr/>
        <p:nvPr/>
      </p:nvGrpSpPr>
      <p:grpSpPr>
        <a:xfrm>
          <a:off x="0" y="0"/>
          <a:ext cx="0" cy="0"/>
          <a:chOff x="0" y="0"/>
          <a:chExt cx="0" cy="0"/>
        </a:xfrm>
      </p:grpSpPr>
      <p:sp>
        <p:nvSpPr>
          <p:cNvPr id="2" name="Rubrik 1"/>
          <p:cNvSpPr>
            <a:spLocks noGrp="1"/>
          </p:cNvSpPr>
          <p:nvPr>
            <p:ph type="title"/>
          </p:nvPr>
        </p:nvSpPr>
        <p:spPr>
          <a:xfrm>
            <a:off x="791349" y="9"/>
            <a:ext cx="7683499" cy="1441451"/>
          </a:xfrm>
        </p:spPr>
        <p:txBody>
          <a:bodyPr/>
          <a:lstStyle/>
          <a:p>
            <a:r>
              <a:rPr lang="sv-SE" dirty="0"/>
              <a:t>Klicka här för att ändra format</a:t>
            </a:r>
          </a:p>
        </p:txBody>
      </p:sp>
      <p:cxnSp>
        <p:nvCxnSpPr>
          <p:cNvPr id="3" name="Rak 7"/>
          <p:cNvCxnSpPr/>
          <p:nvPr userDrawn="1"/>
        </p:nvCxnSpPr>
        <p:spPr>
          <a:xfrm>
            <a:off x="-434760" y="1452399"/>
            <a:ext cx="12928527" cy="0"/>
          </a:xfrm>
          <a:prstGeom prst="line">
            <a:avLst/>
          </a:prstGeom>
          <a:ln w="63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9424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ktangel 6"/>
          <p:cNvSpPr/>
          <p:nvPr userDrawn="1"/>
        </p:nvSpPr>
        <p:spPr>
          <a:xfrm>
            <a:off x="0" y="0"/>
            <a:ext cx="12192000" cy="1434354"/>
          </a:xfrm>
          <a:prstGeom prst="rect">
            <a:avLst/>
          </a:prstGeom>
          <a:solidFill>
            <a:srgbClr val="0094CA"/>
          </a:solidFill>
          <a:ln>
            <a:noFill/>
          </a:ln>
          <a:effectLst/>
          <a:scene3d>
            <a:camera prst="orthographicFront"/>
            <a:lightRig rig="threePt" dir="t"/>
          </a:scene3d>
          <a:sp3d>
            <a:bevelT w="0"/>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solidFill>
                <a:srgbClr val="0094CA"/>
              </a:solidFill>
              <a:latin typeface="Arial"/>
              <a:cs typeface="Arial"/>
            </a:endParaRPr>
          </a:p>
        </p:txBody>
      </p:sp>
      <p:sp>
        <p:nvSpPr>
          <p:cNvPr id="3" name="Content Placeholder 2"/>
          <p:cNvSpPr>
            <a:spLocks noGrp="1"/>
          </p:cNvSpPr>
          <p:nvPr>
            <p:ph idx="1"/>
          </p:nvPr>
        </p:nvSpPr>
        <p:spPr/>
        <p:txBody>
          <a:bodyPr/>
          <a:lstStyle>
            <a:lvl1pPr>
              <a:defRPr>
                <a:solidFill>
                  <a:srgbClr val="000000"/>
                </a:solidFill>
                <a:latin typeface="Arial"/>
                <a:cs typeface="Arial"/>
              </a:defRPr>
            </a:lvl1pPr>
            <a:lvl2pPr>
              <a:defRPr>
                <a:solidFill>
                  <a:srgbClr val="000000"/>
                </a:solidFill>
                <a:latin typeface="Arial"/>
                <a:cs typeface="Arial"/>
              </a:defRPr>
            </a:lvl2pPr>
            <a:lvl3pPr>
              <a:defRPr>
                <a:solidFill>
                  <a:srgbClr val="000000"/>
                </a:solidFill>
                <a:latin typeface="Arial"/>
                <a:cs typeface="Arial"/>
              </a:defRPr>
            </a:lvl3pPr>
            <a:lvl4pPr>
              <a:defRPr>
                <a:solidFill>
                  <a:srgbClr val="000000"/>
                </a:solidFill>
                <a:latin typeface="Arial"/>
                <a:cs typeface="Arial"/>
              </a:defRPr>
            </a:lvl4pPr>
            <a:lvl5pPr>
              <a:defRPr>
                <a:solidFill>
                  <a:srgbClr val="00000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Slide Number Placeholder 5"/>
          <p:cNvSpPr>
            <a:spLocks noGrp="1"/>
          </p:cNvSpPr>
          <p:nvPr>
            <p:ph type="sldNum" sz="quarter" idx="12"/>
          </p:nvPr>
        </p:nvSpPr>
        <p:spPr/>
        <p:txBody>
          <a:bodyPr/>
          <a:lstStyle>
            <a:lvl1pPr>
              <a:defRPr>
                <a:solidFill>
                  <a:srgbClr val="000000"/>
                </a:solidFill>
                <a:latin typeface="Arial"/>
                <a:cs typeface="Arial"/>
              </a:defRPr>
            </a:lvl1pPr>
          </a:lstStyle>
          <a:p>
            <a:fld id="{551115BC-487E-4422-894C-CB7CD3E79223}" type="slidenum">
              <a:rPr lang="sv-SE" smtClean="0"/>
              <a:pPr/>
              <a:t>‹#›</a:t>
            </a:fld>
            <a:endParaRPr lang="sv-SE" dirty="0"/>
          </a:p>
        </p:txBody>
      </p:sp>
      <p:pic>
        <p:nvPicPr>
          <p:cNvPr id="8" name="Bildobjekt 5" descr="ESS-vit-logga.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5344" y="319530"/>
            <a:ext cx="1827307" cy="733206"/>
          </a:xfrm>
          <a:prstGeom prst="rect">
            <a:avLst/>
          </a:prstGeom>
        </p:spPr>
      </p:pic>
      <p:sp>
        <p:nvSpPr>
          <p:cNvPr id="10" name="Platshållare för sidfot 4">
            <a:extLst>
              <a:ext uri="{FF2B5EF4-FFF2-40B4-BE49-F238E27FC236}">
                <a16:creationId xmlns:a16="http://schemas.microsoft.com/office/drawing/2014/main" id="{A4782891-7D9F-3B4E-C92A-C0DE09E873C4}"/>
              </a:ext>
            </a:extLst>
          </p:cNvPr>
          <p:cNvSpPr>
            <a:spLocks noGrp="1"/>
          </p:cNvSpPr>
          <p:nvPr>
            <p:ph type="ftr" sz="quarter" idx="3"/>
          </p:nvPr>
        </p:nvSpPr>
        <p:spPr>
          <a:xfrm>
            <a:off x="2345344" y="6622231"/>
            <a:ext cx="5655656" cy="49488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i="1" dirty="0" err="1"/>
              <a:t>Accelerate</a:t>
            </a:r>
            <a:r>
              <a:rPr lang="sv-SE" i="1" dirty="0"/>
              <a:t> </a:t>
            </a:r>
            <a:r>
              <a:rPr lang="sv-SE" i="1" dirty="0" err="1"/>
              <a:t>your</a:t>
            </a:r>
            <a:r>
              <a:rPr lang="sv-SE" i="1" dirty="0"/>
              <a:t> Innovative </a:t>
            </a:r>
            <a:r>
              <a:rPr lang="sv-SE" i="1" dirty="0" err="1"/>
              <a:t>Ecosystem</a:t>
            </a:r>
            <a:endParaRPr lang="sv-SE" dirty="0"/>
          </a:p>
        </p:txBody>
      </p:sp>
      <p:sp>
        <p:nvSpPr>
          <p:cNvPr id="11" name="Platshållare för datum 3">
            <a:extLst>
              <a:ext uri="{FF2B5EF4-FFF2-40B4-BE49-F238E27FC236}">
                <a16:creationId xmlns:a16="http://schemas.microsoft.com/office/drawing/2014/main" id="{7B9DEB21-197B-8C85-9790-3B8933CD20C7}"/>
              </a:ext>
            </a:extLst>
          </p:cNvPr>
          <p:cNvSpPr>
            <a:spLocks noGrp="1"/>
          </p:cNvSpPr>
          <p:nvPr>
            <p:ph type="dt" sz="half" idx="2"/>
          </p:nvPr>
        </p:nvSpPr>
        <p:spPr>
          <a:xfrm>
            <a:off x="713508" y="6622231"/>
            <a:ext cx="1314797" cy="382730"/>
          </a:xfrm>
          <a:prstGeom prst="rect">
            <a:avLst/>
          </a:prstGeom>
        </p:spPr>
        <p:txBody>
          <a:bodyPr/>
          <a:lstStyle>
            <a:lvl1pPr>
              <a:defRPr sz="800">
                <a:latin typeface="Arial" panose="020B0604020202020204" pitchFamily="34" charset="0"/>
                <a:cs typeface="Arial" panose="020B0604020202020204" pitchFamily="34" charset="0"/>
              </a:defRPr>
            </a:lvl1pPr>
          </a:lstStyle>
          <a:p>
            <a:r>
              <a:rPr lang="sv-SE" dirty="0"/>
              <a:t>CD / 2022/08/03</a:t>
            </a:r>
          </a:p>
        </p:txBody>
      </p:sp>
    </p:spTree>
    <p:extLst>
      <p:ext uri="{BB962C8B-B14F-4D97-AF65-F5344CB8AC3E}">
        <p14:creationId xmlns:p14="http://schemas.microsoft.com/office/powerpoint/2010/main" val="4189180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7950633" y="6097596"/>
            <a:ext cx="2249487" cy="365125"/>
          </a:xfrm>
          <a:prstGeom prst="rect">
            <a:avLst/>
          </a:prstGeom>
        </p:spPr>
        <p:txBody>
          <a:bodyPr/>
          <a:lstStyle>
            <a:lvl1pPr>
              <a:defRPr sz="1200">
                <a:solidFill>
                  <a:schemeClr val="tx1">
                    <a:lumMod val="65000"/>
                  </a:schemeClr>
                </a:solidFill>
                <a:latin typeface="Arial" panose="020B0604020202020204" pitchFamily="34" charset="0"/>
                <a:cs typeface="Arial" panose="020B0604020202020204" pitchFamily="34" charset="0"/>
              </a:defRPr>
            </a:lvl1pPr>
          </a:lstStyle>
          <a:p>
            <a:r>
              <a:rPr lang="en-US"/>
              <a:t>04/06/21</a:t>
            </a:r>
            <a:endParaRPr lang="en-US" dirty="0"/>
          </a:p>
        </p:txBody>
      </p:sp>
      <p:sp>
        <p:nvSpPr>
          <p:cNvPr id="4" name="Footer Placeholder 3"/>
          <p:cNvSpPr>
            <a:spLocks noGrp="1"/>
          </p:cNvSpPr>
          <p:nvPr>
            <p:ph type="ftr" sz="quarter" idx="11"/>
          </p:nvPr>
        </p:nvSpPr>
        <p:spPr>
          <a:xfrm>
            <a:off x="1141411" y="6097595"/>
            <a:ext cx="6718735" cy="365125"/>
          </a:xfrm>
          <a:prstGeom prst="rect">
            <a:avLst/>
          </a:prstGeom>
        </p:spPr>
        <p:txBody>
          <a:bodyPr/>
          <a:lstStyle>
            <a:lvl1pPr>
              <a:defRPr/>
            </a:lvl1pPr>
          </a:lstStyle>
          <a:p>
            <a:pPr algn="ctr"/>
            <a:r>
              <a:rPr lang="sv-SE" i="1" dirty="0"/>
              <a:t>The </a:t>
            </a:r>
            <a:r>
              <a:rPr lang="sv-SE" i="1" dirty="0" err="1"/>
              <a:t>European</a:t>
            </a:r>
            <a:r>
              <a:rPr lang="sv-SE" i="1" dirty="0"/>
              <a:t> </a:t>
            </a:r>
            <a:r>
              <a:rPr lang="sv-SE" i="1" dirty="0" err="1"/>
              <a:t>Spallation</a:t>
            </a:r>
            <a:r>
              <a:rPr lang="sv-SE" i="1" dirty="0"/>
              <a:t> Source: an </a:t>
            </a:r>
            <a:r>
              <a:rPr lang="sv-SE" i="1" dirty="0" err="1"/>
              <a:t>European</a:t>
            </a:r>
            <a:r>
              <a:rPr lang="sv-SE" i="1" dirty="0"/>
              <a:t> </a:t>
            </a:r>
            <a:r>
              <a:rPr lang="sv-SE" i="1" dirty="0" err="1"/>
              <a:t>Infrastructure</a:t>
            </a:r>
            <a:r>
              <a:rPr lang="sv-SE" i="1" dirty="0"/>
              <a:t> and </a:t>
            </a:r>
            <a:r>
              <a:rPr lang="sv-SE" i="1" dirty="0" err="1"/>
              <a:t>Consortium</a:t>
            </a:r>
            <a:r>
              <a:rPr lang="sv-SE" i="1" dirty="0"/>
              <a:t> in Sweden</a:t>
            </a:r>
            <a:endParaRPr lang="sv-SE" b="1" dirty="0">
              <a:solidFill>
                <a:schemeClr val="bg1"/>
              </a:solidFill>
            </a:endParaRPr>
          </a:p>
          <a:p>
            <a:endParaRPr lang="en-US" dirty="0"/>
          </a:p>
        </p:txBody>
      </p:sp>
      <p:sp>
        <p:nvSpPr>
          <p:cNvPr id="5" name="Slide Number Placeholder 4"/>
          <p:cNvSpPr>
            <a:spLocks noGrp="1"/>
          </p:cNvSpPr>
          <p:nvPr>
            <p:ph type="sldNum" sz="quarter" idx="12"/>
          </p:nvPr>
        </p:nvSpPr>
        <p:spPr>
          <a:xfrm>
            <a:off x="10276321" y="6097594"/>
            <a:ext cx="771089" cy="365125"/>
          </a:xfrm>
          <a:prstGeom prst="rect">
            <a:avLst/>
          </a:prstGeom>
        </p:spPr>
        <p:txBody>
          <a:bodyPr/>
          <a:lstStyle/>
          <a:p>
            <a:fld id="{294A1077-2A82-ED4E-B28F-5155D62587EC}" type="slidenum">
              <a:rPr lang="en-US" smtClean="0"/>
              <a:t>‹#›</a:t>
            </a:fld>
            <a:endParaRPr lang="en-US"/>
          </a:p>
        </p:txBody>
      </p:sp>
    </p:spTree>
    <p:extLst>
      <p:ext uri="{BB962C8B-B14F-4D97-AF65-F5344CB8AC3E}">
        <p14:creationId xmlns:p14="http://schemas.microsoft.com/office/powerpoint/2010/main" val="106911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1532B06-EA3A-AA45-A1FA-C8E1873FD090}"/>
              </a:ext>
            </a:extLst>
          </p:cNvPr>
          <p:cNvSpPr>
            <a:spLocks noGrp="1"/>
          </p:cNvSpPr>
          <p:nvPr>
            <p:ph type="title"/>
          </p:nvPr>
        </p:nvSpPr>
        <p:spPr>
          <a:xfrm>
            <a:off x="1103709" y="281999"/>
            <a:ext cx="9478393" cy="657340"/>
          </a:xfrm>
          <a:prstGeom prst="rect">
            <a:avLst/>
          </a:prstGeom>
        </p:spPr>
        <p:txBody>
          <a:bodyPr vert="horz" lIns="90000" tIns="45720" rIns="91440" bIns="45720" rtlCol="0" anchor="t" anchorCtr="0">
            <a:noAutofit/>
          </a:bodyPr>
          <a:lstStyle/>
          <a:p>
            <a:r>
              <a:rPr lang="sv-SE"/>
              <a:t>Klicka här för att ändra mall för rubrikformat</a:t>
            </a:r>
          </a:p>
        </p:txBody>
      </p:sp>
      <p:sp>
        <p:nvSpPr>
          <p:cNvPr id="6" name="Platshållare för bildnummer 5">
            <a:extLst>
              <a:ext uri="{FF2B5EF4-FFF2-40B4-BE49-F238E27FC236}">
                <a16:creationId xmlns:a16="http://schemas.microsoft.com/office/drawing/2014/main" id="{AF6B396D-270A-E047-8DAD-6D51B53CAD64}"/>
              </a:ext>
            </a:extLst>
          </p:cNvPr>
          <p:cNvSpPr>
            <a:spLocks noGrp="1"/>
          </p:cNvSpPr>
          <p:nvPr>
            <p:ph type="sldNum" sz="quarter" idx="4"/>
          </p:nvPr>
        </p:nvSpPr>
        <p:spPr>
          <a:xfrm>
            <a:off x="8735292" y="6483583"/>
            <a:ext cx="2743200" cy="365125"/>
          </a:xfrm>
          <a:prstGeom prst="rect">
            <a:avLst/>
          </a:prstGeom>
        </p:spPr>
        <p:txBody>
          <a:bodyPr vert="horz" lIns="91440" tIns="45720" rIns="91440" bIns="45720" rtlCol="0" anchor="ctr"/>
          <a:lstStyle>
            <a:lvl1pPr algn="r">
              <a:defRPr sz="800" b="1">
                <a:solidFill>
                  <a:schemeClr val="accent1"/>
                </a:solidFill>
                <a:latin typeface="+mn-lt"/>
              </a:defRPr>
            </a:lvl1pPr>
          </a:lstStyle>
          <a:p>
            <a:fld id="{F7283078-D760-1647-8B80-66BA8B52336D}" type="slidenum">
              <a:rPr lang="sv-SE" smtClean="0"/>
              <a:pPr/>
              <a:t>‹#›</a:t>
            </a:fld>
            <a:endParaRPr lang="sv-SE"/>
          </a:p>
        </p:txBody>
      </p:sp>
      <p:sp>
        <p:nvSpPr>
          <p:cNvPr id="11" name="Platshållare för text 2">
            <a:extLst>
              <a:ext uri="{FF2B5EF4-FFF2-40B4-BE49-F238E27FC236}">
                <a16:creationId xmlns:a16="http://schemas.microsoft.com/office/drawing/2014/main" id="{CD0A89FF-22DC-4B6A-B9ED-60B2F32ED89E}"/>
              </a:ext>
            </a:extLst>
          </p:cNvPr>
          <p:cNvSpPr>
            <a:spLocks noGrp="1"/>
          </p:cNvSpPr>
          <p:nvPr>
            <p:ph type="body" idx="1"/>
          </p:nvPr>
        </p:nvSpPr>
        <p:spPr>
          <a:xfrm>
            <a:off x="1095894" y="1561865"/>
            <a:ext cx="9561022" cy="4565397"/>
          </a:xfrm>
          <a:prstGeom prst="rect">
            <a:avLst/>
          </a:prstGeom>
        </p:spPr>
        <p:txBody>
          <a:bodyPr vert="horz" lIns="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sidfot 4">
            <a:extLst>
              <a:ext uri="{FF2B5EF4-FFF2-40B4-BE49-F238E27FC236}">
                <a16:creationId xmlns:a16="http://schemas.microsoft.com/office/drawing/2014/main" id="{165F5B27-2473-2FDA-F544-5FB315603E8B}"/>
              </a:ext>
            </a:extLst>
          </p:cNvPr>
          <p:cNvSpPr>
            <a:spLocks noGrp="1"/>
          </p:cNvSpPr>
          <p:nvPr>
            <p:ph type="ftr" sz="quarter" idx="3"/>
          </p:nvPr>
        </p:nvSpPr>
        <p:spPr>
          <a:xfrm>
            <a:off x="2345344" y="6622231"/>
            <a:ext cx="5655656" cy="494880"/>
          </a:xfrm>
          <a:prstGeom prst="rect">
            <a:avLst/>
          </a:prstGeom>
        </p:spPr>
        <p:txBody>
          <a:bodyPr/>
          <a:lstStyle>
            <a:lvl1pPr>
              <a:defRPr sz="800">
                <a:latin typeface="+mn-lt"/>
                <a:cs typeface="Arial" panose="020B0604020202020204" pitchFamily="34" charset="0"/>
              </a:defRPr>
            </a:lvl1pPr>
          </a:lstStyle>
          <a:p>
            <a:r>
              <a:rPr lang="sv-SE" i="1"/>
              <a:t>Accelerate your Innovative Ecosystem</a:t>
            </a:r>
            <a:endParaRPr lang="sv-SE" dirty="0"/>
          </a:p>
        </p:txBody>
      </p:sp>
      <p:sp>
        <p:nvSpPr>
          <p:cNvPr id="7" name="Platshållare för datum 3">
            <a:extLst>
              <a:ext uri="{FF2B5EF4-FFF2-40B4-BE49-F238E27FC236}">
                <a16:creationId xmlns:a16="http://schemas.microsoft.com/office/drawing/2014/main" id="{B3D1A347-90E3-12F9-2F37-76CB549C5BF7}"/>
              </a:ext>
            </a:extLst>
          </p:cNvPr>
          <p:cNvSpPr>
            <a:spLocks noGrp="1"/>
          </p:cNvSpPr>
          <p:nvPr>
            <p:ph type="dt" sz="half" idx="2"/>
          </p:nvPr>
        </p:nvSpPr>
        <p:spPr>
          <a:xfrm>
            <a:off x="713508" y="6622231"/>
            <a:ext cx="1314797" cy="382730"/>
          </a:xfrm>
          <a:prstGeom prst="rect">
            <a:avLst/>
          </a:prstGeom>
        </p:spPr>
        <p:txBody>
          <a:bodyPr/>
          <a:lstStyle>
            <a:lvl1pPr>
              <a:defRPr sz="800">
                <a:latin typeface="+mn-lt"/>
                <a:cs typeface="Arial" panose="020B0604020202020204" pitchFamily="34" charset="0"/>
              </a:defRPr>
            </a:lvl1pPr>
          </a:lstStyle>
          <a:p>
            <a:r>
              <a:rPr lang="sv-SE"/>
              <a:t>CD / 2022/08/03</a:t>
            </a:r>
            <a:endParaRPr lang="sv-SE" dirty="0"/>
          </a:p>
        </p:txBody>
      </p:sp>
    </p:spTree>
    <p:extLst>
      <p:ext uri="{BB962C8B-B14F-4D97-AF65-F5344CB8AC3E}">
        <p14:creationId xmlns:p14="http://schemas.microsoft.com/office/powerpoint/2010/main" val="82584875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5" r:id="rId3"/>
    <p:sldLayoutId id="2147483667" r:id="rId4"/>
    <p:sldLayoutId id="2147483669" r:id="rId5"/>
    <p:sldLayoutId id="2147483650" r:id="rId6"/>
    <p:sldLayoutId id="2147483668" r:id="rId7"/>
    <p:sldLayoutId id="2147483662" r:id="rId8"/>
    <p:sldLayoutId id="2147483664" r:id="rId9"/>
    <p:sldLayoutId id="2147483663" r:id="rId10"/>
    <p:sldLayoutId id="2147483666" r:id="rId11"/>
    <p:sldLayoutId id="2147483670" r:id="rId12"/>
    <p:sldLayoutId id="2147483674" r:id="rId13"/>
    <p:sldLayoutId id="2147483682" r:id="rId14"/>
    <p:sldLayoutId id="2147483683"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sz="4200" kern="1200">
          <a:solidFill>
            <a:srgbClr val="666666"/>
          </a:solidFill>
          <a:latin typeface="+mn-lt"/>
          <a:ea typeface="+mj-ea"/>
          <a:cs typeface="+mj-cs"/>
        </a:defRPr>
      </a:lvl1pPr>
    </p:titleStyle>
    <p:body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darve.web.cern.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cdarve.web.cern.ch/" TargetMode="External"/><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hyperlink" Target="https://www.africanschoolofphysics.org/" TargetMode="External"/><Relationship Id="rId5" Type="http://schemas.openxmlformats.org/officeDocument/2006/relationships/hyperlink" Target="https://npaperasmusplus.wordpress.com/" TargetMode="External"/><Relationship Id="rId4" Type="http://schemas.openxmlformats.org/officeDocument/2006/relationships/hyperlink" Target="https://engage.aps.org/fip/hom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npaperasmusplus.wordpress.com/"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ifast-project.eu/" TargetMode="External"/><Relationship Id="rId5" Type="http://schemas.openxmlformats.org/officeDocument/2006/relationships/hyperlink" Target="https://aries.web.cern.ch/"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hyperlink" Target="https://aries.web.cern.ch/" TargetMode="External"/><Relationship Id="rId13" Type="http://schemas.openxmlformats.org/officeDocument/2006/relationships/hyperlink" Target="https://home.cern/about/what-we-do/our-educational-programmes" TargetMode="External"/><Relationship Id="rId18" Type="http://schemas.openxmlformats.org/officeDocument/2006/relationships/hyperlink" Target="http://lightsources.org/" TargetMode="External"/><Relationship Id="rId3" Type="http://schemas.openxmlformats.org/officeDocument/2006/relationships/hyperlink" Target="http://www.esi-archamps.eu/Thematic-Schools/Discover-JUAS" TargetMode="External"/><Relationship Id="rId21" Type="http://schemas.openxmlformats.org/officeDocument/2006/relationships/hyperlink" Target="https://laamp.iucr.org/tasks/brochure" TargetMode="External"/><Relationship Id="rId7" Type="http://schemas.openxmlformats.org/officeDocument/2006/relationships/hyperlink" Target="http://particle-accelerators.eu/motivation/" TargetMode="External"/><Relationship Id="rId12" Type="http://schemas.openxmlformats.org/officeDocument/2006/relationships/hyperlink" Target="https://indico.esss.lu.se/event/1255/timetable/?view=standard" TargetMode="External"/><Relationship Id="rId17" Type="http://schemas.openxmlformats.org/officeDocument/2006/relationships/hyperlink" Target="https://www.youtube.com/channel/UCHnyfMqiRRG1u-2MsSQLbXA" TargetMode="External"/><Relationship Id="rId2" Type="http://schemas.openxmlformats.org/officeDocument/2006/relationships/hyperlink" Target="https://ifast-project.eu/" TargetMode="External"/><Relationship Id="rId16" Type="http://schemas.openxmlformats.org/officeDocument/2006/relationships/hyperlink" Target="https://www.scitechmuseum.org/" TargetMode="External"/><Relationship Id="rId20" Type="http://schemas.openxmlformats.org/officeDocument/2006/relationships/hyperlink" Target="https://archive.org/details/acceleratorsbeam00erne/mode/2up" TargetMode="External"/><Relationship Id="rId1" Type="http://schemas.openxmlformats.org/officeDocument/2006/relationships/slideLayout" Target="../slideLayouts/slideLayout5.xml"/><Relationship Id="rId6" Type="http://schemas.openxmlformats.org/officeDocument/2006/relationships/hyperlink" Target="http://uspas.fnal.gov/" TargetMode="External"/><Relationship Id="rId11" Type="http://schemas.openxmlformats.org/officeDocument/2006/relationships/hyperlink" Target="https://fasem.sciencesconf.org/" TargetMode="External"/><Relationship Id="rId5" Type="http://schemas.openxmlformats.org/officeDocument/2006/relationships/hyperlink" Target="https://indico.cern.ch/event/532397/timetable/" TargetMode="External"/><Relationship Id="rId15" Type="http://schemas.openxmlformats.org/officeDocument/2006/relationships/hyperlink" Target="https://ed.fnal.gov/lsc/" TargetMode="External"/><Relationship Id="rId10" Type="http://schemas.openxmlformats.org/officeDocument/2006/relationships/hyperlink" Target="https://www.esrf.eu/home/education/hercules.html" TargetMode="External"/><Relationship Id="rId19" Type="http://schemas.openxmlformats.org/officeDocument/2006/relationships/hyperlink" Target="https://acceleratingnews.web.cern.ch/" TargetMode="External"/><Relationship Id="rId4" Type="http://schemas.openxmlformats.org/officeDocument/2006/relationships/hyperlink" Target="http://cern.ch/cas" TargetMode="External"/><Relationship Id="rId9" Type="http://schemas.openxmlformats.org/officeDocument/2006/relationships/hyperlink" Target="http://hercules-school.eu/" TargetMode="External"/><Relationship Id="rId14" Type="http://schemas.openxmlformats.org/officeDocument/2006/relationships/hyperlink" Target="https://www.diamond.ac.uk/Home/News/LatestNews/2016/11-10-16.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www.coursera.org/learn/fundamentals-particle-accelerator-technology/?utm_medium=email&amp;utm_source=other&amp;utm_campaign=opencourse.qpc6hYZNEeaG-BL9miwwYw.launch" TargetMode="External"/><Relationship Id="rId2" Type="http://schemas.openxmlformats.org/officeDocument/2006/relationships/hyperlink" Target="https://npaperasmusplus.wordpress.com/" TargetMode="External"/><Relationship Id="rId1" Type="http://schemas.openxmlformats.org/officeDocument/2006/relationships/slideLayout" Target="../slideLayouts/slideLayout5.xml"/><Relationship Id="rId4" Type="http://schemas.openxmlformats.org/officeDocument/2006/relationships/hyperlink" Target="https://www.coursera.org/learn/medical-applications-particle-accelerato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oursera.org/learn/fundamentals-particle-accelerator-technology" TargetMode="External"/><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europeanspallationsource.se/article/2022/10/20/ess-hosts-kick-meeting-accelerating-teaching-project"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jpg"/><Relationship Id="rId4" Type="http://schemas.openxmlformats.org/officeDocument/2006/relationships/hyperlink" Target="https://www.coursera.org/learn/introduction-particle-accelerator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drive.google.com/file/d/1TSim7CRnwk8ZO0lJbIgLBxw8OtTZBKxc/view" TargetMode="External"/><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npaperasmusplus.wordpress.com/2022/10/03/new-online-courses-to-complement-our-npap-moocs/"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campus-transition.org/en/home-2/" TargetMode="Externa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hyperlink" Target="https://www.africanschoolofphysics.org/asp-online-lecture-series/" TargetMode="External"/><Relationship Id="rId4" Type="http://schemas.openxmlformats.org/officeDocument/2006/relationships/hyperlink" Target="https://drive.google.com/file/d/1aSBxA-JPOSPjFFwcuAQ5tGGBUl2UIZJO/view" TargetMode="External"/><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africanschoolofphysics.org/" TargetMode="External"/><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hyperlink" Target="https://www.africanschoolofphysics.org/"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hyperlink" Target="https://www.africanschoolofphysics.org/" TargetMode="External"/><Relationship Id="rId3" Type="http://schemas.openxmlformats.org/officeDocument/2006/relationships/image" Target="../media/image31.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africanschoolofphysics.org/asp2022/" TargetMode="External"/><Relationship Id="rId5" Type="http://schemas.openxmlformats.org/officeDocument/2006/relationships/hyperlink" Target="https://www.africanschoolofphysics.org/asp2020/" TargetMode="External"/><Relationship Id="rId4" Type="http://schemas.openxmlformats.org/officeDocument/2006/relationships/hyperlink" Target="http://africanschoolofphysics.web.cern.ch/2010/Program_Overview.html" TargetMode="External"/><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www.aps.org/membership/student.cf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https://youtu.be/WN618HMYHZY" TargetMode="External"/><Relationship Id="rId2" Type="http://schemas.openxmlformats.org/officeDocument/2006/relationships/hyperlink" Target="https://engage.aps.org/fip/resources/activities/sakharov" TargetMode="External"/><Relationship Id="rId1" Type="http://schemas.openxmlformats.org/officeDocument/2006/relationships/slideLayout" Target="../slideLayouts/slideLayout5.xml"/><Relationship Id="rId6" Type="http://schemas.openxmlformats.org/officeDocument/2006/relationships/hyperlink" Target="https://engage.aps.org/fip/blogs/christine-marie-therese-darve1/2022/06/30/forum-to-celebrate-the-origin-of-sesame-and-beyond"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mailto:IUPAP@100:%20International%20Science%20in%20Changing%20Societal%20and%20Geopolitical%20Landscapes"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drive.google.com/file/d/1TSim7CRnwk8ZO0lJbIgLBxw8OtTZBKxc/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145CF3-C12C-4347-8E68-43E7983404D2}"/>
              </a:ext>
            </a:extLst>
          </p:cNvPr>
          <p:cNvSpPr>
            <a:spLocks noGrp="1"/>
          </p:cNvSpPr>
          <p:nvPr>
            <p:ph type="ctrTitle"/>
          </p:nvPr>
        </p:nvSpPr>
        <p:spPr>
          <a:xfrm>
            <a:off x="1266733" y="2464583"/>
            <a:ext cx="9303662" cy="1928833"/>
          </a:xfrm>
        </p:spPr>
        <p:txBody>
          <a:bodyPr/>
          <a:lstStyle/>
          <a:p>
            <a:pPr algn="ctr"/>
            <a:r>
              <a:rPr lang="en-GB" sz="4400" i="1" dirty="0">
                <a:latin typeface="Arial" panose="020B0604020202020204" pitchFamily="34" charset="0"/>
                <a:cs typeface="Arial" panose="020B0604020202020204" pitchFamily="34" charset="0"/>
              </a:rPr>
              <a:t>Nordic accelerator school MOOC </a:t>
            </a:r>
            <a:br>
              <a:rPr lang="en-GB" sz="4400" i="1" dirty="0">
                <a:latin typeface="Arial" panose="020B0604020202020204" pitchFamily="34" charset="0"/>
                <a:cs typeface="Arial" panose="020B0604020202020204" pitchFamily="34" charset="0"/>
              </a:rPr>
            </a:br>
            <a:br>
              <a:rPr lang="en-GB" sz="4400" i="1" dirty="0">
                <a:latin typeface="Arial" panose="020B0604020202020204" pitchFamily="34" charset="0"/>
                <a:cs typeface="Arial" panose="020B0604020202020204" pitchFamily="34" charset="0"/>
              </a:rPr>
            </a:br>
            <a:r>
              <a:rPr lang="en-GB" sz="3600" i="1" dirty="0">
                <a:latin typeface="Arial" panose="020B0604020202020204" pitchFamily="34" charset="0"/>
                <a:cs typeface="Arial" panose="020B0604020202020204" pitchFamily="34" charset="0"/>
              </a:rPr>
              <a:t>Nordic Particle Accelerator Project (NPAP) and beyond</a:t>
            </a:r>
            <a:endParaRPr lang="sv-SE" sz="4400" b="1" i="1" dirty="0">
              <a:latin typeface="Arial" panose="020B0604020202020204" pitchFamily="34" charset="0"/>
              <a:cs typeface="Arial" panose="020B0604020202020204" pitchFamily="34" charset="0"/>
            </a:endParaRPr>
          </a:p>
        </p:txBody>
      </p:sp>
      <p:sp>
        <p:nvSpPr>
          <p:cNvPr id="3" name="Underrubrik 2">
            <a:extLst>
              <a:ext uri="{FF2B5EF4-FFF2-40B4-BE49-F238E27FC236}">
                <a16:creationId xmlns:a16="http://schemas.microsoft.com/office/drawing/2014/main" id="{9D51EF2D-F832-4781-89C3-3F5E4843BF42}"/>
              </a:ext>
            </a:extLst>
          </p:cNvPr>
          <p:cNvSpPr>
            <a:spLocks noGrp="1"/>
          </p:cNvSpPr>
          <p:nvPr>
            <p:ph type="subTitle" idx="1"/>
          </p:nvPr>
        </p:nvSpPr>
        <p:spPr>
          <a:xfrm>
            <a:off x="1930395" y="4783016"/>
            <a:ext cx="8640000" cy="921363"/>
          </a:xfrm>
        </p:spPr>
        <p:txBody>
          <a:bodyPr/>
          <a:lstStyle/>
          <a:p>
            <a:pPr algn="ctr"/>
            <a:endParaRPr lang="en-GB" dirty="0"/>
          </a:p>
          <a:p>
            <a:pPr algn="ctr"/>
            <a:r>
              <a:rPr lang="en-GB" dirty="0" err="1"/>
              <a:t>christine.darve@ess.eu</a:t>
            </a:r>
            <a:endParaRPr lang="en-GB" dirty="0"/>
          </a:p>
        </p:txBody>
      </p:sp>
      <p:sp>
        <p:nvSpPr>
          <p:cNvPr id="5" name="Platshållare för datum 4">
            <a:extLst>
              <a:ext uri="{FF2B5EF4-FFF2-40B4-BE49-F238E27FC236}">
                <a16:creationId xmlns:a16="http://schemas.microsoft.com/office/drawing/2014/main" id="{30E777A6-9513-43F3-BB24-ED0539ADDD88}"/>
              </a:ext>
            </a:extLst>
          </p:cNvPr>
          <p:cNvSpPr>
            <a:spLocks noGrp="1"/>
          </p:cNvSpPr>
          <p:nvPr>
            <p:ph type="dt" sz="half" idx="12"/>
          </p:nvPr>
        </p:nvSpPr>
        <p:spPr>
          <a:xfrm>
            <a:off x="1930395" y="6117873"/>
            <a:ext cx="3215183" cy="459883"/>
          </a:xfrm>
        </p:spPr>
        <p:txBody>
          <a:bodyPr/>
          <a:lstStyle/>
          <a:p>
            <a:r>
              <a:rPr lang="sv-SE" dirty="0"/>
              <a:t>2022-12-20</a:t>
            </a:r>
            <a:endParaRPr lang="en-GB" dirty="0"/>
          </a:p>
        </p:txBody>
      </p:sp>
      <p:sp>
        <p:nvSpPr>
          <p:cNvPr id="7" name="Rectangle 6">
            <a:extLst>
              <a:ext uri="{FF2B5EF4-FFF2-40B4-BE49-F238E27FC236}">
                <a16:creationId xmlns:a16="http://schemas.microsoft.com/office/drawing/2014/main" id="{11D23105-B071-F184-C01C-A70E62789ED9}"/>
              </a:ext>
            </a:extLst>
          </p:cNvPr>
          <p:cNvSpPr/>
          <p:nvPr/>
        </p:nvSpPr>
        <p:spPr>
          <a:xfrm>
            <a:off x="4838662" y="5909313"/>
            <a:ext cx="2949718" cy="369332"/>
          </a:xfrm>
          <a:prstGeom prst="rect">
            <a:avLst/>
          </a:prstGeom>
        </p:spPr>
        <p:txBody>
          <a:bodyPr wrap="none">
            <a:spAutoFit/>
          </a:bodyPr>
          <a:lstStyle/>
          <a:p>
            <a:r>
              <a:rPr lang="en-US" dirty="0">
                <a:solidFill>
                  <a:schemeClr val="bg1"/>
                </a:solidFill>
                <a:hlinkClick r:id="rId3">
                  <a:extLst>
                    <a:ext uri="{A12FA001-AC4F-418D-AE19-62706E023703}">
                      <ahyp:hlinkClr xmlns:ahyp="http://schemas.microsoft.com/office/drawing/2018/hyperlinkcolor" val="tx"/>
                    </a:ext>
                  </a:extLst>
                </a:hlinkClick>
              </a:rPr>
              <a:t>https://</a:t>
            </a:r>
            <a:r>
              <a:rPr lang="en-US" dirty="0" err="1">
                <a:solidFill>
                  <a:schemeClr val="bg1"/>
                </a:solidFill>
                <a:hlinkClick r:id="rId3">
                  <a:extLst>
                    <a:ext uri="{A12FA001-AC4F-418D-AE19-62706E023703}">
                      <ahyp:hlinkClr xmlns:ahyp="http://schemas.microsoft.com/office/drawing/2018/hyperlinkcolor" val="tx"/>
                    </a:ext>
                  </a:extLst>
                </a:hlinkClick>
              </a:rPr>
              <a:t>cdarve.web.cern.ch</a:t>
            </a:r>
            <a:r>
              <a:rPr lang="en-US" dirty="0">
                <a:solidFill>
                  <a:schemeClr val="bg1"/>
                </a:solidFill>
                <a:hlinkClick r:id="rId3">
                  <a:extLst>
                    <a:ext uri="{A12FA001-AC4F-418D-AE19-62706E023703}">
                      <ahyp:hlinkClr xmlns:ahyp="http://schemas.microsoft.com/office/drawing/2018/hyperlinkcolor" val="tx"/>
                    </a:ext>
                  </a:extLst>
                </a:hlinkClick>
              </a:rPr>
              <a:t>/</a:t>
            </a:r>
            <a:endParaRPr lang="en-US" dirty="0">
              <a:solidFill>
                <a:schemeClr val="bg1"/>
              </a:solidFill>
            </a:endParaRPr>
          </a:p>
        </p:txBody>
      </p:sp>
    </p:spTree>
    <p:extLst>
      <p:ext uri="{BB962C8B-B14F-4D97-AF65-F5344CB8AC3E}">
        <p14:creationId xmlns:p14="http://schemas.microsoft.com/office/powerpoint/2010/main" val="214199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5CB1B4-2EBD-EF44-AE8E-212751AC723C}"/>
              </a:ext>
            </a:extLst>
          </p:cNvPr>
          <p:cNvSpPr>
            <a:spLocks noGrp="1"/>
          </p:cNvSpPr>
          <p:nvPr>
            <p:ph idx="1"/>
          </p:nvPr>
        </p:nvSpPr>
        <p:spPr>
          <a:xfrm>
            <a:off x="284652" y="1854117"/>
            <a:ext cx="7467061" cy="3210505"/>
          </a:xfrm>
        </p:spPr>
        <p:txBody>
          <a:bodyPr>
            <a:noAutofit/>
          </a:bodyPr>
          <a:lstStyle/>
          <a:p>
            <a:pPr marL="82550" lvl="1" indent="0">
              <a:buNone/>
            </a:pPr>
            <a:r>
              <a:rPr lang="sv-SE" sz="1600" dirty="0" err="1">
                <a:solidFill>
                  <a:schemeClr val="tx1"/>
                </a:solidFill>
                <a:latin typeface="+mn-lt"/>
                <a:cs typeface="Arial" panose="020B0604020202020204" pitchFamily="34" charset="0"/>
              </a:rPr>
              <a:t>Diplome</a:t>
            </a:r>
            <a:r>
              <a:rPr lang="sv-SE" sz="1600" dirty="0">
                <a:solidFill>
                  <a:schemeClr val="tx1"/>
                </a:solidFill>
                <a:latin typeface="+mn-lt"/>
                <a:cs typeface="Arial" panose="020B0604020202020204" pitchFamily="34" charset="0"/>
              </a:rPr>
              <a:t> </a:t>
            </a:r>
            <a:r>
              <a:rPr lang="sv-SE" sz="1600" dirty="0" err="1">
                <a:solidFill>
                  <a:schemeClr val="tx1"/>
                </a:solidFill>
                <a:latin typeface="+mn-lt"/>
                <a:cs typeface="Arial" panose="020B0604020202020204" pitchFamily="34" charset="0"/>
              </a:rPr>
              <a:t>d’ingenieur</a:t>
            </a:r>
            <a:r>
              <a:rPr lang="sv-SE" sz="1600" dirty="0">
                <a:solidFill>
                  <a:schemeClr val="tx1"/>
                </a:solidFill>
                <a:latin typeface="+mn-lt"/>
                <a:cs typeface="Arial" panose="020B0604020202020204" pitchFamily="34" charset="0"/>
              </a:rPr>
              <a:t> UTBM, Institut </a:t>
            </a:r>
            <a:r>
              <a:rPr lang="sv-SE" sz="1600" dirty="0" err="1">
                <a:solidFill>
                  <a:schemeClr val="tx1"/>
                </a:solidFill>
                <a:latin typeface="+mn-lt"/>
                <a:cs typeface="Arial" panose="020B0604020202020204" pitchFamily="34" charset="0"/>
              </a:rPr>
              <a:t>Polytechnique</a:t>
            </a:r>
            <a:r>
              <a:rPr lang="sv-SE" sz="1600" dirty="0">
                <a:solidFill>
                  <a:schemeClr val="tx1"/>
                </a:solidFill>
                <a:latin typeface="+mn-lt"/>
                <a:cs typeface="Arial" panose="020B0604020202020204" pitchFamily="34" charset="0"/>
              </a:rPr>
              <a:t> de </a:t>
            </a:r>
            <a:r>
              <a:rPr lang="sv-SE" sz="1600" dirty="0" err="1">
                <a:solidFill>
                  <a:schemeClr val="tx1"/>
                </a:solidFill>
                <a:latin typeface="+mn-lt"/>
                <a:cs typeface="Arial" panose="020B0604020202020204" pitchFamily="34" charset="0"/>
              </a:rPr>
              <a:t>Sevenans</a:t>
            </a:r>
            <a:r>
              <a:rPr lang="sv-SE" sz="1600" dirty="0">
                <a:solidFill>
                  <a:schemeClr val="tx1"/>
                </a:solidFill>
                <a:latin typeface="+mn-lt"/>
                <a:cs typeface="Arial" panose="020B0604020202020204" pitchFamily="34" charset="0"/>
              </a:rPr>
              <a:t> (FR), ”</a:t>
            </a:r>
            <a:r>
              <a:rPr lang="sv-SE" sz="1600" dirty="0" err="1">
                <a:solidFill>
                  <a:schemeClr val="tx1"/>
                </a:solidFill>
                <a:latin typeface="+mn-lt"/>
                <a:cs typeface="Arial" panose="020B0604020202020204" pitchFamily="34" charset="0"/>
              </a:rPr>
              <a:t>Thermomechanical</a:t>
            </a:r>
            <a:r>
              <a:rPr lang="sv-SE" sz="1600" dirty="0">
                <a:solidFill>
                  <a:schemeClr val="tx1"/>
                </a:solidFill>
                <a:latin typeface="+mn-lt"/>
                <a:cs typeface="Arial" panose="020B0604020202020204" pitchFamily="34" charset="0"/>
              </a:rPr>
              <a:t> </a:t>
            </a:r>
            <a:r>
              <a:rPr lang="sv-SE" sz="1600" dirty="0" err="1">
                <a:solidFill>
                  <a:schemeClr val="tx1"/>
                </a:solidFill>
                <a:latin typeface="+mn-lt"/>
                <a:cs typeface="Arial" panose="020B0604020202020204" pitchFamily="34" charset="0"/>
              </a:rPr>
              <a:t>of</a:t>
            </a:r>
            <a:r>
              <a:rPr lang="sv-SE" sz="1600" dirty="0">
                <a:solidFill>
                  <a:schemeClr val="tx1"/>
                </a:solidFill>
                <a:latin typeface="+mn-lt"/>
                <a:cs typeface="Arial" panose="020B0604020202020204" pitchFamily="34" charset="0"/>
              </a:rPr>
              <a:t> System and Materials”</a:t>
            </a:r>
            <a:endParaRPr lang="sv-SE" sz="1600" dirty="0">
              <a:solidFill>
                <a:schemeClr val="tx1"/>
              </a:solidFill>
              <a:latin typeface="+mn-lt"/>
            </a:endParaRPr>
          </a:p>
          <a:p>
            <a:pPr marL="82550" lvl="1" indent="0">
              <a:buNone/>
            </a:pPr>
            <a:r>
              <a:rPr lang="sv-SE" sz="1600" dirty="0">
                <a:solidFill>
                  <a:schemeClr val="tx1"/>
                </a:solidFill>
                <a:latin typeface="+mn-lt"/>
              </a:rPr>
              <a:t>PhD Northwestern University (USA), "</a:t>
            </a:r>
            <a:r>
              <a:rPr lang="sv-SE" sz="1600" dirty="0" err="1">
                <a:solidFill>
                  <a:schemeClr val="tx1"/>
                </a:solidFill>
                <a:latin typeface="+mn-lt"/>
              </a:rPr>
              <a:t>Phenomenological</a:t>
            </a:r>
            <a:r>
              <a:rPr lang="sv-SE" sz="1600" dirty="0">
                <a:solidFill>
                  <a:schemeClr val="tx1"/>
                </a:solidFill>
                <a:latin typeface="+mn-lt"/>
              </a:rPr>
              <a:t> and </a:t>
            </a:r>
            <a:r>
              <a:rPr lang="sv-SE" sz="1600" dirty="0" err="1">
                <a:solidFill>
                  <a:schemeClr val="tx1"/>
                </a:solidFill>
                <a:latin typeface="+mn-lt"/>
              </a:rPr>
              <a:t>Numerical</a:t>
            </a:r>
            <a:r>
              <a:rPr lang="sv-SE" sz="1600" dirty="0">
                <a:solidFill>
                  <a:schemeClr val="tx1"/>
                </a:solidFill>
                <a:latin typeface="+mn-lt"/>
              </a:rPr>
              <a:t> Studies </a:t>
            </a:r>
            <a:r>
              <a:rPr lang="sv-SE" sz="1600" dirty="0" err="1">
                <a:solidFill>
                  <a:schemeClr val="tx1"/>
                </a:solidFill>
                <a:latin typeface="+mn-lt"/>
              </a:rPr>
              <a:t>of</a:t>
            </a:r>
            <a:r>
              <a:rPr lang="sv-SE" sz="1600" dirty="0">
                <a:solidFill>
                  <a:schemeClr val="tx1"/>
                </a:solidFill>
                <a:latin typeface="+mn-lt"/>
              </a:rPr>
              <a:t> Helium II Dynamics in the </a:t>
            </a:r>
            <a:r>
              <a:rPr lang="sv-SE" sz="1600" dirty="0" err="1">
                <a:solidFill>
                  <a:schemeClr val="tx1"/>
                </a:solidFill>
                <a:latin typeface="+mn-lt"/>
              </a:rPr>
              <a:t>Two</a:t>
            </a:r>
            <a:r>
              <a:rPr lang="sv-SE" sz="1600" dirty="0">
                <a:solidFill>
                  <a:schemeClr val="tx1"/>
                </a:solidFill>
                <a:latin typeface="+mn-lt"/>
              </a:rPr>
              <a:t>-Fluid </a:t>
            </a:r>
            <a:r>
              <a:rPr lang="sv-SE" sz="1600" dirty="0" err="1">
                <a:solidFill>
                  <a:schemeClr val="tx1"/>
                </a:solidFill>
                <a:latin typeface="+mn-lt"/>
              </a:rPr>
              <a:t>Model</a:t>
            </a:r>
            <a:r>
              <a:rPr lang="sv-SE" sz="1600" dirty="0">
                <a:solidFill>
                  <a:schemeClr val="tx1"/>
                </a:solidFill>
                <a:latin typeface="+mn-lt"/>
              </a:rPr>
              <a:t>”</a:t>
            </a:r>
            <a:endParaRPr lang="sv-SE" sz="1800" dirty="0">
              <a:latin typeface="+mn-lt"/>
              <a:cs typeface="Arial" panose="020B0604020202020204" pitchFamily="34" charset="0"/>
            </a:endParaRPr>
          </a:p>
          <a:p>
            <a:endParaRPr lang="sv-SE" sz="1100" b="1" i="1" dirty="0">
              <a:solidFill>
                <a:schemeClr val="accent1"/>
              </a:solidFill>
              <a:latin typeface="+mn-lt"/>
              <a:cs typeface="Arial" panose="020B0604020202020204" pitchFamily="34" charset="0"/>
            </a:endParaRPr>
          </a:p>
          <a:p>
            <a:r>
              <a:rPr lang="en-GB" dirty="0">
                <a:solidFill>
                  <a:srgbClr val="0070C0"/>
                </a:solidFill>
                <a:latin typeface="+mn-lt"/>
              </a:rPr>
              <a:t>20 years as </a:t>
            </a:r>
            <a:r>
              <a:rPr lang="sv-SE" b="1" dirty="0" err="1">
                <a:solidFill>
                  <a:srgbClr val="0070C0"/>
                </a:solidFill>
                <a:latin typeface="+mn-lt"/>
                <a:cs typeface="Arial" panose="020B0604020202020204" pitchFamily="34" charset="0"/>
              </a:rPr>
              <a:t>Engineering</a:t>
            </a:r>
            <a:r>
              <a:rPr lang="sv-SE" b="1" dirty="0">
                <a:solidFill>
                  <a:srgbClr val="0070C0"/>
                </a:solidFill>
                <a:latin typeface="+mn-lt"/>
                <a:cs typeface="Arial" panose="020B0604020202020204" pitchFamily="34" charset="0"/>
              </a:rPr>
              <a:t> Scientist at CERN, FNAL, and ESS</a:t>
            </a:r>
          </a:p>
          <a:p>
            <a:r>
              <a:rPr lang="sv-SE" dirty="0">
                <a:solidFill>
                  <a:srgbClr val="0070C0"/>
                </a:solidFill>
                <a:latin typeface="+mn-lt"/>
                <a:cs typeface="Arial" panose="020B0604020202020204" pitchFamily="34" charset="0"/>
              </a:rPr>
              <a:t>From design to operation </a:t>
            </a:r>
            <a:r>
              <a:rPr lang="sv-SE" dirty="0" err="1">
                <a:solidFill>
                  <a:srgbClr val="0070C0"/>
                </a:solidFill>
                <a:latin typeface="+mn-lt"/>
                <a:cs typeface="Arial" panose="020B0604020202020204" pitchFamily="34" charset="0"/>
              </a:rPr>
              <a:t>of</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particle</a:t>
            </a:r>
            <a:r>
              <a:rPr lang="sv-SE" dirty="0">
                <a:solidFill>
                  <a:srgbClr val="0070C0"/>
                </a:solidFill>
                <a:latin typeface="+mn-lt"/>
                <a:cs typeface="Arial" panose="020B0604020202020204" pitchFamily="34" charset="0"/>
              </a:rPr>
              <a:t> accelerators in </a:t>
            </a:r>
            <a:r>
              <a:rPr lang="sv-SE" dirty="0" err="1">
                <a:solidFill>
                  <a:srgbClr val="0070C0"/>
                </a:solidFill>
                <a:latin typeface="+mn-lt"/>
                <a:cs typeface="Arial" panose="020B0604020202020204" pitchFamily="34" charset="0"/>
              </a:rPr>
              <a:t>large</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scale</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collaborations</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incl</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Large</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Hadron</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Collider</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Cryogenic</a:t>
            </a:r>
            <a:r>
              <a:rPr lang="sv-SE" dirty="0">
                <a:solidFill>
                  <a:srgbClr val="0070C0"/>
                </a:solidFill>
                <a:latin typeface="+mn-lt"/>
                <a:cs typeface="Arial" panose="020B0604020202020204" pitchFamily="34" charset="0"/>
              </a:rPr>
              <a:t> Magnets and </a:t>
            </a:r>
            <a:r>
              <a:rPr lang="sv-SE" dirty="0" err="1">
                <a:solidFill>
                  <a:srgbClr val="0070C0"/>
                </a:solidFill>
                <a:latin typeface="+mn-lt"/>
                <a:cs typeface="Arial" panose="020B0604020202020204" pitchFamily="34" charset="0"/>
              </a:rPr>
              <a:t>Cavities</a:t>
            </a:r>
            <a:r>
              <a:rPr lang="sv-SE" dirty="0">
                <a:solidFill>
                  <a:srgbClr val="0070C0"/>
                </a:solidFill>
                <a:latin typeface="+mn-lt"/>
                <a:cs typeface="Arial" panose="020B0604020202020204" pitchFamily="34" charset="0"/>
              </a:rPr>
              <a:t>, LH</a:t>
            </a:r>
            <a:r>
              <a:rPr lang="sv-SE" baseline="-25000" dirty="0">
                <a:solidFill>
                  <a:srgbClr val="0070C0"/>
                </a:solidFill>
                <a:latin typeface="+mn-lt"/>
                <a:cs typeface="Arial" panose="020B0604020202020204" pitchFamily="34" charset="0"/>
              </a:rPr>
              <a:t>2</a:t>
            </a:r>
            <a:r>
              <a:rPr lang="sv-SE" dirty="0">
                <a:solidFill>
                  <a:srgbClr val="0070C0"/>
                </a:solidFill>
                <a:latin typeface="+mn-lt"/>
                <a:cs typeface="Arial" panose="020B0604020202020204" pitchFamily="34" charset="0"/>
              </a:rPr>
              <a:t> </a:t>
            </a:r>
            <a:r>
              <a:rPr lang="sv-SE" dirty="0" err="1">
                <a:solidFill>
                  <a:srgbClr val="0070C0"/>
                </a:solidFill>
                <a:latin typeface="+mn-lt"/>
                <a:cs typeface="Arial" panose="020B0604020202020204" pitchFamily="34" charset="0"/>
              </a:rPr>
              <a:t>absorber</a:t>
            </a:r>
            <a:r>
              <a:rPr lang="sv-SE" dirty="0">
                <a:solidFill>
                  <a:srgbClr val="0070C0"/>
                </a:solidFill>
                <a:latin typeface="+mn-lt"/>
                <a:cs typeface="Arial" panose="020B0604020202020204" pitchFamily="34" charset="0"/>
              </a:rPr>
              <a:t>, ESS </a:t>
            </a:r>
            <a:r>
              <a:rPr lang="sv-SE" dirty="0" err="1">
                <a:solidFill>
                  <a:srgbClr val="0070C0"/>
                </a:solidFill>
                <a:latin typeface="+mn-lt"/>
                <a:cs typeface="Arial" panose="020B0604020202020204" pitchFamily="34" charset="0"/>
              </a:rPr>
              <a:t>Superconducting</a:t>
            </a:r>
            <a:r>
              <a:rPr lang="sv-SE" dirty="0">
                <a:solidFill>
                  <a:srgbClr val="0070C0"/>
                </a:solidFill>
                <a:latin typeface="+mn-lt"/>
                <a:cs typeface="Arial" panose="020B0604020202020204" pitchFamily="34" charset="0"/>
              </a:rPr>
              <a:t> LINAC)</a:t>
            </a:r>
          </a:p>
        </p:txBody>
      </p:sp>
      <p:sp>
        <p:nvSpPr>
          <p:cNvPr id="6" name="Title 1">
            <a:extLst>
              <a:ext uri="{FF2B5EF4-FFF2-40B4-BE49-F238E27FC236}">
                <a16:creationId xmlns:a16="http://schemas.microsoft.com/office/drawing/2014/main" id="{808FDBAD-3967-4F40-A0B3-41E703385D1D}"/>
              </a:ext>
            </a:extLst>
          </p:cNvPr>
          <p:cNvSpPr txBox="1">
            <a:spLocks/>
          </p:cNvSpPr>
          <p:nvPr/>
        </p:nvSpPr>
        <p:spPr>
          <a:xfrm>
            <a:off x="877330" y="274638"/>
            <a:ext cx="8243006"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kern="1200" baseline="0">
                <a:solidFill>
                  <a:schemeClr val="bg1"/>
                </a:solidFill>
                <a:latin typeface="+mj-lt"/>
                <a:ea typeface="+mj-ea"/>
                <a:cs typeface="+mj-cs"/>
              </a:defRPr>
            </a:lvl1pPr>
          </a:lstStyle>
          <a:p>
            <a:r>
              <a:rPr lang="en-US" sz="3600" b="1" dirty="0">
                <a:solidFill>
                  <a:srgbClr val="666666"/>
                </a:solidFill>
                <a:latin typeface="+mn-lt"/>
              </a:rPr>
              <a:t>Short biography – Christine Darve</a:t>
            </a:r>
          </a:p>
        </p:txBody>
      </p:sp>
      <p:sp>
        <p:nvSpPr>
          <p:cNvPr id="8" name="Oval 7">
            <a:extLst>
              <a:ext uri="{FF2B5EF4-FFF2-40B4-BE49-F238E27FC236}">
                <a16:creationId xmlns:a16="http://schemas.microsoft.com/office/drawing/2014/main" id="{F120C8F0-3839-D34B-A3B4-DA7EF0C9BA8C}"/>
              </a:ext>
            </a:extLst>
          </p:cNvPr>
          <p:cNvSpPr/>
          <p:nvPr/>
        </p:nvSpPr>
        <p:spPr>
          <a:xfrm>
            <a:off x="10720660" y="2785448"/>
            <a:ext cx="144016"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Picture 9">
            <a:extLst>
              <a:ext uri="{FF2B5EF4-FFF2-40B4-BE49-F238E27FC236}">
                <a16:creationId xmlns:a16="http://schemas.microsoft.com/office/drawing/2014/main" id="{E8058CE4-2E36-7743-9CA0-1B66B6BBB4AB}"/>
              </a:ext>
            </a:extLst>
          </p:cNvPr>
          <p:cNvPicPr>
            <a:picLocks noChangeAspect="1"/>
          </p:cNvPicPr>
          <p:nvPr/>
        </p:nvPicPr>
        <p:blipFill>
          <a:blip r:embed="rId3"/>
          <a:stretch>
            <a:fillRect/>
          </a:stretch>
        </p:blipFill>
        <p:spPr>
          <a:xfrm>
            <a:off x="7768332" y="1500292"/>
            <a:ext cx="4283968" cy="3459383"/>
          </a:xfrm>
          <a:prstGeom prst="rect">
            <a:avLst/>
          </a:prstGeom>
        </p:spPr>
      </p:pic>
      <p:sp>
        <p:nvSpPr>
          <p:cNvPr id="12" name="Oval 11">
            <a:extLst>
              <a:ext uri="{FF2B5EF4-FFF2-40B4-BE49-F238E27FC236}">
                <a16:creationId xmlns:a16="http://schemas.microsoft.com/office/drawing/2014/main" id="{CDD7ADD9-C40B-1143-AA6E-479FC750E5E5}"/>
              </a:ext>
            </a:extLst>
          </p:cNvPr>
          <p:cNvSpPr/>
          <p:nvPr/>
        </p:nvSpPr>
        <p:spPr>
          <a:xfrm>
            <a:off x="8053783" y="2272394"/>
            <a:ext cx="216024" cy="216024"/>
          </a:xfrm>
          <a:prstGeom prst="ellipse">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00000"/>
              </a:solidFill>
            </a:endParaRPr>
          </a:p>
        </p:txBody>
      </p:sp>
      <p:sp>
        <p:nvSpPr>
          <p:cNvPr id="14" name="Oval 13">
            <a:extLst>
              <a:ext uri="{FF2B5EF4-FFF2-40B4-BE49-F238E27FC236}">
                <a16:creationId xmlns:a16="http://schemas.microsoft.com/office/drawing/2014/main" id="{9BEAEC99-21F7-8A47-B616-A7676B1E65C7}"/>
              </a:ext>
            </a:extLst>
          </p:cNvPr>
          <p:cNvSpPr/>
          <p:nvPr/>
        </p:nvSpPr>
        <p:spPr>
          <a:xfrm>
            <a:off x="10676420" y="2191389"/>
            <a:ext cx="216024" cy="216024"/>
          </a:xfrm>
          <a:prstGeom prst="ellipse">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00000"/>
              </a:solidFill>
            </a:endParaRPr>
          </a:p>
        </p:txBody>
      </p:sp>
      <p:sp>
        <p:nvSpPr>
          <p:cNvPr id="15" name="Oval 14">
            <a:extLst>
              <a:ext uri="{FF2B5EF4-FFF2-40B4-BE49-F238E27FC236}">
                <a16:creationId xmlns:a16="http://schemas.microsoft.com/office/drawing/2014/main" id="{82F7EACF-F7EB-AD44-97BF-DFC29F07CFBD}"/>
              </a:ext>
            </a:extLst>
          </p:cNvPr>
          <p:cNvSpPr/>
          <p:nvPr/>
        </p:nvSpPr>
        <p:spPr>
          <a:xfrm>
            <a:off x="10784432" y="1698203"/>
            <a:ext cx="216024" cy="216024"/>
          </a:xfrm>
          <a:prstGeom prst="ellipse">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00000"/>
              </a:solidFill>
            </a:endParaRPr>
          </a:p>
        </p:txBody>
      </p:sp>
      <p:sp>
        <p:nvSpPr>
          <p:cNvPr id="16" name="TextBox 15">
            <a:extLst>
              <a:ext uri="{FF2B5EF4-FFF2-40B4-BE49-F238E27FC236}">
                <a16:creationId xmlns:a16="http://schemas.microsoft.com/office/drawing/2014/main" id="{16BDC1D9-4697-EC48-B030-FB2216B856E3}"/>
              </a:ext>
            </a:extLst>
          </p:cNvPr>
          <p:cNvSpPr txBox="1"/>
          <p:nvPr/>
        </p:nvSpPr>
        <p:spPr>
          <a:xfrm>
            <a:off x="8344395" y="2696861"/>
            <a:ext cx="836775" cy="369332"/>
          </a:xfrm>
          <a:prstGeom prst="rect">
            <a:avLst/>
          </a:prstGeom>
          <a:solidFill>
            <a:schemeClr val="bg1"/>
          </a:solidFill>
        </p:spPr>
        <p:txBody>
          <a:bodyPr wrap="square" rtlCol="0">
            <a:spAutoFit/>
          </a:bodyPr>
          <a:lstStyle/>
          <a:p>
            <a:r>
              <a:rPr lang="sv-SE" dirty="0"/>
              <a:t>FNAL</a:t>
            </a:r>
          </a:p>
        </p:txBody>
      </p:sp>
      <p:sp>
        <p:nvSpPr>
          <p:cNvPr id="17" name="TextBox 16">
            <a:extLst>
              <a:ext uri="{FF2B5EF4-FFF2-40B4-BE49-F238E27FC236}">
                <a16:creationId xmlns:a16="http://schemas.microsoft.com/office/drawing/2014/main" id="{7C85190F-FDE5-B04B-9317-796BF6FC78EC}"/>
              </a:ext>
            </a:extLst>
          </p:cNvPr>
          <p:cNvSpPr txBox="1"/>
          <p:nvPr/>
        </p:nvSpPr>
        <p:spPr>
          <a:xfrm>
            <a:off x="10863448" y="2380406"/>
            <a:ext cx="897372" cy="374388"/>
          </a:xfrm>
          <a:prstGeom prst="rect">
            <a:avLst/>
          </a:prstGeom>
          <a:solidFill>
            <a:schemeClr val="bg1"/>
          </a:solidFill>
        </p:spPr>
        <p:txBody>
          <a:bodyPr wrap="square" rtlCol="0">
            <a:spAutoFit/>
          </a:bodyPr>
          <a:lstStyle/>
          <a:p>
            <a:r>
              <a:rPr lang="sv-SE" dirty="0"/>
              <a:t>CERN</a:t>
            </a:r>
          </a:p>
        </p:txBody>
      </p:sp>
      <p:sp>
        <p:nvSpPr>
          <p:cNvPr id="18" name="TextBox 17">
            <a:extLst>
              <a:ext uri="{FF2B5EF4-FFF2-40B4-BE49-F238E27FC236}">
                <a16:creationId xmlns:a16="http://schemas.microsoft.com/office/drawing/2014/main" id="{4777AA8F-109A-6D4A-815C-9F404FF67144}"/>
              </a:ext>
            </a:extLst>
          </p:cNvPr>
          <p:cNvSpPr txBox="1"/>
          <p:nvPr/>
        </p:nvSpPr>
        <p:spPr>
          <a:xfrm>
            <a:off x="9938444" y="1427213"/>
            <a:ext cx="720080" cy="369332"/>
          </a:xfrm>
          <a:prstGeom prst="rect">
            <a:avLst/>
          </a:prstGeom>
          <a:solidFill>
            <a:schemeClr val="bg1"/>
          </a:solidFill>
        </p:spPr>
        <p:txBody>
          <a:bodyPr wrap="square" rtlCol="0">
            <a:spAutoFit/>
          </a:bodyPr>
          <a:lstStyle/>
          <a:p>
            <a:r>
              <a:rPr lang="sv-SE" dirty="0"/>
              <a:t>ESS</a:t>
            </a:r>
          </a:p>
        </p:txBody>
      </p:sp>
      <p:cxnSp>
        <p:nvCxnSpPr>
          <p:cNvPr id="20" name="Straight Connector 19">
            <a:extLst>
              <a:ext uri="{FF2B5EF4-FFF2-40B4-BE49-F238E27FC236}">
                <a16:creationId xmlns:a16="http://schemas.microsoft.com/office/drawing/2014/main" id="{1A28BC43-C011-5947-AFB8-6A9FB56C4862}"/>
              </a:ext>
            </a:extLst>
          </p:cNvPr>
          <p:cNvCxnSpPr>
            <a:cxnSpLocks/>
            <a:stCxn id="14" idx="2"/>
            <a:endCxn id="12" idx="6"/>
          </p:cNvCxnSpPr>
          <p:nvPr/>
        </p:nvCxnSpPr>
        <p:spPr>
          <a:xfrm flipH="1">
            <a:off x="8269808" y="2299402"/>
            <a:ext cx="2406613" cy="81005"/>
          </a:xfrm>
          <a:prstGeom prst="line">
            <a:avLst/>
          </a:prstGeom>
          <a:ln w="825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5259829-2279-6540-8F8A-D745988689E6}"/>
              </a:ext>
            </a:extLst>
          </p:cNvPr>
          <p:cNvCxnSpPr>
            <a:cxnSpLocks/>
            <a:stCxn id="15" idx="2"/>
            <a:endCxn id="12" idx="6"/>
          </p:cNvCxnSpPr>
          <p:nvPr/>
        </p:nvCxnSpPr>
        <p:spPr>
          <a:xfrm flipH="1">
            <a:off x="8269808" y="1806216"/>
            <a:ext cx="2514625" cy="574191"/>
          </a:xfrm>
          <a:prstGeom prst="line">
            <a:avLst/>
          </a:prstGeom>
          <a:ln w="825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14719E6-2563-E746-8DC8-65AF5BC6C261}"/>
              </a:ext>
            </a:extLst>
          </p:cNvPr>
          <p:cNvCxnSpPr>
            <a:cxnSpLocks/>
            <a:stCxn id="14" idx="0"/>
            <a:endCxn id="15" idx="4"/>
          </p:cNvCxnSpPr>
          <p:nvPr/>
        </p:nvCxnSpPr>
        <p:spPr>
          <a:xfrm flipV="1">
            <a:off x="10784432" y="1914227"/>
            <a:ext cx="108012" cy="277162"/>
          </a:xfrm>
          <a:prstGeom prst="line">
            <a:avLst/>
          </a:prstGeom>
          <a:ln w="825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5C233F6-A803-D342-90FC-7729FE2562C7}"/>
              </a:ext>
            </a:extLst>
          </p:cNvPr>
          <p:cNvSpPr/>
          <p:nvPr/>
        </p:nvSpPr>
        <p:spPr>
          <a:xfrm>
            <a:off x="88006" y="4961230"/>
            <a:ext cx="10416630" cy="1801070"/>
          </a:xfrm>
          <a:prstGeom prst="rect">
            <a:avLst/>
          </a:prstGeom>
        </p:spPr>
        <p:txBody>
          <a:bodyPr wrap="square">
            <a:spAutoFit/>
          </a:bodyPr>
          <a:lstStyle/>
          <a:p>
            <a:r>
              <a:rPr lang="sv-SE" sz="1600" dirty="0">
                <a:cs typeface="Arial" panose="020B0604020202020204" pitchFamily="34" charset="0"/>
              </a:rPr>
              <a:t>Main </a:t>
            </a:r>
            <a:r>
              <a:rPr lang="en-US" dirty="0"/>
              <a:t>volunteering </a:t>
            </a:r>
            <a:r>
              <a:rPr lang="sv-SE" sz="1600" dirty="0">
                <a:cs typeface="Arial" panose="020B0604020202020204" pitchFamily="34" charset="0"/>
              </a:rPr>
              <a:t> organisations:</a:t>
            </a:r>
            <a:endParaRPr lang="sv-SE" sz="800" dirty="0">
              <a:cs typeface="Arial" panose="020B0604020202020204" pitchFamily="34" charset="0"/>
            </a:endParaRPr>
          </a:p>
          <a:p>
            <a:pPr marL="285750" indent="-285750">
              <a:lnSpc>
                <a:spcPct val="150000"/>
              </a:lnSpc>
              <a:buFont typeface="Wingdings" pitchFamily="2" charset="2"/>
              <a:buChar char="à"/>
            </a:pPr>
            <a:r>
              <a:rPr lang="sv-SE" sz="1600" dirty="0">
                <a:cs typeface="Arial" panose="020B0604020202020204" pitchFamily="34" charset="0"/>
                <a:sym typeface="Wingdings" pitchFamily="2" charset="2"/>
                <a:hlinkClick r:id="rId4"/>
              </a:rPr>
              <a:t>Forum on International Physics (FIP)</a:t>
            </a:r>
            <a:r>
              <a:rPr lang="sv-SE" sz="1600" dirty="0">
                <a:cs typeface="Arial" panose="020B0604020202020204" pitchFamily="34" charset="0"/>
                <a:sym typeface="Wingdings" pitchFamily="2" charset="2"/>
              </a:rPr>
              <a:t>, </a:t>
            </a:r>
            <a:r>
              <a:rPr lang="sv-SE" sz="1600" dirty="0" err="1">
                <a:cs typeface="Arial" panose="020B0604020202020204" pitchFamily="34" charset="0"/>
                <a:sym typeface="Wingdings" pitchFamily="2" charset="2"/>
              </a:rPr>
              <a:t>Chair-elected</a:t>
            </a:r>
            <a:r>
              <a:rPr lang="sv-SE" sz="1600" dirty="0">
                <a:cs typeface="Arial" panose="020B0604020202020204" pitchFamily="34" charset="0"/>
                <a:sym typeface="Wingdings" pitchFamily="2" charset="2"/>
              </a:rPr>
              <a:t>, </a:t>
            </a:r>
            <a:r>
              <a:rPr lang="sv-SE" sz="1600" dirty="0" err="1">
                <a:cs typeface="Arial" panose="020B0604020202020204" pitchFamily="34" charset="0"/>
                <a:sym typeface="Wingdings" pitchFamily="2" charset="2"/>
              </a:rPr>
              <a:t>American</a:t>
            </a:r>
            <a:r>
              <a:rPr lang="sv-SE" sz="1600" dirty="0">
                <a:cs typeface="Arial" panose="020B0604020202020204" pitchFamily="34" charset="0"/>
                <a:sym typeface="Wingdings" pitchFamily="2" charset="2"/>
              </a:rPr>
              <a:t> </a:t>
            </a:r>
            <a:r>
              <a:rPr lang="sv-SE" sz="1600" dirty="0" err="1">
                <a:cs typeface="Arial" panose="020B0604020202020204" pitchFamily="34" charset="0"/>
                <a:sym typeface="Wingdings" pitchFamily="2" charset="2"/>
              </a:rPr>
              <a:t>Physical</a:t>
            </a:r>
            <a:r>
              <a:rPr lang="sv-SE" sz="1600" dirty="0">
                <a:cs typeface="Arial" panose="020B0604020202020204" pitchFamily="34" charset="0"/>
                <a:sym typeface="Wingdings" pitchFamily="2" charset="2"/>
              </a:rPr>
              <a:t> </a:t>
            </a:r>
            <a:r>
              <a:rPr lang="sv-SE" sz="1600" dirty="0" err="1">
                <a:cs typeface="Arial" panose="020B0604020202020204" pitchFamily="34" charset="0"/>
                <a:sym typeface="Wingdings" pitchFamily="2" charset="2"/>
              </a:rPr>
              <a:t>Society</a:t>
            </a:r>
            <a:r>
              <a:rPr lang="sv-SE" sz="1600" dirty="0">
                <a:cs typeface="Arial" panose="020B0604020202020204" pitchFamily="34" charset="0"/>
                <a:sym typeface="Wingdings" pitchFamily="2" charset="2"/>
              </a:rPr>
              <a:t> (APS)</a:t>
            </a:r>
          </a:p>
          <a:p>
            <a:pPr marL="285750" indent="-285750">
              <a:lnSpc>
                <a:spcPct val="150000"/>
              </a:lnSpc>
              <a:buFont typeface="Wingdings" pitchFamily="2" charset="2"/>
              <a:buChar char="à"/>
            </a:pPr>
            <a:r>
              <a:rPr lang="sv-SE" sz="1600" dirty="0">
                <a:cs typeface="Arial" panose="020B0604020202020204" pitchFamily="34" charset="0"/>
                <a:hlinkClick r:id="rId5"/>
              </a:rPr>
              <a:t>Nordic Particle Accelerator Program (NPAP)</a:t>
            </a:r>
            <a:r>
              <a:rPr lang="sv-SE" sz="1600" dirty="0">
                <a:cs typeface="Arial" panose="020B0604020202020204" pitchFamily="34" charset="0"/>
              </a:rPr>
              <a:t> (</a:t>
            </a:r>
            <a:r>
              <a:rPr lang="sv-SE" sz="1600" dirty="0" err="1">
                <a:cs typeface="Arial" panose="020B0604020202020204" pitchFamily="34" charset="0"/>
              </a:rPr>
              <a:t>schools</a:t>
            </a:r>
            <a:r>
              <a:rPr lang="sv-SE" sz="1600" dirty="0">
                <a:cs typeface="Arial" panose="020B0604020202020204" pitchFamily="34" charset="0"/>
              </a:rPr>
              <a:t>, MOOC) co-</a:t>
            </a:r>
            <a:r>
              <a:rPr lang="sv-SE" sz="1600" dirty="0" err="1">
                <a:cs typeface="Arial" panose="020B0604020202020204" pitchFamily="34" charset="0"/>
              </a:rPr>
              <a:t>founder</a:t>
            </a:r>
            <a:r>
              <a:rPr lang="sv-SE" sz="1600" dirty="0">
                <a:cs typeface="Arial" panose="020B0604020202020204" pitchFamily="34" charset="0"/>
              </a:rPr>
              <a:t>, </a:t>
            </a:r>
            <a:r>
              <a:rPr lang="sv-SE" sz="1600" dirty="0" err="1">
                <a:cs typeface="Arial" panose="020B0604020202020204" pitchFamily="34" charset="0"/>
              </a:rPr>
              <a:t>organiser</a:t>
            </a:r>
            <a:r>
              <a:rPr lang="sv-SE" sz="1600" dirty="0">
                <a:cs typeface="Arial" panose="020B0604020202020204" pitchFamily="34" charset="0"/>
              </a:rPr>
              <a:t> and </a:t>
            </a:r>
            <a:r>
              <a:rPr lang="sv-SE" sz="1600" dirty="0" err="1">
                <a:cs typeface="Arial" panose="020B0604020202020204" pitchFamily="34" charset="0"/>
              </a:rPr>
              <a:t>lecturer</a:t>
            </a:r>
            <a:endParaRPr lang="sv-SE" sz="1600" dirty="0">
              <a:cs typeface="Arial" panose="020B0604020202020204" pitchFamily="34" charset="0"/>
            </a:endParaRPr>
          </a:p>
          <a:p>
            <a:pPr>
              <a:lnSpc>
                <a:spcPct val="150000"/>
              </a:lnSpc>
            </a:pPr>
            <a:r>
              <a:rPr lang="sv-SE" sz="1600" dirty="0">
                <a:cs typeface="Arial" panose="020B0604020202020204" pitchFamily="34" charset="0"/>
                <a:sym typeface="Wingdings" pitchFamily="2" charset="2"/>
              </a:rPr>
              <a:t> </a:t>
            </a:r>
            <a:r>
              <a:rPr lang="sv-SE" sz="1600" dirty="0">
                <a:cs typeface="Arial" panose="020B0604020202020204" pitchFamily="34" charset="0"/>
                <a:sym typeface="Wingdings" pitchFamily="2" charset="2"/>
                <a:hlinkClick r:id="rId6"/>
              </a:rPr>
              <a:t>African School of Physics and Applications (ASP)</a:t>
            </a:r>
            <a:r>
              <a:rPr lang="sv-SE" sz="1600" dirty="0">
                <a:cs typeface="Arial" panose="020B0604020202020204" pitchFamily="34" charset="0"/>
                <a:sym typeface="Wingdings" pitchFamily="2" charset="2"/>
              </a:rPr>
              <a:t> </a:t>
            </a:r>
            <a:r>
              <a:rPr lang="sv-SE" sz="1600" dirty="0">
                <a:cs typeface="Arial" panose="020B0604020202020204" pitchFamily="34" charset="0"/>
              </a:rPr>
              <a:t>co-</a:t>
            </a:r>
            <a:r>
              <a:rPr lang="sv-SE" sz="1600" dirty="0" err="1">
                <a:cs typeface="Arial" panose="020B0604020202020204" pitchFamily="34" charset="0"/>
              </a:rPr>
              <a:t>founder</a:t>
            </a:r>
            <a:r>
              <a:rPr lang="sv-SE" sz="1600" dirty="0">
                <a:cs typeface="Arial" panose="020B0604020202020204" pitchFamily="34" charset="0"/>
              </a:rPr>
              <a:t>, </a:t>
            </a:r>
            <a:r>
              <a:rPr lang="sv-SE" sz="1600" dirty="0" err="1">
                <a:cs typeface="Arial" panose="020B0604020202020204" pitchFamily="34" charset="0"/>
              </a:rPr>
              <a:t>organiser</a:t>
            </a:r>
            <a:r>
              <a:rPr lang="sv-SE" sz="1600" dirty="0">
                <a:cs typeface="Arial" panose="020B0604020202020204" pitchFamily="34" charset="0"/>
              </a:rPr>
              <a:t> and </a:t>
            </a:r>
            <a:r>
              <a:rPr lang="sv-SE" sz="1600" dirty="0" err="1">
                <a:cs typeface="Arial" panose="020B0604020202020204" pitchFamily="34" charset="0"/>
              </a:rPr>
              <a:t>lecturer</a:t>
            </a:r>
            <a:endParaRPr lang="sv-SE" sz="1600" dirty="0">
              <a:cs typeface="Arial" panose="020B0604020202020204" pitchFamily="34" charset="0"/>
            </a:endParaRPr>
          </a:p>
          <a:p>
            <a:pPr>
              <a:lnSpc>
                <a:spcPct val="150000"/>
              </a:lnSpc>
            </a:pPr>
            <a:r>
              <a:rPr lang="sv-SE" sz="1600" dirty="0">
                <a:cs typeface="Arial" panose="020B0604020202020204" pitchFamily="34" charset="0"/>
                <a:sym typeface="Wingdings" pitchFamily="2" charset="2"/>
              </a:rPr>
              <a:t> </a:t>
            </a:r>
            <a:r>
              <a:rPr lang="sv-SE" sz="1600" dirty="0" err="1">
                <a:cs typeface="Arial" panose="020B0604020202020204" pitchFamily="34" charset="0"/>
              </a:rPr>
              <a:t>Physique</a:t>
            </a:r>
            <a:r>
              <a:rPr lang="sv-SE" sz="1600" dirty="0">
                <a:cs typeface="Arial" panose="020B0604020202020204" pitchFamily="34" charset="0"/>
              </a:rPr>
              <a:t>-sans-</a:t>
            </a:r>
            <a:r>
              <a:rPr lang="sv-SE" sz="1600" dirty="0" err="1">
                <a:cs typeface="Arial" panose="020B0604020202020204" pitchFamily="34" charset="0"/>
              </a:rPr>
              <a:t>frontieres</a:t>
            </a:r>
            <a:r>
              <a:rPr lang="sv-SE" sz="1600" dirty="0">
                <a:cs typeface="Arial" panose="020B0604020202020204" pitchFamily="34" charset="0"/>
              </a:rPr>
              <a:t> (1998 </a:t>
            </a:r>
            <a:r>
              <a:rPr lang="sv-SE" sz="1600" dirty="0" err="1">
                <a:cs typeface="Arial" panose="020B0604020202020204" pitchFamily="34" charset="0"/>
              </a:rPr>
              <a:t>Sc</a:t>
            </a:r>
            <a:r>
              <a:rPr lang="sv-SE" sz="1600" dirty="0">
                <a:cs typeface="Arial" panose="020B0604020202020204" pitchFamily="34" charset="0"/>
              </a:rPr>
              <a:t>. </a:t>
            </a:r>
            <a:r>
              <a:rPr lang="sv-SE" sz="1600" dirty="0" err="1">
                <a:cs typeface="Arial" panose="020B0604020202020204" pitchFamily="34" charset="0"/>
              </a:rPr>
              <a:t>Secretary</a:t>
            </a:r>
            <a:r>
              <a:rPr lang="sv-SE" sz="1600" dirty="0">
                <a:cs typeface="Arial" panose="020B0604020202020204" pitchFamily="34" charset="0"/>
              </a:rPr>
              <a:t>)  ”WWW: A Windows on Science and Technology”, Sarajevo </a:t>
            </a:r>
          </a:p>
        </p:txBody>
      </p:sp>
      <p:sp>
        <p:nvSpPr>
          <p:cNvPr id="3" name="Triangle 2">
            <a:extLst>
              <a:ext uri="{FF2B5EF4-FFF2-40B4-BE49-F238E27FC236}">
                <a16:creationId xmlns:a16="http://schemas.microsoft.com/office/drawing/2014/main" id="{87D32D1D-7826-8648-8C79-B0D863DFB958}"/>
              </a:ext>
            </a:extLst>
          </p:cNvPr>
          <p:cNvSpPr/>
          <p:nvPr/>
        </p:nvSpPr>
        <p:spPr>
          <a:xfrm>
            <a:off x="11000456" y="4322144"/>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le 21">
            <a:extLst>
              <a:ext uri="{FF2B5EF4-FFF2-40B4-BE49-F238E27FC236}">
                <a16:creationId xmlns:a16="http://schemas.microsoft.com/office/drawing/2014/main" id="{14013F9C-49E7-304C-BB61-777C62A4A573}"/>
              </a:ext>
            </a:extLst>
          </p:cNvPr>
          <p:cNvSpPr/>
          <p:nvPr/>
        </p:nvSpPr>
        <p:spPr>
          <a:xfrm>
            <a:off x="11152708" y="4723539"/>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le 22">
            <a:extLst>
              <a:ext uri="{FF2B5EF4-FFF2-40B4-BE49-F238E27FC236}">
                <a16:creationId xmlns:a16="http://schemas.microsoft.com/office/drawing/2014/main" id="{99F2AD3D-318A-0D45-93D0-D4EFAE9F909C}"/>
              </a:ext>
            </a:extLst>
          </p:cNvPr>
          <p:cNvSpPr/>
          <p:nvPr/>
        </p:nvSpPr>
        <p:spPr>
          <a:xfrm>
            <a:off x="10072588" y="3361511"/>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riangle 24">
            <a:extLst>
              <a:ext uri="{FF2B5EF4-FFF2-40B4-BE49-F238E27FC236}">
                <a16:creationId xmlns:a16="http://schemas.microsoft.com/office/drawing/2014/main" id="{C771CF44-915F-EC46-ABD1-D09D9C7026F0}"/>
              </a:ext>
            </a:extLst>
          </p:cNvPr>
          <p:cNvSpPr/>
          <p:nvPr/>
        </p:nvSpPr>
        <p:spPr>
          <a:xfrm>
            <a:off x="10288612" y="3577535"/>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riangle 25">
            <a:extLst>
              <a:ext uri="{FF2B5EF4-FFF2-40B4-BE49-F238E27FC236}">
                <a16:creationId xmlns:a16="http://schemas.microsoft.com/office/drawing/2014/main" id="{18BA0611-91A9-2B40-A6D9-60EDBD4B10A5}"/>
              </a:ext>
            </a:extLst>
          </p:cNvPr>
          <p:cNvSpPr/>
          <p:nvPr/>
        </p:nvSpPr>
        <p:spPr>
          <a:xfrm>
            <a:off x="11368732" y="3865567"/>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Triangle 27">
            <a:extLst>
              <a:ext uri="{FF2B5EF4-FFF2-40B4-BE49-F238E27FC236}">
                <a16:creationId xmlns:a16="http://schemas.microsoft.com/office/drawing/2014/main" id="{0DCA7137-5632-D14E-BF05-E265CF0C5DBD}"/>
              </a:ext>
            </a:extLst>
          </p:cNvPr>
          <p:cNvSpPr/>
          <p:nvPr/>
        </p:nvSpPr>
        <p:spPr>
          <a:xfrm>
            <a:off x="10801052" y="2209383"/>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riangle 28">
            <a:extLst>
              <a:ext uri="{FF2B5EF4-FFF2-40B4-BE49-F238E27FC236}">
                <a16:creationId xmlns:a16="http://schemas.microsoft.com/office/drawing/2014/main" id="{366C4AD5-5980-724F-BF9A-ED7AC9D01A5A}"/>
              </a:ext>
            </a:extLst>
          </p:cNvPr>
          <p:cNvSpPr/>
          <p:nvPr/>
        </p:nvSpPr>
        <p:spPr>
          <a:xfrm>
            <a:off x="10801052" y="1489303"/>
            <a:ext cx="216024" cy="144016"/>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0" name="Picture 29">
            <a:extLst>
              <a:ext uri="{FF2B5EF4-FFF2-40B4-BE49-F238E27FC236}">
                <a16:creationId xmlns:a16="http://schemas.microsoft.com/office/drawing/2014/main" id="{366FCC22-5279-C64C-A41D-80C21035B831}"/>
              </a:ext>
            </a:extLst>
          </p:cNvPr>
          <p:cNvPicPr>
            <a:picLocks noChangeAspect="1"/>
          </p:cNvPicPr>
          <p:nvPr/>
        </p:nvPicPr>
        <p:blipFill>
          <a:blip r:embed="rId7"/>
          <a:stretch>
            <a:fillRect/>
          </a:stretch>
        </p:blipFill>
        <p:spPr>
          <a:xfrm>
            <a:off x="9613209" y="4889504"/>
            <a:ext cx="2375686" cy="1634516"/>
          </a:xfrm>
          <a:prstGeom prst="rect">
            <a:avLst/>
          </a:prstGeom>
        </p:spPr>
      </p:pic>
      <p:sp>
        <p:nvSpPr>
          <p:cNvPr id="4" name="Rectangle 3">
            <a:extLst>
              <a:ext uri="{FF2B5EF4-FFF2-40B4-BE49-F238E27FC236}">
                <a16:creationId xmlns:a16="http://schemas.microsoft.com/office/drawing/2014/main" id="{C5AC2D58-A9AE-F707-52B2-99CDEAA467B7}"/>
              </a:ext>
            </a:extLst>
          </p:cNvPr>
          <p:cNvSpPr/>
          <p:nvPr/>
        </p:nvSpPr>
        <p:spPr>
          <a:xfrm>
            <a:off x="2175368" y="1417638"/>
            <a:ext cx="2949718" cy="369332"/>
          </a:xfrm>
          <a:prstGeom prst="rect">
            <a:avLst/>
          </a:prstGeom>
        </p:spPr>
        <p:txBody>
          <a:bodyPr wrap="none">
            <a:spAutoFit/>
          </a:bodyPr>
          <a:lstStyle/>
          <a:p>
            <a:r>
              <a:rPr lang="en-US" dirty="0">
                <a:hlinkClick r:id="rId8"/>
              </a:rPr>
              <a:t>https://</a:t>
            </a:r>
            <a:r>
              <a:rPr lang="en-US" dirty="0" err="1">
                <a:hlinkClick r:id="rId8"/>
              </a:rPr>
              <a:t>cdarve.web.cern.ch</a:t>
            </a:r>
            <a:r>
              <a:rPr lang="en-US" dirty="0">
                <a:hlinkClick r:id="rId8"/>
              </a:rPr>
              <a:t>/</a:t>
            </a:r>
            <a:endParaRPr lang="en-US" dirty="0"/>
          </a:p>
        </p:txBody>
      </p:sp>
    </p:spTree>
    <p:extLst>
      <p:ext uri="{BB962C8B-B14F-4D97-AF65-F5344CB8AC3E}">
        <p14:creationId xmlns:p14="http://schemas.microsoft.com/office/powerpoint/2010/main" val="336801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AB48E3-5293-77BA-E73E-9E0C6AEEFC08}"/>
              </a:ext>
            </a:extLst>
          </p:cNvPr>
          <p:cNvSpPr>
            <a:spLocks noGrp="1"/>
          </p:cNvSpPr>
          <p:nvPr>
            <p:ph type="sldNum" sz="quarter" idx="12"/>
          </p:nvPr>
        </p:nvSpPr>
        <p:spPr/>
        <p:txBody>
          <a:bodyPr/>
          <a:lstStyle/>
          <a:p>
            <a:fld id="{F7283078-D760-1647-8B80-66BA8B52336D}" type="slidenum">
              <a:rPr lang="sv-SE" smtClean="0"/>
              <a:t>3</a:t>
            </a:fld>
            <a:endParaRPr lang="sv-SE" dirty="0"/>
          </a:p>
        </p:txBody>
      </p:sp>
      <p:sp>
        <p:nvSpPr>
          <p:cNvPr id="6" name="Content Placeholder 5">
            <a:extLst>
              <a:ext uri="{FF2B5EF4-FFF2-40B4-BE49-F238E27FC236}">
                <a16:creationId xmlns:a16="http://schemas.microsoft.com/office/drawing/2014/main" id="{14BACD75-1E3B-0761-4BDE-FDF236EC58A7}"/>
              </a:ext>
            </a:extLst>
          </p:cNvPr>
          <p:cNvSpPr>
            <a:spLocks noGrp="1"/>
          </p:cNvSpPr>
          <p:nvPr>
            <p:ph idx="1"/>
          </p:nvPr>
        </p:nvSpPr>
        <p:spPr>
          <a:xfrm>
            <a:off x="339936" y="1122433"/>
            <a:ext cx="11512127" cy="4768062"/>
          </a:xfrm>
        </p:spPr>
        <p:txBody>
          <a:bodyPr/>
          <a:lstStyle/>
          <a:p>
            <a:pPr marL="0" indent="0" algn="ctr">
              <a:buNone/>
            </a:pPr>
            <a:r>
              <a:rPr lang="en-US" sz="2400" dirty="0">
                <a:solidFill>
                  <a:srgbClr val="C00000"/>
                </a:solidFill>
                <a:cs typeface="Arial" panose="020B0604020202020204" pitchFamily="34" charset="0"/>
                <a:sym typeface="Wingdings" pitchFamily="2" charset="2"/>
              </a:rPr>
              <a:t>IDEAL: Influence and Transform communities to reach technological paradigms, applicable to societal challenges</a:t>
            </a:r>
          </a:p>
          <a:p>
            <a:pPr marL="0" indent="0" algn="ctr">
              <a:lnSpc>
                <a:spcPct val="170000"/>
              </a:lnSpc>
              <a:buNone/>
            </a:pPr>
            <a:r>
              <a:rPr lang="en-US" sz="2400" dirty="0">
                <a:solidFill>
                  <a:srgbClr val="C00000"/>
                </a:solidFill>
                <a:cs typeface="Arial" panose="020B0604020202020204" pitchFamily="34" charset="0"/>
                <a:sym typeface="Wingdings" pitchFamily="2" charset="2"/>
              </a:rPr>
              <a:t>Topics </a:t>
            </a:r>
            <a:r>
              <a:rPr lang="en-US" sz="2400" dirty="0">
                <a:solidFill>
                  <a:srgbClr val="C00000"/>
                </a:solidFill>
                <a:cs typeface="Arial" panose="020B0604020202020204" pitchFamily="34" charset="0"/>
              </a:rPr>
              <a:t>of interest</a:t>
            </a:r>
            <a:r>
              <a:rPr lang="en-US" sz="2400" dirty="0">
                <a:solidFill>
                  <a:srgbClr val="C00000"/>
                </a:solidFill>
                <a:cs typeface="Arial" panose="020B0604020202020204" pitchFamily="34" charset="0"/>
                <a:sym typeface="Wingdings" pitchFamily="2" charset="2"/>
              </a:rPr>
              <a:t>: </a:t>
            </a:r>
            <a:r>
              <a:rPr lang="sv-SE" sz="2400" i="1" dirty="0">
                <a:solidFill>
                  <a:srgbClr val="C00000"/>
                </a:solidFill>
                <a:cs typeface="Arial" panose="020B0604020202020204" pitchFamily="34" charset="0"/>
              </a:rPr>
              <a:t>Fundamental </a:t>
            </a:r>
            <a:r>
              <a:rPr lang="sv-SE" sz="2400" i="1" dirty="0" err="1">
                <a:solidFill>
                  <a:srgbClr val="C00000"/>
                </a:solidFill>
                <a:cs typeface="Arial" panose="020B0604020202020204" pitchFamily="34" charset="0"/>
              </a:rPr>
              <a:t>Physics</a:t>
            </a:r>
            <a:r>
              <a:rPr lang="sv-SE" sz="2400" i="1" dirty="0">
                <a:solidFill>
                  <a:srgbClr val="C00000"/>
                </a:solidFill>
                <a:cs typeface="Arial" panose="020B0604020202020204" pitchFamily="34" charset="0"/>
              </a:rPr>
              <a:t> and </a:t>
            </a:r>
            <a:r>
              <a:rPr lang="sv-SE" sz="2400" i="1" dirty="0" err="1">
                <a:solidFill>
                  <a:srgbClr val="C00000"/>
                </a:solidFill>
                <a:cs typeface="Arial" panose="020B0604020202020204" pitchFamily="34" charset="0"/>
              </a:rPr>
              <a:t>Applications</a:t>
            </a:r>
            <a:r>
              <a:rPr lang="sv-SE" sz="2400" i="1" dirty="0">
                <a:solidFill>
                  <a:srgbClr val="C00000"/>
                </a:solidFill>
                <a:cs typeface="Arial" panose="020B0604020202020204" pitchFamily="34" charset="0"/>
              </a:rPr>
              <a:t> </a:t>
            </a:r>
            <a:r>
              <a:rPr lang="sv-SE" sz="2400" i="1" dirty="0" err="1">
                <a:solidFill>
                  <a:srgbClr val="C00000"/>
                </a:solidFill>
                <a:cs typeface="Arial" panose="020B0604020202020204" pitchFamily="34" charset="0"/>
              </a:rPr>
              <a:t>based</a:t>
            </a:r>
            <a:r>
              <a:rPr lang="sv-SE" sz="2400" i="1" dirty="0">
                <a:solidFill>
                  <a:srgbClr val="C00000"/>
                </a:solidFill>
                <a:cs typeface="Arial" panose="020B0604020202020204" pitchFamily="34" charset="0"/>
              </a:rPr>
              <a:t> on Accelerator Science </a:t>
            </a:r>
          </a:p>
          <a:p>
            <a:pPr marL="0" indent="0" algn="ctr">
              <a:lnSpc>
                <a:spcPct val="170000"/>
              </a:lnSpc>
              <a:buNone/>
            </a:pPr>
            <a:r>
              <a:rPr lang="en-US" sz="2400" b="1" dirty="0">
                <a:solidFill>
                  <a:schemeClr val="tx1">
                    <a:lumMod val="50000"/>
                    <a:lumOff val="50000"/>
                  </a:schemeClr>
                </a:solidFill>
                <a:cs typeface="Arial" panose="020B0604020202020204" pitchFamily="34" charset="0"/>
              </a:rPr>
              <a:t>Education as a vector for development ! </a:t>
            </a:r>
            <a:endParaRPr lang="en-US" sz="2400" b="1" dirty="0">
              <a:solidFill>
                <a:schemeClr val="tx1">
                  <a:lumMod val="50000"/>
                  <a:lumOff val="50000"/>
                </a:schemeClr>
              </a:solidFill>
              <a:cs typeface="Arial" panose="020B0604020202020204" pitchFamily="34" charset="0"/>
              <a:sym typeface="Wingdings" pitchFamily="2" charset="2"/>
            </a:endParaRPr>
          </a:p>
          <a:p>
            <a:pPr marL="0" indent="0" algn="ctr">
              <a:lnSpc>
                <a:spcPct val="170000"/>
              </a:lnSpc>
              <a:buNone/>
            </a:pPr>
            <a:r>
              <a:rPr lang="en-SE" sz="4800" dirty="0"/>
              <a:t>Outline</a:t>
            </a:r>
            <a:endParaRPr lang="en-US" sz="2400" b="1" dirty="0">
              <a:solidFill>
                <a:schemeClr val="tx1">
                  <a:lumMod val="50000"/>
                  <a:lumOff val="50000"/>
                </a:schemeClr>
              </a:solidFill>
              <a:cs typeface="Arial" panose="020B0604020202020204" pitchFamily="34" charset="0"/>
              <a:sym typeface="Wingdings" pitchFamily="2" charset="2"/>
            </a:endParaRPr>
          </a:p>
          <a:p>
            <a:pPr lvl="1">
              <a:buFont typeface="Wingdings" pitchFamily="2" charset="2"/>
              <a:buChar char="Ø"/>
            </a:pPr>
            <a:r>
              <a:rPr lang="en-GB" sz="2400" dirty="0">
                <a:solidFill>
                  <a:schemeClr val="tx1">
                    <a:lumMod val="50000"/>
                    <a:lumOff val="50000"/>
                  </a:schemeClr>
                </a:solidFill>
                <a:cs typeface="Arial" panose="020B0604020202020204" pitchFamily="34" charset="0"/>
              </a:rPr>
              <a:t> NPAP: </a:t>
            </a:r>
            <a:r>
              <a:rPr lang="en-US" sz="2400" dirty="0">
                <a:solidFill>
                  <a:schemeClr val="tx1">
                    <a:lumMod val="50000"/>
                    <a:lumOff val="50000"/>
                  </a:schemeClr>
                </a:solidFill>
                <a:cs typeface="Arial" panose="020B0604020202020204" pitchFamily="34" charset="0"/>
                <a:sym typeface="Wingdings" pitchFamily="2" charset="2"/>
              </a:rPr>
              <a:t>From Summer Schools to Massive Open Online Courses (MOOCs)</a:t>
            </a:r>
          </a:p>
          <a:p>
            <a:pPr lvl="1">
              <a:buFont typeface="Wingdings" pitchFamily="2" charset="2"/>
              <a:buChar char="Ø"/>
            </a:pPr>
            <a:r>
              <a:rPr lang="en-GB" sz="2400" dirty="0">
                <a:solidFill>
                  <a:schemeClr val="tx1">
                    <a:lumMod val="50000"/>
                    <a:lumOff val="50000"/>
                  </a:schemeClr>
                </a:solidFill>
                <a:cs typeface="Arial" panose="020B0604020202020204" pitchFamily="34" charset="0"/>
              </a:rPr>
              <a:t> Beyond NPAP: Accelerating Teaching and </a:t>
            </a:r>
            <a:r>
              <a:rPr lang="en-US" sz="2400" dirty="0">
                <a:solidFill>
                  <a:schemeClr val="tx1">
                    <a:lumMod val="50000"/>
                    <a:lumOff val="50000"/>
                  </a:schemeClr>
                </a:solidFill>
                <a:cs typeface="Arial" panose="020B0604020202020204" pitchFamily="34" charset="0"/>
              </a:rPr>
              <a:t>more </a:t>
            </a:r>
            <a:r>
              <a:rPr lang="en-US" sz="2400" dirty="0">
                <a:solidFill>
                  <a:schemeClr val="tx1">
                    <a:lumMod val="50000"/>
                    <a:lumOff val="50000"/>
                  </a:schemeClr>
                </a:solidFill>
                <a:cs typeface="Arial" panose="020B0604020202020204" pitchFamily="34" charset="0"/>
                <a:sym typeface="Wingdings" pitchFamily="2" charset="2"/>
              </a:rPr>
              <a:t>educational platforms</a:t>
            </a:r>
          </a:p>
        </p:txBody>
      </p:sp>
      <p:sp>
        <p:nvSpPr>
          <p:cNvPr id="3" name="Rectangle 2">
            <a:extLst>
              <a:ext uri="{FF2B5EF4-FFF2-40B4-BE49-F238E27FC236}">
                <a16:creationId xmlns:a16="http://schemas.microsoft.com/office/drawing/2014/main" id="{30B40C37-A8B7-E2F3-FA4B-91792B675628}"/>
              </a:ext>
            </a:extLst>
          </p:cNvPr>
          <p:cNvSpPr/>
          <p:nvPr/>
        </p:nvSpPr>
        <p:spPr>
          <a:xfrm>
            <a:off x="2681982" y="5890495"/>
            <a:ext cx="7127079" cy="584775"/>
          </a:xfrm>
          <a:prstGeom prst="rect">
            <a:avLst/>
          </a:prstGeom>
        </p:spPr>
        <p:txBody>
          <a:bodyPr wrap="none">
            <a:spAutoFit/>
          </a:bodyPr>
          <a:lstStyle/>
          <a:p>
            <a:r>
              <a:rPr lang="en-US" sz="3200" b="1" dirty="0">
                <a:solidFill>
                  <a:schemeClr val="accent6"/>
                </a:solidFill>
                <a:latin typeface="Arial" panose="020B0604020202020204" pitchFamily="34" charset="0"/>
                <a:cs typeface="Arial" panose="020B0604020202020204" pitchFamily="34" charset="0"/>
                <a:sym typeface="Wingdings" pitchFamily="2" charset="2"/>
              </a:rPr>
              <a:t>Science </a:t>
            </a:r>
            <a:r>
              <a:rPr lang="en-US" sz="3200" b="1" dirty="0">
                <a:solidFill>
                  <a:schemeClr val="accent6"/>
                </a:solidFill>
                <a:latin typeface="Arial" panose="020B0604020202020204" pitchFamily="34" charset="0"/>
                <a:cs typeface="Arial" panose="020B0604020202020204" pitchFamily="34" charset="0"/>
              </a:rPr>
              <a:t>Transcending Boundaries !</a:t>
            </a:r>
          </a:p>
        </p:txBody>
      </p:sp>
      <p:sp>
        <p:nvSpPr>
          <p:cNvPr id="9" name="Footer Placeholder 5">
            <a:extLst>
              <a:ext uri="{FF2B5EF4-FFF2-40B4-BE49-F238E27FC236}">
                <a16:creationId xmlns:a16="http://schemas.microsoft.com/office/drawing/2014/main" id="{00B07025-7A74-114D-B613-A210C09A4517}"/>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0" name="Date Placeholder 6">
            <a:extLst>
              <a:ext uri="{FF2B5EF4-FFF2-40B4-BE49-F238E27FC236}">
                <a16:creationId xmlns:a16="http://schemas.microsoft.com/office/drawing/2014/main" id="{188F21E9-A152-7FF2-3C25-C1498785B5BB}"/>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772181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3E4B-F18B-7712-9A73-FBD1838FAD89}"/>
              </a:ext>
            </a:extLst>
          </p:cNvPr>
          <p:cNvSpPr>
            <a:spLocks noGrp="1"/>
          </p:cNvSpPr>
          <p:nvPr>
            <p:ph type="title"/>
          </p:nvPr>
        </p:nvSpPr>
        <p:spPr/>
        <p:txBody>
          <a:bodyPr/>
          <a:lstStyle/>
          <a:p>
            <a:r>
              <a:rPr lang="en-SE" dirty="0"/>
              <a:t>The European Accelerator Landscapes</a:t>
            </a:r>
          </a:p>
        </p:txBody>
      </p:sp>
      <p:sp>
        <p:nvSpPr>
          <p:cNvPr id="3" name="Slide Number Placeholder 2">
            <a:extLst>
              <a:ext uri="{FF2B5EF4-FFF2-40B4-BE49-F238E27FC236}">
                <a16:creationId xmlns:a16="http://schemas.microsoft.com/office/drawing/2014/main" id="{E48E2C4F-D860-2204-2207-3442C89A5750}"/>
              </a:ext>
            </a:extLst>
          </p:cNvPr>
          <p:cNvSpPr>
            <a:spLocks noGrp="1"/>
          </p:cNvSpPr>
          <p:nvPr>
            <p:ph type="sldNum" sz="quarter" idx="12"/>
          </p:nvPr>
        </p:nvSpPr>
        <p:spPr/>
        <p:txBody>
          <a:bodyPr/>
          <a:lstStyle/>
          <a:p>
            <a:fld id="{F7283078-D760-1647-8B80-66BA8B52336D}" type="slidenum">
              <a:rPr lang="sv-SE" smtClean="0"/>
              <a:t>4</a:t>
            </a:fld>
            <a:endParaRPr lang="sv-SE" dirty="0"/>
          </a:p>
        </p:txBody>
      </p:sp>
      <p:sp>
        <p:nvSpPr>
          <p:cNvPr id="4" name="Text Placeholder 3">
            <a:extLst>
              <a:ext uri="{FF2B5EF4-FFF2-40B4-BE49-F238E27FC236}">
                <a16:creationId xmlns:a16="http://schemas.microsoft.com/office/drawing/2014/main" id="{B23C4F52-D700-6988-1B56-6B9A4135CF4F}"/>
              </a:ext>
            </a:extLst>
          </p:cNvPr>
          <p:cNvSpPr>
            <a:spLocks noGrp="1"/>
          </p:cNvSpPr>
          <p:nvPr>
            <p:ph type="body" sz="quarter" idx="14"/>
          </p:nvPr>
        </p:nvSpPr>
        <p:spPr/>
        <p:txBody>
          <a:bodyPr/>
          <a:lstStyle/>
          <a:p>
            <a:r>
              <a:rPr lang="en-US" sz="2400" b="1" dirty="0">
                <a:solidFill>
                  <a:srgbClr val="7030A0"/>
                </a:solidFill>
                <a:hlinkClick r:id="rId3">
                  <a:extLst>
                    <a:ext uri="{A12FA001-AC4F-418D-AE19-62706E023703}">
                      <ahyp:hlinkClr xmlns:ahyp="http://schemas.microsoft.com/office/drawing/2018/hyperlinkcolor" val="tx"/>
                    </a:ext>
                  </a:extLst>
                </a:hlinkClick>
              </a:rPr>
              <a:t>Nordic Particle Accelerator Project (NPAP)</a:t>
            </a:r>
            <a:r>
              <a:rPr lang="en-US" sz="2400" b="1" dirty="0">
                <a:solidFill>
                  <a:srgbClr val="7030A0"/>
                </a:solidFill>
              </a:rPr>
              <a:t> </a:t>
            </a:r>
            <a:endParaRPr lang="en-GB" dirty="0"/>
          </a:p>
        </p:txBody>
      </p:sp>
      <p:sp>
        <p:nvSpPr>
          <p:cNvPr id="6" name="Footer Placeholder 5">
            <a:extLst>
              <a:ext uri="{FF2B5EF4-FFF2-40B4-BE49-F238E27FC236}">
                <a16:creationId xmlns:a16="http://schemas.microsoft.com/office/drawing/2014/main" id="{2AEB2B03-888C-5A6E-02D4-7C4415B5B95C}"/>
              </a:ext>
            </a:extLst>
          </p:cNvPr>
          <p:cNvSpPr>
            <a:spLocks noGrp="1"/>
          </p:cNvSpPr>
          <p:nvPr>
            <p:ph type="ftr" sz="quarter" idx="3"/>
          </p:nvPr>
        </p:nvSpPr>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7" name="Date Placeholder 6">
            <a:extLst>
              <a:ext uri="{FF2B5EF4-FFF2-40B4-BE49-F238E27FC236}">
                <a16:creationId xmlns:a16="http://schemas.microsoft.com/office/drawing/2014/main" id="{9F568B0E-D395-4A5A-3744-1C1C00BCC5B5}"/>
              </a:ext>
            </a:extLst>
          </p:cNvPr>
          <p:cNvSpPr>
            <a:spLocks noGrp="1"/>
          </p:cNvSpPr>
          <p:nvPr>
            <p:ph type="dt" sz="half" idx="2"/>
          </p:nvPr>
        </p:nvSpPr>
        <p:spPr/>
        <p:txBody>
          <a:bodyPr/>
          <a:lstStyle/>
          <a:p>
            <a:r>
              <a:rPr lang="sv-SE" dirty="0"/>
              <a:t>CD / 2022/12/20</a:t>
            </a:r>
          </a:p>
        </p:txBody>
      </p:sp>
      <p:pic>
        <p:nvPicPr>
          <p:cNvPr id="11" name="Picture 10">
            <a:extLst>
              <a:ext uri="{FF2B5EF4-FFF2-40B4-BE49-F238E27FC236}">
                <a16:creationId xmlns:a16="http://schemas.microsoft.com/office/drawing/2014/main" id="{BF828F91-4870-15EC-40CA-B31FAE8423D9}"/>
              </a:ext>
            </a:extLst>
          </p:cNvPr>
          <p:cNvPicPr>
            <a:picLocks noChangeAspect="1"/>
          </p:cNvPicPr>
          <p:nvPr/>
        </p:nvPicPr>
        <p:blipFill>
          <a:blip r:embed="rId4"/>
          <a:stretch>
            <a:fillRect/>
          </a:stretch>
        </p:blipFill>
        <p:spPr>
          <a:xfrm>
            <a:off x="7212707" y="1400100"/>
            <a:ext cx="4723512" cy="3867150"/>
          </a:xfrm>
          <a:prstGeom prst="rect">
            <a:avLst/>
          </a:prstGeom>
        </p:spPr>
      </p:pic>
      <p:sp>
        <p:nvSpPr>
          <p:cNvPr id="13" name="TextBox 12">
            <a:extLst>
              <a:ext uri="{FF2B5EF4-FFF2-40B4-BE49-F238E27FC236}">
                <a16:creationId xmlns:a16="http://schemas.microsoft.com/office/drawing/2014/main" id="{F8A766F1-33FC-A362-7CFC-B29C764BC3CD}"/>
              </a:ext>
            </a:extLst>
          </p:cNvPr>
          <p:cNvSpPr txBox="1"/>
          <p:nvPr/>
        </p:nvSpPr>
        <p:spPr>
          <a:xfrm>
            <a:off x="432970" y="1547061"/>
            <a:ext cx="7888625" cy="4928209"/>
          </a:xfrm>
          <a:prstGeom prst="rect">
            <a:avLst/>
          </a:prstGeom>
          <a:noFill/>
        </p:spPr>
        <p:txBody>
          <a:bodyPr wrap="square">
            <a:spAutoFit/>
          </a:bodyPr>
          <a:lstStyle/>
          <a:p>
            <a:pPr marL="0" indent="0">
              <a:lnSpc>
                <a:spcPct val="170000"/>
              </a:lnSpc>
              <a:spcBef>
                <a:spcPts val="0"/>
              </a:spcBef>
              <a:buClr>
                <a:srgbClr val="454545"/>
              </a:buClr>
              <a:buSzPct val="132000"/>
              <a:buNone/>
            </a:pPr>
            <a:r>
              <a:rPr lang="sv-SE" sz="1800" dirty="0" err="1">
                <a:solidFill>
                  <a:schemeClr val="tx1"/>
                </a:solidFill>
              </a:rPr>
              <a:t>Existing</a:t>
            </a:r>
            <a:r>
              <a:rPr lang="sv-SE" sz="1800" dirty="0">
                <a:solidFill>
                  <a:schemeClr val="tx1"/>
                </a:solidFill>
              </a:rPr>
              <a:t> </a:t>
            </a:r>
            <a:r>
              <a:rPr lang="sv-SE" sz="1800" dirty="0" err="1">
                <a:solidFill>
                  <a:schemeClr val="tx1"/>
                </a:solidFill>
              </a:rPr>
              <a:t>educative</a:t>
            </a:r>
            <a:r>
              <a:rPr lang="sv-SE" sz="1800" dirty="0">
                <a:solidFill>
                  <a:schemeClr val="tx1"/>
                </a:solidFill>
              </a:rPr>
              <a:t> </a:t>
            </a:r>
            <a:r>
              <a:rPr lang="sv-SE" sz="1800" dirty="0" err="1">
                <a:solidFill>
                  <a:schemeClr val="tx1"/>
                </a:solidFill>
              </a:rPr>
              <a:t>platforms</a:t>
            </a:r>
            <a:r>
              <a:rPr lang="sv-SE" sz="1800" dirty="0">
                <a:solidFill>
                  <a:schemeClr val="tx1"/>
                </a:solidFill>
              </a:rPr>
              <a:t> and programs:</a:t>
            </a:r>
          </a:p>
          <a:p>
            <a:pPr>
              <a:lnSpc>
                <a:spcPct val="170000"/>
              </a:lnSpc>
              <a:spcBef>
                <a:spcPts val="0"/>
              </a:spcBef>
              <a:buClr>
                <a:srgbClr val="454545"/>
              </a:buClr>
              <a:buSzPct val="132000"/>
              <a:buFont typeface="Wingdings" pitchFamily="2" charset="2"/>
              <a:buChar char="ü"/>
            </a:pPr>
            <a:r>
              <a:rPr lang="sv-SE" sz="1800" dirty="0">
                <a:solidFill>
                  <a:schemeClr val="tx1"/>
                </a:solidFill>
              </a:rPr>
              <a:t>Accelerator </a:t>
            </a:r>
            <a:r>
              <a:rPr lang="sv-SE" sz="1800" dirty="0" err="1">
                <a:solidFill>
                  <a:schemeClr val="tx1"/>
                </a:solidFill>
              </a:rPr>
              <a:t>schools</a:t>
            </a:r>
            <a:r>
              <a:rPr lang="sv-SE" sz="1800" dirty="0">
                <a:solidFill>
                  <a:schemeClr val="tx1"/>
                </a:solidFill>
              </a:rPr>
              <a:t>: JUAS, CAS, HASCO, USPAS, ACAS, ASP, </a:t>
            </a:r>
            <a:r>
              <a:rPr lang="sv-SE" sz="1800" dirty="0" err="1">
                <a:solidFill>
                  <a:schemeClr val="tx1"/>
                </a:solidFill>
              </a:rPr>
              <a:t>etc</a:t>
            </a:r>
            <a:endParaRPr lang="sv-SE" sz="1800" dirty="0">
              <a:solidFill>
                <a:schemeClr val="tx1"/>
              </a:solidFill>
            </a:endParaRPr>
          </a:p>
          <a:p>
            <a:pPr>
              <a:lnSpc>
                <a:spcPct val="170000"/>
              </a:lnSpc>
              <a:spcBef>
                <a:spcPts val="0"/>
              </a:spcBef>
              <a:buClr>
                <a:srgbClr val="454545"/>
              </a:buClr>
              <a:buSzPct val="132000"/>
              <a:buFont typeface="Wingdings" pitchFamily="2" charset="2"/>
              <a:buChar char="ü"/>
            </a:pPr>
            <a:r>
              <a:rPr lang="sv-SE" sz="1800" dirty="0">
                <a:solidFill>
                  <a:schemeClr val="tx1"/>
                </a:solidFill>
              </a:rPr>
              <a:t>University programs (</a:t>
            </a:r>
            <a:r>
              <a:rPr lang="sv-SE" sz="1800" dirty="0" err="1">
                <a:solidFill>
                  <a:schemeClr val="tx1"/>
                </a:solidFill>
              </a:rPr>
              <a:t>e.g</a:t>
            </a:r>
            <a:r>
              <a:rPr lang="sv-SE" sz="1800" dirty="0">
                <a:solidFill>
                  <a:schemeClr val="tx1"/>
                </a:solidFill>
              </a:rPr>
              <a:t>. Aarhus, LU)</a:t>
            </a:r>
          </a:p>
          <a:p>
            <a:pPr>
              <a:lnSpc>
                <a:spcPct val="170000"/>
              </a:lnSpc>
              <a:spcBef>
                <a:spcPts val="0"/>
              </a:spcBef>
              <a:buClr>
                <a:srgbClr val="454545"/>
              </a:buClr>
              <a:buSzPct val="132000"/>
              <a:buFont typeface="Wingdings" pitchFamily="2" charset="2"/>
              <a:buChar char="ü"/>
            </a:pPr>
            <a:r>
              <a:rPr lang="sv-SE" sz="1800" dirty="0">
                <a:solidFill>
                  <a:schemeClr val="tx1"/>
                </a:solidFill>
              </a:rPr>
              <a:t>EU-TIARA market </a:t>
            </a:r>
            <a:r>
              <a:rPr lang="sv-SE" sz="1800" dirty="0" err="1">
                <a:solidFill>
                  <a:schemeClr val="tx1"/>
                </a:solidFill>
              </a:rPr>
              <a:t>surveys</a:t>
            </a:r>
            <a:endParaRPr lang="sv-SE" sz="1800" dirty="0">
              <a:solidFill>
                <a:schemeClr val="tx1"/>
              </a:solidFill>
            </a:endParaRPr>
          </a:p>
          <a:p>
            <a:pPr>
              <a:lnSpc>
                <a:spcPct val="170000"/>
              </a:lnSpc>
              <a:spcBef>
                <a:spcPts val="0"/>
              </a:spcBef>
              <a:buClr>
                <a:srgbClr val="454545"/>
              </a:buClr>
              <a:buSzPct val="132000"/>
              <a:buFont typeface="Wingdings" pitchFamily="2" charset="2"/>
              <a:buChar char="ü"/>
            </a:pPr>
            <a:r>
              <a:rPr lang="sv-SE" sz="1800" dirty="0">
                <a:solidFill>
                  <a:schemeClr val="tx1"/>
                </a:solidFill>
              </a:rPr>
              <a:t>EU-</a:t>
            </a:r>
            <a:r>
              <a:rPr lang="sv-SE" sz="1800" dirty="0">
                <a:solidFill>
                  <a:schemeClr val="tx1"/>
                </a:solidFill>
                <a:uFill>
                  <a:noFill/>
                </a:uFill>
                <a:hlinkClick r:id="rId5">
                  <a:extLst>
                    <a:ext uri="{A12FA001-AC4F-418D-AE19-62706E023703}">
                      <ahyp:hlinkClr xmlns:ahyp="http://schemas.microsoft.com/office/drawing/2018/hyperlinkcolor" val="tx"/>
                    </a:ext>
                  </a:extLst>
                </a:hlinkClick>
              </a:rPr>
              <a:t>ARIES</a:t>
            </a:r>
            <a:r>
              <a:rPr lang="sv-SE" sz="1800" dirty="0">
                <a:solidFill>
                  <a:schemeClr val="tx1"/>
                </a:solidFill>
                <a:uFill>
                  <a:noFill/>
                </a:uFill>
              </a:rPr>
              <a:t> and </a:t>
            </a:r>
            <a:r>
              <a:rPr lang="en-GB" dirty="0">
                <a:hlinkClick r:id="rId6" tooltip="https://ifast-project.eu/"/>
              </a:rPr>
              <a:t>I.FAST</a:t>
            </a:r>
            <a:endParaRPr lang="sv-SE" sz="1800" dirty="0">
              <a:solidFill>
                <a:schemeClr val="tx1"/>
              </a:solidFill>
              <a:uFill>
                <a:noFill/>
              </a:uFill>
            </a:endParaRPr>
          </a:p>
          <a:p>
            <a:pPr>
              <a:lnSpc>
                <a:spcPct val="170000"/>
              </a:lnSpc>
              <a:spcBef>
                <a:spcPts val="0"/>
              </a:spcBef>
              <a:buClr>
                <a:srgbClr val="454545"/>
              </a:buClr>
              <a:buSzPct val="132000"/>
              <a:buFont typeface="Wingdings" pitchFamily="2" charset="2"/>
              <a:buChar char="ü"/>
            </a:pPr>
            <a:endParaRPr lang="sv-SE" sz="1800" dirty="0">
              <a:solidFill>
                <a:schemeClr val="tx1"/>
              </a:solidFill>
            </a:endParaRPr>
          </a:p>
          <a:p>
            <a:pPr marL="0" indent="0">
              <a:lnSpc>
                <a:spcPct val="170000"/>
              </a:lnSpc>
              <a:spcBef>
                <a:spcPts val="0"/>
              </a:spcBef>
              <a:buClr>
                <a:srgbClr val="454545"/>
              </a:buClr>
              <a:buSzPct val="132000"/>
              <a:buNone/>
            </a:pPr>
            <a:r>
              <a:rPr lang="sv-SE" sz="1800" dirty="0" err="1">
                <a:solidFill>
                  <a:schemeClr val="tx1"/>
                </a:solidFill>
              </a:rPr>
              <a:t>Why</a:t>
            </a:r>
            <a:r>
              <a:rPr lang="sv-SE" sz="1800" dirty="0">
                <a:solidFill>
                  <a:schemeClr val="tx1"/>
                </a:solidFill>
              </a:rPr>
              <a:t> do </a:t>
            </a:r>
            <a:r>
              <a:rPr lang="sv-SE" sz="1800" dirty="0" err="1">
                <a:solidFill>
                  <a:schemeClr val="tx1"/>
                </a:solidFill>
              </a:rPr>
              <a:t>we</a:t>
            </a:r>
            <a:r>
              <a:rPr lang="sv-SE" sz="1800" dirty="0">
                <a:solidFill>
                  <a:schemeClr val="tx1"/>
                </a:solidFill>
              </a:rPr>
              <a:t> </a:t>
            </a:r>
            <a:r>
              <a:rPr lang="sv-SE" sz="1800" dirty="0" err="1">
                <a:solidFill>
                  <a:schemeClr val="tx1"/>
                </a:solidFill>
              </a:rPr>
              <a:t>need</a:t>
            </a:r>
            <a:r>
              <a:rPr lang="sv-SE" sz="1800" dirty="0">
                <a:solidFill>
                  <a:schemeClr val="tx1"/>
                </a:solidFill>
              </a:rPr>
              <a:t> new </a:t>
            </a:r>
            <a:r>
              <a:rPr lang="sv-SE" sz="1800" dirty="0" err="1">
                <a:solidFill>
                  <a:schemeClr val="tx1"/>
                </a:solidFill>
              </a:rPr>
              <a:t>Pedagogical</a:t>
            </a:r>
            <a:r>
              <a:rPr lang="sv-SE" sz="1800" dirty="0">
                <a:solidFill>
                  <a:schemeClr val="tx1"/>
                </a:solidFill>
              </a:rPr>
              <a:t> </a:t>
            </a:r>
            <a:r>
              <a:rPr lang="sv-SE" sz="1800" dirty="0" err="1">
                <a:solidFill>
                  <a:schemeClr val="tx1"/>
                </a:solidFill>
              </a:rPr>
              <a:t>tools</a:t>
            </a:r>
            <a:r>
              <a:rPr lang="sv-SE" sz="1800" dirty="0">
                <a:solidFill>
                  <a:schemeClr val="tx1"/>
                </a:solidFill>
              </a:rPr>
              <a:t> for Accelerator science?</a:t>
            </a:r>
          </a:p>
          <a:p>
            <a:pPr>
              <a:lnSpc>
                <a:spcPct val="170000"/>
              </a:lnSpc>
              <a:spcBef>
                <a:spcPts val="500"/>
              </a:spcBef>
              <a:buClr>
                <a:srgbClr val="454545"/>
              </a:buClr>
              <a:buSzPct val="132000"/>
              <a:buFont typeface="Wingdings" pitchFamily="2" charset="2"/>
              <a:buChar char="Ø"/>
            </a:pPr>
            <a:r>
              <a:rPr lang="sv-SE" sz="1800" dirty="0" err="1">
                <a:solidFill>
                  <a:schemeClr val="tx1"/>
                </a:solidFill>
              </a:rPr>
              <a:t>School</a:t>
            </a:r>
            <a:r>
              <a:rPr lang="sv-SE" sz="1800" dirty="0">
                <a:solidFill>
                  <a:schemeClr val="tx1"/>
                </a:solidFill>
              </a:rPr>
              <a:t> </a:t>
            </a:r>
            <a:r>
              <a:rPr lang="sv-SE" sz="1800" dirty="0" err="1">
                <a:solidFill>
                  <a:schemeClr val="tx1"/>
                </a:solidFill>
              </a:rPr>
              <a:t>levels</a:t>
            </a:r>
            <a:r>
              <a:rPr lang="sv-SE" sz="1800" dirty="0">
                <a:solidFill>
                  <a:schemeClr val="tx1"/>
                </a:solidFill>
              </a:rPr>
              <a:t> </a:t>
            </a:r>
            <a:r>
              <a:rPr lang="sv-SE" sz="1800" dirty="0" err="1">
                <a:solidFill>
                  <a:schemeClr val="tx1"/>
                </a:solidFill>
              </a:rPr>
              <a:t>are</a:t>
            </a:r>
            <a:r>
              <a:rPr lang="sv-SE" sz="1800" dirty="0">
                <a:solidFill>
                  <a:schemeClr val="tx1"/>
                </a:solidFill>
              </a:rPr>
              <a:t> </a:t>
            </a:r>
            <a:r>
              <a:rPr lang="sv-SE" sz="1800" dirty="0" err="1">
                <a:solidFill>
                  <a:schemeClr val="tx1"/>
                </a:solidFill>
              </a:rPr>
              <a:t>typically</a:t>
            </a:r>
            <a:r>
              <a:rPr lang="sv-SE" sz="1800" dirty="0">
                <a:solidFill>
                  <a:schemeClr val="tx1"/>
                </a:solidFill>
              </a:rPr>
              <a:t> </a:t>
            </a:r>
            <a:r>
              <a:rPr lang="sv-SE" sz="1800" dirty="0" err="1">
                <a:solidFill>
                  <a:schemeClr val="tx1"/>
                </a:solidFill>
              </a:rPr>
              <a:t>advanced</a:t>
            </a:r>
            <a:endParaRPr lang="sv-SE" sz="1800" dirty="0">
              <a:solidFill>
                <a:schemeClr val="tx1"/>
              </a:solidFill>
            </a:endParaRPr>
          </a:p>
          <a:p>
            <a:pPr>
              <a:lnSpc>
                <a:spcPct val="170000"/>
              </a:lnSpc>
              <a:spcBef>
                <a:spcPts val="500"/>
              </a:spcBef>
              <a:buClr>
                <a:srgbClr val="454545"/>
              </a:buClr>
              <a:buSzPct val="132000"/>
              <a:buFont typeface="Wingdings" pitchFamily="2" charset="2"/>
              <a:buChar char="Ø"/>
            </a:pPr>
            <a:r>
              <a:rPr lang="sv-SE" sz="1800" dirty="0" err="1">
                <a:solidFill>
                  <a:schemeClr val="tx1"/>
                </a:solidFill>
              </a:rPr>
              <a:t>Domains</a:t>
            </a:r>
            <a:r>
              <a:rPr lang="sv-SE" sz="1800" dirty="0">
                <a:solidFill>
                  <a:schemeClr val="tx1"/>
                </a:solidFill>
              </a:rPr>
              <a:t>/</a:t>
            </a:r>
            <a:r>
              <a:rPr lang="sv-SE" sz="1800" dirty="0" err="1">
                <a:solidFill>
                  <a:schemeClr val="tx1"/>
                </a:solidFill>
              </a:rPr>
              <a:t>Field</a:t>
            </a:r>
            <a:r>
              <a:rPr lang="sv-SE" sz="1800" dirty="0">
                <a:solidFill>
                  <a:schemeClr val="tx1"/>
                </a:solidFill>
              </a:rPr>
              <a:t> </a:t>
            </a:r>
            <a:r>
              <a:rPr lang="sv-SE" sz="1800" dirty="0" err="1">
                <a:solidFill>
                  <a:schemeClr val="tx1"/>
                </a:solidFill>
              </a:rPr>
              <a:t>complementarity</a:t>
            </a:r>
            <a:r>
              <a:rPr lang="sv-SE" sz="1800" dirty="0">
                <a:solidFill>
                  <a:schemeClr val="tx1"/>
                </a:solidFill>
              </a:rPr>
              <a:t>; </a:t>
            </a:r>
            <a:r>
              <a:rPr lang="sv-SE" sz="1800" dirty="0" err="1">
                <a:solidFill>
                  <a:schemeClr val="tx1"/>
                </a:solidFill>
              </a:rPr>
              <a:t>User</a:t>
            </a:r>
            <a:r>
              <a:rPr lang="sv-SE" sz="1800" dirty="0">
                <a:solidFill>
                  <a:schemeClr val="tx1"/>
                </a:solidFill>
              </a:rPr>
              <a:t> </a:t>
            </a:r>
            <a:r>
              <a:rPr lang="sv-SE" sz="1800" dirty="0" err="1">
                <a:solidFill>
                  <a:schemeClr val="tx1"/>
                </a:solidFill>
              </a:rPr>
              <a:t>communities</a:t>
            </a:r>
            <a:endParaRPr lang="sv-SE" sz="1800" dirty="0">
              <a:solidFill>
                <a:schemeClr val="tx1"/>
              </a:solidFill>
            </a:endParaRPr>
          </a:p>
          <a:p>
            <a:pPr>
              <a:lnSpc>
                <a:spcPct val="170000"/>
              </a:lnSpc>
              <a:spcBef>
                <a:spcPts val="500"/>
              </a:spcBef>
              <a:buClr>
                <a:srgbClr val="454545"/>
              </a:buClr>
              <a:buSzPct val="132000"/>
              <a:buFont typeface="Wingdings" pitchFamily="2" charset="2"/>
              <a:buChar char="Ø"/>
            </a:pPr>
            <a:r>
              <a:rPr lang="sv-SE" sz="1800" dirty="0">
                <a:solidFill>
                  <a:schemeClr val="tx1"/>
                </a:solidFill>
              </a:rPr>
              <a:t>To </a:t>
            </a:r>
            <a:r>
              <a:rPr lang="sv-SE" sz="1800" dirty="0" err="1">
                <a:solidFill>
                  <a:schemeClr val="tx1"/>
                </a:solidFill>
              </a:rPr>
              <a:t>provide</a:t>
            </a:r>
            <a:r>
              <a:rPr lang="sv-SE" sz="1800" dirty="0">
                <a:solidFill>
                  <a:schemeClr val="tx1"/>
                </a:solidFill>
              </a:rPr>
              <a:t> </a:t>
            </a:r>
            <a:r>
              <a:rPr lang="sv-SE" sz="1800" dirty="0" err="1">
                <a:solidFill>
                  <a:schemeClr val="tx1"/>
                </a:solidFill>
              </a:rPr>
              <a:t>sustainable</a:t>
            </a:r>
            <a:r>
              <a:rPr lang="sv-SE" sz="1800" dirty="0">
                <a:solidFill>
                  <a:schemeClr val="tx1"/>
                </a:solidFill>
              </a:rPr>
              <a:t> and “</a:t>
            </a:r>
            <a:r>
              <a:rPr lang="sv-SE" sz="1800" dirty="0" err="1">
                <a:solidFill>
                  <a:schemeClr val="tx1"/>
                </a:solidFill>
              </a:rPr>
              <a:t>users-friendly</a:t>
            </a:r>
            <a:r>
              <a:rPr lang="sv-SE" sz="1800" dirty="0">
                <a:solidFill>
                  <a:schemeClr val="tx1"/>
                </a:solidFill>
              </a:rPr>
              <a:t>”  </a:t>
            </a:r>
            <a:r>
              <a:rPr lang="sv-SE" sz="1800" dirty="0" err="1">
                <a:solidFill>
                  <a:schemeClr val="tx1"/>
                </a:solidFill>
              </a:rPr>
              <a:t>tools</a:t>
            </a:r>
            <a:endParaRPr lang="sv-SE" sz="1800" dirty="0">
              <a:solidFill>
                <a:schemeClr val="tx1"/>
              </a:solidFill>
            </a:endParaRPr>
          </a:p>
        </p:txBody>
      </p:sp>
      <p:sp>
        <p:nvSpPr>
          <p:cNvPr id="15" name="TextBox 14">
            <a:extLst>
              <a:ext uri="{FF2B5EF4-FFF2-40B4-BE49-F238E27FC236}">
                <a16:creationId xmlns:a16="http://schemas.microsoft.com/office/drawing/2014/main" id="{2D6F3DD8-E671-2AF7-E92D-E97FC3A3403E}"/>
              </a:ext>
            </a:extLst>
          </p:cNvPr>
          <p:cNvSpPr txBox="1"/>
          <p:nvPr/>
        </p:nvSpPr>
        <p:spPr>
          <a:xfrm>
            <a:off x="7147282" y="5433126"/>
            <a:ext cx="4723512" cy="968663"/>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p:spPr>
        <p:txBody>
          <a:bodyPr wrap="square">
            <a:spAutoFit/>
          </a:bodyPr>
          <a:lstStyle/>
          <a:p>
            <a:pPr marL="0" indent="0" algn="ctr">
              <a:lnSpc>
                <a:spcPct val="170000"/>
              </a:lnSpc>
              <a:spcBef>
                <a:spcPts val="0"/>
              </a:spcBef>
              <a:buClr>
                <a:srgbClr val="454545"/>
              </a:buClr>
              <a:buSzPct val="132000"/>
              <a:buNone/>
            </a:pPr>
            <a:r>
              <a:rPr lang="sv-SE" sz="1800" b="1" dirty="0" err="1">
                <a:solidFill>
                  <a:schemeClr val="bg1"/>
                </a:solidFill>
              </a:rPr>
              <a:t>Develop</a:t>
            </a:r>
            <a:r>
              <a:rPr lang="sv-SE" sz="1800" b="1" dirty="0">
                <a:solidFill>
                  <a:schemeClr val="bg1"/>
                </a:solidFill>
              </a:rPr>
              <a:t> </a:t>
            </a:r>
            <a:r>
              <a:rPr lang="sv-SE" sz="1800" b="1" dirty="0" err="1">
                <a:solidFill>
                  <a:schemeClr val="bg1"/>
                </a:solidFill>
              </a:rPr>
              <a:t>capacity</a:t>
            </a:r>
            <a:r>
              <a:rPr lang="sv-SE" sz="1800" b="1" dirty="0">
                <a:solidFill>
                  <a:schemeClr val="bg1"/>
                </a:solidFill>
              </a:rPr>
              <a:t> in </a:t>
            </a:r>
            <a:r>
              <a:rPr lang="sv-SE" sz="1800" b="1" dirty="0" err="1">
                <a:solidFill>
                  <a:schemeClr val="bg1"/>
                </a:solidFill>
              </a:rPr>
              <a:t>Northern</a:t>
            </a:r>
            <a:r>
              <a:rPr lang="sv-SE" sz="1800" b="1" dirty="0">
                <a:solidFill>
                  <a:schemeClr val="bg1"/>
                </a:solidFill>
              </a:rPr>
              <a:t> </a:t>
            </a:r>
            <a:r>
              <a:rPr lang="sv-SE" sz="1800" b="1" dirty="0" err="1">
                <a:solidFill>
                  <a:schemeClr val="bg1"/>
                </a:solidFill>
              </a:rPr>
              <a:t>Europe</a:t>
            </a:r>
            <a:r>
              <a:rPr lang="sv-SE" sz="1800" b="1" dirty="0">
                <a:solidFill>
                  <a:schemeClr val="bg1"/>
                </a:solidFill>
              </a:rPr>
              <a:t> </a:t>
            </a:r>
            <a:r>
              <a:rPr lang="sv-SE" sz="1800" b="1" dirty="0" err="1">
                <a:solidFill>
                  <a:schemeClr val="bg1"/>
                </a:solidFill>
              </a:rPr>
              <a:t>with</a:t>
            </a:r>
            <a:r>
              <a:rPr lang="sv-SE" sz="1800" b="1" dirty="0">
                <a:solidFill>
                  <a:schemeClr val="bg1"/>
                </a:solidFill>
              </a:rPr>
              <a:t> </a:t>
            </a:r>
            <a:r>
              <a:rPr lang="sv-SE" sz="1800" b="1" dirty="0" err="1">
                <a:solidFill>
                  <a:schemeClr val="bg1"/>
                </a:solidFill>
              </a:rPr>
              <a:t>emphasize</a:t>
            </a:r>
            <a:r>
              <a:rPr lang="sv-SE" sz="1800" b="1" dirty="0">
                <a:solidFill>
                  <a:schemeClr val="bg1"/>
                </a:solidFill>
              </a:rPr>
              <a:t> on MAXIV and ESS</a:t>
            </a:r>
          </a:p>
        </p:txBody>
      </p:sp>
    </p:spTree>
    <p:extLst>
      <p:ext uri="{BB962C8B-B14F-4D97-AF65-F5344CB8AC3E}">
        <p14:creationId xmlns:p14="http://schemas.microsoft.com/office/powerpoint/2010/main" val="141847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92B0E5-FBBE-35D7-FD66-F54BC44CC0C8}"/>
              </a:ext>
            </a:extLst>
          </p:cNvPr>
          <p:cNvSpPr>
            <a:spLocks noGrp="1"/>
          </p:cNvSpPr>
          <p:nvPr>
            <p:ph type="sldNum" sz="quarter" idx="12"/>
          </p:nvPr>
        </p:nvSpPr>
        <p:spPr/>
        <p:txBody>
          <a:bodyPr/>
          <a:lstStyle/>
          <a:p>
            <a:fld id="{F7283078-D760-1647-8B80-66BA8B52336D}" type="slidenum">
              <a:rPr lang="sv-SE" smtClean="0"/>
              <a:t>5</a:t>
            </a:fld>
            <a:endParaRPr lang="sv-SE" dirty="0"/>
          </a:p>
        </p:txBody>
      </p:sp>
      <p:sp>
        <p:nvSpPr>
          <p:cNvPr id="6" name="Content Placeholder 5">
            <a:extLst>
              <a:ext uri="{FF2B5EF4-FFF2-40B4-BE49-F238E27FC236}">
                <a16:creationId xmlns:a16="http://schemas.microsoft.com/office/drawing/2014/main" id="{C6E08BFB-1AD3-A404-D381-8C42ABC4D482}"/>
              </a:ext>
            </a:extLst>
          </p:cNvPr>
          <p:cNvSpPr>
            <a:spLocks noGrp="1"/>
          </p:cNvSpPr>
          <p:nvPr>
            <p:ph idx="1"/>
          </p:nvPr>
        </p:nvSpPr>
        <p:spPr>
          <a:xfrm>
            <a:off x="713508" y="949045"/>
            <a:ext cx="11845223" cy="5708787"/>
          </a:xfrm>
        </p:spPr>
        <p:txBody>
          <a:bodyPr/>
          <a:lstStyle/>
          <a:p>
            <a:pPr marL="144000">
              <a:spcAft>
                <a:spcPts val="600"/>
              </a:spcAft>
              <a:buFont typeface="Wingdings" pitchFamily="2" charset="2"/>
              <a:buChar char="ü"/>
            </a:pPr>
            <a:r>
              <a:rPr lang="en-GB" dirty="0">
                <a:latin typeface="+mj-lt"/>
                <a:hlinkClick r:id="rId2"/>
              </a:rPr>
              <a:t>Innovation Fostering in Accelerator Science and Technology (</a:t>
            </a:r>
            <a:r>
              <a:rPr lang="en-GB" b="1" dirty="0">
                <a:latin typeface="+mj-lt"/>
                <a:hlinkClick r:id="rId2"/>
              </a:rPr>
              <a:t>I.FAST</a:t>
            </a:r>
            <a:r>
              <a:rPr lang="en-GB" dirty="0">
                <a:latin typeface="+mj-lt"/>
                <a:hlinkClick r:id="rId2"/>
              </a:rPr>
              <a:t>)</a:t>
            </a:r>
            <a:endParaRPr lang="en-GB" b="1" dirty="0">
              <a:latin typeface="+mj-lt"/>
              <a:cs typeface="Arial" panose="020B0604020202020204" pitchFamily="34" charset="0"/>
            </a:endParaRPr>
          </a:p>
          <a:p>
            <a:pPr marL="144000">
              <a:spcAft>
                <a:spcPts val="600"/>
              </a:spcAft>
              <a:buFont typeface="Wingdings" pitchFamily="2" charset="2"/>
              <a:buChar char="ü"/>
            </a:pPr>
            <a:r>
              <a:rPr lang="en-GB" b="1" dirty="0">
                <a:latin typeface="+mj-lt"/>
                <a:hlinkClick r:id="rId3"/>
              </a:rPr>
              <a:t>JUAS</a:t>
            </a:r>
            <a:r>
              <a:rPr lang="en-GB" dirty="0">
                <a:latin typeface="+mj-lt"/>
                <a:hlinkClick r:id="rId3"/>
              </a:rPr>
              <a:t> – European Scientific Institute</a:t>
            </a:r>
            <a:endParaRPr lang="en-GB" dirty="0">
              <a:latin typeface="+mj-lt"/>
            </a:endParaRPr>
          </a:p>
          <a:p>
            <a:pPr marL="144000">
              <a:spcAft>
                <a:spcPts val="600"/>
              </a:spcAft>
              <a:buFont typeface="Wingdings" pitchFamily="2" charset="2"/>
              <a:buChar char="ü"/>
            </a:pPr>
            <a:r>
              <a:rPr lang="en-GB" dirty="0">
                <a:latin typeface="+mj-lt"/>
                <a:hlinkClick r:id="rId4"/>
              </a:rPr>
              <a:t>CERN Accelerator School (</a:t>
            </a:r>
            <a:r>
              <a:rPr lang="en-GB" b="1" dirty="0">
                <a:latin typeface="+mj-lt"/>
                <a:hlinkClick r:id="rId4"/>
              </a:rPr>
              <a:t>CAS</a:t>
            </a:r>
            <a:r>
              <a:rPr lang="en-GB" dirty="0">
                <a:latin typeface="+mj-lt"/>
                <a:hlinkClick r:id="rId4"/>
              </a:rPr>
              <a:t>)</a:t>
            </a:r>
            <a:r>
              <a:rPr lang="en-GB" dirty="0">
                <a:latin typeface="+mj-lt"/>
              </a:rPr>
              <a:t> , e.g. </a:t>
            </a:r>
            <a:r>
              <a:rPr lang="en-GB" dirty="0">
                <a:latin typeface="+mj-lt"/>
                <a:hlinkClick r:id="rId5"/>
              </a:rPr>
              <a:t>Introduction to Accelerator Physics 2016</a:t>
            </a:r>
            <a:endParaRPr lang="en-GB" dirty="0">
              <a:latin typeface="+mj-lt"/>
            </a:endParaRPr>
          </a:p>
          <a:p>
            <a:pPr marL="144000">
              <a:spcAft>
                <a:spcPts val="600"/>
              </a:spcAft>
              <a:buFont typeface="Wingdings" pitchFamily="2" charset="2"/>
              <a:buChar char="ü"/>
            </a:pPr>
            <a:r>
              <a:rPr lang="en-GB" dirty="0">
                <a:latin typeface="+mj-lt"/>
                <a:hlinkClick r:id="rId6"/>
              </a:rPr>
              <a:t>US Particle Accelerator School: </a:t>
            </a:r>
            <a:r>
              <a:rPr lang="en-GB" b="1" dirty="0">
                <a:latin typeface="+mj-lt"/>
                <a:hlinkClick r:id="rId6"/>
              </a:rPr>
              <a:t>USPAS</a:t>
            </a:r>
            <a:endParaRPr lang="en-GB" b="1" dirty="0">
              <a:latin typeface="+mj-lt"/>
              <a:cs typeface="Arial" panose="020B0604020202020204" pitchFamily="34" charset="0"/>
            </a:endParaRPr>
          </a:p>
          <a:p>
            <a:pPr marL="144000">
              <a:spcAft>
                <a:spcPts val="600"/>
              </a:spcAft>
              <a:buFont typeface="Wingdings" pitchFamily="2" charset="2"/>
              <a:buChar char="ü"/>
            </a:pPr>
            <a:r>
              <a:rPr lang="en-GB" b="1" dirty="0">
                <a:latin typeface="+mj-lt"/>
                <a:cs typeface="Arial" panose="020B0604020202020204" pitchFamily="34" charset="0"/>
              </a:rPr>
              <a:t>MOOC </a:t>
            </a:r>
            <a:r>
              <a:rPr lang="en-GB" b="1" dirty="0">
                <a:latin typeface="+mj-lt"/>
                <a:cs typeface="Arial" panose="020B0604020202020204" pitchFamily="34" charset="0"/>
                <a:hlinkClick r:id="rId7"/>
              </a:rPr>
              <a:t>ARIES</a:t>
            </a:r>
            <a:r>
              <a:rPr lang="en-GB" b="1" dirty="0">
                <a:latin typeface="+mj-lt"/>
                <a:cs typeface="Arial" panose="020B0604020202020204" pitchFamily="34" charset="0"/>
              </a:rPr>
              <a:t> :  </a:t>
            </a:r>
            <a:r>
              <a:rPr lang="en-GB" b="1" dirty="0">
                <a:latin typeface="+mj-lt"/>
                <a:cs typeface="Arial" panose="020B0604020202020204" pitchFamily="34" charset="0"/>
                <a:hlinkClick r:id="rId8"/>
              </a:rPr>
              <a:t>Accelerator Research and Innovation for European Science and Society</a:t>
            </a:r>
            <a:endParaRPr lang="en-GB" dirty="0">
              <a:latin typeface="+mj-lt"/>
              <a:cs typeface="Arial" panose="020B0604020202020204" pitchFamily="34" charset="0"/>
            </a:endParaRPr>
          </a:p>
          <a:p>
            <a:pPr marL="144000">
              <a:spcAft>
                <a:spcPts val="600"/>
              </a:spcAft>
              <a:buFont typeface="Arial" panose="020B0604020202020204" pitchFamily="34" charset="0"/>
              <a:buChar char="•"/>
            </a:pPr>
            <a:r>
              <a:rPr lang="en-GB" dirty="0">
                <a:latin typeface="+mj-lt"/>
                <a:cs typeface="Arial" panose="020B0604020202020204" pitchFamily="34" charset="0"/>
                <a:hlinkClick r:id="rId9"/>
              </a:rPr>
              <a:t>HERCULES</a:t>
            </a:r>
            <a:r>
              <a:rPr lang="en-GB" dirty="0">
                <a:latin typeface="+mj-lt"/>
                <a:cs typeface="Arial" panose="020B0604020202020204" pitchFamily="34" charset="0"/>
              </a:rPr>
              <a:t> European courses </a:t>
            </a:r>
            <a:r>
              <a:rPr lang="en-GB" dirty="0">
                <a:latin typeface="+mj-lt"/>
                <a:cs typeface="Arial" panose="020B0604020202020204" pitchFamily="34" charset="0"/>
                <a:hlinkClick r:id="rId10"/>
              </a:rPr>
              <a:t>via ESRF</a:t>
            </a:r>
            <a:endParaRPr lang="en-GB" dirty="0">
              <a:latin typeface="+mj-lt"/>
              <a:cs typeface="Arial" panose="020B0604020202020204" pitchFamily="34" charset="0"/>
            </a:endParaRPr>
          </a:p>
          <a:p>
            <a:pPr marL="144000">
              <a:spcAft>
                <a:spcPts val="600"/>
              </a:spcAft>
              <a:buFont typeface="Arial" panose="020B0604020202020204" pitchFamily="34" charset="0"/>
              <a:buChar char="•"/>
            </a:pPr>
            <a:r>
              <a:rPr lang="en-GB" dirty="0">
                <a:latin typeface="+mj-lt"/>
                <a:cs typeface="Arial" panose="020B0604020202020204" pitchFamily="34" charset="0"/>
                <a:hlinkClick r:id="rId11"/>
              </a:rPr>
              <a:t>FASEM: Joint French-Swedish school on X-rays and Neutrons techniques</a:t>
            </a:r>
            <a:r>
              <a:rPr lang="en-GB" dirty="0">
                <a:latin typeface="+mj-lt"/>
                <a:cs typeface="Arial" panose="020B0604020202020204" pitchFamily="34" charset="0"/>
              </a:rPr>
              <a:t> and </a:t>
            </a:r>
            <a:r>
              <a:rPr lang="en-GB" dirty="0">
                <a:latin typeface="+mj-lt"/>
                <a:cs typeface="Arial" panose="020B0604020202020204" pitchFamily="34" charset="0"/>
                <a:hlinkClick r:id="rId12"/>
              </a:rPr>
              <a:t>Indico Link</a:t>
            </a:r>
            <a:endParaRPr lang="en-GB" dirty="0">
              <a:latin typeface="+mj-lt"/>
              <a:cs typeface="Arial" panose="020B0604020202020204" pitchFamily="34" charset="0"/>
            </a:endParaRPr>
          </a:p>
          <a:p>
            <a:pPr marL="144000">
              <a:spcAft>
                <a:spcPts val="600"/>
              </a:spcAft>
              <a:buFont typeface="Arial" panose="020B0604020202020204" pitchFamily="34" charset="0"/>
              <a:buChar char="•"/>
            </a:pPr>
            <a:r>
              <a:rPr lang="en-GB" dirty="0">
                <a:latin typeface="+mj-lt"/>
                <a:cs typeface="Arial" panose="020B0604020202020204" pitchFamily="34" charset="0"/>
                <a:hlinkClick r:id="rId13"/>
              </a:rPr>
              <a:t>At CERN</a:t>
            </a:r>
            <a:r>
              <a:rPr lang="en-GB" dirty="0">
                <a:latin typeface="+mj-lt"/>
                <a:cs typeface="Arial" panose="020B0604020202020204" pitchFamily="34" charset="0"/>
              </a:rPr>
              <a:t> and </a:t>
            </a:r>
            <a:r>
              <a:rPr lang="en-GB" dirty="0">
                <a:latin typeface="+mj-lt"/>
                <a:cs typeface="Arial" panose="020B0604020202020204" pitchFamily="34" charset="0"/>
                <a:hlinkClick r:id="rId14"/>
              </a:rPr>
              <a:t>at Diamond</a:t>
            </a:r>
            <a:r>
              <a:rPr lang="en-GB" dirty="0">
                <a:latin typeface="+mj-lt"/>
                <a:cs typeface="Arial" panose="020B0604020202020204" pitchFamily="34" charset="0"/>
              </a:rPr>
              <a:t> at Fermilab (</a:t>
            </a:r>
            <a:r>
              <a:rPr lang="en-GB" dirty="0">
                <a:latin typeface="+mj-lt"/>
                <a:cs typeface="Arial" panose="020B0604020202020204" pitchFamily="34" charset="0"/>
                <a:hlinkClick r:id="rId15"/>
              </a:rPr>
              <a:t>Lederman Science center</a:t>
            </a:r>
            <a:r>
              <a:rPr lang="en-GB" dirty="0">
                <a:latin typeface="+mj-lt"/>
                <a:cs typeface="Arial" panose="020B0604020202020204" pitchFamily="34" charset="0"/>
              </a:rPr>
              <a:t>); </a:t>
            </a:r>
            <a:r>
              <a:rPr lang="en-GB" dirty="0">
                <a:latin typeface="+mj-lt"/>
                <a:cs typeface="Arial" panose="020B0604020202020204" pitchFamily="34" charset="0"/>
                <a:hlinkClick r:id="rId16"/>
              </a:rPr>
              <a:t>SciTech Hands On Museum</a:t>
            </a:r>
            <a:endParaRPr lang="en-GB" dirty="0">
              <a:latin typeface="+mj-lt"/>
              <a:cs typeface="Arial" panose="020B0604020202020204" pitchFamily="34" charset="0"/>
            </a:endParaRPr>
          </a:p>
          <a:p>
            <a:pPr marL="144000">
              <a:spcAft>
                <a:spcPts val="600"/>
              </a:spcAft>
              <a:buFont typeface="Arial" panose="020B0604020202020204" pitchFamily="34" charset="0"/>
              <a:buChar char="•"/>
            </a:pPr>
            <a:r>
              <a:rPr lang="en-GB" dirty="0">
                <a:latin typeface="+mj-lt"/>
                <a:cs typeface="Arial" panose="020B0604020202020204" pitchFamily="34" charset="0"/>
              </a:rPr>
              <a:t>Science and engineering videos of </a:t>
            </a:r>
            <a:r>
              <a:rPr lang="en-GB" dirty="0">
                <a:latin typeface="+mj-lt"/>
                <a:cs typeface="Arial" panose="020B0604020202020204" pitchFamily="34" charset="0"/>
                <a:hlinkClick r:id="rId17"/>
              </a:rPr>
              <a:t>Veritasium</a:t>
            </a:r>
            <a:endParaRPr lang="en-GB" dirty="0">
              <a:latin typeface="+mj-lt"/>
              <a:cs typeface="Arial" panose="020B0604020202020204" pitchFamily="34" charset="0"/>
            </a:endParaRPr>
          </a:p>
          <a:p>
            <a:pPr marL="144000">
              <a:spcAft>
                <a:spcPts val="600"/>
              </a:spcAft>
              <a:buFont typeface="Arial" panose="020B0604020202020204" pitchFamily="34" charset="0"/>
              <a:buChar char="•"/>
            </a:pPr>
            <a:r>
              <a:rPr lang="en-GB" dirty="0"/>
              <a:t>Science Communications: </a:t>
            </a:r>
            <a:r>
              <a:rPr lang="en-GB" b="1" u="sng" dirty="0">
                <a:hlinkClick r:id="rId18"/>
              </a:rPr>
              <a:t>LightSources.org </a:t>
            </a:r>
            <a:r>
              <a:rPr lang="en-GB" b="1" u="sng" dirty="0"/>
              <a:t>and </a:t>
            </a:r>
            <a:r>
              <a:rPr lang="en-GB" b="1" u="sng" dirty="0">
                <a:hlinkClick r:id="rId19"/>
              </a:rPr>
              <a:t>Accelerating News</a:t>
            </a:r>
            <a:endParaRPr lang="en-SE" b="1" u="sng" dirty="0"/>
          </a:p>
          <a:p>
            <a:pPr marL="144000">
              <a:spcAft>
                <a:spcPts val="600"/>
              </a:spcAft>
              <a:buFont typeface="Arial" panose="020B0604020202020204" pitchFamily="34" charset="0"/>
              <a:buChar char="•"/>
            </a:pPr>
            <a:r>
              <a:rPr lang="en-GB" sz="2000" dirty="0"/>
              <a:t>Brochures: LAAAMP and APS brochures: </a:t>
            </a:r>
            <a:r>
              <a:rPr lang="en-GB" sz="2000" u="sng" dirty="0">
                <a:hlinkClick r:id="rId20"/>
              </a:rPr>
              <a:t>Acc. and Beams</a:t>
            </a:r>
            <a:r>
              <a:rPr lang="en-GB" sz="2000" dirty="0"/>
              <a:t> and </a:t>
            </a:r>
            <a:r>
              <a:rPr lang="en-GB" sz="2000" u="sng" dirty="0">
                <a:hlinkClick r:id="rId21"/>
              </a:rPr>
              <a:t>Advanced Light Sources</a:t>
            </a:r>
            <a:endParaRPr lang="en-GB" sz="2000" u="sng" dirty="0"/>
          </a:p>
        </p:txBody>
      </p:sp>
      <p:sp>
        <p:nvSpPr>
          <p:cNvPr id="10" name="Title 1">
            <a:extLst>
              <a:ext uri="{FF2B5EF4-FFF2-40B4-BE49-F238E27FC236}">
                <a16:creationId xmlns:a16="http://schemas.microsoft.com/office/drawing/2014/main" id="{E933548E-601D-63B4-28FE-BE0D3AE32905}"/>
              </a:ext>
            </a:extLst>
          </p:cNvPr>
          <p:cNvSpPr>
            <a:spLocks noGrp="1"/>
          </p:cNvSpPr>
          <p:nvPr>
            <p:ph type="title"/>
          </p:nvPr>
        </p:nvSpPr>
        <p:spPr/>
        <p:txBody>
          <a:bodyPr/>
          <a:lstStyle/>
          <a:p>
            <a:r>
              <a:rPr lang="en-SE" dirty="0"/>
              <a:t>Useful links</a:t>
            </a:r>
          </a:p>
        </p:txBody>
      </p:sp>
      <p:sp>
        <p:nvSpPr>
          <p:cNvPr id="12" name="Footer Placeholder 5">
            <a:extLst>
              <a:ext uri="{FF2B5EF4-FFF2-40B4-BE49-F238E27FC236}">
                <a16:creationId xmlns:a16="http://schemas.microsoft.com/office/drawing/2014/main" id="{30CB7C88-F46F-5E6F-B847-1435856B580E}"/>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3" name="Date Placeholder 6">
            <a:extLst>
              <a:ext uri="{FF2B5EF4-FFF2-40B4-BE49-F238E27FC236}">
                <a16:creationId xmlns:a16="http://schemas.microsoft.com/office/drawing/2014/main" id="{40E0B284-6ED1-060C-8D96-725E828752E5}"/>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113464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1C47A-0DE2-4A3E-0E01-8533A0B91212}"/>
              </a:ext>
            </a:extLst>
          </p:cNvPr>
          <p:cNvSpPr>
            <a:spLocks noGrp="1"/>
          </p:cNvSpPr>
          <p:nvPr>
            <p:ph type="title"/>
          </p:nvPr>
        </p:nvSpPr>
        <p:spPr/>
        <p:txBody>
          <a:bodyPr/>
          <a:lstStyle/>
          <a:p>
            <a:r>
              <a:rPr lang="en-US" sz="4400" dirty="0"/>
              <a:t>Nordic Particle Accelerator Schools</a:t>
            </a:r>
            <a:endParaRPr lang="en-SE" dirty="0"/>
          </a:p>
        </p:txBody>
      </p:sp>
      <p:sp>
        <p:nvSpPr>
          <p:cNvPr id="3" name="Slide Number Placeholder 2">
            <a:extLst>
              <a:ext uri="{FF2B5EF4-FFF2-40B4-BE49-F238E27FC236}">
                <a16:creationId xmlns:a16="http://schemas.microsoft.com/office/drawing/2014/main" id="{D5D261D2-29E8-96B8-E88E-F4FD68F2DD4D}"/>
              </a:ext>
            </a:extLst>
          </p:cNvPr>
          <p:cNvSpPr>
            <a:spLocks noGrp="1"/>
          </p:cNvSpPr>
          <p:nvPr>
            <p:ph type="sldNum" sz="quarter" idx="12"/>
          </p:nvPr>
        </p:nvSpPr>
        <p:spPr/>
        <p:txBody>
          <a:bodyPr/>
          <a:lstStyle/>
          <a:p>
            <a:fld id="{F7283078-D760-1647-8B80-66BA8B52336D}" type="slidenum">
              <a:rPr lang="sv-SE" smtClean="0"/>
              <a:t>6</a:t>
            </a:fld>
            <a:endParaRPr lang="sv-SE" dirty="0"/>
          </a:p>
        </p:txBody>
      </p:sp>
      <p:sp>
        <p:nvSpPr>
          <p:cNvPr id="4" name="Text Placeholder 3">
            <a:extLst>
              <a:ext uri="{FF2B5EF4-FFF2-40B4-BE49-F238E27FC236}">
                <a16:creationId xmlns:a16="http://schemas.microsoft.com/office/drawing/2014/main" id="{46B45AF6-13BB-6209-61AA-6B54B4D74534}"/>
              </a:ext>
            </a:extLst>
          </p:cNvPr>
          <p:cNvSpPr>
            <a:spLocks noGrp="1"/>
          </p:cNvSpPr>
          <p:nvPr>
            <p:ph type="body" sz="quarter" idx="14"/>
          </p:nvPr>
        </p:nvSpPr>
        <p:spPr/>
        <p:txBody>
          <a:bodyPr/>
          <a:lstStyle/>
          <a:p>
            <a:r>
              <a:rPr lang="en-US" sz="2400" dirty="0"/>
              <a:t>Team building</a:t>
            </a:r>
            <a:endParaRPr lang="en-SE" sz="2400" dirty="0"/>
          </a:p>
        </p:txBody>
      </p:sp>
      <p:sp>
        <p:nvSpPr>
          <p:cNvPr id="8" name="Slide Number Placeholder 3">
            <a:extLst>
              <a:ext uri="{FF2B5EF4-FFF2-40B4-BE49-F238E27FC236}">
                <a16:creationId xmlns:a16="http://schemas.microsoft.com/office/drawing/2014/main" id="{EBBA49EE-4588-7D0E-5E78-D555827C0049}"/>
              </a:ext>
            </a:extLst>
          </p:cNvPr>
          <p:cNvSpPr txBox="1">
            <a:spLocks/>
          </p:cNvSpPr>
          <p:nvPr/>
        </p:nvSpPr>
        <p:spPr>
          <a:xfrm>
            <a:off x="8735292" y="6483583"/>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1115BC-487E-4422-894C-CB7CD3E79223}" type="slidenum">
              <a:rPr lang="sv-SE" smtClean="0"/>
              <a:pPr/>
              <a:t>6</a:t>
            </a:fld>
            <a:endParaRPr lang="sv-SE" dirty="0"/>
          </a:p>
        </p:txBody>
      </p:sp>
      <p:pic>
        <p:nvPicPr>
          <p:cNvPr id="9" name="Google Shape;451;p70">
            <a:extLst>
              <a:ext uri="{FF2B5EF4-FFF2-40B4-BE49-F238E27FC236}">
                <a16:creationId xmlns:a16="http://schemas.microsoft.com/office/drawing/2014/main" id="{F8BB2654-1A91-90DD-53F6-9A8E5AE3DA8C}"/>
              </a:ext>
            </a:extLst>
          </p:cNvPr>
          <p:cNvPicPr preferRelativeResize="0"/>
          <p:nvPr/>
        </p:nvPicPr>
        <p:blipFill>
          <a:blip r:embed="rId3">
            <a:alphaModFix/>
          </a:blip>
          <a:stretch>
            <a:fillRect/>
          </a:stretch>
        </p:blipFill>
        <p:spPr>
          <a:xfrm>
            <a:off x="338666" y="1810875"/>
            <a:ext cx="8703734" cy="4774670"/>
          </a:xfrm>
          <a:prstGeom prst="rect">
            <a:avLst/>
          </a:prstGeom>
          <a:noFill/>
          <a:ln>
            <a:noFill/>
          </a:ln>
        </p:spPr>
      </p:pic>
      <p:sp>
        <p:nvSpPr>
          <p:cNvPr id="10" name="Rectangle 9">
            <a:extLst>
              <a:ext uri="{FF2B5EF4-FFF2-40B4-BE49-F238E27FC236}">
                <a16:creationId xmlns:a16="http://schemas.microsoft.com/office/drawing/2014/main" id="{1CE0B3A7-1831-BD3E-19E3-B6261155163A}"/>
              </a:ext>
            </a:extLst>
          </p:cNvPr>
          <p:cNvSpPr/>
          <p:nvPr/>
        </p:nvSpPr>
        <p:spPr>
          <a:xfrm>
            <a:off x="338666" y="1446415"/>
            <a:ext cx="4130022" cy="1200329"/>
          </a:xfrm>
          <a:prstGeom prst="rect">
            <a:avLst/>
          </a:prstGeom>
        </p:spPr>
        <p:txBody>
          <a:bodyPr wrap="square">
            <a:spAutoFit/>
          </a:bodyPr>
          <a:lstStyle/>
          <a:p>
            <a:pPr marL="285750" indent="-285750">
              <a:buFont typeface="Arial" panose="020B0604020202020204" pitchFamily="34" charset="0"/>
              <a:buChar char="•"/>
            </a:pPr>
            <a:r>
              <a:rPr lang="sv-SE" sz="2400" dirty="0">
                <a:solidFill>
                  <a:schemeClr val="bg1"/>
                </a:solidFill>
                <a:latin typeface="Arial"/>
                <a:ea typeface="Arial"/>
                <a:cs typeface="Arial"/>
                <a:sym typeface="Arial"/>
              </a:rPr>
              <a:t>Three Summer </a:t>
            </a:r>
            <a:r>
              <a:rPr lang="sv-SE" sz="2400" dirty="0" err="1">
                <a:solidFill>
                  <a:schemeClr val="bg1"/>
                </a:solidFill>
                <a:latin typeface="Arial"/>
                <a:ea typeface="Arial"/>
                <a:cs typeface="Arial"/>
                <a:sym typeface="Arial"/>
              </a:rPr>
              <a:t>Schools</a:t>
            </a:r>
            <a:endParaRPr lang="sv-SE" sz="2400" dirty="0">
              <a:solidFill>
                <a:schemeClr val="bg1"/>
              </a:solidFill>
              <a:latin typeface="Arial"/>
              <a:ea typeface="Arial"/>
              <a:cs typeface="Arial"/>
              <a:sym typeface="Arial"/>
            </a:endParaRPr>
          </a:p>
          <a:p>
            <a:pPr marL="285750" indent="-285750">
              <a:buFont typeface="Arial" panose="020B0604020202020204" pitchFamily="34" charset="0"/>
              <a:buChar char="•"/>
            </a:pPr>
            <a:r>
              <a:rPr lang="sv-SE" sz="2400" dirty="0">
                <a:solidFill>
                  <a:schemeClr val="bg1"/>
                </a:solidFill>
                <a:latin typeface="Arial"/>
                <a:ea typeface="Arial"/>
                <a:cs typeface="Arial"/>
                <a:sym typeface="Arial"/>
              </a:rPr>
              <a:t>90 students </a:t>
            </a:r>
          </a:p>
          <a:p>
            <a:pPr marL="285750" indent="-285750">
              <a:buFont typeface="Arial" panose="020B0604020202020204" pitchFamily="34" charset="0"/>
              <a:buChar char="•"/>
            </a:pPr>
            <a:endParaRPr lang="en-US" sz="2400" dirty="0">
              <a:solidFill>
                <a:schemeClr val="bg1"/>
              </a:solidFill>
            </a:endParaRPr>
          </a:p>
        </p:txBody>
      </p:sp>
      <p:sp>
        <p:nvSpPr>
          <p:cNvPr id="11" name="Rectangle 10">
            <a:extLst>
              <a:ext uri="{FF2B5EF4-FFF2-40B4-BE49-F238E27FC236}">
                <a16:creationId xmlns:a16="http://schemas.microsoft.com/office/drawing/2014/main" id="{26854289-09D8-8687-7F06-CBB31F2BA7C0}"/>
              </a:ext>
            </a:extLst>
          </p:cNvPr>
          <p:cNvSpPr/>
          <p:nvPr/>
        </p:nvSpPr>
        <p:spPr>
          <a:xfrm>
            <a:off x="2880379" y="1967033"/>
            <a:ext cx="5333571" cy="830997"/>
          </a:xfrm>
          <a:prstGeom prst="rect">
            <a:avLst/>
          </a:prstGeom>
        </p:spPr>
        <p:txBody>
          <a:bodyPr wrap="square">
            <a:spAutoFit/>
          </a:bodyPr>
          <a:lstStyle/>
          <a:p>
            <a:pPr marL="285750" indent="-285750">
              <a:buFont typeface="Arial" panose="020B0604020202020204" pitchFamily="34" charset="0"/>
              <a:buChar char="•"/>
            </a:pPr>
            <a:r>
              <a:rPr lang="sv-SE" sz="2400" dirty="0" err="1">
                <a:solidFill>
                  <a:schemeClr val="bg1"/>
                </a:solidFill>
                <a:latin typeface="Arial"/>
                <a:ea typeface="Arial"/>
                <a:cs typeface="Arial"/>
                <a:sym typeface="Arial"/>
              </a:rPr>
              <a:t>Education</a:t>
            </a:r>
            <a:r>
              <a:rPr lang="sv-SE" sz="2400" dirty="0">
                <a:solidFill>
                  <a:schemeClr val="bg1"/>
                </a:solidFill>
                <a:latin typeface="Arial"/>
                <a:ea typeface="Arial"/>
                <a:cs typeface="Arial"/>
                <a:sym typeface="Arial"/>
              </a:rPr>
              <a:t> in accelerator </a:t>
            </a:r>
            <a:r>
              <a:rPr lang="sv-SE" sz="2400" dirty="0" err="1">
                <a:solidFill>
                  <a:schemeClr val="bg1"/>
                </a:solidFill>
                <a:latin typeface="Arial"/>
                <a:ea typeface="Arial"/>
                <a:cs typeface="Arial"/>
                <a:sym typeface="Arial"/>
              </a:rPr>
              <a:t>technology</a:t>
            </a:r>
            <a:endParaRPr lang="sv-SE" sz="2400" dirty="0">
              <a:solidFill>
                <a:schemeClr val="bg1"/>
              </a:solidFill>
              <a:latin typeface="Arial"/>
              <a:ea typeface="Arial"/>
              <a:cs typeface="Arial"/>
              <a:sym typeface="Arial"/>
            </a:endParaRPr>
          </a:p>
          <a:p>
            <a:pPr marL="285750" indent="-285750">
              <a:buFont typeface="Arial" panose="020B0604020202020204" pitchFamily="34" charset="0"/>
              <a:buChar char="•"/>
            </a:pPr>
            <a:r>
              <a:rPr lang="sv-SE" sz="2400" dirty="0">
                <a:solidFill>
                  <a:schemeClr val="bg1"/>
                </a:solidFill>
                <a:latin typeface="Arial"/>
                <a:cs typeface="Arial"/>
                <a:sym typeface="Arial"/>
              </a:rPr>
              <a:t>Visit </a:t>
            </a:r>
            <a:r>
              <a:rPr lang="sv-SE" sz="2400" dirty="0" err="1">
                <a:solidFill>
                  <a:schemeClr val="bg1"/>
                </a:solidFill>
                <a:latin typeface="Arial"/>
                <a:cs typeface="Arial"/>
                <a:sym typeface="Arial"/>
              </a:rPr>
              <a:t>of</a:t>
            </a:r>
            <a:r>
              <a:rPr lang="sv-SE" sz="2400" dirty="0">
                <a:solidFill>
                  <a:schemeClr val="bg1"/>
                </a:solidFill>
                <a:latin typeface="Arial"/>
                <a:cs typeface="Arial"/>
                <a:sym typeface="Arial"/>
              </a:rPr>
              <a:t> MAXIV and ESS</a:t>
            </a:r>
            <a:endParaRPr lang="en-US" sz="2400" dirty="0"/>
          </a:p>
        </p:txBody>
      </p:sp>
      <p:pic>
        <p:nvPicPr>
          <p:cNvPr id="12" name="Google Shape;445;p69">
            <a:extLst>
              <a:ext uri="{FF2B5EF4-FFF2-40B4-BE49-F238E27FC236}">
                <a16:creationId xmlns:a16="http://schemas.microsoft.com/office/drawing/2014/main" id="{8FBFFB5D-5977-CC5E-B508-B58B1E12B3A8}"/>
              </a:ext>
            </a:extLst>
          </p:cNvPr>
          <p:cNvPicPr preferRelativeResize="0"/>
          <p:nvPr/>
        </p:nvPicPr>
        <p:blipFill rotWithShape="1">
          <a:blip r:embed="rId4">
            <a:alphaModFix/>
          </a:blip>
          <a:srcRect/>
          <a:stretch/>
        </p:blipFill>
        <p:spPr>
          <a:xfrm>
            <a:off x="8245751" y="2231245"/>
            <a:ext cx="3946249" cy="2744066"/>
          </a:xfrm>
          <a:prstGeom prst="rect">
            <a:avLst/>
          </a:prstGeom>
          <a:noFill/>
          <a:ln>
            <a:noFill/>
          </a:ln>
        </p:spPr>
      </p:pic>
      <p:sp>
        <p:nvSpPr>
          <p:cNvPr id="13" name="Footer Placeholder 5">
            <a:extLst>
              <a:ext uri="{FF2B5EF4-FFF2-40B4-BE49-F238E27FC236}">
                <a16:creationId xmlns:a16="http://schemas.microsoft.com/office/drawing/2014/main" id="{6832AF1B-C5F6-84F9-48DD-8DC7E3EBDCCC}"/>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4" name="Date Placeholder 6">
            <a:extLst>
              <a:ext uri="{FF2B5EF4-FFF2-40B4-BE49-F238E27FC236}">
                <a16:creationId xmlns:a16="http://schemas.microsoft.com/office/drawing/2014/main" id="{DB77A2F2-738B-8C6A-6D5B-3E5BB45DE933}"/>
              </a:ext>
            </a:extLst>
          </p:cNvPr>
          <p:cNvSpPr>
            <a:spLocks noGrp="1"/>
          </p:cNvSpPr>
          <p:nvPr>
            <p:ph type="dt" sz="half" idx="2"/>
          </p:nvPr>
        </p:nvSpPr>
        <p:spPr>
          <a:xfrm>
            <a:off x="713508" y="6622231"/>
            <a:ext cx="1314797" cy="382730"/>
          </a:xfrm>
        </p:spPr>
        <p:txBody>
          <a:bodyPr/>
          <a:lstStyle/>
          <a:p>
            <a:r>
              <a:rPr lang="sv-SE" dirty="0"/>
              <a:t>CD / 2022/12/20</a:t>
            </a:r>
          </a:p>
        </p:txBody>
      </p:sp>
      <p:sp>
        <p:nvSpPr>
          <p:cNvPr id="15" name="Text Placeholder 3">
            <a:extLst>
              <a:ext uri="{FF2B5EF4-FFF2-40B4-BE49-F238E27FC236}">
                <a16:creationId xmlns:a16="http://schemas.microsoft.com/office/drawing/2014/main" id="{2D46D1B8-8BC2-DF24-9BDD-93D9DBAAF88B}"/>
              </a:ext>
            </a:extLst>
          </p:cNvPr>
          <p:cNvSpPr txBox="1">
            <a:spLocks/>
          </p:cNvSpPr>
          <p:nvPr/>
        </p:nvSpPr>
        <p:spPr>
          <a:xfrm>
            <a:off x="3161847" y="1313405"/>
            <a:ext cx="9360000" cy="507076"/>
          </a:xfrm>
          <a:prstGeom prst="rect">
            <a:avLst/>
          </a:prstGeom>
        </p:spPr>
        <p:txBody>
          <a:bodyPr vert="horz" lIns="90000" tIns="18000" rIns="91440" bIns="45720" rtlCol="0">
            <a:noAutofit/>
          </a:bodyPr>
          <a:lstStyle>
            <a:lvl1pPr marL="0" indent="0" algn="l" defTabSz="914400" rtl="0" eaLnBrk="1" latinLnBrk="0" hangingPunct="1">
              <a:lnSpc>
                <a:spcPct val="100000"/>
              </a:lnSpc>
              <a:spcBef>
                <a:spcPts val="0"/>
              </a:spcBef>
              <a:buClr>
                <a:srgbClr val="666666"/>
              </a:buClr>
              <a:buFontTx/>
              <a:buNone/>
              <a:defRPr sz="2200" kern="1200">
                <a:solidFill>
                  <a:schemeClr val="accent1"/>
                </a:solidFill>
                <a:latin typeface="+mn-lt"/>
                <a:ea typeface="+mn-ea"/>
                <a:cs typeface="+mn-cs"/>
              </a:defRPr>
            </a:lvl1pPr>
            <a:lvl2pPr marL="82550" indent="0" algn="l" defTabSz="914400" rtl="0" eaLnBrk="1" latinLnBrk="0" hangingPunct="1">
              <a:lnSpc>
                <a:spcPct val="100000"/>
              </a:lnSpc>
              <a:spcBef>
                <a:spcPts val="1000"/>
              </a:spcBef>
              <a:buClr>
                <a:srgbClr val="666666"/>
              </a:buClr>
              <a:buFont typeface="Wingdings" panose="05000000000000000000" pitchFamily="2" charset="2"/>
              <a:buNone/>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Nordic Particle Accelerator </a:t>
            </a:r>
            <a:r>
              <a:rPr lang="sv-SE" sz="2400" dirty="0" err="1"/>
              <a:t>School</a:t>
            </a:r>
            <a:r>
              <a:rPr lang="sv-SE" sz="2400" dirty="0"/>
              <a:t> 2015 </a:t>
            </a:r>
            <a:r>
              <a:rPr lang="sv-SE" sz="2400" dirty="0">
                <a:sym typeface="Wingdings" pitchFamily="2" charset="2"/>
              </a:rPr>
              <a:t></a:t>
            </a:r>
            <a:r>
              <a:rPr lang="sv-SE" sz="2400" dirty="0"/>
              <a:t> The </a:t>
            </a:r>
            <a:r>
              <a:rPr lang="sv-SE" sz="2400" dirty="0" err="1"/>
              <a:t>proof</a:t>
            </a:r>
            <a:r>
              <a:rPr lang="sv-SE" sz="2400" dirty="0"/>
              <a:t> </a:t>
            </a:r>
            <a:r>
              <a:rPr lang="sv-SE" sz="2400" dirty="0" err="1"/>
              <a:t>of</a:t>
            </a:r>
            <a:r>
              <a:rPr lang="sv-SE" sz="2400" dirty="0"/>
              <a:t> </a:t>
            </a:r>
            <a:r>
              <a:rPr lang="sv-SE" sz="2400" dirty="0" err="1"/>
              <a:t>Concept</a:t>
            </a:r>
            <a:endParaRPr lang="sv-SE" sz="2400" dirty="0"/>
          </a:p>
        </p:txBody>
      </p:sp>
    </p:spTree>
    <p:extLst>
      <p:ext uri="{BB962C8B-B14F-4D97-AF65-F5344CB8AC3E}">
        <p14:creationId xmlns:p14="http://schemas.microsoft.com/office/powerpoint/2010/main" val="151642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3D73F-7E42-AC42-83CC-5D837CDF51F0}"/>
              </a:ext>
            </a:extLst>
          </p:cNvPr>
          <p:cNvSpPr>
            <a:spLocks noGrp="1"/>
          </p:cNvSpPr>
          <p:nvPr>
            <p:ph type="title"/>
          </p:nvPr>
        </p:nvSpPr>
        <p:spPr/>
        <p:txBody>
          <a:bodyPr/>
          <a:lstStyle/>
          <a:p>
            <a:r>
              <a:rPr lang="en-US" sz="4400" dirty="0"/>
              <a:t>NPAP - Team building</a:t>
            </a:r>
            <a:endParaRPr lang="en-SE" dirty="0"/>
          </a:p>
        </p:txBody>
      </p:sp>
      <p:sp>
        <p:nvSpPr>
          <p:cNvPr id="3" name="Slide Number Placeholder 2">
            <a:extLst>
              <a:ext uri="{FF2B5EF4-FFF2-40B4-BE49-F238E27FC236}">
                <a16:creationId xmlns:a16="http://schemas.microsoft.com/office/drawing/2014/main" id="{DD2225F2-FCE6-CA95-AEF0-59C36EA51C58}"/>
              </a:ext>
            </a:extLst>
          </p:cNvPr>
          <p:cNvSpPr>
            <a:spLocks noGrp="1"/>
          </p:cNvSpPr>
          <p:nvPr>
            <p:ph type="sldNum" sz="quarter" idx="12"/>
          </p:nvPr>
        </p:nvSpPr>
        <p:spPr>
          <a:xfrm>
            <a:off x="8495529" y="5854251"/>
            <a:ext cx="2743200" cy="365125"/>
          </a:xfrm>
        </p:spPr>
        <p:txBody>
          <a:bodyPr/>
          <a:lstStyle/>
          <a:p>
            <a:fld id="{F7283078-D760-1647-8B80-66BA8B52336D}" type="slidenum">
              <a:rPr lang="sv-SE" smtClean="0"/>
              <a:t>7</a:t>
            </a:fld>
            <a:endParaRPr lang="sv-SE" dirty="0"/>
          </a:p>
        </p:txBody>
      </p:sp>
      <p:sp>
        <p:nvSpPr>
          <p:cNvPr id="4" name="Text Placeholder 3">
            <a:extLst>
              <a:ext uri="{FF2B5EF4-FFF2-40B4-BE49-F238E27FC236}">
                <a16:creationId xmlns:a16="http://schemas.microsoft.com/office/drawing/2014/main" id="{6DA5BBF2-A5FA-6F6C-28BF-AC815477AD78}"/>
              </a:ext>
            </a:extLst>
          </p:cNvPr>
          <p:cNvSpPr>
            <a:spLocks noGrp="1"/>
          </p:cNvSpPr>
          <p:nvPr>
            <p:ph type="body" sz="quarter" idx="14"/>
          </p:nvPr>
        </p:nvSpPr>
        <p:spPr>
          <a:xfrm>
            <a:off x="1103709" y="1049403"/>
            <a:ext cx="9360000" cy="507076"/>
          </a:xfrm>
        </p:spPr>
        <p:txBody>
          <a:bodyPr/>
          <a:lstStyle/>
          <a:p>
            <a:r>
              <a:rPr lang="sv-SE" sz="2400" dirty="0"/>
              <a:t>Nordic Particle Accelerator </a:t>
            </a:r>
            <a:r>
              <a:rPr lang="sv-SE" sz="2400" dirty="0" err="1"/>
              <a:t>School</a:t>
            </a:r>
            <a:r>
              <a:rPr lang="sv-SE" sz="2400" dirty="0"/>
              <a:t> 2015 </a:t>
            </a:r>
            <a:r>
              <a:rPr lang="sv-SE" sz="2400" dirty="0">
                <a:sym typeface="Wingdings" pitchFamily="2" charset="2"/>
              </a:rPr>
              <a:t></a:t>
            </a:r>
            <a:r>
              <a:rPr lang="sv-SE" sz="2400" dirty="0"/>
              <a:t> The </a:t>
            </a:r>
            <a:r>
              <a:rPr lang="sv-SE" sz="2400" dirty="0" err="1"/>
              <a:t>proof</a:t>
            </a:r>
            <a:r>
              <a:rPr lang="sv-SE" sz="2400" dirty="0"/>
              <a:t> </a:t>
            </a:r>
            <a:r>
              <a:rPr lang="sv-SE" sz="2400" dirty="0" err="1"/>
              <a:t>of</a:t>
            </a:r>
            <a:r>
              <a:rPr lang="sv-SE" sz="2400" dirty="0"/>
              <a:t> </a:t>
            </a:r>
            <a:r>
              <a:rPr lang="sv-SE" sz="2400" dirty="0" err="1"/>
              <a:t>Concept</a:t>
            </a:r>
            <a:endParaRPr lang="sv-SE" sz="2400" dirty="0"/>
          </a:p>
        </p:txBody>
      </p:sp>
      <p:sp>
        <p:nvSpPr>
          <p:cNvPr id="6" name="Footer Placeholder 5">
            <a:extLst>
              <a:ext uri="{FF2B5EF4-FFF2-40B4-BE49-F238E27FC236}">
                <a16:creationId xmlns:a16="http://schemas.microsoft.com/office/drawing/2014/main" id="{FF021B2D-068F-2403-DDAA-24D1F080E599}"/>
              </a:ext>
            </a:extLst>
          </p:cNvPr>
          <p:cNvSpPr>
            <a:spLocks noGrp="1"/>
          </p:cNvSpPr>
          <p:nvPr>
            <p:ph type="ftr" sz="quarter" idx="3"/>
          </p:nvPr>
        </p:nvSpPr>
        <p:spPr>
          <a:xfrm>
            <a:off x="2105581" y="6001212"/>
            <a:ext cx="5655656" cy="494880"/>
          </a:xfrm>
        </p:spPr>
        <p:txBody>
          <a:bodyPr/>
          <a:lstStyle/>
          <a:p>
            <a:r>
              <a:rPr lang="sv-SE" i="1"/>
              <a:t>Accelerate your Innovative Ecosystem</a:t>
            </a:r>
            <a:endParaRPr lang="sv-SE" dirty="0"/>
          </a:p>
        </p:txBody>
      </p:sp>
      <p:sp>
        <p:nvSpPr>
          <p:cNvPr id="9" name="Google Shape;370;p59">
            <a:extLst>
              <a:ext uri="{FF2B5EF4-FFF2-40B4-BE49-F238E27FC236}">
                <a16:creationId xmlns:a16="http://schemas.microsoft.com/office/drawing/2014/main" id="{602FA823-B76B-50E9-AA6F-C0077F6FB7FF}"/>
              </a:ext>
            </a:extLst>
          </p:cNvPr>
          <p:cNvSpPr txBox="1">
            <a:spLocks/>
          </p:cNvSpPr>
          <p:nvPr/>
        </p:nvSpPr>
        <p:spPr>
          <a:xfrm>
            <a:off x="1448144" y="1370752"/>
            <a:ext cx="9149664" cy="3503414"/>
          </a:xfrm>
          <a:prstGeom prst="rect">
            <a:avLst/>
          </a:prstGeom>
        </p:spPr>
        <p:txBody>
          <a:bodyPr spcFirstLastPara="1" vert="horz" wrap="square" lIns="50775" tIns="50775" rIns="50775" bIns="50775" rtlCol="0" anchor="t" anchorCtr="0">
            <a:noAutofit/>
          </a:bodyPr>
          <a:lstStyle>
            <a:lvl1pPr marL="342900" indent="-342900" algn="l" defTabSz="914400" rtl="0" eaLnBrk="1" latinLnBrk="0" hangingPunct="1">
              <a:spcBef>
                <a:spcPct val="20000"/>
              </a:spcBef>
              <a:buFont typeface="Arial" panose="020B0604020202020204" pitchFamily="34" charset="0"/>
              <a:buChar char="•"/>
              <a:defRPr sz="2800" kern="1200" baseline="0">
                <a:solidFill>
                  <a:srgbClr val="000000"/>
                </a:solidFill>
                <a:latin typeface="Arial"/>
                <a:ea typeface="+mn-ea"/>
                <a:cs typeface="Arial"/>
              </a:defRPr>
            </a:lvl1pPr>
            <a:lvl2pPr marL="742950" indent="-285750" algn="l" defTabSz="914400" rtl="0" eaLnBrk="1" latinLnBrk="0" hangingPunct="1">
              <a:spcBef>
                <a:spcPct val="20000"/>
              </a:spcBef>
              <a:buFont typeface="Arial" panose="020B0604020202020204" pitchFamily="34" charset="0"/>
              <a:buChar char="–"/>
              <a:defRPr sz="2400" kern="1200" baseline="0">
                <a:solidFill>
                  <a:srgbClr val="000000"/>
                </a:solidFill>
                <a:latin typeface="Arial"/>
                <a:ea typeface="+mn-ea"/>
                <a:cs typeface="Arial"/>
              </a:defRPr>
            </a:lvl2pPr>
            <a:lvl3pPr marL="1143000" indent="-228600" algn="l" defTabSz="914400" rtl="0" eaLnBrk="1" latinLnBrk="0" hangingPunct="1">
              <a:spcBef>
                <a:spcPct val="20000"/>
              </a:spcBef>
              <a:buFont typeface="Arial" panose="020B0604020202020204" pitchFamily="34" charset="0"/>
              <a:buChar char="•"/>
              <a:defRPr sz="2000" kern="1200" baseline="0">
                <a:solidFill>
                  <a:srgbClr val="000000"/>
                </a:solidFill>
                <a:latin typeface="Arial"/>
                <a:ea typeface="+mn-ea"/>
                <a:cs typeface="Arial"/>
              </a:defRPr>
            </a:lvl3pPr>
            <a:lvl4pPr marL="1600200" indent="-228600" algn="l" defTabSz="914400" rtl="0" eaLnBrk="1" latinLnBrk="0" hangingPunct="1">
              <a:spcBef>
                <a:spcPct val="20000"/>
              </a:spcBef>
              <a:buFont typeface="Arial" panose="020B0604020202020204" pitchFamily="34" charset="0"/>
              <a:buChar char="–"/>
              <a:defRPr sz="1800" kern="1200" baseline="0">
                <a:solidFill>
                  <a:srgbClr val="000000"/>
                </a:solidFill>
                <a:latin typeface="Arial"/>
                <a:ea typeface="+mn-ea"/>
                <a:cs typeface="Arial"/>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rial"/>
                <a:ea typeface="+mn-ea"/>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15000"/>
              </a:lnSpc>
              <a:spcBef>
                <a:spcPts val="600"/>
              </a:spcBef>
              <a:buNone/>
            </a:pPr>
            <a:r>
              <a:rPr lang="sv-SE" sz="2400" dirty="0">
                <a:solidFill>
                  <a:schemeClr val="dk1"/>
                </a:solidFill>
              </a:rPr>
              <a:t> </a:t>
            </a:r>
          </a:p>
          <a:p>
            <a:pPr marL="0" indent="0">
              <a:lnSpc>
                <a:spcPct val="115000"/>
              </a:lnSpc>
              <a:spcBef>
                <a:spcPts val="600"/>
              </a:spcBef>
              <a:buNone/>
            </a:pPr>
            <a:endParaRPr lang="sv-SE" sz="2400" dirty="0">
              <a:solidFill>
                <a:schemeClr val="dk1"/>
              </a:solidFill>
            </a:endParaRPr>
          </a:p>
          <a:p>
            <a:pPr marL="0" indent="0">
              <a:lnSpc>
                <a:spcPct val="115000"/>
              </a:lnSpc>
              <a:spcBef>
                <a:spcPts val="600"/>
              </a:spcBef>
              <a:buClr>
                <a:schemeClr val="dk1"/>
              </a:buClr>
              <a:buSzPts val="1100"/>
              <a:buNone/>
            </a:pPr>
            <a:endParaRPr lang="sv-SE" sz="2400" dirty="0">
              <a:solidFill>
                <a:schemeClr val="dk1"/>
              </a:solidFill>
            </a:endParaRPr>
          </a:p>
          <a:p>
            <a:pPr marL="0" indent="0" algn="ctr">
              <a:lnSpc>
                <a:spcPct val="115000"/>
              </a:lnSpc>
              <a:spcBef>
                <a:spcPts val="600"/>
              </a:spcBef>
              <a:buClr>
                <a:schemeClr val="dk1"/>
              </a:buClr>
              <a:buSzPts val="1100"/>
              <a:buNone/>
            </a:pPr>
            <a:r>
              <a:rPr lang="sv-SE" sz="2400" dirty="0">
                <a:solidFill>
                  <a:schemeClr val="dk1"/>
                </a:solidFill>
              </a:rPr>
              <a:t>Grant for the Nordic Particle Accelerator Program</a:t>
            </a:r>
          </a:p>
          <a:p>
            <a:pPr marL="0" indent="0">
              <a:lnSpc>
                <a:spcPct val="115000"/>
              </a:lnSpc>
              <a:spcBef>
                <a:spcPts val="600"/>
              </a:spcBef>
              <a:buClr>
                <a:schemeClr val="dk1"/>
              </a:buClr>
              <a:buSzPts val="1100"/>
              <a:buNone/>
            </a:pPr>
            <a:r>
              <a:rPr lang="sv-SE" sz="800" dirty="0"/>
              <a:t> </a:t>
            </a:r>
            <a:r>
              <a:rPr lang="sv-SE" sz="800" i="1" dirty="0"/>
              <a:t>                                                 </a:t>
            </a:r>
            <a:r>
              <a:rPr lang="sv-SE" sz="2000" i="1" dirty="0"/>
              <a:t>Main </a:t>
            </a:r>
            <a:r>
              <a:rPr lang="sv-SE" sz="2000" i="1" dirty="0" err="1"/>
              <a:t>deliverables</a:t>
            </a:r>
            <a:r>
              <a:rPr lang="sv-SE" sz="2000" i="1" dirty="0"/>
              <a:t>: 2 summer </a:t>
            </a:r>
            <a:r>
              <a:rPr lang="sv-SE" sz="2000" i="1" dirty="0" err="1"/>
              <a:t>schools</a:t>
            </a:r>
            <a:r>
              <a:rPr lang="sv-SE" sz="2000" i="1" dirty="0"/>
              <a:t> and 3 </a:t>
            </a:r>
            <a:r>
              <a:rPr lang="sv-SE" sz="2000" i="1" dirty="0" err="1"/>
              <a:t>MOOCs</a:t>
            </a:r>
            <a:endParaRPr lang="sv-SE" sz="2400" i="1" dirty="0"/>
          </a:p>
        </p:txBody>
      </p:sp>
      <p:pic>
        <p:nvPicPr>
          <p:cNvPr id="10" name="Google Shape;371;p59">
            <a:extLst>
              <a:ext uri="{FF2B5EF4-FFF2-40B4-BE49-F238E27FC236}">
                <a16:creationId xmlns:a16="http://schemas.microsoft.com/office/drawing/2014/main" id="{13A0C39C-1E8B-47EB-23CE-E139057C9AA7}"/>
              </a:ext>
            </a:extLst>
          </p:cNvPr>
          <p:cNvPicPr preferRelativeResize="0"/>
          <p:nvPr/>
        </p:nvPicPr>
        <p:blipFill>
          <a:blip r:embed="rId3">
            <a:alphaModFix/>
          </a:blip>
          <a:stretch>
            <a:fillRect/>
          </a:stretch>
        </p:blipFill>
        <p:spPr>
          <a:xfrm>
            <a:off x="1556881" y="1607482"/>
            <a:ext cx="8320787" cy="971977"/>
          </a:xfrm>
          <a:prstGeom prst="rect">
            <a:avLst/>
          </a:prstGeom>
          <a:noFill/>
          <a:ln>
            <a:noFill/>
          </a:ln>
          <a:effectLst>
            <a:reflection endPos="30000" dist="38100" dir="5400000" fadeDir="5400012" sy="-100000" algn="bl" rotWithShape="0"/>
          </a:effectLst>
        </p:spPr>
      </p:pic>
      <p:pic>
        <p:nvPicPr>
          <p:cNvPr id="11" name="Google Shape;372;p59">
            <a:extLst>
              <a:ext uri="{FF2B5EF4-FFF2-40B4-BE49-F238E27FC236}">
                <a16:creationId xmlns:a16="http://schemas.microsoft.com/office/drawing/2014/main" id="{9B724BF2-E771-97EC-427F-4ADCEA2BDC88}"/>
              </a:ext>
            </a:extLst>
          </p:cNvPr>
          <p:cNvPicPr preferRelativeResize="0"/>
          <p:nvPr/>
        </p:nvPicPr>
        <p:blipFill>
          <a:blip r:embed="rId4">
            <a:alphaModFix/>
          </a:blip>
          <a:stretch>
            <a:fillRect/>
          </a:stretch>
        </p:blipFill>
        <p:spPr>
          <a:xfrm>
            <a:off x="1629760" y="5068695"/>
            <a:ext cx="8524672" cy="1141846"/>
          </a:xfrm>
          <a:prstGeom prst="rect">
            <a:avLst/>
          </a:prstGeom>
          <a:noFill/>
          <a:ln>
            <a:noFill/>
          </a:ln>
        </p:spPr>
      </p:pic>
      <p:cxnSp>
        <p:nvCxnSpPr>
          <p:cNvPr id="12" name="Google Shape;373;p59">
            <a:extLst>
              <a:ext uri="{FF2B5EF4-FFF2-40B4-BE49-F238E27FC236}">
                <a16:creationId xmlns:a16="http://schemas.microsoft.com/office/drawing/2014/main" id="{23E056CF-4E79-7026-1329-C2C169F0C669}"/>
              </a:ext>
            </a:extLst>
          </p:cNvPr>
          <p:cNvCxnSpPr>
            <a:cxnSpLocks/>
          </p:cNvCxnSpPr>
          <p:nvPr/>
        </p:nvCxnSpPr>
        <p:spPr>
          <a:xfrm>
            <a:off x="5751761" y="2501301"/>
            <a:ext cx="0" cy="522705"/>
          </a:xfrm>
          <a:prstGeom prst="straightConnector1">
            <a:avLst/>
          </a:prstGeom>
          <a:noFill/>
          <a:ln w="76200" cap="flat" cmpd="sng">
            <a:solidFill>
              <a:schemeClr val="dk2"/>
            </a:solidFill>
            <a:prstDash val="solid"/>
            <a:round/>
            <a:headEnd type="none" w="med" len="med"/>
            <a:tailEnd type="triangle" w="med" len="med"/>
          </a:ln>
        </p:spPr>
      </p:cxnSp>
      <p:sp>
        <p:nvSpPr>
          <p:cNvPr id="13" name="Google Shape;374;p59">
            <a:extLst>
              <a:ext uri="{FF2B5EF4-FFF2-40B4-BE49-F238E27FC236}">
                <a16:creationId xmlns:a16="http://schemas.microsoft.com/office/drawing/2014/main" id="{9ADB4DDE-4955-38BC-69B3-EE045A3C8D7D}"/>
              </a:ext>
            </a:extLst>
          </p:cNvPr>
          <p:cNvSpPr/>
          <p:nvPr/>
        </p:nvSpPr>
        <p:spPr>
          <a:xfrm>
            <a:off x="1594192" y="1657706"/>
            <a:ext cx="8320828" cy="827307"/>
          </a:xfrm>
          <a:prstGeom prst="rect">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endParaRPr sz="1600"/>
          </a:p>
        </p:txBody>
      </p:sp>
      <p:sp>
        <p:nvSpPr>
          <p:cNvPr id="14" name="Rectangle 13">
            <a:extLst>
              <a:ext uri="{FF2B5EF4-FFF2-40B4-BE49-F238E27FC236}">
                <a16:creationId xmlns:a16="http://schemas.microsoft.com/office/drawing/2014/main" id="{274F7389-4C88-20DB-526E-8D287A1ADE13}"/>
              </a:ext>
            </a:extLst>
          </p:cNvPr>
          <p:cNvSpPr/>
          <p:nvPr/>
        </p:nvSpPr>
        <p:spPr>
          <a:xfrm>
            <a:off x="1103709" y="4084032"/>
            <a:ext cx="10377091" cy="759632"/>
          </a:xfrm>
          <a:prstGeom prst="rect">
            <a:avLst/>
          </a:prstGeom>
        </p:spPr>
        <p:txBody>
          <a:bodyPr wrap="square">
            <a:spAutoFit/>
          </a:bodyPr>
          <a:lstStyle/>
          <a:p>
            <a:pPr algn="ctr">
              <a:lnSpc>
                <a:spcPct val="115000"/>
              </a:lnSpc>
              <a:spcBef>
                <a:spcPts val="1600"/>
              </a:spcBef>
              <a:buClr>
                <a:schemeClr val="dk1"/>
              </a:buClr>
              <a:buSzPts val="1100"/>
            </a:pPr>
            <a:r>
              <a:rPr lang="sv-SE" dirty="0" err="1"/>
              <a:t>Strategic</a:t>
            </a:r>
            <a:r>
              <a:rPr lang="sv-SE" dirty="0"/>
              <a:t> partnership and </a:t>
            </a:r>
            <a:r>
              <a:rPr lang="sv-SE" dirty="0" err="1"/>
              <a:t>building</a:t>
            </a:r>
            <a:r>
              <a:rPr lang="sv-SE" dirty="0"/>
              <a:t> cross-</a:t>
            </a:r>
            <a:r>
              <a:rPr lang="sv-SE" dirty="0" err="1"/>
              <a:t>sectoral</a:t>
            </a:r>
            <a:r>
              <a:rPr lang="sv-SE" dirty="0"/>
              <a:t> bridges</a:t>
            </a:r>
          </a:p>
          <a:p>
            <a:pPr algn="ctr">
              <a:lnSpc>
                <a:spcPct val="117999"/>
              </a:lnSpc>
              <a:spcBef>
                <a:spcPts val="400"/>
              </a:spcBef>
              <a:buClr>
                <a:schemeClr val="dk1"/>
              </a:buClr>
              <a:buSzPts val="1100"/>
            </a:pPr>
            <a:r>
              <a:rPr lang="sv-SE" dirty="0"/>
              <a:t>Support innovative </a:t>
            </a:r>
            <a:r>
              <a:rPr lang="sv-SE" dirty="0" err="1"/>
              <a:t>practices</a:t>
            </a:r>
            <a:r>
              <a:rPr lang="sv-SE" dirty="0"/>
              <a:t> from international to regional to </a:t>
            </a:r>
            <a:r>
              <a:rPr lang="sv-SE" dirty="0" err="1"/>
              <a:t>organisational</a:t>
            </a:r>
            <a:r>
              <a:rPr lang="sv-SE" dirty="0"/>
              <a:t> and </a:t>
            </a:r>
            <a:r>
              <a:rPr lang="sv-SE" dirty="0" err="1"/>
              <a:t>individual</a:t>
            </a:r>
            <a:r>
              <a:rPr lang="sv-SE" dirty="0"/>
              <a:t> </a:t>
            </a:r>
            <a:r>
              <a:rPr lang="sv-SE" dirty="0" err="1"/>
              <a:t>levels</a:t>
            </a:r>
            <a:endParaRPr lang="sv-SE" dirty="0"/>
          </a:p>
        </p:txBody>
      </p:sp>
      <p:sp>
        <p:nvSpPr>
          <p:cNvPr id="15" name="Google Shape;374;p59">
            <a:extLst>
              <a:ext uri="{FF2B5EF4-FFF2-40B4-BE49-F238E27FC236}">
                <a16:creationId xmlns:a16="http://schemas.microsoft.com/office/drawing/2014/main" id="{A1A37596-51F7-330B-5136-F28E41B3987D}"/>
              </a:ext>
            </a:extLst>
          </p:cNvPr>
          <p:cNvSpPr/>
          <p:nvPr/>
        </p:nvSpPr>
        <p:spPr>
          <a:xfrm>
            <a:off x="1591347" y="3454004"/>
            <a:ext cx="8320828" cy="413653"/>
          </a:xfrm>
          <a:prstGeom prst="rect">
            <a:avLst/>
          </a:prstGeom>
          <a:noFill/>
          <a:ln w="38100" cap="flat" cmpd="sng">
            <a:solidFill>
              <a:schemeClr val="dk2"/>
            </a:solidFill>
            <a:prstDash val="dash"/>
            <a:round/>
            <a:headEnd type="none" w="sm" len="sm"/>
            <a:tailEnd type="none" w="sm" len="sm"/>
          </a:ln>
        </p:spPr>
        <p:txBody>
          <a:bodyPr spcFirstLastPara="1" wrap="square" lIns="91425" tIns="91425" rIns="91425" bIns="91425" anchor="ctr" anchorCtr="0">
            <a:noAutofit/>
          </a:bodyPr>
          <a:lstStyle/>
          <a:p>
            <a:endParaRPr sz="1600"/>
          </a:p>
        </p:txBody>
      </p:sp>
      <p:sp>
        <p:nvSpPr>
          <p:cNvPr id="16" name="Footer Placeholder 5">
            <a:extLst>
              <a:ext uri="{FF2B5EF4-FFF2-40B4-BE49-F238E27FC236}">
                <a16:creationId xmlns:a16="http://schemas.microsoft.com/office/drawing/2014/main" id="{C8A06071-4709-C4B9-545F-EF0E828CA5B0}"/>
              </a:ext>
            </a:extLst>
          </p:cNvPr>
          <p:cNvSpPr txBox="1">
            <a:spLocks/>
          </p:cNvSpPr>
          <p:nvPr/>
        </p:nvSpPr>
        <p:spPr>
          <a:xfrm>
            <a:off x="2345344" y="6622231"/>
            <a:ext cx="5655656" cy="494880"/>
          </a:xfrm>
          <a:prstGeom prst="rect">
            <a:avLst/>
          </a:prstGeom>
        </p:spPr>
        <p:txBody>
          <a:bodyPr/>
          <a:lstStyle>
            <a:defPPr>
              <a:defRPr lang="sv-SE"/>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i="1"/>
              <a:t>Nordic accelerator school MOOC</a:t>
            </a:r>
            <a:endParaRPr lang="sv-SE" dirty="0"/>
          </a:p>
        </p:txBody>
      </p:sp>
      <p:sp>
        <p:nvSpPr>
          <p:cNvPr id="17" name="Date Placeholder 6">
            <a:extLst>
              <a:ext uri="{FF2B5EF4-FFF2-40B4-BE49-F238E27FC236}">
                <a16:creationId xmlns:a16="http://schemas.microsoft.com/office/drawing/2014/main" id="{05E4C22E-FA3D-2AC7-1DCD-45CF5CF14AF0}"/>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37918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5B75-31BE-9350-F593-E0BF99906706}"/>
              </a:ext>
            </a:extLst>
          </p:cNvPr>
          <p:cNvSpPr>
            <a:spLocks noGrp="1"/>
          </p:cNvSpPr>
          <p:nvPr>
            <p:ph type="title"/>
          </p:nvPr>
        </p:nvSpPr>
        <p:spPr>
          <a:xfrm>
            <a:off x="1103708" y="265373"/>
            <a:ext cx="10682285" cy="657339"/>
          </a:xfrm>
        </p:spPr>
        <p:txBody>
          <a:bodyPr/>
          <a:lstStyle/>
          <a:p>
            <a:r>
              <a:rPr lang="sv-SE" dirty="0"/>
              <a:t>Nordic Particle Accelerator Project MOOC</a:t>
            </a:r>
            <a:endParaRPr lang="en-SE" dirty="0"/>
          </a:p>
        </p:txBody>
      </p:sp>
      <p:sp>
        <p:nvSpPr>
          <p:cNvPr id="3" name="Footer Placeholder 2">
            <a:extLst>
              <a:ext uri="{FF2B5EF4-FFF2-40B4-BE49-F238E27FC236}">
                <a16:creationId xmlns:a16="http://schemas.microsoft.com/office/drawing/2014/main" id="{9079E353-3FD1-D4B5-C80B-05A891D6D8CC}"/>
              </a:ext>
            </a:extLst>
          </p:cNvPr>
          <p:cNvSpPr>
            <a:spLocks noGrp="1"/>
          </p:cNvSpPr>
          <p:nvPr>
            <p:ph type="ftr" sz="quarter" idx="3"/>
          </p:nvPr>
        </p:nvSpPr>
        <p:spPr>
          <a:xfrm>
            <a:off x="2345344" y="6475270"/>
            <a:ext cx="5655656" cy="494880"/>
          </a:xfrm>
        </p:spPr>
        <p:txBody>
          <a:bodyPr/>
          <a:lstStyle/>
          <a:p>
            <a:r>
              <a:rPr lang="sv-SE"/>
              <a:t>PRESENTATION TITLE/FOOTER</a:t>
            </a:r>
            <a:endParaRPr lang="sv-SE" dirty="0"/>
          </a:p>
        </p:txBody>
      </p:sp>
      <p:sp>
        <p:nvSpPr>
          <p:cNvPr id="4" name="Slide Number Placeholder 3">
            <a:extLst>
              <a:ext uri="{FF2B5EF4-FFF2-40B4-BE49-F238E27FC236}">
                <a16:creationId xmlns:a16="http://schemas.microsoft.com/office/drawing/2014/main" id="{E97DBE5F-553F-DBC8-4165-B40FB5587172}"/>
              </a:ext>
            </a:extLst>
          </p:cNvPr>
          <p:cNvSpPr>
            <a:spLocks noGrp="1"/>
          </p:cNvSpPr>
          <p:nvPr>
            <p:ph type="sldNum" sz="quarter" idx="12"/>
          </p:nvPr>
        </p:nvSpPr>
        <p:spPr/>
        <p:txBody>
          <a:bodyPr/>
          <a:lstStyle/>
          <a:p>
            <a:fld id="{F7283078-D760-1647-8B80-66BA8B52336D}" type="slidenum">
              <a:rPr lang="sv-SE" smtClean="0"/>
              <a:t>8</a:t>
            </a:fld>
            <a:endParaRPr lang="sv-SE" dirty="0"/>
          </a:p>
        </p:txBody>
      </p:sp>
      <p:sp>
        <p:nvSpPr>
          <p:cNvPr id="5" name="Text Placeholder 4">
            <a:extLst>
              <a:ext uri="{FF2B5EF4-FFF2-40B4-BE49-F238E27FC236}">
                <a16:creationId xmlns:a16="http://schemas.microsoft.com/office/drawing/2014/main" id="{6EAFC74A-6706-85D1-14B7-2E318888C60E}"/>
              </a:ext>
            </a:extLst>
          </p:cNvPr>
          <p:cNvSpPr>
            <a:spLocks noGrp="1"/>
          </p:cNvSpPr>
          <p:nvPr>
            <p:ph type="body" sz="quarter" idx="14"/>
          </p:nvPr>
        </p:nvSpPr>
        <p:spPr/>
        <p:txBody>
          <a:bodyPr/>
          <a:lstStyle/>
          <a:p>
            <a:r>
              <a:rPr lang="sv-SE" dirty="0">
                <a:hlinkClick r:id="rId2"/>
              </a:rPr>
              <a:t>Nordic Particle Accelerator Project (NPAP) - MOOC</a:t>
            </a:r>
            <a:endParaRPr lang="en-SE" dirty="0">
              <a:highlight>
                <a:srgbClr val="FFFF00"/>
              </a:highlight>
            </a:endParaRPr>
          </a:p>
        </p:txBody>
      </p:sp>
      <p:sp>
        <p:nvSpPr>
          <p:cNvPr id="15" name="Rectangle 14">
            <a:extLst>
              <a:ext uri="{FF2B5EF4-FFF2-40B4-BE49-F238E27FC236}">
                <a16:creationId xmlns:a16="http://schemas.microsoft.com/office/drawing/2014/main" id="{A3762F5A-546B-6F22-CA9E-330BD8D366E1}"/>
              </a:ext>
            </a:extLst>
          </p:cNvPr>
          <p:cNvSpPr/>
          <p:nvPr/>
        </p:nvSpPr>
        <p:spPr>
          <a:xfrm>
            <a:off x="4674096" y="1505755"/>
            <a:ext cx="3374141" cy="984885"/>
          </a:xfrm>
          <a:prstGeom prst="rect">
            <a:avLst/>
          </a:prstGeom>
        </p:spPr>
        <p:txBody>
          <a:bodyPr wrap="square">
            <a:spAutoFit/>
          </a:bodyPr>
          <a:lstStyle/>
          <a:p>
            <a:r>
              <a:rPr lang="sv-SE" sz="1600" b="1"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MOOC2: Fundamentals of accelerator technology</a:t>
            </a:r>
            <a:endParaRPr lang="sv-SE" sz="1600" b="1" dirty="0">
              <a:latin typeface="Arial" panose="020B0604020202020204" pitchFamily="34" charset="0"/>
              <a:cs typeface="Arial" panose="020B0604020202020204" pitchFamily="34" charset="0"/>
            </a:endParaRPr>
          </a:p>
          <a:p>
            <a:r>
              <a:rPr lang="sv-SE" sz="1400" dirty="0">
                <a:latin typeface="Arial" panose="020B0604020202020204" pitchFamily="34" charset="0"/>
                <a:cs typeface="Arial" panose="020B0604020202020204" pitchFamily="34" charset="0"/>
                <a:sym typeface="Wingdings" pitchFamily="2" charset="2"/>
              </a:rPr>
              <a:t> </a:t>
            </a:r>
            <a:r>
              <a:rPr lang="sv-SE" sz="1200" dirty="0" err="1">
                <a:latin typeface="Arial" panose="020B0604020202020204" pitchFamily="34" charset="0"/>
                <a:cs typeface="Arial" panose="020B0604020202020204" pitchFamily="34" charset="0"/>
                <a:sym typeface="Wingdings" pitchFamily="2" charset="2"/>
              </a:rPr>
              <a:t>Launched</a:t>
            </a:r>
            <a:r>
              <a:rPr lang="sv-SE" sz="1200" dirty="0">
                <a:latin typeface="Arial" panose="020B0604020202020204" pitchFamily="34" charset="0"/>
                <a:cs typeface="Arial" panose="020B0604020202020204" pitchFamily="34" charset="0"/>
                <a:sym typeface="Wingdings" pitchFamily="2" charset="2"/>
              </a:rPr>
              <a:t> in </a:t>
            </a:r>
            <a:r>
              <a:rPr lang="sv-SE" sz="1200" dirty="0" err="1">
                <a:latin typeface="Arial" panose="020B0604020202020204" pitchFamily="34" charset="0"/>
                <a:cs typeface="Arial" panose="020B0604020202020204" pitchFamily="34" charset="0"/>
                <a:sym typeface="Wingdings" pitchFamily="2" charset="2"/>
              </a:rPr>
              <a:t>March</a:t>
            </a:r>
            <a:r>
              <a:rPr lang="sv-SE" sz="1200" dirty="0">
                <a:latin typeface="Arial" panose="020B0604020202020204" pitchFamily="34" charset="0"/>
                <a:cs typeface="Arial" panose="020B0604020202020204" pitchFamily="34" charset="0"/>
                <a:sym typeface="Wingdings" pitchFamily="2" charset="2"/>
              </a:rPr>
              <a:t> ’19</a:t>
            </a:r>
          </a:p>
          <a:p>
            <a:pPr marL="285750" indent="-285750">
              <a:buFont typeface="Wingdings" pitchFamily="2" charset="2"/>
              <a:buChar char="à"/>
            </a:pPr>
            <a:r>
              <a:rPr lang="sv-SE" sz="1200" dirty="0">
                <a:latin typeface="Arial" panose="020B0604020202020204" pitchFamily="34" charset="0"/>
                <a:cs typeface="Arial" panose="020B0604020202020204" pitchFamily="34" charset="0"/>
                <a:sym typeface="Wingdings" pitchFamily="2" charset="2"/>
              </a:rPr>
              <a:t>3918 </a:t>
            </a:r>
            <a:r>
              <a:rPr lang="sv-SE" sz="1200" dirty="0" err="1">
                <a:latin typeface="Arial" panose="020B0604020202020204" pitchFamily="34" charset="0"/>
                <a:cs typeface="Arial" panose="020B0604020202020204" pitchFamily="34" charset="0"/>
                <a:sym typeface="Wingdings" pitchFamily="2" charset="2"/>
              </a:rPr>
              <a:t>learners</a:t>
            </a:r>
            <a:r>
              <a:rPr lang="sv-SE" sz="1200" dirty="0">
                <a:latin typeface="Arial" panose="020B0604020202020204" pitchFamily="34" charset="0"/>
                <a:cs typeface="Arial" panose="020B0604020202020204" pitchFamily="34" charset="0"/>
                <a:sym typeface="Wingdings" pitchFamily="2" charset="2"/>
              </a:rPr>
              <a:t> </a:t>
            </a:r>
            <a:r>
              <a:rPr lang="sv-SE" sz="1200" dirty="0" err="1">
                <a:latin typeface="Arial" panose="020B0604020202020204" pitchFamily="34" charset="0"/>
                <a:cs typeface="Arial" panose="020B0604020202020204" pitchFamily="34" charset="0"/>
                <a:sym typeface="Wingdings" pitchFamily="2" charset="2"/>
              </a:rPr>
              <a:t>enrolled</a:t>
            </a:r>
            <a:endParaRPr lang="sv-SE" sz="1200" dirty="0">
              <a:latin typeface="Arial" panose="020B0604020202020204" pitchFamily="34" charset="0"/>
              <a:cs typeface="Arial" panose="020B0604020202020204" pitchFamily="34" charset="0"/>
              <a:sym typeface="Wingdings" pitchFamily="2" charset="2"/>
            </a:endParaRPr>
          </a:p>
        </p:txBody>
      </p:sp>
      <p:sp>
        <p:nvSpPr>
          <p:cNvPr id="16" name="Rectangle 15">
            <a:extLst>
              <a:ext uri="{FF2B5EF4-FFF2-40B4-BE49-F238E27FC236}">
                <a16:creationId xmlns:a16="http://schemas.microsoft.com/office/drawing/2014/main" id="{D0875256-E683-C135-B929-077204EB0386}"/>
              </a:ext>
            </a:extLst>
          </p:cNvPr>
          <p:cNvSpPr/>
          <p:nvPr/>
        </p:nvSpPr>
        <p:spPr>
          <a:xfrm>
            <a:off x="7824192" y="1510527"/>
            <a:ext cx="3210435" cy="954107"/>
          </a:xfrm>
          <a:prstGeom prst="rect">
            <a:avLst/>
          </a:prstGeom>
        </p:spPr>
        <p:txBody>
          <a:bodyPr wrap="square">
            <a:spAutoFit/>
          </a:bodyPr>
          <a:lstStyle/>
          <a:p>
            <a:r>
              <a:rPr lang="sv-SE" sz="1600" b="1" dirty="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MOOC3: Medical Applications of Particle Accelerators</a:t>
            </a:r>
            <a:endParaRPr lang="sv-SE" sz="1600" b="1" dirty="0">
              <a:latin typeface="Arial" panose="020B0604020202020204" pitchFamily="34" charset="0"/>
              <a:cs typeface="Arial" panose="020B0604020202020204" pitchFamily="34" charset="0"/>
            </a:endParaRPr>
          </a:p>
          <a:p>
            <a:pPr marL="285750" indent="-285750">
              <a:buFont typeface="Wingdings" pitchFamily="2" charset="2"/>
              <a:buChar char="à"/>
            </a:pPr>
            <a:r>
              <a:rPr lang="sv-SE" sz="1200" dirty="0" err="1">
                <a:latin typeface="Arial" panose="020B0604020202020204" pitchFamily="34" charset="0"/>
                <a:cs typeface="Arial" panose="020B0604020202020204" pitchFamily="34" charset="0"/>
                <a:sym typeface="Wingdings" pitchFamily="2" charset="2"/>
              </a:rPr>
              <a:t>Launched</a:t>
            </a:r>
            <a:r>
              <a:rPr lang="sv-SE" sz="1200" dirty="0">
                <a:latin typeface="Arial" panose="020B0604020202020204" pitchFamily="34" charset="0"/>
                <a:cs typeface="Arial" panose="020B0604020202020204" pitchFamily="34" charset="0"/>
                <a:sym typeface="Wingdings" pitchFamily="2" charset="2"/>
              </a:rPr>
              <a:t> in Nov. ’18</a:t>
            </a:r>
          </a:p>
          <a:p>
            <a:pPr marL="285750" indent="-285750">
              <a:buFont typeface="Wingdings" pitchFamily="2" charset="2"/>
              <a:buChar char="à"/>
            </a:pPr>
            <a:r>
              <a:rPr lang="sv-SE" sz="1200" dirty="0">
                <a:latin typeface="Arial" panose="020B0604020202020204" pitchFamily="34" charset="0"/>
                <a:cs typeface="Arial" panose="020B0604020202020204" pitchFamily="34" charset="0"/>
                <a:sym typeface="Wingdings" pitchFamily="2" charset="2"/>
              </a:rPr>
              <a:t>5988 </a:t>
            </a:r>
            <a:r>
              <a:rPr lang="sv-SE" sz="1200" dirty="0" err="1">
                <a:latin typeface="Arial" panose="020B0604020202020204" pitchFamily="34" charset="0"/>
                <a:cs typeface="Arial" panose="020B0604020202020204" pitchFamily="34" charset="0"/>
                <a:sym typeface="Wingdings" pitchFamily="2" charset="2"/>
              </a:rPr>
              <a:t>learners</a:t>
            </a:r>
            <a:r>
              <a:rPr lang="sv-SE" sz="1200" dirty="0">
                <a:latin typeface="Arial" panose="020B0604020202020204" pitchFamily="34" charset="0"/>
                <a:cs typeface="Arial" panose="020B0604020202020204" pitchFamily="34" charset="0"/>
                <a:sym typeface="Wingdings" pitchFamily="2" charset="2"/>
              </a:rPr>
              <a:t> </a:t>
            </a:r>
            <a:r>
              <a:rPr lang="sv-SE" sz="1200" dirty="0" err="1">
                <a:latin typeface="Arial" panose="020B0604020202020204" pitchFamily="34" charset="0"/>
                <a:cs typeface="Arial" panose="020B0604020202020204" pitchFamily="34" charset="0"/>
                <a:sym typeface="Wingdings" pitchFamily="2" charset="2"/>
              </a:rPr>
              <a:t>enrolled</a:t>
            </a:r>
            <a:endParaRPr lang="sv-SE" sz="1200" dirty="0">
              <a:latin typeface="Arial" panose="020B0604020202020204" pitchFamily="34" charset="0"/>
              <a:cs typeface="Arial" panose="020B0604020202020204" pitchFamily="34" charset="0"/>
              <a:sym typeface="Wingdings" pitchFamily="2" charset="2"/>
            </a:endParaRPr>
          </a:p>
        </p:txBody>
      </p:sp>
      <p:sp>
        <p:nvSpPr>
          <p:cNvPr id="17" name="Rectangle 16">
            <a:extLst>
              <a:ext uri="{FF2B5EF4-FFF2-40B4-BE49-F238E27FC236}">
                <a16:creationId xmlns:a16="http://schemas.microsoft.com/office/drawing/2014/main" id="{9BE3DD57-01FC-16F4-F178-3BC4D3499FF0}"/>
              </a:ext>
            </a:extLst>
          </p:cNvPr>
          <p:cNvSpPr/>
          <p:nvPr/>
        </p:nvSpPr>
        <p:spPr>
          <a:xfrm>
            <a:off x="1261872" y="1528373"/>
            <a:ext cx="3150096" cy="984885"/>
          </a:xfrm>
          <a:prstGeom prst="rect">
            <a:avLst/>
          </a:prstGeom>
        </p:spPr>
        <p:txBody>
          <a:bodyPr wrap="square">
            <a:spAutoFit/>
          </a:bodyPr>
          <a:lstStyle/>
          <a:p>
            <a:r>
              <a:rPr lang="sv-SE" sz="1600" b="1" u="sng" dirty="0">
                <a:latin typeface="Arial" panose="020B0604020202020204" pitchFamily="34" charset="0"/>
                <a:cs typeface="Arial" panose="020B0604020202020204" pitchFamily="34" charset="0"/>
              </a:rPr>
              <a:t>MOOC1: Particle Accelerators </a:t>
            </a:r>
            <a:r>
              <a:rPr lang="sv-SE" sz="1600" b="1" u="sng" dirty="0" err="1">
                <a:latin typeface="Arial" panose="020B0604020202020204" pitchFamily="34" charset="0"/>
                <a:cs typeface="Arial" panose="020B0604020202020204" pitchFamily="34" charset="0"/>
              </a:rPr>
              <a:t>introduction</a:t>
            </a:r>
            <a:endParaRPr lang="sv-SE" sz="1600" b="1" u="sng" dirty="0">
              <a:latin typeface="Arial" panose="020B0604020202020204" pitchFamily="34" charset="0"/>
              <a:cs typeface="Arial" panose="020B0604020202020204" pitchFamily="34" charset="0"/>
            </a:endParaRPr>
          </a:p>
          <a:p>
            <a:r>
              <a:rPr lang="sv-SE" sz="1400" dirty="0">
                <a:latin typeface="Arial" panose="020B0604020202020204" pitchFamily="34" charset="0"/>
                <a:cs typeface="Arial" panose="020B0604020202020204" pitchFamily="34" charset="0"/>
                <a:sym typeface="Wingdings" pitchFamily="2" charset="2"/>
              </a:rPr>
              <a:t> </a:t>
            </a:r>
            <a:r>
              <a:rPr lang="sv-SE" sz="1200" dirty="0" err="1">
                <a:latin typeface="Arial" panose="020B0604020202020204" pitchFamily="34" charset="0"/>
                <a:cs typeface="Arial" panose="020B0604020202020204" pitchFamily="34" charset="0"/>
                <a:sym typeface="Wingdings" pitchFamily="2" charset="2"/>
              </a:rPr>
              <a:t>L</a:t>
            </a:r>
            <a:r>
              <a:rPr lang="sv-SE" sz="1200" dirty="0" err="1">
                <a:latin typeface="Arial" panose="020B0604020202020204" pitchFamily="34" charset="0"/>
                <a:cs typeface="Arial" panose="020B0604020202020204" pitchFamily="34" charset="0"/>
              </a:rPr>
              <a:t>aunched</a:t>
            </a:r>
            <a:r>
              <a:rPr lang="sv-SE" sz="1200" dirty="0">
                <a:latin typeface="Arial" panose="020B0604020202020204" pitchFamily="34" charset="0"/>
                <a:cs typeface="Arial" panose="020B0604020202020204" pitchFamily="34" charset="0"/>
              </a:rPr>
              <a:t> in August ’19</a:t>
            </a:r>
          </a:p>
          <a:p>
            <a:r>
              <a:rPr lang="sv-SE" sz="1200" dirty="0">
                <a:latin typeface="Arial" panose="020B0604020202020204" pitchFamily="34" charset="0"/>
                <a:cs typeface="Arial" panose="020B0604020202020204" pitchFamily="34" charset="0"/>
                <a:sym typeface="Wingdings" pitchFamily="2" charset="2"/>
              </a:rPr>
              <a:t> 5110 </a:t>
            </a:r>
            <a:r>
              <a:rPr lang="sv-SE" sz="1200" dirty="0" err="1">
                <a:latin typeface="Arial" panose="020B0604020202020204" pitchFamily="34" charset="0"/>
                <a:cs typeface="Arial" panose="020B0604020202020204" pitchFamily="34" charset="0"/>
                <a:sym typeface="Wingdings" pitchFamily="2" charset="2"/>
              </a:rPr>
              <a:t>learners</a:t>
            </a:r>
            <a:r>
              <a:rPr lang="sv-SE" sz="1200" dirty="0">
                <a:latin typeface="Arial" panose="020B0604020202020204" pitchFamily="34" charset="0"/>
                <a:cs typeface="Arial" panose="020B0604020202020204" pitchFamily="34" charset="0"/>
                <a:sym typeface="Wingdings" pitchFamily="2" charset="2"/>
              </a:rPr>
              <a:t> </a:t>
            </a:r>
            <a:r>
              <a:rPr lang="sv-SE" sz="1200" dirty="0" err="1">
                <a:latin typeface="Arial" panose="020B0604020202020204" pitchFamily="34" charset="0"/>
                <a:cs typeface="Arial" panose="020B0604020202020204" pitchFamily="34" charset="0"/>
                <a:sym typeface="Wingdings" pitchFamily="2" charset="2"/>
              </a:rPr>
              <a:t>enrolled</a:t>
            </a:r>
            <a:endParaRPr lang="sv-SE" sz="1200" dirty="0">
              <a:latin typeface="Arial" panose="020B0604020202020204" pitchFamily="34" charset="0"/>
              <a:cs typeface="Arial" panose="020B0604020202020204" pitchFamily="34" charset="0"/>
            </a:endParaRPr>
          </a:p>
        </p:txBody>
      </p:sp>
      <p:graphicFrame>
        <p:nvGraphicFramePr>
          <p:cNvPr id="18" name="Table 17">
            <a:extLst>
              <a:ext uri="{FF2B5EF4-FFF2-40B4-BE49-F238E27FC236}">
                <a16:creationId xmlns:a16="http://schemas.microsoft.com/office/drawing/2014/main" id="{B1A77D0E-12AC-81C3-E81A-FC4D2670D146}"/>
              </a:ext>
            </a:extLst>
          </p:cNvPr>
          <p:cNvGraphicFramePr>
            <a:graphicFrameLocks noGrp="1"/>
          </p:cNvGraphicFramePr>
          <p:nvPr>
            <p:extLst>
              <p:ext uri="{D42A27DB-BD31-4B8C-83A1-F6EECF244321}">
                <p14:modId xmlns:p14="http://schemas.microsoft.com/office/powerpoint/2010/main" val="4122784306"/>
              </p:ext>
            </p:extLst>
          </p:nvPr>
        </p:nvGraphicFramePr>
        <p:xfrm>
          <a:off x="1261872" y="2526744"/>
          <a:ext cx="10113264" cy="4358640"/>
        </p:xfrm>
        <a:graphic>
          <a:graphicData uri="http://schemas.openxmlformats.org/drawingml/2006/table">
            <a:tbl>
              <a:tblPr firstRow="1" bandRow="1">
                <a:tableStyleId>{00A15C55-8517-42AA-B614-E9B94910E393}</a:tableStyleId>
              </a:tblPr>
              <a:tblGrid>
                <a:gridCol w="3371088">
                  <a:extLst>
                    <a:ext uri="{9D8B030D-6E8A-4147-A177-3AD203B41FA5}">
                      <a16:colId xmlns:a16="http://schemas.microsoft.com/office/drawing/2014/main" val="911998874"/>
                    </a:ext>
                  </a:extLst>
                </a:gridCol>
                <a:gridCol w="3159171">
                  <a:extLst>
                    <a:ext uri="{9D8B030D-6E8A-4147-A177-3AD203B41FA5}">
                      <a16:colId xmlns:a16="http://schemas.microsoft.com/office/drawing/2014/main" val="3229671485"/>
                    </a:ext>
                  </a:extLst>
                </a:gridCol>
                <a:gridCol w="3583005">
                  <a:extLst>
                    <a:ext uri="{9D8B030D-6E8A-4147-A177-3AD203B41FA5}">
                      <a16:colId xmlns:a16="http://schemas.microsoft.com/office/drawing/2014/main" val="3558779361"/>
                    </a:ext>
                  </a:extLst>
                </a:gridCol>
              </a:tblGrid>
              <a:tr h="370840">
                <a:tc>
                  <a:txBody>
                    <a:bodyPr/>
                    <a:lstStyle/>
                    <a:p>
                      <a:r>
                        <a:rPr lang="en-US" sz="1400" u="sng" kern="1200" dirty="0">
                          <a:effectLst/>
                        </a:rPr>
                        <a:t>Accelerators for Synchrotron Light</a:t>
                      </a:r>
                      <a:endParaRPr lang="sv-SE" sz="1400" kern="1200" dirty="0">
                        <a:effectLst/>
                      </a:endParaRPr>
                    </a:p>
                    <a:p>
                      <a:r>
                        <a:rPr lang="en-US" sz="1400" b="0" kern="1200" dirty="0">
                          <a:effectLst/>
                        </a:rPr>
                        <a:t>Light and Light Sources </a:t>
                      </a:r>
                      <a:endParaRPr lang="sv-SE" sz="1400" b="0" kern="1200" dirty="0">
                        <a:effectLst/>
                      </a:endParaRPr>
                    </a:p>
                    <a:p>
                      <a:r>
                        <a:rPr lang="en-US" sz="1400" b="0" kern="1200" dirty="0">
                          <a:effectLst/>
                        </a:rPr>
                        <a:t>Accelerator to make light</a:t>
                      </a:r>
                      <a:endParaRPr lang="sv-SE" sz="1400" b="0" kern="1200" dirty="0">
                        <a:effectLst/>
                      </a:endParaRPr>
                    </a:p>
                    <a:p>
                      <a:r>
                        <a:rPr lang="en-US" sz="1400" b="0" kern="1200" dirty="0">
                          <a:effectLst/>
                        </a:rPr>
                        <a:t>The development of accelerators for      synchrotron light</a:t>
                      </a:r>
                      <a:endParaRPr lang="sv-SE" sz="1400" b="0" kern="1200" dirty="0">
                        <a:effectLst/>
                      </a:endParaRPr>
                    </a:p>
                    <a:p>
                      <a:r>
                        <a:rPr lang="en-US" sz="1400" u="sng" kern="1200" dirty="0">
                          <a:effectLst/>
                        </a:rPr>
                        <a:t>Photon light sources and MAXIV</a:t>
                      </a:r>
                      <a:endParaRPr lang="sv-SE" sz="1400" kern="1200" dirty="0">
                        <a:effectLst/>
                      </a:endParaRPr>
                    </a:p>
                    <a:p>
                      <a:r>
                        <a:rPr lang="en-US" sz="1400" b="0" kern="1200" dirty="0">
                          <a:effectLst/>
                        </a:rPr>
                        <a:t>Synchrotron radiation</a:t>
                      </a:r>
                      <a:endParaRPr lang="sv-SE" sz="1400" b="0" kern="1200" dirty="0">
                        <a:effectLst/>
                      </a:endParaRPr>
                    </a:p>
                    <a:p>
                      <a:r>
                        <a:rPr lang="en-US" sz="1400" b="0" kern="1200" dirty="0">
                          <a:effectLst/>
                        </a:rPr>
                        <a:t>Bending magnets, wigglers and undulators</a:t>
                      </a:r>
                      <a:endParaRPr lang="sv-SE" sz="1400" b="0" kern="1200" dirty="0">
                        <a:effectLst/>
                      </a:endParaRPr>
                    </a:p>
                    <a:p>
                      <a:r>
                        <a:rPr lang="en-US" sz="1400" b="0" kern="1200" dirty="0">
                          <a:effectLst/>
                        </a:rPr>
                        <a:t>Free Electron Lasers </a:t>
                      </a:r>
                      <a:endParaRPr lang="sv-SE" sz="1400" b="0" kern="1200" dirty="0">
                        <a:effectLst/>
                      </a:endParaRPr>
                    </a:p>
                    <a:p>
                      <a:r>
                        <a:rPr lang="en-US" sz="1400" u="sng" kern="1200" dirty="0">
                          <a:effectLst/>
                        </a:rPr>
                        <a:t>Spallation source and ESS</a:t>
                      </a:r>
                      <a:endParaRPr lang="sv-SE" sz="1400" kern="1200" dirty="0">
                        <a:effectLst/>
                      </a:endParaRPr>
                    </a:p>
                    <a:p>
                      <a:r>
                        <a:rPr lang="en-US" sz="1400" b="0" kern="1200" dirty="0">
                          <a:effectLst/>
                        </a:rPr>
                        <a:t>Introduction and neutron science</a:t>
                      </a:r>
                      <a:endParaRPr lang="sv-SE" sz="1400" b="0" kern="1200" dirty="0">
                        <a:effectLst/>
                      </a:endParaRPr>
                    </a:p>
                    <a:p>
                      <a:r>
                        <a:rPr lang="en-US" sz="1400" b="0" kern="1200" dirty="0">
                          <a:effectLst/>
                        </a:rPr>
                        <a:t>European Spallation Source</a:t>
                      </a:r>
                      <a:endParaRPr lang="sv-SE" sz="1400" b="0" kern="1200" dirty="0">
                        <a:effectLst/>
                      </a:endParaRPr>
                    </a:p>
                    <a:p>
                      <a:r>
                        <a:rPr lang="en-US" sz="1400" u="sng" kern="1200" dirty="0">
                          <a:effectLst/>
                        </a:rPr>
                        <a:t>Particles Colliders</a:t>
                      </a:r>
                      <a:endParaRPr lang="sv-SE" sz="1400" kern="1200" dirty="0">
                        <a:effectLst/>
                      </a:endParaRPr>
                    </a:p>
                    <a:p>
                      <a:r>
                        <a:rPr lang="en-US" sz="1400" b="0" kern="1200" dirty="0">
                          <a:effectLst/>
                        </a:rPr>
                        <a:t>Introduction to Particles Colliders</a:t>
                      </a:r>
                      <a:endParaRPr lang="sv-SE" sz="1400" b="0" kern="1200" dirty="0">
                        <a:effectLst/>
                      </a:endParaRPr>
                    </a:p>
                    <a:p>
                      <a:r>
                        <a:rPr lang="en-US" sz="1400" b="0" kern="1200" dirty="0">
                          <a:effectLst/>
                        </a:rPr>
                        <a:t>The LHC and its experiments</a:t>
                      </a:r>
                      <a:endParaRPr lang="sv-SE" sz="1400" b="0" kern="1200" dirty="0">
                        <a:effectLst/>
                      </a:endParaRPr>
                    </a:p>
                    <a:p>
                      <a:r>
                        <a:rPr lang="en-US" sz="1400" b="0" kern="1200" dirty="0">
                          <a:effectLst/>
                        </a:rPr>
                        <a:t>Linear Colliders</a:t>
                      </a:r>
                      <a:endParaRPr lang="sv-SE" sz="1400" b="0" kern="1200" dirty="0">
                        <a:effectLst/>
                      </a:endParaRPr>
                    </a:p>
                    <a:p>
                      <a:r>
                        <a:rPr lang="en-US" sz="1400" b="0" kern="1200" dirty="0">
                          <a:effectLst/>
                        </a:rPr>
                        <a:t>Future Circular Colliders</a:t>
                      </a:r>
                      <a:endParaRPr lang="sv-SE" sz="1400" b="0" kern="1200" dirty="0">
                        <a:effectLst/>
                      </a:endParaRPr>
                    </a:p>
                    <a:p>
                      <a:r>
                        <a:rPr lang="en-US" sz="1400" u="sng" kern="1200" dirty="0">
                          <a:effectLst/>
                        </a:rPr>
                        <a:t>Plasma Wakefield</a:t>
                      </a:r>
                      <a:r>
                        <a:rPr lang="en-US" sz="1400" kern="1200" dirty="0">
                          <a:effectLst/>
                        </a:rPr>
                        <a:t> (to be completed)</a:t>
                      </a:r>
                      <a:endParaRPr lang="sv-SE" sz="1400" kern="1200" dirty="0">
                        <a:effectLst/>
                      </a:endParaRPr>
                    </a:p>
                    <a:p>
                      <a:endParaRPr lang="en-US" sz="1400" dirty="0"/>
                    </a:p>
                  </a:txBody>
                  <a:tcPr/>
                </a:tc>
                <a:tc>
                  <a:txBody>
                    <a:bodyPr/>
                    <a:lstStyle/>
                    <a:p>
                      <a:r>
                        <a:rPr lang="en-US" sz="1400" u="sng" kern="1200" dirty="0">
                          <a:effectLst/>
                        </a:rPr>
                        <a:t>RF-System</a:t>
                      </a:r>
                      <a:endParaRPr lang="sv-SE" sz="1400" kern="1200" dirty="0">
                        <a:effectLst/>
                      </a:endParaRPr>
                    </a:p>
                    <a:p>
                      <a:r>
                        <a:rPr lang="en-US" sz="1400" b="0" kern="1200" dirty="0">
                          <a:effectLst/>
                        </a:rPr>
                        <a:t>Introduction to RF-systems</a:t>
                      </a:r>
                      <a:endParaRPr lang="sv-SE" sz="1400" b="0" kern="1200" dirty="0">
                        <a:effectLst/>
                      </a:endParaRPr>
                    </a:p>
                    <a:p>
                      <a:r>
                        <a:rPr lang="en-US" sz="1400" b="0" kern="1200" dirty="0">
                          <a:effectLst/>
                        </a:rPr>
                        <a:t>RF cavities</a:t>
                      </a:r>
                      <a:endParaRPr lang="sv-SE" sz="1400" b="0" kern="1200" dirty="0">
                        <a:effectLst/>
                      </a:endParaRPr>
                    </a:p>
                    <a:p>
                      <a:r>
                        <a:rPr lang="en-US" sz="1400" b="0" kern="1200" dirty="0">
                          <a:effectLst/>
                        </a:rPr>
                        <a:t>Waveguides</a:t>
                      </a:r>
                      <a:endParaRPr lang="sv-SE" sz="1400" b="0" kern="1200" dirty="0">
                        <a:effectLst/>
                      </a:endParaRPr>
                    </a:p>
                    <a:p>
                      <a:r>
                        <a:rPr lang="en-US" sz="1400" b="0" kern="1200" dirty="0">
                          <a:effectLst/>
                        </a:rPr>
                        <a:t>RF Amplifiers</a:t>
                      </a:r>
                      <a:endParaRPr lang="sv-SE" sz="1400" b="0" kern="1200" dirty="0">
                        <a:effectLst/>
                      </a:endParaRPr>
                    </a:p>
                    <a:p>
                      <a:r>
                        <a:rPr lang="en-US" sz="1400" b="0" kern="1200" dirty="0">
                          <a:effectLst/>
                        </a:rPr>
                        <a:t>More about cavitie</a:t>
                      </a:r>
                      <a:r>
                        <a:rPr lang="en-US" sz="1400" kern="1200" dirty="0">
                          <a:effectLst/>
                        </a:rPr>
                        <a:t>s</a:t>
                      </a:r>
                      <a:endParaRPr lang="sv-SE" sz="1400" kern="1200" dirty="0">
                        <a:effectLst/>
                      </a:endParaRPr>
                    </a:p>
                    <a:p>
                      <a:r>
                        <a:rPr lang="en-US" sz="1400" u="sng" kern="1200" dirty="0">
                          <a:effectLst/>
                        </a:rPr>
                        <a:t>Magnets technology for accelerators</a:t>
                      </a:r>
                      <a:endParaRPr lang="sv-SE" sz="1400" kern="1200" dirty="0">
                        <a:effectLst/>
                      </a:endParaRPr>
                    </a:p>
                    <a:p>
                      <a:r>
                        <a:rPr lang="en-US" sz="1400" b="0" kern="1200" dirty="0">
                          <a:effectLst/>
                        </a:rPr>
                        <a:t>Magnets part1/2/3</a:t>
                      </a:r>
                      <a:endParaRPr lang="sv-SE" sz="1400" b="0" kern="1200" dirty="0">
                        <a:effectLst/>
                      </a:endParaRPr>
                    </a:p>
                    <a:p>
                      <a:r>
                        <a:rPr lang="en-US" sz="1400" u="sng" kern="1200" dirty="0">
                          <a:effectLst/>
                        </a:rPr>
                        <a:t>Beam Diagnostics</a:t>
                      </a:r>
                      <a:endParaRPr lang="sv-SE" sz="1400" kern="1200" dirty="0">
                        <a:effectLst/>
                      </a:endParaRPr>
                    </a:p>
                    <a:p>
                      <a:r>
                        <a:rPr lang="en-US" sz="1400" b="0" kern="1200" dirty="0">
                          <a:effectLst/>
                        </a:rPr>
                        <a:t>An overview</a:t>
                      </a:r>
                      <a:endParaRPr lang="sv-SE" sz="1400" b="0" kern="1200" dirty="0">
                        <a:effectLst/>
                      </a:endParaRPr>
                    </a:p>
                    <a:p>
                      <a:r>
                        <a:rPr lang="en-US" sz="1400" b="0" kern="1200" dirty="0">
                          <a:effectLst/>
                        </a:rPr>
                        <a:t>Beam intensity and position</a:t>
                      </a:r>
                      <a:endParaRPr lang="sv-SE" sz="1400" b="0" kern="1200" dirty="0">
                        <a:effectLst/>
                      </a:endParaRPr>
                    </a:p>
                    <a:p>
                      <a:r>
                        <a:rPr lang="en-US" sz="1400" b="0" kern="1200" dirty="0">
                          <a:effectLst/>
                        </a:rPr>
                        <a:t>Transverse Beam Profile</a:t>
                      </a:r>
                      <a:endParaRPr lang="sv-SE" sz="1400" b="0" kern="1200" dirty="0">
                        <a:effectLst/>
                      </a:endParaRPr>
                    </a:p>
                    <a:p>
                      <a:r>
                        <a:rPr lang="en-US" sz="1400" b="0" kern="1200" dirty="0">
                          <a:effectLst/>
                        </a:rPr>
                        <a:t>Longitudinal Beam Profile</a:t>
                      </a:r>
                      <a:endParaRPr lang="sv-SE" sz="1400" b="0" kern="1200" dirty="0">
                        <a:effectLst/>
                      </a:endParaRPr>
                    </a:p>
                    <a:p>
                      <a:r>
                        <a:rPr lang="en-US" sz="1400" b="0" kern="1200" dirty="0">
                          <a:effectLst/>
                        </a:rPr>
                        <a:t>Beam Loss Monitoring</a:t>
                      </a:r>
                      <a:endParaRPr lang="sv-SE" sz="1400" b="0" kern="1200" dirty="0">
                        <a:effectLst/>
                      </a:endParaRPr>
                    </a:p>
                    <a:p>
                      <a:r>
                        <a:rPr lang="en-US" sz="1400" u="sng" kern="1200" dirty="0">
                          <a:effectLst/>
                        </a:rPr>
                        <a:t>Basics of Vacuum techniques</a:t>
                      </a:r>
                      <a:endParaRPr lang="sv-SE" sz="1400" kern="1200" dirty="0">
                        <a:effectLst/>
                      </a:endParaRPr>
                    </a:p>
                    <a:p>
                      <a:r>
                        <a:rPr lang="en-US" sz="1400" b="0" kern="1200" dirty="0">
                          <a:effectLst/>
                        </a:rPr>
                        <a:t>An overview and motivation</a:t>
                      </a:r>
                      <a:endParaRPr lang="sv-SE" sz="1400" b="0" kern="1200" dirty="0">
                        <a:effectLst/>
                      </a:endParaRPr>
                    </a:p>
                    <a:p>
                      <a:r>
                        <a:rPr lang="en-US" sz="1400" b="0" kern="1200" dirty="0">
                          <a:effectLst/>
                        </a:rPr>
                        <a:t>Residual gases and vacuum regions</a:t>
                      </a:r>
                      <a:endParaRPr lang="sv-SE" sz="1400" b="0" kern="1200" dirty="0">
                        <a:effectLst/>
                      </a:endParaRPr>
                    </a:p>
                    <a:p>
                      <a:r>
                        <a:rPr lang="en-US" sz="1400" b="0" kern="1200" dirty="0">
                          <a:effectLst/>
                        </a:rPr>
                        <a:t>Vacuum equipment</a:t>
                      </a:r>
                      <a:endParaRPr lang="sv-SE" sz="1400" b="0" kern="1200" dirty="0">
                        <a:effectLst/>
                      </a:endParaRPr>
                    </a:p>
                    <a:p>
                      <a:r>
                        <a:rPr lang="en-US" sz="1400" b="0" kern="1200" dirty="0">
                          <a:effectLst/>
                        </a:rPr>
                        <a:t>Other vacuum components</a:t>
                      </a:r>
                      <a:endParaRPr lang="sv-SE" sz="1400" b="0" kern="1200" dirty="0">
                        <a:solidFill>
                          <a:schemeClr val="lt1"/>
                        </a:solidFill>
                        <a:effectLst/>
                        <a:latin typeface="+mn-lt"/>
                        <a:ea typeface="+mn-ea"/>
                        <a:cs typeface="+mn-cs"/>
                      </a:endParaRPr>
                    </a:p>
                  </a:txBody>
                  <a:tcPr/>
                </a:tc>
                <a:tc>
                  <a:txBody>
                    <a:bodyPr/>
                    <a:lstStyle/>
                    <a:p>
                      <a:r>
                        <a:rPr lang="en-US" sz="1400" u="sng" kern="1200" dirty="0">
                          <a:effectLst/>
                        </a:rPr>
                        <a:t>Introduction to the course and radiotherapy</a:t>
                      </a:r>
                      <a:endParaRPr lang="sv-SE" sz="1400" kern="1200" dirty="0">
                        <a:effectLst/>
                      </a:endParaRPr>
                    </a:p>
                    <a:p>
                      <a:r>
                        <a:rPr lang="en-US" sz="1400" kern="1200" dirty="0">
                          <a:effectLst/>
                        </a:rPr>
                        <a:t> </a:t>
                      </a:r>
                      <a:r>
                        <a:rPr lang="en-US" sz="1400" b="0" kern="1200" dirty="0">
                          <a:effectLst/>
                        </a:rPr>
                        <a:t>Introduction</a:t>
                      </a:r>
                      <a:endParaRPr lang="sv-SE" sz="1400" b="0" kern="1200" dirty="0">
                        <a:effectLst/>
                      </a:endParaRPr>
                    </a:p>
                    <a:p>
                      <a:r>
                        <a:rPr lang="en-US" sz="1400" b="0" kern="1200" dirty="0">
                          <a:effectLst/>
                        </a:rPr>
                        <a:t> Biological rational for radiotherapy</a:t>
                      </a:r>
                      <a:endParaRPr lang="sv-SE" sz="1400" b="0" kern="1200" dirty="0">
                        <a:effectLst/>
                      </a:endParaRPr>
                    </a:p>
                    <a:p>
                      <a:r>
                        <a:rPr lang="en-US" sz="1400" b="0" kern="1200" dirty="0">
                          <a:effectLst/>
                        </a:rPr>
                        <a:t>Intro. to the electron linac for radiation therapy</a:t>
                      </a:r>
                      <a:endParaRPr lang="sv-SE" sz="1400" b="0" kern="1200" dirty="0">
                        <a:effectLst/>
                      </a:endParaRPr>
                    </a:p>
                    <a:p>
                      <a:r>
                        <a:rPr lang="en-US" sz="1400" u="sng" kern="1200" dirty="0">
                          <a:effectLst/>
                        </a:rPr>
                        <a:t>Electron </a:t>
                      </a:r>
                      <a:r>
                        <a:rPr lang="en-US" sz="1400" u="sng" kern="1200" dirty="0" err="1">
                          <a:effectLst/>
                        </a:rPr>
                        <a:t>Linacs</a:t>
                      </a:r>
                      <a:r>
                        <a:rPr lang="en-US" sz="1400" u="sng" kern="1200" dirty="0">
                          <a:effectLst/>
                        </a:rPr>
                        <a:t> for radiation therapy</a:t>
                      </a:r>
                      <a:endParaRPr lang="sv-SE" sz="1400" kern="1200" dirty="0">
                        <a:effectLst/>
                      </a:endParaRPr>
                    </a:p>
                    <a:p>
                      <a:r>
                        <a:rPr lang="en-US" sz="1400" b="0" kern="1200" dirty="0">
                          <a:effectLst/>
                        </a:rPr>
                        <a:t>The multi-energy electron Linac structure</a:t>
                      </a:r>
                      <a:endParaRPr lang="sv-SE" sz="1400" b="0" kern="1200" dirty="0">
                        <a:effectLst/>
                      </a:endParaRPr>
                    </a:p>
                    <a:p>
                      <a:r>
                        <a:rPr lang="en-US" sz="1400" b="0" kern="1200" dirty="0">
                          <a:effectLst/>
                        </a:rPr>
                        <a:t> Dose delivery to the patient</a:t>
                      </a:r>
                      <a:endParaRPr lang="sv-SE" sz="1400" b="0" kern="1200" dirty="0">
                        <a:effectLst/>
                      </a:endParaRPr>
                    </a:p>
                    <a:p>
                      <a:r>
                        <a:rPr lang="en-US" sz="1400" u="sng" kern="1200" dirty="0">
                          <a:effectLst/>
                        </a:rPr>
                        <a:t>Proton therapy 1</a:t>
                      </a:r>
                      <a:endParaRPr lang="sv-SE" sz="1400" kern="1200" dirty="0">
                        <a:effectLst/>
                      </a:endParaRPr>
                    </a:p>
                    <a:p>
                      <a:r>
                        <a:rPr lang="en-US" sz="1400" kern="1200" dirty="0">
                          <a:effectLst/>
                        </a:rPr>
                        <a:t> </a:t>
                      </a:r>
                      <a:r>
                        <a:rPr lang="en-US" sz="1400" b="0" kern="1200" dirty="0">
                          <a:effectLst/>
                        </a:rPr>
                        <a:t>Rationale of proton therapy</a:t>
                      </a:r>
                      <a:endParaRPr lang="sv-SE" sz="1400" b="0" kern="1200" dirty="0">
                        <a:effectLst/>
                      </a:endParaRPr>
                    </a:p>
                    <a:p>
                      <a:r>
                        <a:rPr lang="en-US" sz="1400" b="0" kern="1200" dirty="0">
                          <a:effectLst/>
                        </a:rPr>
                        <a:t> Accelerators for proton therapy</a:t>
                      </a:r>
                      <a:endParaRPr lang="sv-SE" sz="1400" b="0" kern="1200" dirty="0">
                        <a:effectLst/>
                      </a:endParaRPr>
                    </a:p>
                    <a:p>
                      <a:r>
                        <a:rPr lang="en-US" sz="1400" b="0" kern="1200" dirty="0">
                          <a:effectLst/>
                        </a:rPr>
                        <a:t> Treatment delivery of proton therapy</a:t>
                      </a:r>
                      <a:endParaRPr lang="sv-SE" sz="1400" b="0" kern="1200" dirty="0">
                        <a:effectLst/>
                      </a:endParaRPr>
                    </a:p>
                    <a:p>
                      <a:r>
                        <a:rPr lang="en-US" sz="1400" u="sng" kern="1200" dirty="0">
                          <a:effectLst/>
                        </a:rPr>
                        <a:t>Proton therapy II and production of medical radionuclides</a:t>
                      </a:r>
                      <a:endParaRPr lang="sv-SE" sz="1400" kern="1200" dirty="0">
                        <a:effectLst/>
                      </a:endParaRPr>
                    </a:p>
                    <a:p>
                      <a:r>
                        <a:rPr lang="en-US" sz="1400" kern="1200" dirty="0">
                          <a:effectLst/>
                        </a:rPr>
                        <a:t> </a:t>
                      </a:r>
                      <a:r>
                        <a:rPr lang="en-US" sz="1400" b="0" kern="1200" dirty="0">
                          <a:effectLst/>
                        </a:rPr>
                        <a:t>Heavy ion therapy</a:t>
                      </a:r>
                      <a:endParaRPr lang="sv-SE" sz="1400" b="0" kern="1200" dirty="0">
                        <a:effectLst/>
                      </a:endParaRPr>
                    </a:p>
                    <a:p>
                      <a:r>
                        <a:rPr lang="en-US" sz="1400" b="0" kern="1200" dirty="0">
                          <a:effectLst/>
                        </a:rPr>
                        <a:t> Challenges in pr.  </a:t>
                      </a:r>
                      <a:r>
                        <a:rPr lang="en-US" sz="1400" b="0" kern="1200" dirty="0" err="1">
                          <a:effectLst/>
                        </a:rPr>
                        <a:t>th.</a:t>
                      </a:r>
                      <a:r>
                        <a:rPr lang="en-US" sz="1400" b="0" kern="1200" dirty="0">
                          <a:effectLst/>
                        </a:rPr>
                        <a:t> and heavy  ion </a:t>
                      </a:r>
                      <a:r>
                        <a:rPr lang="en-US" sz="1400" b="0" kern="1200" dirty="0" err="1">
                          <a:effectLst/>
                        </a:rPr>
                        <a:t>th.</a:t>
                      </a:r>
                      <a:endParaRPr lang="sv-SE" sz="1400" b="0" kern="1200" dirty="0">
                        <a:effectLst/>
                      </a:endParaRPr>
                    </a:p>
                    <a:p>
                      <a:r>
                        <a:rPr lang="en-US" sz="1400" b="0" kern="1200" dirty="0">
                          <a:effectLst/>
                        </a:rPr>
                        <a:t> Introduction to medical radionuclides</a:t>
                      </a:r>
                      <a:endParaRPr lang="sv-SE" sz="1400" b="0" kern="1200" dirty="0">
                        <a:effectLst/>
                      </a:endParaRPr>
                    </a:p>
                    <a:p>
                      <a:r>
                        <a:rPr lang="en-US" sz="1400" b="0" kern="1200" dirty="0">
                          <a:effectLst/>
                        </a:rPr>
                        <a:t> Production of medical radionuclides</a:t>
                      </a:r>
                      <a:endParaRPr lang="sv-SE" sz="1400" b="0" kern="1200" dirty="0">
                        <a:solidFill>
                          <a:schemeClr val="lt1"/>
                        </a:solidFill>
                        <a:effectLst/>
                        <a:latin typeface="+mn-lt"/>
                        <a:ea typeface="+mn-ea"/>
                        <a:cs typeface="+mn-cs"/>
                      </a:endParaRPr>
                    </a:p>
                  </a:txBody>
                  <a:tcPr/>
                </a:tc>
                <a:extLst>
                  <a:ext uri="{0D108BD9-81ED-4DB2-BD59-A6C34878D82A}">
                    <a16:rowId xmlns:a16="http://schemas.microsoft.com/office/drawing/2014/main" val="4265237085"/>
                  </a:ext>
                </a:extLst>
              </a:tr>
            </a:tbl>
          </a:graphicData>
        </a:graphic>
      </p:graphicFrame>
      <p:sp>
        <p:nvSpPr>
          <p:cNvPr id="19" name="Rectangle 18">
            <a:extLst>
              <a:ext uri="{FF2B5EF4-FFF2-40B4-BE49-F238E27FC236}">
                <a16:creationId xmlns:a16="http://schemas.microsoft.com/office/drawing/2014/main" id="{5A437BB4-C082-5AB8-7073-70564322F77F}"/>
              </a:ext>
            </a:extLst>
          </p:cNvPr>
          <p:cNvSpPr/>
          <p:nvPr/>
        </p:nvSpPr>
        <p:spPr>
          <a:xfrm>
            <a:off x="10352588" y="2057391"/>
            <a:ext cx="1433406" cy="307777"/>
          </a:xfrm>
          <a:prstGeom prst="rect">
            <a:avLst/>
          </a:prstGeom>
        </p:spPr>
        <p:txBody>
          <a:bodyPr wrap="none">
            <a:spAutoFit/>
          </a:bodyPr>
          <a:lstStyle/>
          <a:p>
            <a:r>
              <a:rPr lang="sv-SE" sz="1400" b="1" dirty="0">
                <a:latin typeface="Arial" panose="020B0604020202020204" pitchFamily="34" charset="0"/>
                <a:cs typeface="Arial" panose="020B0604020202020204" pitchFamily="34" charset="0"/>
              </a:rPr>
              <a:t>@ 19 Dec 2022</a:t>
            </a:r>
            <a:endParaRPr lang="en-US" sz="1400" dirty="0"/>
          </a:p>
        </p:txBody>
      </p:sp>
    </p:spTree>
    <p:extLst>
      <p:ext uri="{BB962C8B-B14F-4D97-AF65-F5344CB8AC3E}">
        <p14:creationId xmlns:p14="http://schemas.microsoft.com/office/powerpoint/2010/main" val="4199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FF06-D74C-D5C3-8A51-ECAA6197B04D}"/>
              </a:ext>
            </a:extLst>
          </p:cNvPr>
          <p:cNvSpPr>
            <a:spLocks noGrp="1"/>
          </p:cNvSpPr>
          <p:nvPr>
            <p:ph type="title"/>
          </p:nvPr>
        </p:nvSpPr>
        <p:spPr>
          <a:xfrm>
            <a:off x="1103708" y="265373"/>
            <a:ext cx="10757733" cy="657339"/>
          </a:xfrm>
        </p:spPr>
        <p:txBody>
          <a:bodyPr/>
          <a:lstStyle/>
          <a:p>
            <a:r>
              <a:rPr lang="sv-SE" dirty="0"/>
              <a:t>Nordic Particle Accelerator Project MOOC</a:t>
            </a:r>
            <a:endParaRPr lang="en-SE" dirty="0"/>
          </a:p>
        </p:txBody>
      </p:sp>
      <p:sp>
        <p:nvSpPr>
          <p:cNvPr id="4" name="Slide Number Placeholder 3">
            <a:extLst>
              <a:ext uri="{FF2B5EF4-FFF2-40B4-BE49-F238E27FC236}">
                <a16:creationId xmlns:a16="http://schemas.microsoft.com/office/drawing/2014/main" id="{E58467D6-C05E-87F1-F049-897F6E5F7D3F}"/>
              </a:ext>
            </a:extLst>
          </p:cNvPr>
          <p:cNvSpPr>
            <a:spLocks noGrp="1"/>
          </p:cNvSpPr>
          <p:nvPr>
            <p:ph type="sldNum" sz="quarter" idx="12"/>
          </p:nvPr>
        </p:nvSpPr>
        <p:spPr/>
        <p:txBody>
          <a:bodyPr/>
          <a:lstStyle/>
          <a:p>
            <a:fld id="{F7283078-D760-1647-8B80-66BA8B52336D}" type="slidenum">
              <a:rPr lang="sv-SE" smtClean="0"/>
              <a:t>9</a:t>
            </a:fld>
            <a:endParaRPr lang="sv-SE" dirty="0"/>
          </a:p>
        </p:txBody>
      </p:sp>
      <p:sp>
        <p:nvSpPr>
          <p:cNvPr id="5" name="Text Placeholder 4">
            <a:extLst>
              <a:ext uri="{FF2B5EF4-FFF2-40B4-BE49-F238E27FC236}">
                <a16:creationId xmlns:a16="http://schemas.microsoft.com/office/drawing/2014/main" id="{4851D45F-F1B0-EF92-765D-B92B7BB335C8}"/>
              </a:ext>
            </a:extLst>
          </p:cNvPr>
          <p:cNvSpPr>
            <a:spLocks noGrp="1"/>
          </p:cNvSpPr>
          <p:nvPr>
            <p:ph type="body" sz="quarter" idx="14"/>
          </p:nvPr>
        </p:nvSpPr>
        <p:spPr/>
        <p:txBody>
          <a:bodyPr/>
          <a:lstStyle/>
          <a:p>
            <a:r>
              <a:rPr lang="sv-SE" dirty="0" err="1">
                <a:ea typeface="Times New Roman"/>
                <a:sym typeface="Times New Roman"/>
              </a:rPr>
              <a:t>Example</a:t>
            </a:r>
            <a:r>
              <a:rPr lang="sv-SE" dirty="0">
                <a:ea typeface="Times New Roman"/>
                <a:sym typeface="Times New Roman"/>
              </a:rPr>
              <a:t>: MOOC2: Fundamentals </a:t>
            </a:r>
            <a:r>
              <a:rPr lang="sv-SE" dirty="0" err="1">
                <a:ea typeface="Times New Roman"/>
                <a:sym typeface="Times New Roman"/>
              </a:rPr>
              <a:t>of</a:t>
            </a:r>
            <a:r>
              <a:rPr lang="sv-SE" dirty="0">
                <a:ea typeface="Times New Roman"/>
                <a:sym typeface="Times New Roman"/>
              </a:rPr>
              <a:t> accelerator </a:t>
            </a:r>
            <a:r>
              <a:rPr lang="sv-SE" dirty="0" err="1">
                <a:ea typeface="Times New Roman"/>
                <a:sym typeface="Times New Roman"/>
              </a:rPr>
              <a:t>technology</a:t>
            </a:r>
            <a:endParaRPr lang="en-SE" dirty="0"/>
          </a:p>
        </p:txBody>
      </p:sp>
      <p:pic>
        <p:nvPicPr>
          <p:cNvPr id="8" name="Picture 7">
            <a:extLst>
              <a:ext uri="{FF2B5EF4-FFF2-40B4-BE49-F238E27FC236}">
                <a16:creationId xmlns:a16="http://schemas.microsoft.com/office/drawing/2014/main" id="{A0AD8293-9493-AD6E-330D-AFEE875CF7E0}"/>
              </a:ext>
            </a:extLst>
          </p:cNvPr>
          <p:cNvPicPr>
            <a:picLocks noChangeAspect="1"/>
          </p:cNvPicPr>
          <p:nvPr/>
        </p:nvPicPr>
        <p:blipFill>
          <a:blip r:embed="rId2"/>
          <a:stretch>
            <a:fillRect/>
          </a:stretch>
        </p:blipFill>
        <p:spPr>
          <a:xfrm>
            <a:off x="1528718" y="2091515"/>
            <a:ext cx="9144000" cy="4462709"/>
          </a:xfrm>
          <a:prstGeom prst="rect">
            <a:avLst/>
          </a:prstGeom>
        </p:spPr>
      </p:pic>
      <p:sp>
        <p:nvSpPr>
          <p:cNvPr id="9" name="Rectangle 8">
            <a:extLst>
              <a:ext uri="{FF2B5EF4-FFF2-40B4-BE49-F238E27FC236}">
                <a16:creationId xmlns:a16="http://schemas.microsoft.com/office/drawing/2014/main" id="{1D6866C6-97D0-D463-467D-954B9F1C4215}"/>
              </a:ext>
            </a:extLst>
          </p:cNvPr>
          <p:cNvSpPr/>
          <p:nvPr/>
        </p:nvSpPr>
        <p:spPr>
          <a:xfrm>
            <a:off x="992777" y="1524309"/>
            <a:ext cx="8914929" cy="369332"/>
          </a:xfrm>
          <a:prstGeom prst="rect">
            <a:avLst/>
          </a:prstGeom>
        </p:spPr>
        <p:txBody>
          <a:bodyPr wrap="square">
            <a:spAutoFit/>
          </a:bodyPr>
          <a:lstStyle/>
          <a:p>
            <a:r>
              <a:rPr lang="en-US" dirty="0">
                <a:hlinkClick r:id="rId3"/>
              </a:rPr>
              <a:t>https://www.coursera.org/learn/fundamentals-particle-accelerator-technology</a:t>
            </a:r>
            <a:r>
              <a:rPr lang="en-US" dirty="0"/>
              <a:t> </a:t>
            </a:r>
          </a:p>
        </p:txBody>
      </p:sp>
      <p:sp>
        <p:nvSpPr>
          <p:cNvPr id="3" name="Footer Placeholder 5">
            <a:extLst>
              <a:ext uri="{FF2B5EF4-FFF2-40B4-BE49-F238E27FC236}">
                <a16:creationId xmlns:a16="http://schemas.microsoft.com/office/drawing/2014/main" id="{338A399B-AD70-9580-5880-404B3BC718E5}"/>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7" name="Date Placeholder 6">
            <a:extLst>
              <a:ext uri="{FF2B5EF4-FFF2-40B4-BE49-F238E27FC236}">
                <a16:creationId xmlns:a16="http://schemas.microsoft.com/office/drawing/2014/main" id="{D6760270-CFCE-EEC0-A6A3-B8BECA200D0D}"/>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143482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080B775-ED0E-C8A9-0F10-D141B33D1E63}"/>
              </a:ext>
            </a:extLst>
          </p:cNvPr>
          <p:cNvSpPr>
            <a:spLocks noGrp="1"/>
          </p:cNvSpPr>
          <p:nvPr>
            <p:ph type="ftr" sz="quarter" idx="3"/>
          </p:nvPr>
        </p:nvSpPr>
        <p:spPr>
          <a:xfrm>
            <a:off x="2345344" y="6475270"/>
            <a:ext cx="5655656" cy="494880"/>
          </a:xfrm>
        </p:spPr>
        <p:txBody>
          <a:bodyPr/>
          <a:lstStyle/>
          <a:p>
            <a:r>
              <a:rPr lang="sv-SE"/>
              <a:t>PRESENTATION TITLE/FOOTER</a:t>
            </a:r>
            <a:endParaRPr lang="sv-SE" dirty="0"/>
          </a:p>
        </p:txBody>
      </p:sp>
      <p:sp>
        <p:nvSpPr>
          <p:cNvPr id="4" name="Slide Number Placeholder 3">
            <a:extLst>
              <a:ext uri="{FF2B5EF4-FFF2-40B4-BE49-F238E27FC236}">
                <a16:creationId xmlns:a16="http://schemas.microsoft.com/office/drawing/2014/main" id="{3D479501-AC77-CEA6-ACA7-0296A3E26ABF}"/>
              </a:ext>
            </a:extLst>
          </p:cNvPr>
          <p:cNvSpPr>
            <a:spLocks noGrp="1"/>
          </p:cNvSpPr>
          <p:nvPr>
            <p:ph type="sldNum" sz="quarter" idx="12"/>
          </p:nvPr>
        </p:nvSpPr>
        <p:spPr/>
        <p:txBody>
          <a:bodyPr/>
          <a:lstStyle/>
          <a:p>
            <a:fld id="{F7283078-D760-1647-8B80-66BA8B52336D}" type="slidenum">
              <a:rPr lang="sv-SE" smtClean="0"/>
              <a:t>10</a:t>
            </a:fld>
            <a:endParaRPr lang="sv-SE" dirty="0"/>
          </a:p>
        </p:txBody>
      </p:sp>
      <p:sp>
        <p:nvSpPr>
          <p:cNvPr id="5" name="Text Placeholder 4">
            <a:extLst>
              <a:ext uri="{FF2B5EF4-FFF2-40B4-BE49-F238E27FC236}">
                <a16:creationId xmlns:a16="http://schemas.microsoft.com/office/drawing/2014/main" id="{ED8D8969-0191-6CD9-4F50-5FEFF316A2EB}"/>
              </a:ext>
            </a:extLst>
          </p:cNvPr>
          <p:cNvSpPr>
            <a:spLocks noGrp="1"/>
          </p:cNvSpPr>
          <p:nvPr>
            <p:ph type="body" sz="quarter" idx="14"/>
          </p:nvPr>
        </p:nvSpPr>
        <p:spPr/>
        <p:txBody>
          <a:bodyPr/>
          <a:lstStyle/>
          <a:p>
            <a:r>
              <a:rPr lang="en-US" dirty="0"/>
              <a:t>Coursera Architecture</a:t>
            </a:r>
            <a:endParaRPr lang="en-SE" dirty="0"/>
          </a:p>
        </p:txBody>
      </p:sp>
      <p:pic>
        <p:nvPicPr>
          <p:cNvPr id="10" name="Picture 9">
            <a:extLst>
              <a:ext uri="{FF2B5EF4-FFF2-40B4-BE49-F238E27FC236}">
                <a16:creationId xmlns:a16="http://schemas.microsoft.com/office/drawing/2014/main" id="{2833FA64-2F15-F7D9-FDB8-0557105AD1C5}"/>
              </a:ext>
            </a:extLst>
          </p:cNvPr>
          <p:cNvPicPr>
            <a:picLocks noChangeAspect="1"/>
          </p:cNvPicPr>
          <p:nvPr/>
        </p:nvPicPr>
        <p:blipFill>
          <a:blip r:embed="rId2"/>
          <a:stretch>
            <a:fillRect/>
          </a:stretch>
        </p:blipFill>
        <p:spPr>
          <a:xfrm>
            <a:off x="1524000" y="1417639"/>
            <a:ext cx="9144000" cy="5439961"/>
          </a:xfrm>
          <a:prstGeom prst="rect">
            <a:avLst/>
          </a:prstGeom>
        </p:spPr>
      </p:pic>
      <p:sp>
        <p:nvSpPr>
          <p:cNvPr id="13" name="Title 1">
            <a:extLst>
              <a:ext uri="{FF2B5EF4-FFF2-40B4-BE49-F238E27FC236}">
                <a16:creationId xmlns:a16="http://schemas.microsoft.com/office/drawing/2014/main" id="{166152C6-42AA-352D-AD9C-A9BC00530F36}"/>
              </a:ext>
            </a:extLst>
          </p:cNvPr>
          <p:cNvSpPr txBox="1">
            <a:spLocks/>
          </p:cNvSpPr>
          <p:nvPr/>
        </p:nvSpPr>
        <p:spPr>
          <a:xfrm>
            <a:off x="1103709" y="239260"/>
            <a:ext cx="10757733" cy="657339"/>
          </a:xfrm>
          <a:prstGeom prst="rect">
            <a:avLst/>
          </a:prstGeom>
        </p:spPr>
        <p:txBody>
          <a:bodyPr vert="horz" lIns="90000" tIns="45720" rIns="91440" bIns="18000" rtlCol="0" anchor="t" anchorCtr="0">
            <a:noAutofit/>
          </a:bodyPr>
          <a:lstStyle>
            <a:lvl1pPr algn="l" defTabSz="914400" rtl="0" eaLnBrk="1" latinLnBrk="0" hangingPunct="1">
              <a:lnSpc>
                <a:spcPct val="90000"/>
              </a:lnSpc>
              <a:spcBef>
                <a:spcPct val="0"/>
              </a:spcBef>
              <a:buNone/>
              <a:defRPr sz="4200" kern="1200">
                <a:solidFill>
                  <a:srgbClr val="666666"/>
                </a:solidFill>
                <a:latin typeface="+mj-lt"/>
                <a:ea typeface="+mj-ea"/>
                <a:cs typeface="+mj-cs"/>
              </a:defRPr>
            </a:lvl1pPr>
          </a:lstStyle>
          <a:p>
            <a:r>
              <a:rPr lang="sv-SE" dirty="0">
                <a:latin typeface="+mn-lt"/>
              </a:rPr>
              <a:t>Nordic Particle Accelerator Project MOOC</a:t>
            </a:r>
            <a:endParaRPr lang="en-SE" dirty="0">
              <a:latin typeface="+mn-lt"/>
            </a:endParaRPr>
          </a:p>
        </p:txBody>
      </p:sp>
    </p:spTree>
    <p:extLst>
      <p:ext uri="{BB962C8B-B14F-4D97-AF65-F5344CB8AC3E}">
        <p14:creationId xmlns:p14="http://schemas.microsoft.com/office/powerpoint/2010/main" val="3543381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27A612-C776-51F3-52FF-57881347BF07}"/>
              </a:ext>
            </a:extLst>
          </p:cNvPr>
          <p:cNvSpPr>
            <a:spLocks noGrp="1"/>
          </p:cNvSpPr>
          <p:nvPr>
            <p:ph type="sldNum" sz="quarter" idx="12"/>
          </p:nvPr>
        </p:nvSpPr>
        <p:spPr/>
        <p:txBody>
          <a:bodyPr/>
          <a:lstStyle/>
          <a:p>
            <a:fld id="{F7283078-D760-1647-8B80-66BA8B52336D}" type="slidenum">
              <a:rPr lang="sv-SE" smtClean="0"/>
              <a:t>11</a:t>
            </a:fld>
            <a:endParaRPr lang="sv-SE" dirty="0"/>
          </a:p>
        </p:txBody>
      </p:sp>
      <p:sp>
        <p:nvSpPr>
          <p:cNvPr id="5" name="Text Placeholder 4">
            <a:extLst>
              <a:ext uri="{FF2B5EF4-FFF2-40B4-BE49-F238E27FC236}">
                <a16:creationId xmlns:a16="http://schemas.microsoft.com/office/drawing/2014/main" id="{24137BF1-597C-6D6D-D42C-11463025F91A}"/>
              </a:ext>
            </a:extLst>
          </p:cNvPr>
          <p:cNvSpPr>
            <a:spLocks noGrp="1"/>
          </p:cNvSpPr>
          <p:nvPr>
            <p:ph type="body" sz="quarter" idx="14"/>
          </p:nvPr>
        </p:nvSpPr>
        <p:spPr/>
        <p:txBody>
          <a:bodyPr/>
          <a:lstStyle/>
          <a:p>
            <a:r>
              <a:rPr lang="en-US" dirty="0"/>
              <a:t>Example of Lecture</a:t>
            </a:r>
            <a:endParaRPr lang="en-SE" dirty="0"/>
          </a:p>
        </p:txBody>
      </p:sp>
      <p:pic>
        <p:nvPicPr>
          <p:cNvPr id="10" name="Picture 9">
            <a:extLst>
              <a:ext uri="{FF2B5EF4-FFF2-40B4-BE49-F238E27FC236}">
                <a16:creationId xmlns:a16="http://schemas.microsoft.com/office/drawing/2014/main" id="{390A640D-A2F2-4379-825F-A7CFF786664F}"/>
              </a:ext>
            </a:extLst>
          </p:cNvPr>
          <p:cNvPicPr>
            <a:picLocks noChangeAspect="1"/>
          </p:cNvPicPr>
          <p:nvPr/>
        </p:nvPicPr>
        <p:blipFill>
          <a:blip r:embed="rId2"/>
          <a:stretch>
            <a:fillRect/>
          </a:stretch>
        </p:blipFill>
        <p:spPr>
          <a:xfrm>
            <a:off x="1376809" y="1319831"/>
            <a:ext cx="8813800" cy="4927600"/>
          </a:xfrm>
          <a:prstGeom prst="rect">
            <a:avLst/>
          </a:prstGeom>
        </p:spPr>
      </p:pic>
      <p:sp>
        <p:nvSpPr>
          <p:cNvPr id="11" name="Title 1">
            <a:extLst>
              <a:ext uri="{FF2B5EF4-FFF2-40B4-BE49-F238E27FC236}">
                <a16:creationId xmlns:a16="http://schemas.microsoft.com/office/drawing/2014/main" id="{78D5A20E-1739-6BC1-2C4A-3A5DC3474ED9}"/>
              </a:ext>
            </a:extLst>
          </p:cNvPr>
          <p:cNvSpPr>
            <a:spLocks noGrp="1"/>
          </p:cNvSpPr>
          <p:nvPr>
            <p:ph type="title"/>
          </p:nvPr>
        </p:nvSpPr>
        <p:spPr>
          <a:xfrm>
            <a:off x="720759" y="248351"/>
            <a:ext cx="10757733" cy="657339"/>
          </a:xfrm>
        </p:spPr>
        <p:txBody>
          <a:bodyPr/>
          <a:lstStyle/>
          <a:p>
            <a:r>
              <a:rPr lang="sv-SE" dirty="0"/>
              <a:t>Nordic Particle Accelerator Project MOOC</a:t>
            </a:r>
            <a:endParaRPr lang="en-SE" dirty="0"/>
          </a:p>
        </p:txBody>
      </p:sp>
      <p:sp>
        <p:nvSpPr>
          <p:cNvPr id="8" name="Rectangle 7">
            <a:extLst>
              <a:ext uri="{FF2B5EF4-FFF2-40B4-BE49-F238E27FC236}">
                <a16:creationId xmlns:a16="http://schemas.microsoft.com/office/drawing/2014/main" id="{510C3013-7B0D-0111-002D-16E224A2681B}"/>
              </a:ext>
            </a:extLst>
          </p:cNvPr>
          <p:cNvSpPr/>
          <p:nvPr/>
        </p:nvSpPr>
        <p:spPr>
          <a:xfrm>
            <a:off x="5936343" y="1019610"/>
            <a:ext cx="6255657" cy="646331"/>
          </a:xfrm>
          <a:prstGeom prst="rect">
            <a:avLst/>
          </a:prstGeom>
          <a:solidFill>
            <a:schemeClr val="bg2">
              <a:alpha val="44475"/>
            </a:schemeClr>
          </a:solidFill>
        </p:spPr>
        <p:txBody>
          <a:bodyPr wrap="square">
            <a:spAutoFit/>
          </a:bodyPr>
          <a:lstStyle/>
          <a:p>
            <a:r>
              <a:rPr lang="en-US" dirty="0"/>
              <a:t>https://</a:t>
            </a:r>
            <a:r>
              <a:rPr lang="en-US" dirty="0" err="1"/>
              <a:t>www.coursera.org</a:t>
            </a:r>
            <a:r>
              <a:rPr lang="en-US" dirty="0"/>
              <a:t>/lecture/fundamentals-particle-accelerator-technology/general-introduction-wf3CB</a:t>
            </a:r>
          </a:p>
        </p:txBody>
      </p:sp>
      <p:sp>
        <p:nvSpPr>
          <p:cNvPr id="3" name="Footer Placeholder 5">
            <a:extLst>
              <a:ext uri="{FF2B5EF4-FFF2-40B4-BE49-F238E27FC236}">
                <a16:creationId xmlns:a16="http://schemas.microsoft.com/office/drawing/2014/main" id="{173ABBEE-D6F7-A1B4-2ECD-04B6F069B5CE}"/>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7" name="Date Placeholder 6">
            <a:extLst>
              <a:ext uri="{FF2B5EF4-FFF2-40B4-BE49-F238E27FC236}">
                <a16:creationId xmlns:a16="http://schemas.microsoft.com/office/drawing/2014/main" id="{11BB57FD-A9FE-E5B4-E45C-68CC098E89E0}"/>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174382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BD82-F3AE-628B-5401-82EF08158D39}"/>
              </a:ext>
            </a:extLst>
          </p:cNvPr>
          <p:cNvSpPr>
            <a:spLocks noGrp="1"/>
          </p:cNvSpPr>
          <p:nvPr>
            <p:ph type="title"/>
          </p:nvPr>
        </p:nvSpPr>
        <p:spPr>
          <a:xfrm>
            <a:off x="1103708" y="265373"/>
            <a:ext cx="10123091" cy="657339"/>
          </a:xfrm>
        </p:spPr>
        <p:txBody>
          <a:bodyPr/>
          <a:lstStyle/>
          <a:p>
            <a:r>
              <a:rPr lang="sv-SE" dirty="0"/>
              <a:t>Nordic Particle Accelerator Project MOOC</a:t>
            </a:r>
            <a:endParaRPr lang="en-SE" dirty="0"/>
          </a:p>
        </p:txBody>
      </p:sp>
      <p:sp>
        <p:nvSpPr>
          <p:cNvPr id="3" name="Slide Number Placeholder 2">
            <a:extLst>
              <a:ext uri="{FF2B5EF4-FFF2-40B4-BE49-F238E27FC236}">
                <a16:creationId xmlns:a16="http://schemas.microsoft.com/office/drawing/2014/main" id="{7640F471-6DA1-E3B3-CCDE-984F1716410E}"/>
              </a:ext>
            </a:extLst>
          </p:cNvPr>
          <p:cNvSpPr>
            <a:spLocks noGrp="1"/>
          </p:cNvSpPr>
          <p:nvPr>
            <p:ph type="sldNum" sz="quarter" idx="12"/>
          </p:nvPr>
        </p:nvSpPr>
        <p:spPr/>
        <p:txBody>
          <a:bodyPr/>
          <a:lstStyle/>
          <a:p>
            <a:fld id="{F7283078-D760-1647-8B80-66BA8B52336D}" type="slidenum">
              <a:rPr lang="sv-SE" smtClean="0"/>
              <a:t>12</a:t>
            </a:fld>
            <a:endParaRPr lang="sv-SE" dirty="0"/>
          </a:p>
        </p:txBody>
      </p:sp>
      <p:sp>
        <p:nvSpPr>
          <p:cNvPr id="4" name="Text Placeholder 3">
            <a:extLst>
              <a:ext uri="{FF2B5EF4-FFF2-40B4-BE49-F238E27FC236}">
                <a16:creationId xmlns:a16="http://schemas.microsoft.com/office/drawing/2014/main" id="{6F27705D-204D-B0BB-C49A-0BD3CEEAA779}"/>
              </a:ext>
            </a:extLst>
          </p:cNvPr>
          <p:cNvSpPr>
            <a:spLocks noGrp="1"/>
          </p:cNvSpPr>
          <p:nvPr>
            <p:ph type="body" sz="quarter" idx="14"/>
          </p:nvPr>
        </p:nvSpPr>
        <p:spPr/>
        <p:txBody>
          <a:bodyPr/>
          <a:lstStyle/>
          <a:p>
            <a:r>
              <a:rPr lang="en-SE" dirty="0"/>
              <a:t>Few statistics</a:t>
            </a:r>
          </a:p>
        </p:txBody>
      </p:sp>
      <p:pic>
        <p:nvPicPr>
          <p:cNvPr id="9" name="Content Placeholder 8">
            <a:extLst>
              <a:ext uri="{FF2B5EF4-FFF2-40B4-BE49-F238E27FC236}">
                <a16:creationId xmlns:a16="http://schemas.microsoft.com/office/drawing/2014/main" id="{BFF72603-28D9-26E0-292E-4E5C82C408F8}"/>
              </a:ext>
            </a:extLst>
          </p:cNvPr>
          <p:cNvPicPr>
            <a:picLocks noGrp="1" noChangeAspect="1"/>
          </p:cNvPicPr>
          <p:nvPr>
            <p:ph idx="1"/>
          </p:nvPr>
        </p:nvPicPr>
        <p:blipFill>
          <a:blip r:embed="rId2"/>
          <a:stretch>
            <a:fillRect/>
          </a:stretch>
        </p:blipFill>
        <p:spPr>
          <a:xfrm>
            <a:off x="417750" y="1438102"/>
            <a:ext cx="11649444" cy="5375494"/>
          </a:xfrm>
        </p:spPr>
      </p:pic>
      <p:sp>
        <p:nvSpPr>
          <p:cNvPr id="11" name="TextBox 10">
            <a:extLst>
              <a:ext uri="{FF2B5EF4-FFF2-40B4-BE49-F238E27FC236}">
                <a16:creationId xmlns:a16="http://schemas.microsoft.com/office/drawing/2014/main" id="{204DC834-80B6-B0DD-5BE0-C55E0B18F7DE}"/>
              </a:ext>
            </a:extLst>
          </p:cNvPr>
          <p:cNvSpPr txBox="1"/>
          <p:nvPr/>
        </p:nvSpPr>
        <p:spPr>
          <a:xfrm>
            <a:off x="4341207" y="1372831"/>
            <a:ext cx="8021784" cy="830997"/>
          </a:xfrm>
          <a:prstGeom prst="rect">
            <a:avLst/>
          </a:prstGeom>
          <a:noFill/>
        </p:spPr>
        <p:txBody>
          <a:bodyPr wrap="square">
            <a:spAutoFit/>
          </a:bodyPr>
          <a:lstStyle/>
          <a:p>
            <a:r>
              <a:rPr lang="en-SE" sz="2400" b="1" dirty="0">
                <a:solidFill>
                  <a:schemeClr val="accent6"/>
                </a:solidFill>
              </a:rPr>
              <a:t>We have reached out 100 Countries worldwide !</a:t>
            </a:r>
          </a:p>
          <a:p>
            <a:endParaRPr lang="en-SE" sz="2400" b="1" dirty="0">
              <a:solidFill>
                <a:schemeClr val="accent6"/>
              </a:solidFill>
            </a:endParaRPr>
          </a:p>
        </p:txBody>
      </p:sp>
      <p:sp>
        <p:nvSpPr>
          <p:cNvPr id="13" name="TextBox 12">
            <a:extLst>
              <a:ext uri="{FF2B5EF4-FFF2-40B4-BE49-F238E27FC236}">
                <a16:creationId xmlns:a16="http://schemas.microsoft.com/office/drawing/2014/main" id="{85DE3552-4A85-DB5A-16BF-4D4481F75D93}"/>
              </a:ext>
            </a:extLst>
          </p:cNvPr>
          <p:cNvSpPr txBox="1"/>
          <p:nvPr/>
        </p:nvSpPr>
        <p:spPr>
          <a:xfrm>
            <a:off x="662014" y="4510118"/>
            <a:ext cx="3705359" cy="830997"/>
          </a:xfrm>
          <a:prstGeom prst="rect">
            <a:avLst/>
          </a:prstGeom>
          <a:solidFill>
            <a:srgbClr val="FFFF00"/>
          </a:solidFill>
        </p:spPr>
        <p:txBody>
          <a:bodyPr wrap="square">
            <a:spAutoFit/>
          </a:bodyPr>
          <a:lstStyle/>
          <a:p>
            <a:pPr algn="ctr"/>
            <a:r>
              <a:rPr lang="en-SE" sz="2400" b="1" dirty="0">
                <a:solidFill>
                  <a:schemeClr val="accent6"/>
                </a:solidFill>
              </a:rPr>
              <a:t>In December 2022</a:t>
            </a:r>
          </a:p>
          <a:p>
            <a:pPr algn="ctr"/>
            <a:r>
              <a:rPr lang="en-SE" sz="2400" b="1" dirty="0">
                <a:solidFill>
                  <a:schemeClr val="accent6"/>
                </a:solidFill>
              </a:rPr>
              <a:t>15,000 NPAP students</a:t>
            </a:r>
          </a:p>
        </p:txBody>
      </p:sp>
      <p:sp>
        <p:nvSpPr>
          <p:cNvPr id="14" name="Footer Placeholder 5">
            <a:extLst>
              <a:ext uri="{FF2B5EF4-FFF2-40B4-BE49-F238E27FC236}">
                <a16:creationId xmlns:a16="http://schemas.microsoft.com/office/drawing/2014/main" id="{C3000933-1BA3-8B84-26D8-B40842213958}"/>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5" name="Date Placeholder 6">
            <a:extLst>
              <a:ext uri="{FF2B5EF4-FFF2-40B4-BE49-F238E27FC236}">
                <a16:creationId xmlns:a16="http://schemas.microsoft.com/office/drawing/2014/main" id="{8369748A-1AB5-2971-D38D-1705084B1B18}"/>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4268364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EEED-2CED-5ADF-7012-2E55C9729DA9}"/>
              </a:ext>
            </a:extLst>
          </p:cNvPr>
          <p:cNvSpPr>
            <a:spLocks noGrp="1"/>
          </p:cNvSpPr>
          <p:nvPr>
            <p:ph type="title"/>
          </p:nvPr>
        </p:nvSpPr>
        <p:spPr/>
        <p:txBody>
          <a:bodyPr/>
          <a:lstStyle/>
          <a:p>
            <a:r>
              <a:rPr lang="en-GB" dirty="0"/>
              <a:t>Next MOOC… Accelerating Teaching</a:t>
            </a:r>
            <a:endParaRPr lang="en-SE" dirty="0"/>
          </a:p>
        </p:txBody>
      </p:sp>
      <p:sp>
        <p:nvSpPr>
          <p:cNvPr id="3" name="Slide Number Placeholder 2">
            <a:extLst>
              <a:ext uri="{FF2B5EF4-FFF2-40B4-BE49-F238E27FC236}">
                <a16:creationId xmlns:a16="http://schemas.microsoft.com/office/drawing/2014/main" id="{E5B7D14E-B0E7-2F1B-C8B7-6E9D5ECEC632}"/>
              </a:ext>
            </a:extLst>
          </p:cNvPr>
          <p:cNvSpPr>
            <a:spLocks noGrp="1"/>
          </p:cNvSpPr>
          <p:nvPr>
            <p:ph type="sldNum" sz="quarter" idx="12"/>
          </p:nvPr>
        </p:nvSpPr>
        <p:spPr/>
        <p:txBody>
          <a:bodyPr/>
          <a:lstStyle/>
          <a:p>
            <a:fld id="{F7283078-D760-1647-8B80-66BA8B52336D}" type="slidenum">
              <a:rPr lang="sv-SE" smtClean="0"/>
              <a:t>13</a:t>
            </a:fld>
            <a:endParaRPr lang="sv-SE" dirty="0"/>
          </a:p>
        </p:txBody>
      </p:sp>
      <p:sp>
        <p:nvSpPr>
          <p:cNvPr id="4" name="Text Placeholder 3">
            <a:extLst>
              <a:ext uri="{FF2B5EF4-FFF2-40B4-BE49-F238E27FC236}">
                <a16:creationId xmlns:a16="http://schemas.microsoft.com/office/drawing/2014/main" id="{1F4D6DE7-FB0E-C289-ED6A-2E90755978C5}"/>
              </a:ext>
            </a:extLst>
          </p:cNvPr>
          <p:cNvSpPr>
            <a:spLocks noGrp="1"/>
          </p:cNvSpPr>
          <p:nvPr>
            <p:ph type="body" sz="quarter" idx="14"/>
          </p:nvPr>
        </p:nvSpPr>
        <p:spPr/>
        <p:txBody>
          <a:bodyPr/>
          <a:lstStyle/>
          <a:p>
            <a:r>
              <a:rPr lang="en-GB" dirty="0"/>
              <a:t>New ERASMUS+ grant</a:t>
            </a:r>
            <a:endParaRPr lang="en-SE" dirty="0"/>
          </a:p>
        </p:txBody>
      </p:sp>
      <p:sp>
        <p:nvSpPr>
          <p:cNvPr id="5" name="Content Placeholder 4">
            <a:extLst>
              <a:ext uri="{FF2B5EF4-FFF2-40B4-BE49-F238E27FC236}">
                <a16:creationId xmlns:a16="http://schemas.microsoft.com/office/drawing/2014/main" id="{9ECB1028-E712-0DFB-C250-106B70090F6A}"/>
              </a:ext>
            </a:extLst>
          </p:cNvPr>
          <p:cNvSpPr>
            <a:spLocks noGrp="1"/>
          </p:cNvSpPr>
          <p:nvPr>
            <p:ph idx="1"/>
          </p:nvPr>
        </p:nvSpPr>
        <p:spPr>
          <a:xfrm>
            <a:off x="897467" y="1562400"/>
            <a:ext cx="10905065" cy="4912870"/>
          </a:xfrm>
        </p:spPr>
        <p:txBody>
          <a:bodyPr/>
          <a:lstStyle/>
          <a:p>
            <a:r>
              <a:rPr lang="en-GB" dirty="0"/>
              <a:t>ERASMUS+ grant for a project called “Accelerating Teaching – approaching particle accelerators and new scientific research through online professional development” (</a:t>
            </a:r>
            <a:r>
              <a:rPr lang="en-GB" dirty="0">
                <a:hlinkClick r:id="rId3"/>
              </a:rPr>
              <a:t>article</a:t>
            </a:r>
            <a:r>
              <a:rPr lang="en-GB" dirty="0"/>
              <a:t>)</a:t>
            </a:r>
          </a:p>
          <a:p>
            <a:endParaRPr lang="en-GB" dirty="0"/>
          </a:p>
          <a:p>
            <a:pPr marL="0" indent="0">
              <a:buNone/>
            </a:pPr>
            <a:endParaRPr lang="en-GB" dirty="0"/>
          </a:p>
          <a:p>
            <a:pPr marL="0" indent="0">
              <a:buNone/>
            </a:pPr>
            <a:endParaRPr lang="en-GB" dirty="0"/>
          </a:p>
          <a:p>
            <a:endParaRPr lang="en-GB" dirty="0"/>
          </a:p>
          <a:p>
            <a:endParaRPr lang="en-GB" dirty="0"/>
          </a:p>
          <a:p>
            <a:endParaRPr lang="en-GB" dirty="0"/>
          </a:p>
          <a:p>
            <a:r>
              <a:rPr lang="en-GB" dirty="0"/>
              <a:t>The primary aspect of the project will be to construct the online resource, but it will also evaluate and explore teachers’ experiences from the course, as well as from their use in classroom and non-classroom settings. The project builds on an existing set of summer schools and MOOC, also funded by an ERASMUS funding back in 2015, called Nordic Particle Accelerator Program (</a:t>
            </a:r>
            <a:r>
              <a:rPr lang="en-GB" dirty="0">
                <a:hlinkClick r:id="rId4"/>
              </a:rPr>
              <a:t>NPAP</a:t>
            </a:r>
            <a:r>
              <a:rPr lang="en-GB" dirty="0"/>
              <a:t>)</a:t>
            </a:r>
            <a:endParaRPr lang="en-SE" dirty="0"/>
          </a:p>
        </p:txBody>
      </p:sp>
      <p:pic>
        <p:nvPicPr>
          <p:cNvPr id="15" name="Picture 14">
            <a:extLst>
              <a:ext uri="{FF2B5EF4-FFF2-40B4-BE49-F238E27FC236}">
                <a16:creationId xmlns:a16="http://schemas.microsoft.com/office/drawing/2014/main" id="{FAF151DC-9FF6-E1B9-1A88-9B71D99A2314}"/>
              </a:ext>
            </a:extLst>
          </p:cNvPr>
          <p:cNvPicPr>
            <a:picLocks noChangeAspect="1"/>
          </p:cNvPicPr>
          <p:nvPr/>
        </p:nvPicPr>
        <p:blipFill>
          <a:blip r:embed="rId5"/>
          <a:stretch>
            <a:fillRect/>
          </a:stretch>
        </p:blipFill>
        <p:spPr>
          <a:xfrm>
            <a:off x="6958898" y="2262945"/>
            <a:ext cx="4776062" cy="2613855"/>
          </a:xfrm>
          <a:prstGeom prst="rect">
            <a:avLst/>
          </a:prstGeom>
        </p:spPr>
      </p:pic>
      <p:sp>
        <p:nvSpPr>
          <p:cNvPr id="17" name="TextBox 16">
            <a:extLst>
              <a:ext uri="{FF2B5EF4-FFF2-40B4-BE49-F238E27FC236}">
                <a16:creationId xmlns:a16="http://schemas.microsoft.com/office/drawing/2014/main" id="{9A9DDD56-F7CE-8721-1506-828035E18D57}"/>
              </a:ext>
            </a:extLst>
          </p:cNvPr>
          <p:cNvSpPr txBox="1"/>
          <p:nvPr/>
        </p:nvSpPr>
        <p:spPr>
          <a:xfrm>
            <a:off x="1168561" y="2754264"/>
            <a:ext cx="5722765" cy="1631216"/>
          </a:xfrm>
          <a:prstGeom prst="rect">
            <a:avLst/>
          </a:prstGeom>
          <a:gradFill>
            <a:gsLst>
              <a:gs pos="0">
                <a:schemeClr val="accent1">
                  <a:lumMod val="40000"/>
                  <a:lumOff val="60000"/>
                </a:schemeClr>
              </a:gs>
              <a:gs pos="92000">
                <a:schemeClr val="accent1">
                  <a:lumMod val="95000"/>
                  <a:lumOff val="5000"/>
                </a:schemeClr>
              </a:gs>
              <a:gs pos="100000">
                <a:schemeClr val="accent1">
                  <a:lumMod val="60000"/>
                </a:schemeClr>
              </a:gs>
            </a:gsLst>
            <a:path path="circle">
              <a:fillToRect l="50000" t="130000" r="50000" b="-30000"/>
            </a:path>
          </a:gradFill>
        </p:spPr>
        <p:txBody>
          <a:bodyPr wrap="square">
            <a:spAutoFit/>
          </a:bodyPr>
          <a:lstStyle/>
          <a:p>
            <a:r>
              <a:rPr lang="en-GB" sz="2000" dirty="0"/>
              <a:t>EU </a:t>
            </a:r>
            <a:r>
              <a:rPr lang="en-GB" sz="2000" dirty="0" err="1"/>
              <a:t>SchoolsNet</a:t>
            </a:r>
            <a:r>
              <a:rPr lang="en-GB" sz="2000" dirty="0"/>
              <a:t>, Malmö University, Copenhagen University, Lund University including MAX IV and </a:t>
            </a:r>
            <a:r>
              <a:rPr lang="en-GB" sz="2000" dirty="0" err="1"/>
              <a:t>Vattenhallen</a:t>
            </a:r>
            <a:r>
              <a:rPr lang="en-GB" sz="2000" dirty="0"/>
              <a:t>, </a:t>
            </a:r>
            <a:r>
              <a:rPr lang="en-GB" sz="2000" dirty="0" err="1"/>
              <a:t>Experimentarium</a:t>
            </a:r>
            <a:r>
              <a:rPr lang="en-GB" sz="2000" dirty="0"/>
              <a:t> science centre in Copenhagen.</a:t>
            </a:r>
          </a:p>
          <a:p>
            <a:r>
              <a:rPr lang="en-GB" sz="2000" dirty="0"/>
              <a:t>CERN and many others as observers</a:t>
            </a:r>
          </a:p>
        </p:txBody>
      </p:sp>
      <p:sp>
        <p:nvSpPr>
          <p:cNvPr id="18" name="Footer Placeholder 5">
            <a:extLst>
              <a:ext uri="{FF2B5EF4-FFF2-40B4-BE49-F238E27FC236}">
                <a16:creationId xmlns:a16="http://schemas.microsoft.com/office/drawing/2014/main" id="{177F7FF8-DB41-FF69-3D10-8E5523C4ABDE}"/>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9" name="Date Placeholder 6">
            <a:extLst>
              <a:ext uri="{FF2B5EF4-FFF2-40B4-BE49-F238E27FC236}">
                <a16:creationId xmlns:a16="http://schemas.microsoft.com/office/drawing/2014/main" id="{A6D1C997-C0C8-64E6-458C-525040304571}"/>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66404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2AD7-E55E-B5A5-679B-DAED1331F1B9}"/>
              </a:ext>
            </a:extLst>
          </p:cNvPr>
          <p:cNvSpPr>
            <a:spLocks noGrp="1"/>
          </p:cNvSpPr>
          <p:nvPr>
            <p:ph type="title"/>
          </p:nvPr>
        </p:nvSpPr>
        <p:spPr/>
        <p:txBody>
          <a:bodyPr/>
          <a:lstStyle/>
          <a:p>
            <a:r>
              <a:rPr lang="en-GB" dirty="0"/>
              <a:t>Complement: Next MOOC and I.FAST</a:t>
            </a:r>
            <a:endParaRPr lang="en-SE" dirty="0"/>
          </a:p>
        </p:txBody>
      </p:sp>
      <p:sp>
        <p:nvSpPr>
          <p:cNvPr id="3" name="Slide Number Placeholder 2">
            <a:extLst>
              <a:ext uri="{FF2B5EF4-FFF2-40B4-BE49-F238E27FC236}">
                <a16:creationId xmlns:a16="http://schemas.microsoft.com/office/drawing/2014/main" id="{46500CD7-B3F4-4381-2D57-298C6244DE97}"/>
              </a:ext>
            </a:extLst>
          </p:cNvPr>
          <p:cNvSpPr>
            <a:spLocks noGrp="1"/>
          </p:cNvSpPr>
          <p:nvPr>
            <p:ph type="sldNum" sz="quarter" idx="12"/>
          </p:nvPr>
        </p:nvSpPr>
        <p:spPr/>
        <p:txBody>
          <a:bodyPr/>
          <a:lstStyle/>
          <a:p>
            <a:fld id="{F7283078-D760-1647-8B80-66BA8B52336D}" type="slidenum">
              <a:rPr lang="sv-SE" smtClean="0"/>
              <a:t>14</a:t>
            </a:fld>
            <a:endParaRPr lang="sv-SE" dirty="0"/>
          </a:p>
        </p:txBody>
      </p:sp>
      <p:sp>
        <p:nvSpPr>
          <p:cNvPr id="4" name="Text Placeholder 3">
            <a:extLst>
              <a:ext uri="{FF2B5EF4-FFF2-40B4-BE49-F238E27FC236}">
                <a16:creationId xmlns:a16="http://schemas.microsoft.com/office/drawing/2014/main" id="{00FA78B3-DF0C-B09D-D3FF-D4696A7C2000}"/>
              </a:ext>
            </a:extLst>
          </p:cNvPr>
          <p:cNvSpPr>
            <a:spLocks noGrp="1"/>
          </p:cNvSpPr>
          <p:nvPr>
            <p:ph type="body" sz="quarter" idx="14"/>
          </p:nvPr>
        </p:nvSpPr>
        <p:spPr/>
        <p:txBody>
          <a:bodyPr/>
          <a:lstStyle/>
          <a:p>
            <a:r>
              <a:rPr lang="sv-SE" sz="2400" i="1" dirty="0" err="1">
                <a:latin typeface="Arial" panose="020B0604020202020204" pitchFamily="34" charset="0"/>
                <a:cs typeface="Arial" panose="020B0604020202020204" pitchFamily="34" charset="0"/>
              </a:rPr>
              <a:t>Accelerate</a:t>
            </a:r>
            <a:r>
              <a:rPr lang="sv-SE" sz="2400" i="1" dirty="0">
                <a:latin typeface="Arial" panose="020B0604020202020204" pitchFamily="34" charset="0"/>
                <a:cs typeface="Arial" panose="020B0604020202020204" pitchFamily="34" charset="0"/>
              </a:rPr>
              <a:t> </a:t>
            </a:r>
            <a:r>
              <a:rPr lang="sv-SE" sz="2400" i="1" dirty="0" err="1">
                <a:latin typeface="Arial" panose="020B0604020202020204" pitchFamily="34" charset="0"/>
                <a:cs typeface="Arial" panose="020B0604020202020204" pitchFamily="34" charset="0"/>
              </a:rPr>
              <a:t>your</a:t>
            </a:r>
            <a:r>
              <a:rPr lang="sv-SE" sz="2400" i="1" dirty="0">
                <a:latin typeface="Arial" panose="020B0604020202020204" pitchFamily="34" charset="0"/>
                <a:cs typeface="Arial" panose="020B0604020202020204" pitchFamily="34" charset="0"/>
              </a:rPr>
              <a:t> Innovative </a:t>
            </a:r>
            <a:r>
              <a:rPr lang="sv-SE" sz="2400" i="1" dirty="0" err="1">
                <a:latin typeface="Arial" panose="020B0604020202020204" pitchFamily="34" charset="0"/>
                <a:cs typeface="Arial" panose="020B0604020202020204" pitchFamily="34" charset="0"/>
              </a:rPr>
              <a:t>EcoSystem</a:t>
            </a:r>
            <a:endParaRPr lang="en-SE" dirty="0"/>
          </a:p>
        </p:txBody>
      </p:sp>
      <p:pic>
        <p:nvPicPr>
          <p:cNvPr id="9" name="Content Placeholder 8">
            <a:extLst>
              <a:ext uri="{FF2B5EF4-FFF2-40B4-BE49-F238E27FC236}">
                <a16:creationId xmlns:a16="http://schemas.microsoft.com/office/drawing/2014/main" id="{BB6BEEA9-8CB6-1B2C-8562-6A119A78D081}"/>
              </a:ext>
            </a:extLst>
          </p:cNvPr>
          <p:cNvPicPr>
            <a:picLocks noGrp="1" noChangeAspect="1"/>
          </p:cNvPicPr>
          <p:nvPr>
            <p:ph idx="1"/>
          </p:nvPr>
        </p:nvPicPr>
        <p:blipFill>
          <a:blip r:embed="rId2"/>
          <a:stretch>
            <a:fillRect/>
          </a:stretch>
        </p:blipFill>
        <p:spPr>
          <a:xfrm>
            <a:off x="1103709" y="1572261"/>
            <a:ext cx="4868680" cy="4768850"/>
          </a:xfrm>
        </p:spPr>
      </p:pic>
      <p:sp>
        <p:nvSpPr>
          <p:cNvPr id="10" name="Content Placeholder 4">
            <a:extLst>
              <a:ext uri="{FF2B5EF4-FFF2-40B4-BE49-F238E27FC236}">
                <a16:creationId xmlns:a16="http://schemas.microsoft.com/office/drawing/2014/main" id="{65680D19-3918-2C58-1E27-0F71DB6CC010}"/>
              </a:ext>
            </a:extLst>
          </p:cNvPr>
          <p:cNvSpPr txBox="1">
            <a:spLocks/>
          </p:cNvSpPr>
          <p:nvPr/>
        </p:nvSpPr>
        <p:spPr>
          <a:xfrm>
            <a:off x="6775848" y="5725091"/>
            <a:ext cx="5416152" cy="365124"/>
          </a:xfrm>
          <a:prstGeom prst="rect">
            <a:avLst/>
          </a:prstGeom>
        </p:spPr>
        <p:txBody>
          <a:bodyPr vert="horz" lIns="0" tIns="45720" rIns="18000" bIns="45720" rtlCol="0">
            <a:noAutofit/>
          </a:bodyPr>
          <a:lstStyle>
            <a:lvl1pPr marL="101600" indent="-101600" algn="l" defTabSz="914400" rtl="0" eaLnBrk="1" latinLnBrk="0" hangingPunct="1">
              <a:lnSpc>
                <a:spcPct val="100000"/>
              </a:lnSpc>
              <a:spcBef>
                <a:spcPts val="1000"/>
              </a:spcBef>
              <a:buClr>
                <a:srgbClr val="666666"/>
              </a:buClr>
              <a:buFont typeface="Segoe UI" panose="020B0502040204020203" pitchFamily="34" charset="0"/>
              <a:buChar char=" "/>
              <a:defRPr sz="2000" kern="1200">
                <a:solidFill>
                  <a:srgbClr val="666666"/>
                </a:solidFill>
                <a:latin typeface="+mn-lt"/>
                <a:ea typeface="+mn-ea"/>
                <a:cs typeface="+mn-cs"/>
              </a:defRPr>
            </a:lvl1pPr>
            <a:lvl2pPr marL="315913" indent="-233363" algn="l" defTabSz="914400" rtl="0" eaLnBrk="1" latinLnBrk="0" hangingPunct="1">
              <a:lnSpc>
                <a:spcPct val="100000"/>
              </a:lnSpc>
              <a:spcBef>
                <a:spcPts val="1000"/>
              </a:spcBef>
              <a:buClr>
                <a:srgbClr val="666666"/>
              </a:buClr>
              <a:buFont typeface="Wingdings" panose="05000000000000000000" pitchFamily="2" charset="2"/>
              <a:buChar char=""/>
              <a:defRPr sz="2000" kern="1200">
                <a:solidFill>
                  <a:srgbClr val="666666"/>
                </a:solidFill>
                <a:latin typeface="+mn-lt"/>
                <a:ea typeface="+mn-ea"/>
                <a:cs typeface="+mn-cs"/>
              </a:defRPr>
            </a:lvl2pPr>
            <a:lvl3pPr marL="582613" indent="-250825" algn="l" defTabSz="914400" rtl="0" eaLnBrk="1" latinLnBrk="0" hangingPunct="1">
              <a:lnSpc>
                <a:spcPct val="100000"/>
              </a:lnSpc>
              <a:spcBef>
                <a:spcPts val="1000"/>
              </a:spcBef>
              <a:buClr>
                <a:srgbClr val="666666"/>
              </a:buClr>
              <a:buFont typeface="Arial" panose="020B0604020202020204" pitchFamily="34" charset="0"/>
              <a:buChar char="−"/>
              <a:defRPr sz="1800" kern="1200">
                <a:solidFill>
                  <a:srgbClr val="666666"/>
                </a:solidFill>
                <a:latin typeface="+mn-lt"/>
                <a:ea typeface="+mn-ea"/>
                <a:cs typeface="+mn-cs"/>
              </a:defRPr>
            </a:lvl3pPr>
            <a:lvl4pPr marL="839788" indent="-233363" algn="l" defTabSz="914400" rtl="0" eaLnBrk="1" latinLnBrk="0" hangingPunct="1">
              <a:lnSpc>
                <a:spcPct val="100000"/>
              </a:lnSpc>
              <a:spcBef>
                <a:spcPts val="1000"/>
              </a:spcBef>
              <a:buClr>
                <a:srgbClr val="666666"/>
              </a:buClr>
              <a:buFont typeface="Arial" panose="020B0604020202020204" pitchFamily="34" charset="0"/>
              <a:buChar char="−"/>
              <a:defRPr sz="1600" kern="1200">
                <a:solidFill>
                  <a:srgbClr val="666666"/>
                </a:solidFill>
                <a:latin typeface="+mn-lt"/>
                <a:ea typeface="+mn-ea"/>
                <a:cs typeface="+mn-cs"/>
              </a:defRPr>
            </a:lvl4pPr>
            <a:lvl5pPr marL="1055688" indent="-200025" algn="l" defTabSz="914400" rtl="0" eaLnBrk="1" latinLnBrk="0" hangingPunct="1">
              <a:lnSpc>
                <a:spcPct val="100000"/>
              </a:lnSpc>
              <a:spcBef>
                <a:spcPts val="1000"/>
              </a:spcBef>
              <a:buClr>
                <a:srgbClr val="666666"/>
              </a:buClr>
              <a:buFont typeface="Arial" panose="020B0604020202020204" pitchFamily="34" charset="0"/>
              <a:buChar char="−"/>
              <a:defRPr sz="1400" kern="1200">
                <a:solidFill>
                  <a:srgbClr val="6666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t>
            </a:r>
            <a:r>
              <a:rPr lang="en-GB" dirty="0">
                <a:hlinkClick r:id="rId3"/>
              </a:rPr>
              <a:t>Accelerate your Innovative EcoSystem</a:t>
            </a:r>
            <a:r>
              <a:rPr lang="en-GB" dirty="0"/>
              <a:t>”</a:t>
            </a:r>
          </a:p>
          <a:p>
            <a:endParaRPr lang="en-SE" dirty="0"/>
          </a:p>
        </p:txBody>
      </p:sp>
      <p:sp>
        <p:nvSpPr>
          <p:cNvPr id="12" name="TextBox 11">
            <a:extLst>
              <a:ext uri="{FF2B5EF4-FFF2-40B4-BE49-F238E27FC236}">
                <a16:creationId xmlns:a16="http://schemas.microsoft.com/office/drawing/2014/main" id="{4AA90E44-BB9C-895F-0A0D-A24266631F1B}"/>
              </a:ext>
            </a:extLst>
          </p:cNvPr>
          <p:cNvSpPr txBox="1"/>
          <p:nvPr/>
        </p:nvSpPr>
        <p:spPr>
          <a:xfrm>
            <a:off x="7253624" y="1054686"/>
            <a:ext cx="4658975" cy="369332"/>
          </a:xfrm>
          <a:prstGeom prst="rect">
            <a:avLst/>
          </a:prstGeom>
          <a:noFill/>
        </p:spPr>
        <p:txBody>
          <a:bodyPr wrap="square">
            <a:spAutoFit/>
          </a:bodyPr>
          <a:lstStyle/>
          <a:p>
            <a:r>
              <a:rPr lang="en-GB" dirty="0">
                <a:hlinkClick r:id="rId4"/>
              </a:rPr>
              <a:t>Ref: NPAP and </a:t>
            </a:r>
            <a:r>
              <a:rPr lang="en-GB" i="1" dirty="0">
                <a:hlinkClick r:id="rId4"/>
              </a:rPr>
              <a:t>Accelerating News</a:t>
            </a:r>
            <a:r>
              <a:rPr lang="en-GB" i="1" dirty="0"/>
              <a:t> </a:t>
            </a:r>
            <a:endParaRPr lang="en-SE" dirty="0"/>
          </a:p>
        </p:txBody>
      </p:sp>
      <p:pic>
        <p:nvPicPr>
          <p:cNvPr id="14" name="Picture 13">
            <a:extLst>
              <a:ext uri="{FF2B5EF4-FFF2-40B4-BE49-F238E27FC236}">
                <a16:creationId xmlns:a16="http://schemas.microsoft.com/office/drawing/2014/main" id="{942108DC-B51D-1ED7-2875-AE62116C1BD2}"/>
              </a:ext>
            </a:extLst>
          </p:cNvPr>
          <p:cNvPicPr>
            <a:picLocks noChangeAspect="1"/>
          </p:cNvPicPr>
          <p:nvPr/>
        </p:nvPicPr>
        <p:blipFill>
          <a:blip r:embed="rId5"/>
          <a:stretch>
            <a:fillRect/>
          </a:stretch>
        </p:blipFill>
        <p:spPr>
          <a:xfrm>
            <a:off x="6496448" y="1595733"/>
            <a:ext cx="5416151" cy="3804819"/>
          </a:xfrm>
          <a:prstGeom prst="rect">
            <a:avLst/>
          </a:prstGeom>
        </p:spPr>
      </p:pic>
      <p:sp>
        <p:nvSpPr>
          <p:cNvPr id="15" name="Footer Placeholder 5">
            <a:extLst>
              <a:ext uri="{FF2B5EF4-FFF2-40B4-BE49-F238E27FC236}">
                <a16:creationId xmlns:a16="http://schemas.microsoft.com/office/drawing/2014/main" id="{A212C209-71EF-49AF-B856-1A514F251C99}"/>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6" name="Date Placeholder 6">
            <a:extLst>
              <a:ext uri="{FF2B5EF4-FFF2-40B4-BE49-F238E27FC236}">
                <a16:creationId xmlns:a16="http://schemas.microsoft.com/office/drawing/2014/main" id="{739DED66-CBCC-D58C-25E0-CCED41945495}"/>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211510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6463-0AE2-5019-8D54-F5F750B7F55E}"/>
              </a:ext>
            </a:extLst>
          </p:cNvPr>
          <p:cNvSpPr>
            <a:spLocks noGrp="1"/>
          </p:cNvSpPr>
          <p:nvPr>
            <p:ph type="title"/>
          </p:nvPr>
        </p:nvSpPr>
        <p:spPr>
          <a:xfrm>
            <a:off x="1103709" y="265373"/>
            <a:ext cx="10095002" cy="657339"/>
          </a:xfrm>
        </p:spPr>
        <p:txBody>
          <a:bodyPr>
            <a:normAutofit fontScale="90000"/>
          </a:bodyPr>
          <a:lstStyle/>
          <a:p>
            <a:r>
              <a:rPr lang="en-US" dirty="0"/>
              <a:t>Particle Accelerators for User Communities</a:t>
            </a:r>
            <a:endParaRPr lang="en-SE" dirty="0"/>
          </a:p>
        </p:txBody>
      </p:sp>
      <p:sp>
        <p:nvSpPr>
          <p:cNvPr id="5" name="Text Placeholder 4">
            <a:extLst>
              <a:ext uri="{FF2B5EF4-FFF2-40B4-BE49-F238E27FC236}">
                <a16:creationId xmlns:a16="http://schemas.microsoft.com/office/drawing/2014/main" id="{DDFF98F5-2A7A-7313-8A02-6D010AC8FC96}"/>
              </a:ext>
            </a:extLst>
          </p:cNvPr>
          <p:cNvSpPr>
            <a:spLocks noGrp="1"/>
          </p:cNvSpPr>
          <p:nvPr>
            <p:ph type="body" sz="quarter" idx="14"/>
          </p:nvPr>
        </p:nvSpPr>
        <p:spPr>
          <a:xfrm>
            <a:off x="1103708" y="931026"/>
            <a:ext cx="9976667" cy="507076"/>
          </a:xfrm>
        </p:spPr>
        <p:txBody>
          <a:bodyPr/>
          <a:lstStyle/>
          <a:p>
            <a:r>
              <a:rPr lang="en-GB" sz="2000" kern="800" dirty="0">
                <a:ea typeface="Times New Roman" panose="02020603050405020304" pitchFamily="18" charset="0"/>
                <a:cs typeface="Arial" panose="020B0604020202020204" pitchFamily="34" charset="0"/>
              </a:rPr>
              <a:t>Technology and knowledge transfer are the pillars of the development of this innovative ecosystem, using scientific communication, education and collaboration as their vectors ! </a:t>
            </a:r>
            <a:endParaRPr lang="en-GB" sz="2000" dirty="0">
              <a:cs typeface="Arial" panose="020B0604020202020204" pitchFamily="34" charset="0"/>
            </a:endParaRPr>
          </a:p>
          <a:p>
            <a:endParaRPr lang="en-SE" dirty="0"/>
          </a:p>
        </p:txBody>
      </p:sp>
      <p:sp>
        <p:nvSpPr>
          <p:cNvPr id="8" name="Content Placeholder 5">
            <a:extLst>
              <a:ext uri="{FF2B5EF4-FFF2-40B4-BE49-F238E27FC236}">
                <a16:creationId xmlns:a16="http://schemas.microsoft.com/office/drawing/2014/main" id="{EAB3F38E-2604-E23E-D69B-5B0888A7A581}"/>
              </a:ext>
            </a:extLst>
          </p:cNvPr>
          <p:cNvSpPr>
            <a:spLocks noGrp="1"/>
          </p:cNvSpPr>
          <p:nvPr>
            <p:ph idx="1"/>
          </p:nvPr>
        </p:nvSpPr>
        <p:spPr>
          <a:xfrm>
            <a:off x="356742" y="3553734"/>
            <a:ext cx="8300848" cy="2978952"/>
          </a:xfrm>
        </p:spPr>
        <p:txBody>
          <a:bodyPr>
            <a:noAutofit/>
          </a:bodyPr>
          <a:lstStyle/>
          <a:p>
            <a:pPr marL="0" indent="0">
              <a:lnSpc>
                <a:spcPct val="150000"/>
              </a:lnSpc>
              <a:buNone/>
            </a:pPr>
            <a:r>
              <a:rPr lang="en-GB" sz="1800" b="1" dirty="0"/>
              <a:t>Two examples to learn more about particles accelerators and foster science in developing communities:</a:t>
            </a:r>
            <a:endParaRPr lang="en-GB" sz="1800" b="1" dirty="0">
              <a:solidFill>
                <a:srgbClr val="0563C1"/>
              </a:solidFill>
              <a:hlinkClick r:id="rId3">
                <a:extLst>
                  <a:ext uri="{A12FA001-AC4F-418D-AE19-62706E023703}">
                    <ahyp:hlinkClr xmlns:ahyp="http://schemas.microsoft.com/office/drawing/2018/hyperlinkcolor" val="tx"/>
                  </a:ext>
                </a:extLst>
              </a:hlinkClick>
            </a:endParaRPr>
          </a:p>
          <a:p>
            <a:pPr>
              <a:lnSpc>
                <a:spcPct val="150000"/>
              </a:lnSpc>
            </a:pPr>
            <a:r>
              <a:rPr lang="en-GB" sz="1800" b="1" dirty="0">
                <a:solidFill>
                  <a:srgbClr val="7030A0"/>
                </a:solidFill>
                <a:hlinkClick r:id="rId3">
                  <a:extLst>
                    <a:ext uri="{A12FA001-AC4F-418D-AE19-62706E023703}">
                      <ahyp:hlinkClr xmlns:ahyp="http://schemas.microsoft.com/office/drawing/2018/hyperlinkcolor" val="tx"/>
                    </a:ext>
                  </a:extLst>
                </a:hlinkClick>
              </a:rPr>
              <a:t>African School of Fundamental Physics and Applications (ASP)</a:t>
            </a:r>
          </a:p>
          <a:p>
            <a:pPr marL="0" indent="0">
              <a:lnSpc>
                <a:spcPct val="150000"/>
              </a:lnSpc>
              <a:buNone/>
            </a:pPr>
            <a:r>
              <a:rPr lang="en-GB" sz="1800" i="1" dirty="0"/>
              <a:t>In-person &amp; online courses, conferences for students, teachers and learners since 2010 (</a:t>
            </a:r>
            <a:r>
              <a:rPr lang="en-GB" sz="1800" i="1" dirty="0">
                <a:solidFill>
                  <a:srgbClr val="7030A0"/>
                </a:solidFill>
                <a:hlinkClick r:id="rId4">
                  <a:extLst>
                    <a:ext uri="{A12FA001-AC4F-418D-AE19-62706E023703}">
                      <ahyp:hlinkClr xmlns:ahyp="http://schemas.microsoft.com/office/drawing/2018/hyperlinkcolor" val="tx"/>
                    </a:ext>
                  </a:extLst>
                </a:hlinkClick>
              </a:rPr>
              <a:t>intro</a:t>
            </a:r>
            <a:r>
              <a:rPr lang="en-GB" sz="1800" i="1" dirty="0"/>
              <a:t>)</a:t>
            </a:r>
            <a:endParaRPr lang="en-GB" sz="1800" i="1" dirty="0">
              <a:hlinkClick r:id="rId3"/>
            </a:endParaRPr>
          </a:p>
          <a:p>
            <a:pPr lvl="1">
              <a:lnSpc>
                <a:spcPct val="150000"/>
              </a:lnSpc>
            </a:pPr>
            <a:r>
              <a:rPr lang="sv-SE" sz="1800" u="sng" dirty="0">
                <a:hlinkClick r:id="rId5">
                  <a:extLst>
                    <a:ext uri="{A12FA001-AC4F-418D-AE19-62706E023703}">
                      <ahyp:hlinkClr xmlns:ahyp="http://schemas.microsoft.com/office/drawing/2018/hyperlinkcolor" val="tx"/>
                    </a:ext>
                  </a:extLst>
                </a:hlinkClick>
              </a:rPr>
              <a:t>e.g. Synchrotron and Neutron based diffraction and spectroscopic techniques</a:t>
            </a:r>
            <a:endParaRPr lang="sv-SE" sz="1800" u="sng" dirty="0"/>
          </a:p>
        </p:txBody>
      </p:sp>
      <p:pic>
        <p:nvPicPr>
          <p:cNvPr id="10" name="Picture 9">
            <a:extLst>
              <a:ext uri="{FF2B5EF4-FFF2-40B4-BE49-F238E27FC236}">
                <a16:creationId xmlns:a16="http://schemas.microsoft.com/office/drawing/2014/main" id="{141C18F6-B6B7-4AC3-E1A3-419C2DC8CC1E}"/>
              </a:ext>
            </a:extLst>
          </p:cNvPr>
          <p:cNvPicPr>
            <a:picLocks noChangeAspect="1"/>
          </p:cNvPicPr>
          <p:nvPr/>
        </p:nvPicPr>
        <p:blipFill>
          <a:blip r:embed="rId6"/>
          <a:stretch>
            <a:fillRect/>
          </a:stretch>
        </p:blipFill>
        <p:spPr>
          <a:xfrm>
            <a:off x="990892" y="1659914"/>
            <a:ext cx="1857587" cy="1478080"/>
          </a:xfrm>
          <a:prstGeom prst="rect">
            <a:avLst/>
          </a:prstGeom>
        </p:spPr>
      </p:pic>
      <p:pic>
        <p:nvPicPr>
          <p:cNvPr id="11" name="Picture 10">
            <a:extLst>
              <a:ext uri="{FF2B5EF4-FFF2-40B4-BE49-F238E27FC236}">
                <a16:creationId xmlns:a16="http://schemas.microsoft.com/office/drawing/2014/main" id="{FBA99066-B787-9168-7BFA-DCAC47FAA671}"/>
              </a:ext>
            </a:extLst>
          </p:cNvPr>
          <p:cNvPicPr>
            <a:picLocks noChangeAspect="1"/>
          </p:cNvPicPr>
          <p:nvPr/>
        </p:nvPicPr>
        <p:blipFill>
          <a:blip r:embed="rId7"/>
          <a:stretch>
            <a:fillRect/>
          </a:stretch>
        </p:blipFill>
        <p:spPr>
          <a:xfrm>
            <a:off x="8087899" y="1566714"/>
            <a:ext cx="4104101" cy="3214274"/>
          </a:xfrm>
          <a:prstGeom prst="rect">
            <a:avLst/>
          </a:prstGeom>
        </p:spPr>
      </p:pic>
      <p:pic>
        <p:nvPicPr>
          <p:cNvPr id="6" name="Picture 5">
            <a:extLst>
              <a:ext uri="{FF2B5EF4-FFF2-40B4-BE49-F238E27FC236}">
                <a16:creationId xmlns:a16="http://schemas.microsoft.com/office/drawing/2014/main" id="{11063869-AEA7-8E0C-C908-5006108EF9BF}"/>
              </a:ext>
            </a:extLst>
          </p:cNvPr>
          <p:cNvPicPr>
            <a:picLocks noChangeAspect="1"/>
          </p:cNvPicPr>
          <p:nvPr/>
        </p:nvPicPr>
        <p:blipFill>
          <a:blip r:embed="rId8"/>
          <a:stretch>
            <a:fillRect/>
          </a:stretch>
        </p:blipFill>
        <p:spPr>
          <a:xfrm>
            <a:off x="8657590" y="5196728"/>
            <a:ext cx="3290384" cy="1515742"/>
          </a:xfrm>
          <a:prstGeom prst="rect">
            <a:avLst/>
          </a:prstGeom>
        </p:spPr>
      </p:pic>
      <p:pic>
        <p:nvPicPr>
          <p:cNvPr id="7" name="Picture 6">
            <a:extLst>
              <a:ext uri="{FF2B5EF4-FFF2-40B4-BE49-F238E27FC236}">
                <a16:creationId xmlns:a16="http://schemas.microsoft.com/office/drawing/2014/main" id="{0821516F-AE3E-98EC-378F-28C1EA1B161C}"/>
              </a:ext>
            </a:extLst>
          </p:cNvPr>
          <p:cNvPicPr>
            <a:picLocks noChangeAspect="1"/>
          </p:cNvPicPr>
          <p:nvPr/>
        </p:nvPicPr>
        <p:blipFill>
          <a:blip r:embed="rId9"/>
          <a:stretch>
            <a:fillRect/>
          </a:stretch>
        </p:blipFill>
        <p:spPr>
          <a:xfrm>
            <a:off x="3779636" y="2062787"/>
            <a:ext cx="3953324" cy="672334"/>
          </a:xfrm>
          <a:prstGeom prst="rect">
            <a:avLst/>
          </a:prstGeom>
        </p:spPr>
      </p:pic>
      <p:sp>
        <p:nvSpPr>
          <p:cNvPr id="3" name="Footer Placeholder 5">
            <a:extLst>
              <a:ext uri="{FF2B5EF4-FFF2-40B4-BE49-F238E27FC236}">
                <a16:creationId xmlns:a16="http://schemas.microsoft.com/office/drawing/2014/main" id="{BB77EE62-1A5B-9C05-6581-E2751EBE9356}"/>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4" name="Date Placeholder 6">
            <a:extLst>
              <a:ext uri="{FF2B5EF4-FFF2-40B4-BE49-F238E27FC236}">
                <a16:creationId xmlns:a16="http://schemas.microsoft.com/office/drawing/2014/main" id="{58C40B12-E1F4-62EB-32CC-3D4D6E723AA0}"/>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17859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linds(horizontal)">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1A20-D756-BBDA-B1B8-27CE4A995506}"/>
              </a:ext>
            </a:extLst>
          </p:cNvPr>
          <p:cNvSpPr>
            <a:spLocks noGrp="1"/>
          </p:cNvSpPr>
          <p:nvPr>
            <p:ph type="title"/>
          </p:nvPr>
        </p:nvSpPr>
        <p:spPr/>
        <p:txBody>
          <a:bodyPr/>
          <a:lstStyle/>
          <a:p>
            <a:r>
              <a:rPr lang="en-US" dirty="0"/>
              <a:t>Transfer of Knowledge</a:t>
            </a:r>
            <a:endParaRPr lang="en-SE" dirty="0"/>
          </a:p>
        </p:txBody>
      </p:sp>
      <p:sp>
        <p:nvSpPr>
          <p:cNvPr id="4" name="Slide Number Placeholder 3">
            <a:extLst>
              <a:ext uri="{FF2B5EF4-FFF2-40B4-BE49-F238E27FC236}">
                <a16:creationId xmlns:a16="http://schemas.microsoft.com/office/drawing/2014/main" id="{DEE9C02A-4B5B-5E46-D8BA-563D650CCF98}"/>
              </a:ext>
            </a:extLst>
          </p:cNvPr>
          <p:cNvSpPr>
            <a:spLocks noGrp="1"/>
          </p:cNvSpPr>
          <p:nvPr>
            <p:ph type="sldNum" sz="quarter" idx="12"/>
          </p:nvPr>
        </p:nvSpPr>
        <p:spPr>
          <a:xfrm>
            <a:off x="8473447" y="6492875"/>
            <a:ext cx="2743200" cy="365125"/>
          </a:xfrm>
        </p:spPr>
        <p:txBody>
          <a:bodyPr/>
          <a:lstStyle/>
          <a:p>
            <a:fld id="{F7283078-D760-1647-8B80-66BA8B52336D}" type="slidenum">
              <a:rPr lang="sv-SE" smtClean="0"/>
              <a:t>16</a:t>
            </a:fld>
            <a:endParaRPr lang="sv-SE" dirty="0"/>
          </a:p>
        </p:txBody>
      </p:sp>
      <p:sp>
        <p:nvSpPr>
          <p:cNvPr id="5" name="Text Placeholder 4">
            <a:extLst>
              <a:ext uri="{FF2B5EF4-FFF2-40B4-BE49-F238E27FC236}">
                <a16:creationId xmlns:a16="http://schemas.microsoft.com/office/drawing/2014/main" id="{7CAE50B4-8624-359D-A185-9172B060B67D}"/>
              </a:ext>
            </a:extLst>
          </p:cNvPr>
          <p:cNvSpPr>
            <a:spLocks noGrp="1"/>
          </p:cNvSpPr>
          <p:nvPr>
            <p:ph type="body" sz="quarter" idx="14"/>
          </p:nvPr>
        </p:nvSpPr>
        <p:spPr>
          <a:xfrm>
            <a:off x="1103709" y="931026"/>
            <a:ext cx="9966368" cy="507076"/>
          </a:xfrm>
        </p:spPr>
        <p:txBody>
          <a:bodyPr/>
          <a:lstStyle/>
          <a:p>
            <a:r>
              <a:rPr lang="en-US" dirty="0">
                <a:effectLst>
                  <a:outerShdw blurRad="635000" dist="38100" algn="l" rotWithShape="0">
                    <a:prstClr val="black">
                      <a:alpha val="40000"/>
                    </a:prstClr>
                  </a:outerShdw>
                </a:effectLst>
              </a:rPr>
              <a:t>African School of Fundamental Physics and Applications (</a:t>
            </a:r>
            <a:r>
              <a:rPr lang="en-US" dirty="0">
                <a:effectLst>
                  <a:outerShdw blurRad="635000" dist="38100" algn="l" rotWithShape="0">
                    <a:prstClr val="black">
                      <a:alpha val="40000"/>
                    </a:prstClr>
                  </a:outerShdw>
                </a:effectLst>
                <a:hlinkClick r:id="rId3"/>
              </a:rPr>
              <a:t>ASP</a:t>
            </a:r>
            <a:r>
              <a:rPr lang="en-US" dirty="0">
                <a:effectLst>
                  <a:outerShdw blurRad="635000" dist="38100" algn="l" rotWithShape="0">
                    <a:prstClr val="black">
                      <a:alpha val="40000"/>
                    </a:prstClr>
                  </a:outerShdw>
                </a:effectLst>
              </a:rPr>
              <a:t>) - as a start-up </a:t>
            </a:r>
            <a:endParaRPr lang="en-SE" dirty="0"/>
          </a:p>
        </p:txBody>
      </p:sp>
      <p:sp>
        <p:nvSpPr>
          <p:cNvPr id="8" name="Content Placeholder 2">
            <a:extLst>
              <a:ext uri="{FF2B5EF4-FFF2-40B4-BE49-F238E27FC236}">
                <a16:creationId xmlns:a16="http://schemas.microsoft.com/office/drawing/2014/main" id="{A6217022-D795-AD91-7682-2602EBCFEFA3}"/>
              </a:ext>
            </a:extLst>
          </p:cNvPr>
          <p:cNvSpPr>
            <a:spLocks noGrp="1"/>
          </p:cNvSpPr>
          <p:nvPr>
            <p:ph idx="1"/>
          </p:nvPr>
        </p:nvSpPr>
        <p:spPr>
          <a:xfrm>
            <a:off x="511803" y="2417343"/>
            <a:ext cx="11150180" cy="917046"/>
          </a:xfrm>
        </p:spPr>
        <p:txBody>
          <a:bodyPr>
            <a:normAutofit fontScale="92500"/>
          </a:bodyPr>
          <a:lstStyle/>
          <a:p>
            <a:pPr marL="0" indent="0" algn="just">
              <a:buNone/>
            </a:pPr>
            <a:r>
              <a:rPr lang="en-US" sz="2400" dirty="0">
                <a:latin typeface="Arial" panose="020B0604020202020204" pitchFamily="34" charset="0"/>
                <a:cs typeface="Arial" panose="020B0604020202020204" pitchFamily="34" charset="0"/>
              </a:rPr>
              <a:t>A non-profit organization created by a small group of worldwide scientists to stimulate and include more African talented physics students in the world scientific community</a:t>
            </a:r>
          </a:p>
        </p:txBody>
      </p:sp>
      <p:pic>
        <p:nvPicPr>
          <p:cNvPr id="11" name="Picture 10">
            <a:extLst>
              <a:ext uri="{FF2B5EF4-FFF2-40B4-BE49-F238E27FC236}">
                <a16:creationId xmlns:a16="http://schemas.microsoft.com/office/drawing/2014/main" id="{5F86A558-04A2-A13B-9F1D-A256C90E039D}"/>
              </a:ext>
            </a:extLst>
          </p:cNvPr>
          <p:cNvPicPr>
            <a:picLocks noChangeAspect="1"/>
          </p:cNvPicPr>
          <p:nvPr/>
        </p:nvPicPr>
        <p:blipFill>
          <a:blip r:embed="rId4"/>
          <a:stretch>
            <a:fillRect/>
          </a:stretch>
        </p:blipFill>
        <p:spPr>
          <a:xfrm>
            <a:off x="10664113" y="1347269"/>
            <a:ext cx="1469015" cy="1093600"/>
          </a:xfrm>
          <a:prstGeom prst="rect">
            <a:avLst/>
          </a:prstGeom>
        </p:spPr>
      </p:pic>
      <p:pic>
        <p:nvPicPr>
          <p:cNvPr id="12" name="Picture 11">
            <a:extLst>
              <a:ext uri="{FF2B5EF4-FFF2-40B4-BE49-F238E27FC236}">
                <a16:creationId xmlns:a16="http://schemas.microsoft.com/office/drawing/2014/main" id="{90DDEF7D-8FE7-05D4-9886-DD64B10C35ED}"/>
              </a:ext>
            </a:extLst>
          </p:cNvPr>
          <p:cNvPicPr>
            <a:picLocks noChangeAspect="1"/>
          </p:cNvPicPr>
          <p:nvPr/>
        </p:nvPicPr>
        <p:blipFill>
          <a:blip r:embed="rId5"/>
          <a:stretch>
            <a:fillRect/>
          </a:stretch>
        </p:blipFill>
        <p:spPr>
          <a:xfrm>
            <a:off x="5251904" y="1318789"/>
            <a:ext cx="1688192" cy="1081599"/>
          </a:xfrm>
          <a:prstGeom prst="rect">
            <a:avLst/>
          </a:prstGeom>
          <a:ln w="38100" cmpd="sng">
            <a:solidFill>
              <a:srgbClr val="FFFFFF"/>
            </a:solidFill>
          </a:ln>
        </p:spPr>
      </p:pic>
      <p:pic>
        <p:nvPicPr>
          <p:cNvPr id="13" name="Picture 12">
            <a:extLst>
              <a:ext uri="{FF2B5EF4-FFF2-40B4-BE49-F238E27FC236}">
                <a16:creationId xmlns:a16="http://schemas.microsoft.com/office/drawing/2014/main" id="{19E35517-EF47-9DEF-7433-E8933076C412}"/>
              </a:ext>
            </a:extLst>
          </p:cNvPr>
          <p:cNvPicPr>
            <a:picLocks noChangeAspect="1"/>
          </p:cNvPicPr>
          <p:nvPr/>
        </p:nvPicPr>
        <p:blipFill>
          <a:blip r:embed="rId6"/>
          <a:stretch>
            <a:fillRect/>
          </a:stretch>
        </p:blipFill>
        <p:spPr>
          <a:xfrm>
            <a:off x="8841976" y="1366788"/>
            <a:ext cx="657337" cy="890044"/>
          </a:xfrm>
          <a:prstGeom prst="rect">
            <a:avLst/>
          </a:prstGeom>
        </p:spPr>
      </p:pic>
      <p:pic>
        <p:nvPicPr>
          <p:cNvPr id="15" name="Picture 14">
            <a:extLst>
              <a:ext uri="{FF2B5EF4-FFF2-40B4-BE49-F238E27FC236}">
                <a16:creationId xmlns:a16="http://schemas.microsoft.com/office/drawing/2014/main" id="{EE7CF426-D375-9F50-5BBF-833A73CCF65A}"/>
              </a:ext>
            </a:extLst>
          </p:cNvPr>
          <p:cNvPicPr>
            <a:picLocks noChangeAspect="1"/>
          </p:cNvPicPr>
          <p:nvPr/>
        </p:nvPicPr>
        <p:blipFill>
          <a:blip r:embed="rId7"/>
          <a:stretch>
            <a:fillRect/>
          </a:stretch>
        </p:blipFill>
        <p:spPr>
          <a:xfrm>
            <a:off x="9561148" y="1347316"/>
            <a:ext cx="1029053" cy="909516"/>
          </a:xfrm>
          <a:prstGeom prst="rect">
            <a:avLst/>
          </a:prstGeom>
        </p:spPr>
      </p:pic>
      <p:sp>
        <p:nvSpPr>
          <p:cNvPr id="16" name="Rectangle 15">
            <a:extLst>
              <a:ext uri="{FF2B5EF4-FFF2-40B4-BE49-F238E27FC236}">
                <a16:creationId xmlns:a16="http://schemas.microsoft.com/office/drawing/2014/main" id="{A0D571D6-B445-8ABA-B737-02C6F7433F8E}"/>
              </a:ext>
            </a:extLst>
          </p:cNvPr>
          <p:cNvSpPr/>
          <p:nvPr/>
        </p:nvSpPr>
        <p:spPr>
          <a:xfrm>
            <a:off x="195413" y="1455677"/>
            <a:ext cx="5056492" cy="646331"/>
          </a:xfrm>
          <a:prstGeom prst="rect">
            <a:avLst/>
          </a:prstGeom>
        </p:spPr>
        <p:txBody>
          <a:bodyPr wrap="square">
            <a:spAutoFit/>
          </a:bodyPr>
          <a:lstStyle/>
          <a:p>
            <a:pPr algn="ctr"/>
            <a:r>
              <a:rPr lang="en-US" sz="2000" b="1" dirty="0">
                <a:solidFill>
                  <a:srgbClr val="FF0000"/>
                </a:solidFill>
                <a:effectLst>
                  <a:outerShdw blurRad="635000" dist="38100" algn="l" rotWithShape="0">
                    <a:prstClr val="black">
                      <a:alpha val="40000"/>
                    </a:prstClr>
                  </a:outerShdw>
                </a:effectLst>
                <a:latin typeface="Arial" panose="020B0604020202020204" pitchFamily="34" charset="0"/>
                <a:cs typeface="Arial" panose="020B0604020202020204" pitchFamily="34" charset="0"/>
              </a:rPr>
              <a:t>SEVEN editions completed since 2010 !</a:t>
            </a:r>
          </a:p>
          <a:p>
            <a:pPr algn="ctr"/>
            <a:r>
              <a:rPr lang="en-US" sz="1600" dirty="0">
                <a:solidFill>
                  <a:srgbClr val="C00000"/>
                </a:solidFill>
                <a:effectLst>
                  <a:outerShdw blurRad="635000" dist="38100" algn="l" rotWithShape="0">
                    <a:prstClr val="black">
                      <a:alpha val="40000"/>
                    </a:prstClr>
                  </a:outerShdw>
                </a:effectLst>
                <a:latin typeface="Arial" panose="020B0604020202020204" pitchFamily="34" charset="0"/>
                <a:cs typeface="Arial" panose="020B0604020202020204" pitchFamily="34" charset="0"/>
              </a:rPr>
              <a:t>ASP2022 in Port Elisabeth / </a:t>
            </a:r>
            <a:r>
              <a:rPr lang="en-GB" sz="1600" dirty="0" err="1">
                <a:solidFill>
                  <a:srgbClr val="C00000"/>
                </a:solidFill>
              </a:rPr>
              <a:t>Gqeberha</a:t>
            </a:r>
            <a:r>
              <a:rPr lang="en-GB" sz="1600" dirty="0">
                <a:solidFill>
                  <a:srgbClr val="C00000"/>
                </a:solidFill>
              </a:rPr>
              <a:t> </a:t>
            </a:r>
            <a:r>
              <a:rPr lang="en-US" sz="1600" dirty="0">
                <a:solidFill>
                  <a:srgbClr val="C00000"/>
                </a:solidFill>
                <a:effectLst>
                  <a:outerShdw blurRad="635000" dist="38100" algn="l" rotWithShape="0">
                    <a:prstClr val="black">
                      <a:alpha val="40000"/>
                    </a:prstClr>
                  </a:outerShdw>
                </a:effectLst>
                <a:latin typeface="Arial" panose="020B0604020202020204" pitchFamily="34" charset="0"/>
                <a:cs typeface="Arial" panose="020B0604020202020204" pitchFamily="34" charset="0"/>
              </a:rPr>
              <a:t>(SA)</a:t>
            </a:r>
            <a:endParaRPr lang="en-US" sz="1600" dirty="0">
              <a:solidFill>
                <a:srgbClr val="C00000"/>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BD36B025-0E5D-5F95-2992-1B7ED3765F0F}"/>
              </a:ext>
            </a:extLst>
          </p:cNvPr>
          <p:cNvSpPr/>
          <p:nvPr/>
        </p:nvSpPr>
        <p:spPr>
          <a:xfrm>
            <a:off x="511803" y="4605577"/>
            <a:ext cx="12194232" cy="461665"/>
          </a:xfrm>
          <a:prstGeom prst="rect">
            <a:avLst/>
          </a:prstGeom>
        </p:spPr>
        <p:txBody>
          <a:bodyPr wrap="square">
            <a:spAutoFit/>
          </a:bodyPr>
          <a:lstStyle/>
          <a:p>
            <a:pPr marL="342900" indent="-342900" algn="l">
              <a:buFont typeface="Wingdings" charset="0"/>
              <a:buChar char="à"/>
            </a:pPr>
            <a:r>
              <a:rPr lang="en-US" sz="2400" dirty="0">
                <a:latin typeface="Arial" panose="020B0604020202020204" pitchFamily="34" charset="0"/>
                <a:cs typeface="Arial" panose="020B0604020202020204" pitchFamily="34" charset="0"/>
              </a:rPr>
              <a:t>To contribute to a world w/ equal access to knowledge</a:t>
            </a:r>
            <a:endParaRPr lang="en-US" sz="16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7A5392A0-F96A-4441-9F6D-AB66BAF52CF9}"/>
              </a:ext>
            </a:extLst>
          </p:cNvPr>
          <p:cNvSpPr/>
          <p:nvPr/>
        </p:nvSpPr>
        <p:spPr>
          <a:xfrm>
            <a:off x="512361" y="5603917"/>
            <a:ext cx="11820582" cy="461665"/>
          </a:xfrm>
          <a:prstGeom prst="rect">
            <a:avLst/>
          </a:prstGeom>
        </p:spPr>
        <p:txBody>
          <a:bodyPr wrap="square">
            <a:spAutoFit/>
          </a:bodyPr>
          <a:lstStyle/>
          <a:p>
            <a:pPr marL="342900" indent="-342900">
              <a:buFont typeface="Wingdings" charset="0"/>
              <a:buChar char="à"/>
            </a:pPr>
            <a:r>
              <a:rPr lang="en-US" sz="2400" dirty="0">
                <a:latin typeface="Arial" panose="020B0604020202020204" pitchFamily="34" charset="0"/>
                <a:cs typeface="Arial" panose="020B0604020202020204" pitchFamily="34" charset="0"/>
              </a:rPr>
              <a:t>To establish a biennial educative program to be hosted across Africa</a:t>
            </a:r>
            <a:endParaRPr lang="en-US" sz="16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D719811-E07E-162B-12A9-FAD3A6F25D31}"/>
              </a:ext>
            </a:extLst>
          </p:cNvPr>
          <p:cNvSpPr/>
          <p:nvPr/>
        </p:nvSpPr>
        <p:spPr>
          <a:xfrm>
            <a:off x="511803" y="6168661"/>
            <a:ext cx="11451391" cy="461665"/>
          </a:xfrm>
          <a:prstGeom prst="rect">
            <a:avLst/>
          </a:prstGeom>
        </p:spPr>
        <p:txBody>
          <a:bodyPr wrap="square">
            <a:spAutoFit/>
          </a:bodyPr>
          <a:lstStyle/>
          <a:p>
            <a:pPr marL="342900" indent="-342900">
              <a:buFont typeface="Wingdings" charset="0"/>
              <a:buChar char="à"/>
            </a:pPr>
            <a:r>
              <a:rPr lang="en-US" sz="2400" dirty="0">
                <a:latin typeface="Arial" panose="020B0604020202020204" pitchFamily="34" charset="0"/>
                <a:cs typeface="Arial" panose="020B0604020202020204" pitchFamily="34" charset="0"/>
              </a:rPr>
              <a:t>To provide high quality classes by international re-known Scientists</a:t>
            </a:r>
          </a:p>
        </p:txBody>
      </p:sp>
      <p:sp>
        <p:nvSpPr>
          <p:cNvPr id="20" name="Rectangle 19">
            <a:extLst>
              <a:ext uri="{FF2B5EF4-FFF2-40B4-BE49-F238E27FC236}">
                <a16:creationId xmlns:a16="http://schemas.microsoft.com/office/drawing/2014/main" id="{94609918-5910-E4DE-2DED-F8D5A329D155}"/>
              </a:ext>
            </a:extLst>
          </p:cNvPr>
          <p:cNvSpPr/>
          <p:nvPr/>
        </p:nvSpPr>
        <p:spPr>
          <a:xfrm>
            <a:off x="511803" y="5072668"/>
            <a:ext cx="12846841" cy="461665"/>
          </a:xfrm>
          <a:prstGeom prst="rect">
            <a:avLst/>
          </a:prstGeom>
        </p:spPr>
        <p:txBody>
          <a:bodyPr wrap="square">
            <a:spAutoFit/>
          </a:bodyPr>
          <a:lstStyle/>
          <a:p>
            <a:pPr marL="342900" indent="-342900">
              <a:buFont typeface="Wingdings" charset="0"/>
              <a:buChar char="à"/>
            </a:pPr>
            <a:r>
              <a:rPr lang="en-US" sz="2400" dirty="0">
                <a:latin typeface="Arial" panose="020B0604020202020204" pitchFamily="34" charset="0"/>
                <a:cs typeface="Arial" panose="020B0604020202020204" pitchFamily="34" charset="0"/>
              </a:rPr>
              <a:t>To support financially up to 90 (+97virtual) African students for 2 to 3-week classes </a:t>
            </a:r>
          </a:p>
        </p:txBody>
      </p:sp>
      <p:pic>
        <p:nvPicPr>
          <p:cNvPr id="6" name="Google Shape;276;p15">
            <a:extLst>
              <a:ext uri="{FF2B5EF4-FFF2-40B4-BE49-F238E27FC236}">
                <a16:creationId xmlns:a16="http://schemas.microsoft.com/office/drawing/2014/main" id="{F5CF65A2-3521-5296-A6D6-A8818B12FD52}"/>
              </a:ext>
            </a:extLst>
          </p:cNvPr>
          <p:cNvPicPr preferRelativeResize="0"/>
          <p:nvPr/>
        </p:nvPicPr>
        <p:blipFill rotWithShape="1">
          <a:blip r:embed="rId8">
            <a:alphaModFix/>
          </a:blip>
          <a:srcRect/>
          <a:stretch/>
        </p:blipFill>
        <p:spPr>
          <a:xfrm>
            <a:off x="6960602" y="1438139"/>
            <a:ext cx="1279377" cy="963040"/>
          </a:xfrm>
          <a:prstGeom prst="rect">
            <a:avLst/>
          </a:prstGeom>
          <a:noFill/>
          <a:ln>
            <a:noFill/>
          </a:ln>
        </p:spPr>
      </p:pic>
      <p:pic>
        <p:nvPicPr>
          <p:cNvPr id="14" name="Picture 13">
            <a:extLst>
              <a:ext uri="{FF2B5EF4-FFF2-40B4-BE49-F238E27FC236}">
                <a16:creationId xmlns:a16="http://schemas.microsoft.com/office/drawing/2014/main" id="{C97DA465-CC96-495F-3D6E-556FD0C830B3}"/>
              </a:ext>
            </a:extLst>
          </p:cNvPr>
          <p:cNvPicPr>
            <a:picLocks noChangeAspect="1"/>
          </p:cNvPicPr>
          <p:nvPr/>
        </p:nvPicPr>
        <p:blipFill>
          <a:blip r:embed="rId9"/>
          <a:stretch>
            <a:fillRect/>
          </a:stretch>
        </p:blipFill>
        <p:spPr>
          <a:xfrm>
            <a:off x="7878460" y="1356783"/>
            <a:ext cx="870862" cy="890044"/>
          </a:xfrm>
          <a:prstGeom prst="rect">
            <a:avLst/>
          </a:prstGeom>
        </p:spPr>
      </p:pic>
      <p:sp>
        <p:nvSpPr>
          <p:cNvPr id="23" name="Content Placeholder 2">
            <a:extLst>
              <a:ext uri="{FF2B5EF4-FFF2-40B4-BE49-F238E27FC236}">
                <a16:creationId xmlns:a16="http://schemas.microsoft.com/office/drawing/2014/main" id="{806CFEBD-A955-0DAD-B38D-B21A6D7ED85E}"/>
              </a:ext>
            </a:extLst>
          </p:cNvPr>
          <p:cNvSpPr txBox="1">
            <a:spLocks/>
          </p:cNvSpPr>
          <p:nvPr/>
        </p:nvSpPr>
        <p:spPr>
          <a:xfrm>
            <a:off x="0" y="3174034"/>
            <a:ext cx="12192000" cy="1218835"/>
          </a:xfrm>
          <a:prstGeom prst="rect">
            <a:avLst/>
          </a:prstGeom>
          <a:solidFill>
            <a:srgbClr val="FFC000"/>
          </a:solidFill>
        </p:spPr>
        <p:txBody>
          <a:bodyPr vert="horz" lIns="91440" tIns="45720" rIns="91440" bIns="45720" rtlCol="0">
            <a:noAutofit/>
          </a:bodyPr>
          <a:lstStyle>
            <a:lvl1pPr marL="365760" indent="-365760" algn="l" defTabSz="914400" rtl="0" eaLnBrk="1" latinLnBrk="0" hangingPunct="1">
              <a:spcBef>
                <a:spcPct val="20000"/>
              </a:spcBef>
              <a:buClr>
                <a:schemeClr val="accent1"/>
              </a:buClr>
              <a:buFont typeface="Wingdings" pitchFamily="2" charset="2"/>
              <a:buChar char=""/>
              <a:defRPr sz="2400" kern="1200">
                <a:solidFill>
                  <a:schemeClr val="bg1"/>
                </a:solidFill>
                <a:latin typeface="Papyrus"/>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bg1"/>
                </a:solidFill>
                <a:latin typeface="Papyrus"/>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bg1"/>
                </a:solidFill>
                <a:latin typeface="Papyrus"/>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bg1"/>
                </a:solidFill>
                <a:latin typeface="Papyrus"/>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bg1"/>
                </a:solidFill>
                <a:latin typeface="Papyrus"/>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a:lstStyle>
          <a:p>
            <a:pPr marL="0" indent="0">
              <a:buNone/>
            </a:pPr>
            <a:r>
              <a:rPr lang="en-US" b="1" dirty="0">
                <a:solidFill>
                  <a:schemeClr val="tx1"/>
                </a:solidFill>
                <a:latin typeface="Arial" panose="020B0604020202020204" pitchFamily="34" charset="0"/>
                <a:ea typeface="ＭＳ Ｐゴシック" charset="-128"/>
                <a:cs typeface="Arial" panose="020B0604020202020204" pitchFamily="34" charset="0"/>
              </a:rPr>
              <a:t>The aim of the school is to build capacity in African countries, to harvest, interpret, and exploit the results from physics experiments with particle accelerators, and to increase proficiency in related applications and technologies.</a:t>
            </a:r>
          </a:p>
        </p:txBody>
      </p:sp>
      <p:sp>
        <p:nvSpPr>
          <p:cNvPr id="3" name="Footer Placeholder 5">
            <a:extLst>
              <a:ext uri="{FF2B5EF4-FFF2-40B4-BE49-F238E27FC236}">
                <a16:creationId xmlns:a16="http://schemas.microsoft.com/office/drawing/2014/main" id="{429BA513-A4E7-CA63-B5FD-82BE74EE67D7}"/>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7" name="Date Placeholder 6">
            <a:extLst>
              <a:ext uri="{FF2B5EF4-FFF2-40B4-BE49-F238E27FC236}">
                <a16:creationId xmlns:a16="http://schemas.microsoft.com/office/drawing/2014/main" id="{CA935715-C594-EB5D-E0B3-B5B38E3165C5}"/>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35471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38845346-7902-824D-3F7C-26865CC7FF84}"/>
              </a:ext>
            </a:extLst>
          </p:cNvPr>
          <p:cNvSpPr txBox="1">
            <a:spLocks/>
          </p:cNvSpPr>
          <p:nvPr/>
        </p:nvSpPr>
        <p:spPr>
          <a:xfrm>
            <a:off x="10338870" y="6484214"/>
            <a:ext cx="771089" cy="365125"/>
          </a:xfrm>
          <a:prstGeom prst="rect">
            <a:avLst/>
          </a:prstGeom>
        </p:spPr>
        <p:txBody>
          <a:bodyPr/>
          <a:lstStyle>
            <a:defPPr>
              <a:defRPr lang="sv-SE"/>
            </a:defPPr>
            <a:lvl1pPr marL="0" algn="l" defTabSz="914400" rtl="0" eaLnBrk="1" latinLnBrk="0" hangingPunct="1">
              <a:defRPr sz="1200" kern="1200">
                <a:solidFill>
                  <a:schemeClr val="tx1">
                    <a:lumMod val="6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22F896-40B5-4ADD-8801-0D06FADFA095}" type="slidenum">
              <a:rPr lang="en-US" smtClean="0"/>
              <a:pPr/>
              <a:t>17</a:t>
            </a:fld>
            <a:endParaRPr lang="en-US" dirty="0"/>
          </a:p>
        </p:txBody>
      </p:sp>
      <p:sp>
        <p:nvSpPr>
          <p:cNvPr id="22" name="Title 1">
            <a:extLst>
              <a:ext uri="{FF2B5EF4-FFF2-40B4-BE49-F238E27FC236}">
                <a16:creationId xmlns:a16="http://schemas.microsoft.com/office/drawing/2014/main" id="{0B0A328B-D8E6-FED6-A1CE-56911ACBB86C}"/>
              </a:ext>
            </a:extLst>
          </p:cNvPr>
          <p:cNvSpPr>
            <a:spLocks noGrp="1"/>
          </p:cNvSpPr>
          <p:nvPr>
            <p:ph type="title"/>
          </p:nvPr>
        </p:nvSpPr>
        <p:spPr>
          <a:xfrm>
            <a:off x="1103709" y="265373"/>
            <a:ext cx="9360000" cy="657339"/>
          </a:xfrm>
        </p:spPr>
        <p:txBody>
          <a:bodyPr/>
          <a:lstStyle/>
          <a:p>
            <a:r>
              <a:rPr lang="en-US" dirty="0"/>
              <a:t>Transfer of Knowledge</a:t>
            </a:r>
            <a:endParaRPr lang="en-SE" dirty="0"/>
          </a:p>
        </p:txBody>
      </p:sp>
      <p:sp>
        <p:nvSpPr>
          <p:cNvPr id="23" name="Text Placeholder 4">
            <a:extLst>
              <a:ext uri="{FF2B5EF4-FFF2-40B4-BE49-F238E27FC236}">
                <a16:creationId xmlns:a16="http://schemas.microsoft.com/office/drawing/2014/main" id="{F3180794-AE45-0D05-7217-2E39905274E6}"/>
              </a:ext>
            </a:extLst>
          </p:cNvPr>
          <p:cNvSpPr>
            <a:spLocks noGrp="1"/>
          </p:cNvSpPr>
          <p:nvPr>
            <p:ph type="body" sz="quarter" idx="14"/>
          </p:nvPr>
        </p:nvSpPr>
        <p:spPr>
          <a:xfrm>
            <a:off x="1103709" y="931026"/>
            <a:ext cx="9966368" cy="507076"/>
          </a:xfrm>
        </p:spPr>
        <p:txBody>
          <a:bodyPr/>
          <a:lstStyle/>
          <a:p>
            <a:r>
              <a:rPr lang="en-US" dirty="0">
                <a:effectLst>
                  <a:outerShdw blurRad="635000" dist="38100" algn="l" rotWithShape="0">
                    <a:prstClr val="black">
                      <a:alpha val="40000"/>
                    </a:prstClr>
                  </a:outerShdw>
                </a:effectLst>
              </a:rPr>
              <a:t>African School of Fundamental Physics and Applications (</a:t>
            </a:r>
            <a:r>
              <a:rPr lang="en-US" dirty="0">
                <a:effectLst>
                  <a:outerShdw blurRad="635000" dist="38100" algn="l" rotWithShape="0">
                    <a:prstClr val="black">
                      <a:alpha val="40000"/>
                    </a:prstClr>
                  </a:outerShdw>
                </a:effectLst>
                <a:hlinkClick r:id="rId3"/>
              </a:rPr>
              <a:t>ASP</a:t>
            </a:r>
            <a:r>
              <a:rPr lang="en-US" dirty="0">
                <a:effectLst>
                  <a:outerShdw blurRad="635000" dist="38100" algn="l" rotWithShape="0">
                    <a:prstClr val="black">
                      <a:alpha val="40000"/>
                    </a:prstClr>
                  </a:outerShdw>
                </a:effectLst>
              </a:rPr>
              <a:t>) </a:t>
            </a:r>
          </a:p>
        </p:txBody>
      </p:sp>
      <p:pic>
        <p:nvPicPr>
          <p:cNvPr id="25" name="Picture 24">
            <a:extLst>
              <a:ext uri="{FF2B5EF4-FFF2-40B4-BE49-F238E27FC236}">
                <a16:creationId xmlns:a16="http://schemas.microsoft.com/office/drawing/2014/main" id="{D8B7C4B1-C0C7-206F-3A34-F9400DE2C39B}"/>
              </a:ext>
            </a:extLst>
          </p:cNvPr>
          <p:cNvPicPr>
            <a:picLocks noChangeAspect="1"/>
          </p:cNvPicPr>
          <p:nvPr/>
        </p:nvPicPr>
        <p:blipFill>
          <a:blip r:embed="rId4"/>
          <a:stretch>
            <a:fillRect/>
          </a:stretch>
        </p:blipFill>
        <p:spPr>
          <a:xfrm>
            <a:off x="0" y="1954027"/>
            <a:ext cx="12192000" cy="4558465"/>
          </a:xfrm>
          <a:prstGeom prst="rect">
            <a:avLst/>
          </a:prstGeom>
        </p:spPr>
      </p:pic>
      <p:sp>
        <p:nvSpPr>
          <p:cNvPr id="27" name="TextBox 26">
            <a:extLst>
              <a:ext uri="{FF2B5EF4-FFF2-40B4-BE49-F238E27FC236}">
                <a16:creationId xmlns:a16="http://schemas.microsoft.com/office/drawing/2014/main" id="{D153841B-3AE7-6CEA-957A-42EC90B003B3}"/>
              </a:ext>
            </a:extLst>
          </p:cNvPr>
          <p:cNvSpPr txBox="1"/>
          <p:nvPr/>
        </p:nvSpPr>
        <p:spPr>
          <a:xfrm>
            <a:off x="2597617" y="1437492"/>
            <a:ext cx="9204916" cy="461665"/>
          </a:xfrm>
          <a:prstGeom prst="rect">
            <a:avLst/>
          </a:prstGeom>
          <a:noFill/>
        </p:spPr>
        <p:txBody>
          <a:bodyPr wrap="square">
            <a:spAutoFit/>
          </a:bodyPr>
          <a:lstStyle/>
          <a:p>
            <a:r>
              <a:rPr lang="en-US" sz="2400" b="1" dirty="0">
                <a:effectLst>
                  <a:outerShdw blurRad="635000" dist="38100" algn="l" rotWithShape="0">
                    <a:prstClr val="black">
                      <a:alpha val="40000"/>
                    </a:prstClr>
                  </a:outerShdw>
                </a:effectLst>
              </a:rPr>
              <a:t>TOPICS OF INTEREST – Broad range of Physics Teaching</a:t>
            </a:r>
            <a:endParaRPr lang="en-SE" sz="2400" b="1" dirty="0"/>
          </a:p>
        </p:txBody>
      </p:sp>
      <p:sp>
        <p:nvSpPr>
          <p:cNvPr id="2" name="Footer Placeholder 5">
            <a:extLst>
              <a:ext uri="{FF2B5EF4-FFF2-40B4-BE49-F238E27FC236}">
                <a16:creationId xmlns:a16="http://schemas.microsoft.com/office/drawing/2014/main" id="{6FFF4B47-6E4B-9AB2-6C7D-27C7706DBB4D}"/>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3" name="Date Placeholder 6">
            <a:extLst>
              <a:ext uri="{FF2B5EF4-FFF2-40B4-BE49-F238E27FC236}">
                <a16:creationId xmlns:a16="http://schemas.microsoft.com/office/drawing/2014/main" id="{C6E42803-A21C-37B7-5032-4F717DF851E5}"/>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88877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F8746AB-440C-DDA9-41D2-1FA6776FE9E1}"/>
              </a:ext>
            </a:extLst>
          </p:cNvPr>
          <p:cNvPicPr>
            <a:picLocks noChangeAspect="1"/>
          </p:cNvPicPr>
          <p:nvPr/>
        </p:nvPicPr>
        <p:blipFill>
          <a:blip r:embed="rId3"/>
          <a:stretch>
            <a:fillRect/>
          </a:stretch>
        </p:blipFill>
        <p:spPr>
          <a:xfrm>
            <a:off x="5173172" y="2975203"/>
            <a:ext cx="6956445" cy="2943584"/>
          </a:xfrm>
          <a:prstGeom prst="rect">
            <a:avLst/>
          </a:prstGeom>
        </p:spPr>
      </p:pic>
      <p:sp>
        <p:nvSpPr>
          <p:cNvPr id="2" name="Title 1">
            <a:extLst>
              <a:ext uri="{FF2B5EF4-FFF2-40B4-BE49-F238E27FC236}">
                <a16:creationId xmlns:a16="http://schemas.microsoft.com/office/drawing/2014/main" id="{597634F6-6539-F639-6979-F6B6996AD109}"/>
              </a:ext>
            </a:extLst>
          </p:cNvPr>
          <p:cNvSpPr>
            <a:spLocks noGrp="1"/>
          </p:cNvSpPr>
          <p:nvPr>
            <p:ph type="title"/>
          </p:nvPr>
        </p:nvSpPr>
        <p:spPr/>
        <p:txBody>
          <a:bodyPr/>
          <a:lstStyle/>
          <a:p>
            <a:r>
              <a:rPr lang="en-US" dirty="0"/>
              <a:t>Transfer of Knowledge</a:t>
            </a:r>
            <a:endParaRPr lang="en-SE" dirty="0"/>
          </a:p>
        </p:txBody>
      </p:sp>
      <p:sp>
        <p:nvSpPr>
          <p:cNvPr id="4" name="Slide Number Placeholder 3">
            <a:extLst>
              <a:ext uri="{FF2B5EF4-FFF2-40B4-BE49-F238E27FC236}">
                <a16:creationId xmlns:a16="http://schemas.microsoft.com/office/drawing/2014/main" id="{B71FE6B7-9C8B-4C29-4293-776CA94994BE}"/>
              </a:ext>
            </a:extLst>
          </p:cNvPr>
          <p:cNvSpPr>
            <a:spLocks noGrp="1"/>
          </p:cNvSpPr>
          <p:nvPr>
            <p:ph type="sldNum" sz="quarter" idx="12"/>
          </p:nvPr>
        </p:nvSpPr>
        <p:spPr/>
        <p:txBody>
          <a:bodyPr/>
          <a:lstStyle/>
          <a:p>
            <a:fld id="{F7283078-D760-1647-8B80-66BA8B52336D}" type="slidenum">
              <a:rPr lang="sv-SE" smtClean="0"/>
              <a:t>18</a:t>
            </a:fld>
            <a:endParaRPr lang="sv-SE" dirty="0"/>
          </a:p>
        </p:txBody>
      </p:sp>
      <p:sp>
        <p:nvSpPr>
          <p:cNvPr id="6" name="Content Placeholder 5">
            <a:extLst>
              <a:ext uri="{FF2B5EF4-FFF2-40B4-BE49-F238E27FC236}">
                <a16:creationId xmlns:a16="http://schemas.microsoft.com/office/drawing/2014/main" id="{FD499CC7-2863-205E-EFEA-6DEE5203286E}"/>
              </a:ext>
            </a:extLst>
          </p:cNvPr>
          <p:cNvSpPr>
            <a:spLocks noGrp="1"/>
          </p:cNvSpPr>
          <p:nvPr>
            <p:ph idx="1"/>
          </p:nvPr>
        </p:nvSpPr>
        <p:spPr>
          <a:xfrm>
            <a:off x="310079" y="1407978"/>
            <a:ext cx="9785960" cy="4768062"/>
          </a:xfrm>
        </p:spPr>
        <p:txBody>
          <a:bodyPr/>
          <a:lstStyle/>
          <a:p>
            <a:r>
              <a:rPr lang="en-GB" b="1" i="1" dirty="0">
                <a:solidFill>
                  <a:srgbClr val="C00000"/>
                </a:solidFill>
              </a:rPr>
              <a:t>From</a:t>
            </a:r>
            <a:r>
              <a:rPr lang="en-GB" dirty="0"/>
              <a:t>: </a:t>
            </a:r>
            <a:r>
              <a:rPr lang="en-GB" dirty="0">
                <a:hlinkClick r:id="rId4"/>
              </a:rPr>
              <a:t>ASP2010</a:t>
            </a:r>
            <a:r>
              <a:rPr lang="en-GB" sz="800" dirty="0"/>
              <a:t> </a:t>
            </a:r>
            <a:r>
              <a:rPr lang="en-GB" b="1" i="1" dirty="0">
                <a:solidFill>
                  <a:srgbClr val="C00000"/>
                </a:solidFill>
              </a:rPr>
              <a:t> to </a:t>
            </a:r>
            <a:r>
              <a:rPr lang="en-GB" dirty="0"/>
              <a:t>ONLINE </a:t>
            </a:r>
            <a:r>
              <a:rPr lang="en-GB" dirty="0">
                <a:hlinkClick r:id="rId5"/>
              </a:rPr>
              <a:t>ASP2020</a:t>
            </a:r>
            <a:r>
              <a:rPr lang="en-GB" dirty="0"/>
              <a:t>and </a:t>
            </a:r>
            <a:r>
              <a:rPr lang="en-GB" dirty="0">
                <a:hlinkClick r:id="rId6"/>
              </a:rPr>
              <a:t>ASP2022</a:t>
            </a:r>
            <a:r>
              <a:rPr lang="en-GB" dirty="0">
                <a:solidFill>
                  <a:srgbClr val="C00000"/>
                </a:solidFill>
                <a:sym typeface="Wingdings" pitchFamily="2" charset="2"/>
              </a:rPr>
              <a:t> (</a:t>
            </a:r>
            <a:r>
              <a:rPr lang="en-GB" b="1" dirty="0"/>
              <a:t>Nov 28 – Dec 9, 2022</a:t>
            </a:r>
            <a:r>
              <a:rPr lang="en-GB" b="1" dirty="0">
                <a:solidFill>
                  <a:srgbClr val="C00000"/>
                </a:solidFill>
                <a:sym typeface="Wingdings" pitchFamily="2" charset="2"/>
              </a:rPr>
              <a:t>)</a:t>
            </a:r>
            <a:endParaRPr lang="en-GB" dirty="0"/>
          </a:p>
        </p:txBody>
      </p:sp>
      <p:pic>
        <p:nvPicPr>
          <p:cNvPr id="9" name="Picture 8">
            <a:extLst>
              <a:ext uri="{FF2B5EF4-FFF2-40B4-BE49-F238E27FC236}">
                <a16:creationId xmlns:a16="http://schemas.microsoft.com/office/drawing/2014/main" id="{72E5EA7D-CDC1-9EA2-65A8-DF08F6DF9286}"/>
              </a:ext>
            </a:extLst>
          </p:cNvPr>
          <p:cNvPicPr>
            <a:picLocks noChangeAspect="1"/>
          </p:cNvPicPr>
          <p:nvPr/>
        </p:nvPicPr>
        <p:blipFill>
          <a:blip r:embed="rId7"/>
          <a:stretch>
            <a:fillRect/>
          </a:stretch>
        </p:blipFill>
        <p:spPr>
          <a:xfrm>
            <a:off x="340699" y="1761488"/>
            <a:ext cx="2297572" cy="1490661"/>
          </a:xfrm>
          <a:prstGeom prst="rect">
            <a:avLst/>
          </a:prstGeom>
        </p:spPr>
      </p:pic>
      <p:sp>
        <p:nvSpPr>
          <p:cNvPr id="11" name="TextBox 10">
            <a:extLst>
              <a:ext uri="{FF2B5EF4-FFF2-40B4-BE49-F238E27FC236}">
                <a16:creationId xmlns:a16="http://schemas.microsoft.com/office/drawing/2014/main" id="{890EE44B-5D66-389E-B4CE-CD6CF060E222}"/>
              </a:ext>
            </a:extLst>
          </p:cNvPr>
          <p:cNvSpPr txBox="1"/>
          <p:nvPr/>
        </p:nvSpPr>
        <p:spPr>
          <a:xfrm>
            <a:off x="6871063" y="241984"/>
            <a:ext cx="6096000" cy="400110"/>
          </a:xfrm>
          <a:prstGeom prst="rect">
            <a:avLst/>
          </a:prstGeom>
          <a:noFill/>
        </p:spPr>
        <p:txBody>
          <a:bodyPr wrap="square">
            <a:spAutoFit/>
          </a:bodyPr>
          <a:lstStyle/>
          <a:p>
            <a:r>
              <a:rPr lang="en-SE" sz="2000" b="1" dirty="0">
                <a:hlinkClick r:id="rId8"/>
              </a:rPr>
              <a:t>https://www.africanschoolofphysics.org</a:t>
            </a:r>
            <a:endParaRPr lang="en-SE" sz="2000" b="1" dirty="0"/>
          </a:p>
        </p:txBody>
      </p:sp>
      <p:sp>
        <p:nvSpPr>
          <p:cNvPr id="10" name="Text Placeholder 9">
            <a:extLst>
              <a:ext uri="{FF2B5EF4-FFF2-40B4-BE49-F238E27FC236}">
                <a16:creationId xmlns:a16="http://schemas.microsoft.com/office/drawing/2014/main" id="{D6C3B9FA-25B3-3314-5D83-615CC5BD132E}"/>
              </a:ext>
            </a:extLst>
          </p:cNvPr>
          <p:cNvSpPr>
            <a:spLocks noGrp="1"/>
          </p:cNvSpPr>
          <p:nvPr>
            <p:ph type="body" sz="quarter" idx="14"/>
          </p:nvPr>
        </p:nvSpPr>
        <p:spPr/>
        <p:txBody>
          <a:bodyPr/>
          <a:lstStyle/>
          <a:p>
            <a:r>
              <a:rPr lang="en-SE" dirty="0">
                <a:hlinkClick r:id="rId8"/>
              </a:rPr>
              <a:t>ASP</a:t>
            </a:r>
            <a:r>
              <a:rPr lang="en-SE" dirty="0"/>
              <a:t> in a nutschell - Educating developing communities</a:t>
            </a:r>
          </a:p>
          <a:p>
            <a:endParaRPr lang="en-SE" dirty="0"/>
          </a:p>
        </p:txBody>
      </p:sp>
      <p:sp>
        <p:nvSpPr>
          <p:cNvPr id="14" name="TextBox 13">
            <a:extLst>
              <a:ext uri="{FF2B5EF4-FFF2-40B4-BE49-F238E27FC236}">
                <a16:creationId xmlns:a16="http://schemas.microsoft.com/office/drawing/2014/main" id="{D59A4AFF-36EC-829A-DBC6-307A91E93828}"/>
              </a:ext>
            </a:extLst>
          </p:cNvPr>
          <p:cNvSpPr txBox="1"/>
          <p:nvPr/>
        </p:nvSpPr>
        <p:spPr>
          <a:xfrm>
            <a:off x="1505770" y="3230536"/>
            <a:ext cx="3421420" cy="461665"/>
          </a:xfrm>
          <a:prstGeom prst="rect">
            <a:avLst/>
          </a:prstGeom>
          <a:noFill/>
        </p:spPr>
        <p:txBody>
          <a:bodyPr wrap="square">
            <a:spAutoFit/>
          </a:bodyPr>
          <a:lstStyle/>
          <a:p>
            <a:r>
              <a:rPr lang="en-SE" sz="2400" b="1" dirty="0">
                <a:solidFill>
                  <a:srgbClr val="C00000"/>
                </a:solidFill>
              </a:rPr>
              <a:t>In-person and online !</a:t>
            </a:r>
          </a:p>
        </p:txBody>
      </p:sp>
      <p:pic>
        <p:nvPicPr>
          <p:cNvPr id="18" name="Picture 17">
            <a:extLst>
              <a:ext uri="{FF2B5EF4-FFF2-40B4-BE49-F238E27FC236}">
                <a16:creationId xmlns:a16="http://schemas.microsoft.com/office/drawing/2014/main" id="{D4E6451F-18BC-EA58-2E62-7B7ABB60A5D1}"/>
              </a:ext>
            </a:extLst>
          </p:cNvPr>
          <p:cNvPicPr>
            <a:picLocks noChangeAspect="1"/>
          </p:cNvPicPr>
          <p:nvPr/>
        </p:nvPicPr>
        <p:blipFill>
          <a:blip r:embed="rId9"/>
          <a:stretch>
            <a:fillRect/>
          </a:stretch>
        </p:blipFill>
        <p:spPr>
          <a:xfrm>
            <a:off x="26425" y="3775807"/>
            <a:ext cx="9360000" cy="2386715"/>
          </a:xfrm>
          <a:prstGeom prst="rect">
            <a:avLst/>
          </a:prstGeom>
        </p:spPr>
      </p:pic>
      <p:sp>
        <p:nvSpPr>
          <p:cNvPr id="8" name="TextBox 7">
            <a:extLst>
              <a:ext uri="{FF2B5EF4-FFF2-40B4-BE49-F238E27FC236}">
                <a16:creationId xmlns:a16="http://schemas.microsoft.com/office/drawing/2014/main" id="{C7705DD1-03D4-4261-5191-AAD54AB97367}"/>
              </a:ext>
            </a:extLst>
          </p:cNvPr>
          <p:cNvSpPr txBox="1"/>
          <p:nvPr/>
        </p:nvSpPr>
        <p:spPr>
          <a:xfrm>
            <a:off x="2668890" y="1841428"/>
            <a:ext cx="9523109"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buFont typeface="Arial" panose="020B0604020202020204" pitchFamily="34" charset="0"/>
              <a:buChar char="•"/>
            </a:pPr>
            <a:r>
              <a:rPr lang="en-GB" sz="2000" dirty="0">
                <a:latin typeface="Arial" panose="020B0604020202020204" pitchFamily="34" charset="0"/>
                <a:cs typeface="Arial" panose="020B0604020202020204" pitchFamily="34" charset="0"/>
              </a:rPr>
              <a:t>94 students from 40 African countries in-person engagements, </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an additional up to 97 for online participation80 in-person SA high school teachers </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450 in-person high school pupils (Dec 5-9) from the region around </a:t>
            </a:r>
            <a:r>
              <a:rPr lang="en-GB" sz="2000" dirty="0" err="1">
                <a:latin typeface="Arial" panose="020B0604020202020204" pitchFamily="34" charset="0"/>
                <a:cs typeface="Arial" panose="020B0604020202020204" pitchFamily="34" charset="0"/>
              </a:rPr>
              <a:t>Gqeberha</a:t>
            </a:r>
            <a:r>
              <a:rPr lang="en-GB" sz="2000" dirty="0">
                <a:latin typeface="Arial" panose="020B0604020202020204" pitchFamily="34" charset="0"/>
                <a:cs typeface="Arial" panose="020B0604020202020204" pitchFamily="34" charset="0"/>
              </a:rPr>
              <a:t>.</a:t>
            </a:r>
          </a:p>
        </p:txBody>
      </p:sp>
      <p:sp>
        <p:nvSpPr>
          <p:cNvPr id="15" name="TextBox 14">
            <a:extLst>
              <a:ext uri="{FF2B5EF4-FFF2-40B4-BE49-F238E27FC236}">
                <a16:creationId xmlns:a16="http://schemas.microsoft.com/office/drawing/2014/main" id="{9AA6A586-AF76-1754-5305-DC964267BDF0}"/>
              </a:ext>
            </a:extLst>
          </p:cNvPr>
          <p:cNvSpPr txBox="1"/>
          <p:nvPr/>
        </p:nvSpPr>
        <p:spPr>
          <a:xfrm>
            <a:off x="1575451" y="6291974"/>
            <a:ext cx="8416515" cy="369332"/>
          </a:xfrm>
          <a:prstGeom prst="rect">
            <a:avLst/>
          </a:prstGeom>
          <a:solidFill>
            <a:srgbClr val="FFFF00"/>
          </a:solidFill>
        </p:spPr>
        <p:txBody>
          <a:bodyPr wrap="square">
            <a:spAutoFit/>
          </a:bodyPr>
          <a:lstStyle/>
          <a:p>
            <a:r>
              <a:rPr lang="en-GB" sz="1800" b="1" dirty="0">
                <a:solidFill>
                  <a:srgbClr val="FF0000"/>
                </a:solidFill>
                <a:latin typeface="Arial" panose="020B0604020202020204" pitchFamily="34" charset="0"/>
                <a:cs typeface="Arial" panose="020B0604020202020204" pitchFamily="34" charset="0"/>
              </a:rPr>
              <a:t>@ African Light Source – ASFAP </a:t>
            </a:r>
            <a:r>
              <a:rPr lang="en-GB" sz="1800" b="1" dirty="0">
                <a:solidFill>
                  <a:srgbClr val="FF0000"/>
                </a:solidFill>
                <a:latin typeface="Arial" panose="020B0604020202020204" pitchFamily="34" charset="0"/>
                <a:cs typeface="Arial" panose="020B0604020202020204" pitchFamily="34" charset="0"/>
                <a:sym typeface="Wingdings" pitchFamily="2" charset="2"/>
              </a:rPr>
              <a:t> African Accelerator School ?</a:t>
            </a:r>
            <a:r>
              <a:rPr lang="en-GB" sz="1800" b="1" dirty="0">
                <a:solidFill>
                  <a:srgbClr val="FF0000"/>
                </a:solidFill>
                <a:latin typeface="Arial" panose="020B0604020202020204" pitchFamily="34" charset="0"/>
                <a:cs typeface="Arial" panose="020B0604020202020204" pitchFamily="34" charset="0"/>
              </a:rPr>
              <a:t> </a:t>
            </a:r>
            <a:endParaRPr lang="en-SE" b="1" dirty="0">
              <a:solidFill>
                <a:srgbClr val="FF0000"/>
              </a:solidFill>
            </a:endParaRPr>
          </a:p>
        </p:txBody>
      </p:sp>
      <p:sp>
        <p:nvSpPr>
          <p:cNvPr id="16" name="Footer Placeholder 5">
            <a:extLst>
              <a:ext uri="{FF2B5EF4-FFF2-40B4-BE49-F238E27FC236}">
                <a16:creationId xmlns:a16="http://schemas.microsoft.com/office/drawing/2014/main" id="{64AFFCAE-E35D-B33F-C4A8-CF1D477B5EE3}"/>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7" name="Date Placeholder 6">
            <a:extLst>
              <a:ext uri="{FF2B5EF4-FFF2-40B4-BE49-F238E27FC236}">
                <a16:creationId xmlns:a16="http://schemas.microsoft.com/office/drawing/2014/main" id="{1FCA0785-167A-8945-3BA1-020C1B2E0B13}"/>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43190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601C8-5069-1934-A779-55D874EFD380}"/>
              </a:ext>
            </a:extLst>
          </p:cNvPr>
          <p:cNvSpPr>
            <a:spLocks noGrp="1"/>
          </p:cNvSpPr>
          <p:nvPr>
            <p:ph type="title"/>
          </p:nvPr>
        </p:nvSpPr>
        <p:spPr/>
        <p:txBody>
          <a:bodyPr/>
          <a:lstStyle/>
          <a:p>
            <a:r>
              <a:rPr lang="en-US" dirty="0"/>
              <a:t>APS and FIP principle</a:t>
            </a:r>
            <a:endParaRPr lang="en-SE" dirty="0"/>
          </a:p>
        </p:txBody>
      </p:sp>
      <p:sp>
        <p:nvSpPr>
          <p:cNvPr id="3" name="Slide Number Placeholder 2">
            <a:extLst>
              <a:ext uri="{FF2B5EF4-FFF2-40B4-BE49-F238E27FC236}">
                <a16:creationId xmlns:a16="http://schemas.microsoft.com/office/drawing/2014/main" id="{84604CF6-D0A0-0C29-E6FE-99754FE621B3}"/>
              </a:ext>
            </a:extLst>
          </p:cNvPr>
          <p:cNvSpPr>
            <a:spLocks noGrp="1"/>
          </p:cNvSpPr>
          <p:nvPr>
            <p:ph type="sldNum" sz="quarter" idx="12"/>
          </p:nvPr>
        </p:nvSpPr>
        <p:spPr/>
        <p:txBody>
          <a:bodyPr/>
          <a:lstStyle/>
          <a:p>
            <a:fld id="{F7283078-D760-1647-8B80-66BA8B52336D}" type="slidenum">
              <a:rPr lang="sv-SE" smtClean="0"/>
              <a:t>19</a:t>
            </a:fld>
            <a:endParaRPr lang="sv-SE" dirty="0"/>
          </a:p>
        </p:txBody>
      </p:sp>
      <p:sp>
        <p:nvSpPr>
          <p:cNvPr id="4" name="Text Placeholder 3">
            <a:extLst>
              <a:ext uri="{FF2B5EF4-FFF2-40B4-BE49-F238E27FC236}">
                <a16:creationId xmlns:a16="http://schemas.microsoft.com/office/drawing/2014/main" id="{81C58D9E-F10D-B241-5A51-EBDD8EF8A65E}"/>
              </a:ext>
            </a:extLst>
          </p:cNvPr>
          <p:cNvSpPr>
            <a:spLocks noGrp="1"/>
          </p:cNvSpPr>
          <p:nvPr>
            <p:ph type="body" sz="quarter" idx="14"/>
          </p:nvPr>
        </p:nvSpPr>
        <p:spPr>
          <a:xfrm>
            <a:off x="1103709" y="931026"/>
            <a:ext cx="6279224" cy="507076"/>
          </a:xfrm>
        </p:spPr>
        <p:txBody>
          <a:bodyPr/>
          <a:lstStyle/>
          <a:p>
            <a:r>
              <a:rPr lang="sv-SE" sz="2400" dirty="0">
                <a:cs typeface="Arial" panose="020B0604020202020204" pitchFamily="34" charset="0"/>
              </a:rPr>
              <a:t>The </a:t>
            </a:r>
            <a:r>
              <a:rPr lang="sv-SE" sz="2400" dirty="0" err="1">
                <a:cs typeface="Arial" panose="020B0604020202020204" pitchFamily="34" charset="0"/>
              </a:rPr>
              <a:t>openness</a:t>
            </a:r>
            <a:r>
              <a:rPr lang="sv-SE" sz="2400" dirty="0">
                <a:cs typeface="Arial" panose="020B0604020202020204" pitchFamily="34" charset="0"/>
              </a:rPr>
              <a:t> </a:t>
            </a:r>
            <a:r>
              <a:rPr lang="sv-SE" sz="2400" dirty="0" err="1">
                <a:cs typeface="Arial" panose="020B0604020202020204" pitchFamily="34" charset="0"/>
              </a:rPr>
              <a:t>of</a:t>
            </a:r>
            <a:r>
              <a:rPr lang="sv-SE" sz="2400" dirty="0">
                <a:cs typeface="Arial" panose="020B0604020202020204" pitchFamily="34" charset="0"/>
              </a:rPr>
              <a:t> the FIP  agenda </a:t>
            </a:r>
            <a:r>
              <a:rPr lang="sv-SE" sz="2400" dirty="0" err="1">
                <a:cs typeface="Arial" panose="020B0604020202020204" pitchFamily="34" charset="0"/>
              </a:rPr>
              <a:t>reflects</a:t>
            </a:r>
            <a:r>
              <a:rPr lang="sv-SE" sz="2400" dirty="0">
                <a:cs typeface="Arial" panose="020B0604020202020204" pitchFamily="34" charset="0"/>
              </a:rPr>
              <a:t> the </a:t>
            </a:r>
            <a:r>
              <a:rPr lang="sv-SE" sz="2400" dirty="0" err="1">
                <a:cs typeface="Arial" panose="020B0604020202020204" pitchFamily="34" charset="0"/>
              </a:rPr>
              <a:t>grassroots</a:t>
            </a:r>
            <a:r>
              <a:rPr lang="sv-SE" sz="2400" dirty="0">
                <a:cs typeface="Arial" panose="020B0604020202020204" pitchFamily="34" charset="0"/>
              </a:rPr>
              <a:t> </a:t>
            </a:r>
            <a:r>
              <a:rPr lang="sv-SE" sz="2400" dirty="0" err="1">
                <a:cs typeface="Arial" panose="020B0604020202020204" pitchFamily="34" charset="0"/>
              </a:rPr>
              <a:t>origin</a:t>
            </a:r>
            <a:r>
              <a:rPr lang="sv-SE" sz="2400" dirty="0">
                <a:cs typeface="Arial" panose="020B0604020202020204" pitchFamily="34" charset="0"/>
              </a:rPr>
              <a:t> </a:t>
            </a:r>
            <a:r>
              <a:rPr lang="sv-SE" sz="2400" dirty="0" err="1">
                <a:cs typeface="Arial" panose="020B0604020202020204" pitchFamily="34" charset="0"/>
              </a:rPr>
              <a:t>of</a:t>
            </a:r>
            <a:r>
              <a:rPr lang="sv-SE" sz="2400" dirty="0">
                <a:cs typeface="Arial" panose="020B0604020202020204" pitchFamily="34" charset="0"/>
              </a:rPr>
              <a:t> </a:t>
            </a:r>
            <a:r>
              <a:rPr lang="sv-SE" sz="2400" dirty="0" err="1">
                <a:cs typeface="Arial" panose="020B0604020202020204" pitchFamily="34" charset="0"/>
              </a:rPr>
              <a:t>this</a:t>
            </a:r>
            <a:r>
              <a:rPr lang="sv-SE" sz="2400" dirty="0">
                <a:cs typeface="Arial" panose="020B0604020202020204" pitchFamily="34" charset="0"/>
              </a:rPr>
              <a:t> Forum.</a:t>
            </a:r>
          </a:p>
          <a:p>
            <a:endParaRPr lang="en-SE" dirty="0"/>
          </a:p>
        </p:txBody>
      </p:sp>
      <p:sp>
        <p:nvSpPr>
          <p:cNvPr id="9" name="Rectangle 8">
            <a:extLst>
              <a:ext uri="{FF2B5EF4-FFF2-40B4-BE49-F238E27FC236}">
                <a16:creationId xmlns:a16="http://schemas.microsoft.com/office/drawing/2014/main" id="{6F0463C9-5A2B-5B19-60EF-5CF4FF8DA4FF}"/>
              </a:ext>
            </a:extLst>
          </p:cNvPr>
          <p:cNvSpPr/>
          <p:nvPr/>
        </p:nvSpPr>
        <p:spPr>
          <a:xfrm>
            <a:off x="912585" y="2474046"/>
            <a:ext cx="6470348" cy="1420261"/>
          </a:xfrm>
          <a:prstGeom prst="rect">
            <a:avLst/>
          </a:prstGeom>
        </p:spPr>
        <p:txBody>
          <a:bodyPr wrap="square">
            <a:spAutoFit/>
          </a:bodyPr>
          <a:lstStyle/>
          <a:p>
            <a:pPr>
              <a:lnSpc>
                <a:spcPct val="150000"/>
              </a:lnSpc>
            </a:pPr>
            <a:r>
              <a:rPr lang="sv-SE" sz="2000" b="1" dirty="0" err="1">
                <a:cs typeface="Arial" panose="020B0604020202020204" pitchFamily="34" charset="0"/>
              </a:rPr>
              <a:t>Advancing</a:t>
            </a:r>
            <a:r>
              <a:rPr lang="sv-SE" sz="2000" b="1" dirty="0">
                <a:cs typeface="Arial" panose="020B0604020202020204" pitchFamily="34" charset="0"/>
              </a:rPr>
              <a:t> the </a:t>
            </a:r>
            <a:r>
              <a:rPr lang="sv-SE" sz="2000" b="1" dirty="0" err="1">
                <a:cs typeface="Arial" panose="020B0604020202020204" pitchFamily="34" charset="0"/>
              </a:rPr>
              <a:t>knowledge</a:t>
            </a:r>
            <a:r>
              <a:rPr lang="sv-SE" sz="2000" b="1" dirty="0">
                <a:cs typeface="Arial" panose="020B0604020202020204" pitchFamily="34" charset="0"/>
              </a:rPr>
              <a:t> </a:t>
            </a:r>
            <a:r>
              <a:rPr lang="sv-SE" sz="2000" b="1" dirty="0" err="1">
                <a:cs typeface="Arial" panose="020B0604020202020204" pitchFamily="34" charset="0"/>
              </a:rPr>
              <a:t>of</a:t>
            </a:r>
            <a:r>
              <a:rPr lang="sv-SE" sz="2000" b="1" dirty="0">
                <a:cs typeface="Arial" panose="020B0604020202020204" pitchFamily="34" charset="0"/>
              </a:rPr>
              <a:t> </a:t>
            </a:r>
            <a:r>
              <a:rPr lang="sv-SE" sz="2000" b="1" dirty="0" err="1">
                <a:cs typeface="Arial" panose="020B0604020202020204" pitchFamily="34" charset="0"/>
              </a:rPr>
              <a:t>physics</a:t>
            </a:r>
            <a:r>
              <a:rPr lang="sv-SE" sz="2000" b="1" dirty="0">
                <a:cs typeface="Arial" panose="020B0604020202020204" pitchFamily="34" charset="0"/>
              </a:rPr>
              <a:t> and </a:t>
            </a:r>
            <a:r>
              <a:rPr lang="sv-SE" sz="2000" b="1" dirty="0" err="1">
                <a:cs typeface="Arial" panose="020B0604020202020204" pitchFamily="34" charset="0"/>
              </a:rPr>
              <a:t>its</a:t>
            </a:r>
            <a:r>
              <a:rPr lang="sv-SE" sz="2000" b="1" dirty="0">
                <a:cs typeface="Arial" panose="020B0604020202020204" pitchFamily="34" charset="0"/>
              </a:rPr>
              <a:t> diffusion by </a:t>
            </a:r>
            <a:r>
              <a:rPr lang="sv-SE" sz="2000" b="1" dirty="0" err="1">
                <a:cs typeface="Arial" panose="020B0604020202020204" pitchFamily="34" charset="0"/>
              </a:rPr>
              <a:t>fostering</a:t>
            </a:r>
            <a:r>
              <a:rPr lang="sv-SE" sz="2000" b="1" dirty="0">
                <a:cs typeface="Arial" panose="020B0604020202020204" pitchFamily="34" charset="0"/>
              </a:rPr>
              <a:t> </a:t>
            </a:r>
            <a:r>
              <a:rPr lang="sv-SE" sz="2000" b="1" dirty="0" err="1">
                <a:cs typeface="Arial" panose="020B0604020202020204" pitchFamily="34" charset="0"/>
              </a:rPr>
              <a:t>cooperation</a:t>
            </a:r>
            <a:r>
              <a:rPr lang="sv-SE" sz="2000" b="1" dirty="0">
                <a:cs typeface="Arial" panose="020B0604020202020204" pitchFamily="34" charset="0"/>
              </a:rPr>
              <a:t> and </a:t>
            </a:r>
            <a:r>
              <a:rPr lang="sv-SE" sz="2000" b="1" dirty="0" err="1">
                <a:cs typeface="Arial" panose="020B0604020202020204" pitchFamily="34" charset="0"/>
              </a:rPr>
              <a:t>communication</a:t>
            </a:r>
            <a:r>
              <a:rPr lang="sv-SE" sz="2000" b="1" dirty="0">
                <a:cs typeface="Arial" panose="020B0604020202020204" pitchFamily="34" charset="0"/>
              </a:rPr>
              <a:t> </a:t>
            </a:r>
            <a:r>
              <a:rPr lang="sv-SE" sz="2000" b="1" dirty="0" err="1">
                <a:cs typeface="Arial" panose="020B0604020202020204" pitchFamily="34" charset="0"/>
              </a:rPr>
              <a:t>among</a:t>
            </a:r>
            <a:r>
              <a:rPr lang="sv-SE" sz="2000" b="1" dirty="0">
                <a:cs typeface="Arial" panose="020B0604020202020204" pitchFamily="34" charset="0"/>
              </a:rPr>
              <a:t> </a:t>
            </a:r>
            <a:r>
              <a:rPr lang="sv-SE" sz="2000" b="1" dirty="0" err="1">
                <a:cs typeface="Arial" panose="020B0604020202020204" pitchFamily="34" charset="0"/>
              </a:rPr>
              <a:t>physicists</a:t>
            </a:r>
            <a:r>
              <a:rPr lang="sv-SE" sz="2000" b="1" dirty="0">
                <a:cs typeface="Arial" panose="020B0604020202020204" pitchFamily="34" charset="0"/>
              </a:rPr>
              <a:t> </a:t>
            </a:r>
            <a:r>
              <a:rPr lang="sv-SE" sz="2000" b="1" dirty="0" err="1">
                <a:cs typeface="Arial" panose="020B0604020202020204" pitchFamily="34" charset="0"/>
              </a:rPr>
              <a:t>of</a:t>
            </a:r>
            <a:r>
              <a:rPr lang="sv-SE" sz="2000" b="1" dirty="0">
                <a:cs typeface="Arial" panose="020B0604020202020204" pitchFamily="34" charset="0"/>
              </a:rPr>
              <a:t> all </a:t>
            </a:r>
            <a:r>
              <a:rPr lang="sv-SE" sz="2000" b="1" dirty="0" err="1">
                <a:cs typeface="Arial" panose="020B0604020202020204" pitchFamily="34" charset="0"/>
              </a:rPr>
              <a:t>countries</a:t>
            </a:r>
            <a:r>
              <a:rPr lang="sv-SE" sz="2000" b="1" dirty="0">
                <a:cs typeface="Arial" panose="020B0604020202020204" pitchFamily="34" charset="0"/>
              </a:rPr>
              <a:t>.</a:t>
            </a:r>
            <a:endParaRPr lang="en-US" sz="2000" b="1" dirty="0">
              <a:cs typeface="Arial" panose="020B0604020202020204" pitchFamily="34" charset="0"/>
            </a:endParaRPr>
          </a:p>
        </p:txBody>
      </p:sp>
      <p:sp>
        <p:nvSpPr>
          <p:cNvPr id="10" name="Rectangle 9">
            <a:extLst>
              <a:ext uri="{FF2B5EF4-FFF2-40B4-BE49-F238E27FC236}">
                <a16:creationId xmlns:a16="http://schemas.microsoft.com/office/drawing/2014/main" id="{1320126D-C7FC-F23B-B7F7-C5DB80F3DED7}"/>
              </a:ext>
            </a:extLst>
          </p:cNvPr>
          <p:cNvSpPr/>
          <p:nvPr/>
        </p:nvSpPr>
        <p:spPr>
          <a:xfrm>
            <a:off x="1026999" y="4417125"/>
            <a:ext cx="6556847" cy="1015663"/>
          </a:xfrm>
          <a:prstGeom prst="rect">
            <a:avLst/>
          </a:prstGeom>
        </p:spPr>
        <p:txBody>
          <a:bodyPr wrap="square">
            <a:spAutoFit/>
          </a:bodyPr>
          <a:lstStyle/>
          <a:p>
            <a:r>
              <a:rPr lang="sv-SE" sz="2000" b="1" dirty="0" err="1">
                <a:cs typeface="Arial" panose="020B0604020202020204" pitchFamily="34" charset="0"/>
              </a:rPr>
              <a:t>Further</a:t>
            </a:r>
            <a:r>
              <a:rPr lang="sv-SE" sz="2000" b="1" dirty="0">
                <a:cs typeface="Arial" panose="020B0604020202020204" pitchFamily="34" charset="0"/>
              </a:rPr>
              <a:t> </a:t>
            </a:r>
            <a:r>
              <a:rPr lang="sv-SE" sz="2000" b="1" dirty="0" err="1">
                <a:cs typeface="Arial" panose="020B0604020202020204" pitchFamily="34" charset="0"/>
              </a:rPr>
              <a:t>synergies</a:t>
            </a:r>
            <a:r>
              <a:rPr lang="sv-SE" sz="2000" b="1" dirty="0">
                <a:cs typeface="Arial" panose="020B0604020202020204" pitchFamily="34" charset="0"/>
              </a:rPr>
              <a:t> </a:t>
            </a:r>
            <a:r>
              <a:rPr lang="sv-SE" sz="2000" b="1" dirty="0" err="1">
                <a:cs typeface="Arial" panose="020B0604020202020204" pitchFamily="34" charset="0"/>
              </a:rPr>
              <a:t>with</a:t>
            </a:r>
            <a:r>
              <a:rPr lang="sv-SE" sz="2000" b="1" dirty="0">
                <a:cs typeface="Arial" panose="020B0604020202020204" pitchFamily="34" charset="0"/>
              </a:rPr>
              <a:t> the program </a:t>
            </a:r>
            <a:r>
              <a:rPr lang="sv-SE" sz="2000" b="1" dirty="0" err="1">
                <a:cs typeface="Arial" panose="020B0604020202020204" pitchFamily="34" charset="0"/>
              </a:rPr>
              <a:t>of</a:t>
            </a:r>
            <a:r>
              <a:rPr lang="sv-SE" sz="2000" b="1" dirty="0">
                <a:cs typeface="Arial" panose="020B0604020202020204" pitchFamily="34" charset="0"/>
              </a:rPr>
              <a:t> the </a:t>
            </a:r>
            <a:r>
              <a:rPr lang="sv-SE" sz="2000" b="1" dirty="0" err="1">
                <a:cs typeface="Arial" panose="020B0604020202020204" pitchFamily="34" charset="0"/>
              </a:rPr>
              <a:t>African</a:t>
            </a:r>
            <a:r>
              <a:rPr lang="sv-SE" sz="2000" b="1" dirty="0">
                <a:cs typeface="Arial" panose="020B0604020202020204" pitchFamily="34" charset="0"/>
              </a:rPr>
              <a:t> </a:t>
            </a:r>
            <a:r>
              <a:rPr lang="sv-SE" sz="2000" b="1" dirty="0" err="1">
                <a:cs typeface="Arial" panose="020B0604020202020204" pitchFamily="34" charset="0"/>
              </a:rPr>
              <a:t>School</a:t>
            </a:r>
            <a:r>
              <a:rPr lang="sv-SE" sz="2000" b="1" dirty="0">
                <a:cs typeface="Arial" panose="020B0604020202020204" pitchFamily="34" charset="0"/>
              </a:rPr>
              <a:t> </a:t>
            </a:r>
            <a:r>
              <a:rPr lang="sv-SE" sz="2000" b="1" dirty="0" err="1">
                <a:cs typeface="Arial" panose="020B0604020202020204" pitchFamily="34" charset="0"/>
              </a:rPr>
              <a:t>of</a:t>
            </a:r>
            <a:r>
              <a:rPr lang="sv-SE" sz="2000" b="1" dirty="0">
                <a:cs typeface="Arial" panose="020B0604020202020204" pitchFamily="34" charset="0"/>
              </a:rPr>
              <a:t> Fundamental </a:t>
            </a:r>
            <a:r>
              <a:rPr lang="sv-SE" sz="2000" b="1" dirty="0" err="1">
                <a:cs typeface="Arial" panose="020B0604020202020204" pitchFamily="34" charset="0"/>
              </a:rPr>
              <a:t>Physics</a:t>
            </a:r>
            <a:r>
              <a:rPr lang="sv-SE" sz="2000" b="1" dirty="0">
                <a:cs typeface="Arial" panose="020B0604020202020204" pitchFamily="34" charset="0"/>
              </a:rPr>
              <a:t> and </a:t>
            </a:r>
            <a:r>
              <a:rPr lang="sv-SE" sz="2000" b="1" dirty="0" err="1">
                <a:cs typeface="Arial" panose="020B0604020202020204" pitchFamily="34" charset="0"/>
              </a:rPr>
              <a:t>Applications</a:t>
            </a:r>
            <a:endParaRPr lang="sv-SE" sz="2000" b="1" dirty="0">
              <a:cs typeface="Arial" panose="020B0604020202020204" pitchFamily="34" charset="0"/>
            </a:endParaRPr>
          </a:p>
          <a:p>
            <a:r>
              <a:rPr lang="sv-SE" sz="2000" b="1" dirty="0">
                <a:solidFill>
                  <a:srgbClr val="983FD9"/>
                </a:solidFill>
                <a:cs typeface="Arial" panose="020B0604020202020204" pitchFamily="34" charset="0"/>
              </a:rPr>
              <a:t>and IUPAP</a:t>
            </a:r>
            <a:endParaRPr lang="en-US" sz="2000" b="1" dirty="0">
              <a:solidFill>
                <a:srgbClr val="983FD9"/>
              </a:solidFill>
              <a:cs typeface="Arial" panose="020B0604020202020204" pitchFamily="34" charset="0"/>
            </a:endParaRPr>
          </a:p>
        </p:txBody>
      </p:sp>
      <p:sp>
        <p:nvSpPr>
          <p:cNvPr id="12" name="Rectangle 11">
            <a:extLst>
              <a:ext uri="{FF2B5EF4-FFF2-40B4-BE49-F238E27FC236}">
                <a16:creationId xmlns:a16="http://schemas.microsoft.com/office/drawing/2014/main" id="{B73EC1AF-C179-90F0-19E4-FC8AAF481085}"/>
              </a:ext>
            </a:extLst>
          </p:cNvPr>
          <p:cNvSpPr/>
          <p:nvPr/>
        </p:nvSpPr>
        <p:spPr>
          <a:xfrm>
            <a:off x="7698260" y="4186293"/>
            <a:ext cx="3619902" cy="461665"/>
          </a:xfrm>
          <a:prstGeom prst="rect">
            <a:avLst/>
          </a:prstGeom>
        </p:spPr>
        <p:txBody>
          <a:bodyPr wrap="none">
            <a:spAutoFit/>
          </a:bodyPr>
          <a:lstStyle/>
          <a:p>
            <a:r>
              <a:rPr lang="en-US" sz="2400" dirty="0"/>
              <a:t>4288 FIP members in 2022 </a:t>
            </a:r>
          </a:p>
        </p:txBody>
      </p:sp>
      <p:graphicFrame>
        <p:nvGraphicFramePr>
          <p:cNvPr id="13" name="Table 12">
            <a:extLst>
              <a:ext uri="{FF2B5EF4-FFF2-40B4-BE49-F238E27FC236}">
                <a16:creationId xmlns:a16="http://schemas.microsoft.com/office/drawing/2014/main" id="{D57E7D0F-3269-BD53-5B84-15C3FB965757}"/>
              </a:ext>
            </a:extLst>
          </p:cNvPr>
          <p:cNvGraphicFramePr>
            <a:graphicFrameLocks noGrp="1"/>
          </p:cNvGraphicFramePr>
          <p:nvPr/>
        </p:nvGraphicFramePr>
        <p:xfrm>
          <a:off x="8804541" y="4647958"/>
          <a:ext cx="2242870" cy="1703070"/>
        </p:xfrm>
        <a:graphic>
          <a:graphicData uri="http://schemas.openxmlformats.org/drawingml/2006/table">
            <a:tbl>
              <a:tblPr>
                <a:tableStyleId>{5C22544A-7EE6-4342-B048-85BDC9FD1C3A}</a:tableStyleId>
              </a:tblPr>
              <a:tblGrid>
                <a:gridCol w="759127">
                  <a:extLst>
                    <a:ext uri="{9D8B030D-6E8A-4147-A177-3AD203B41FA5}">
                      <a16:colId xmlns:a16="http://schemas.microsoft.com/office/drawing/2014/main" val="2538268866"/>
                    </a:ext>
                  </a:extLst>
                </a:gridCol>
                <a:gridCol w="1483743">
                  <a:extLst>
                    <a:ext uri="{9D8B030D-6E8A-4147-A177-3AD203B41FA5}">
                      <a16:colId xmlns:a16="http://schemas.microsoft.com/office/drawing/2014/main" val="3774167457"/>
                    </a:ext>
                  </a:extLst>
                </a:gridCol>
              </a:tblGrid>
              <a:tr h="264205">
                <a:tc>
                  <a:txBody>
                    <a:bodyPr/>
                    <a:lstStyle/>
                    <a:p>
                      <a:pPr algn="ctr" fontAlgn="b"/>
                      <a:r>
                        <a:rPr lang="sv-SE" sz="1800" u="none" strike="noStrike" dirty="0" err="1">
                          <a:effectLst/>
                        </a:rPr>
                        <a:t>Year</a:t>
                      </a:r>
                      <a:endParaRPr lang="sv-SE"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FIP </a:t>
                      </a:r>
                      <a:r>
                        <a:rPr lang="sv-SE" sz="1800" u="none" strike="noStrike" dirty="0" err="1">
                          <a:effectLst/>
                        </a:rPr>
                        <a:t>members</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15084910"/>
                  </a:ext>
                </a:extLst>
              </a:tr>
              <a:tr h="264205">
                <a:tc>
                  <a:txBody>
                    <a:bodyPr/>
                    <a:lstStyle/>
                    <a:p>
                      <a:pPr algn="ctr" fontAlgn="b"/>
                      <a:r>
                        <a:rPr lang="sv-SE" sz="1800" u="none" strike="noStrike" dirty="0">
                          <a:effectLst/>
                        </a:rPr>
                        <a:t>2018</a:t>
                      </a:r>
                      <a:endParaRPr lang="sv-SE"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4186</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66366805"/>
                  </a:ext>
                </a:extLst>
              </a:tr>
              <a:tr h="264205">
                <a:tc>
                  <a:txBody>
                    <a:bodyPr/>
                    <a:lstStyle/>
                    <a:p>
                      <a:pPr algn="ctr" fontAlgn="b"/>
                      <a:r>
                        <a:rPr lang="sv-SE" sz="1800" u="none" strike="noStrike" dirty="0">
                          <a:effectLst/>
                        </a:rPr>
                        <a:t>2019</a:t>
                      </a:r>
                      <a:endParaRPr lang="sv-SE"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4179</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26866725"/>
                  </a:ext>
                </a:extLst>
              </a:tr>
              <a:tr h="264205">
                <a:tc>
                  <a:txBody>
                    <a:bodyPr/>
                    <a:lstStyle/>
                    <a:p>
                      <a:pPr algn="ctr" fontAlgn="b"/>
                      <a:r>
                        <a:rPr lang="sv-SE" sz="1800" u="none" strike="noStrike">
                          <a:effectLst/>
                        </a:rPr>
                        <a:t>2020</a:t>
                      </a:r>
                      <a:endParaRPr lang="sv-SE"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3794</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73662864"/>
                  </a:ext>
                </a:extLst>
              </a:tr>
              <a:tr h="264205">
                <a:tc>
                  <a:txBody>
                    <a:bodyPr/>
                    <a:lstStyle/>
                    <a:p>
                      <a:pPr algn="ctr" fontAlgn="b"/>
                      <a:r>
                        <a:rPr lang="sv-SE" sz="1800" u="none" strike="noStrike">
                          <a:effectLst/>
                        </a:rPr>
                        <a:t>2021</a:t>
                      </a:r>
                      <a:endParaRPr lang="sv-SE" sz="18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4067</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0647610"/>
                  </a:ext>
                </a:extLst>
              </a:tr>
              <a:tr h="264205">
                <a:tc>
                  <a:txBody>
                    <a:bodyPr/>
                    <a:lstStyle/>
                    <a:p>
                      <a:pPr algn="ctr" fontAlgn="b"/>
                      <a:r>
                        <a:rPr lang="sv-SE" sz="1800" u="none" strike="noStrike" dirty="0">
                          <a:effectLst/>
                        </a:rPr>
                        <a:t>2022</a:t>
                      </a:r>
                      <a:endParaRPr lang="sv-SE"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v-SE" sz="1800" u="none" strike="noStrike" dirty="0">
                          <a:effectLst/>
                        </a:rPr>
                        <a:t>4288</a:t>
                      </a:r>
                      <a:endParaRPr lang="sv-SE"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69407348"/>
                  </a:ext>
                </a:extLst>
              </a:tr>
            </a:tbl>
          </a:graphicData>
        </a:graphic>
      </p:graphicFrame>
      <p:pic>
        <p:nvPicPr>
          <p:cNvPr id="14" name="Picture 13">
            <a:extLst>
              <a:ext uri="{FF2B5EF4-FFF2-40B4-BE49-F238E27FC236}">
                <a16:creationId xmlns:a16="http://schemas.microsoft.com/office/drawing/2014/main" id="{CB312037-0E83-D68D-867B-C85AE665FDC6}"/>
              </a:ext>
            </a:extLst>
          </p:cNvPr>
          <p:cNvPicPr>
            <a:picLocks noChangeAspect="1"/>
          </p:cNvPicPr>
          <p:nvPr/>
        </p:nvPicPr>
        <p:blipFill>
          <a:blip r:embed="rId3"/>
          <a:stretch>
            <a:fillRect/>
          </a:stretch>
        </p:blipFill>
        <p:spPr>
          <a:xfrm>
            <a:off x="7698260" y="204765"/>
            <a:ext cx="4344934" cy="3877854"/>
          </a:xfrm>
          <a:prstGeom prst="rect">
            <a:avLst/>
          </a:prstGeom>
        </p:spPr>
      </p:pic>
      <p:sp>
        <p:nvSpPr>
          <p:cNvPr id="16" name="Rectangle 15">
            <a:extLst>
              <a:ext uri="{FF2B5EF4-FFF2-40B4-BE49-F238E27FC236}">
                <a16:creationId xmlns:a16="http://schemas.microsoft.com/office/drawing/2014/main" id="{4D5F2FC1-3B10-93EB-4D47-CDE9A4E9EC4F}"/>
              </a:ext>
            </a:extLst>
          </p:cNvPr>
          <p:cNvSpPr/>
          <p:nvPr/>
        </p:nvSpPr>
        <p:spPr>
          <a:xfrm>
            <a:off x="1141413" y="5914694"/>
            <a:ext cx="4444422" cy="400110"/>
          </a:xfrm>
          <a:prstGeom prst="rect">
            <a:avLst/>
          </a:prstGeom>
        </p:spPr>
        <p:txBody>
          <a:bodyPr wrap="none">
            <a:spAutoFit/>
          </a:bodyPr>
          <a:lstStyle/>
          <a:p>
            <a:r>
              <a:rPr lang="sv-SE" sz="2000" u="sng" dirty="0">
                <a:solidFill>
                  <a:srgbClr val="800080"/>
                </a:solidFill>
                <a:latin typeface="Arial" panose="020B0604020202020204" pitchFamily="34" charset="0"/>
                <a:cs typeface="Arial" panose="020B0604020202020204" pitchFamily="34" charset="0"/>
                <a:hlinkClick r:id="rId4"/>
              </a:rPr>
              <a:t>* APS Free Trial Student Membership</a:t>
            </a:r>
            <a:endParaRPr lang="en-US" sz="2000" u="sng" dirty="0">
              <a:latin typeface="Arial" panose="020B0604020202020204" pitchFamily="34" charset="0"/>
              <a:cs typeface="Arial" panose="020B0604020202020204" pitchFamily="34" charset="0"/>
            </a:endParaRPr>
          </a:p>
        </p:txBody>
      </p:sp>
      <p:sp>
        <p:nvSpPr>
          <p:cNvPr id="17" name="Footer Placeholder 5">
            <a:extLst>
              <a:ext uri="{FF2B5EF4-FFF2-40B4-BE49-F238E27FC236}">
                <a16:creationId xmlns:a16="http://schemas.microsoft.com/office/drawing/2014/main" id="{B95937D4-2CD2-8840-2516-584F5DA2485A}"/>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18" name="Date Placeholder 6">
            <a:extLst>
              <a:ext uri="{FF2B5EF4-FFF2-40B4-BE49-F238E27FC236}">
                <a16:creationId xmlns:a16="http://schemas.microsoft.com/office/drawing/2014/main" id="{B8790D35-8F66-4897-3F81-4CEC083BDC81}"/>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282277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5A9B8-0486-D7E7-24D3-F965897407FF}"/>
              </a:ext>
            </a:extLst>
          </p:cNvPr>
          <p:cNvSpPr>
            <a:spLocks noGrp="1"/>
          </p:cNvSpPr>
          <p:nvPr>
            <p:ph type="title"/>
          </p:nvPr>
        </p:nvSpPr>
        <p:spPr/>
        <p:txBody>
          <a:bodyPr/>
          <a:lstStyle/>
          <a:p>
            <a:r>
              <a:rPr lang="sv-SE" dirty="0"/>
              <a:t>PHYSICS MATTERS</a:t>
            </a:r>
            <a:endParaRPr lang="en-SE" dirty="0"/>
          </a:p>
        </p:txBody>
      </p:sp>
      <p:sp>
        <p:nvSpPr>
          <p:cNvPr id="3" name="Slide Number Placeholder 2">
            <a:extLst>
              <a:ext uri="{FF2B5EF4-FFF2-40B4-BE49-F238E27FC236}">
                <a16:creationId xmlns:a16="http://schemas.microsoft.com/office/drawing/2014/main" id="{C4279AEE-E03C-FBF4-BCD7-857784CD1B45}"/>
              </a:ext>
            </a:extLst>
          </p:cNvPr>
          <p:cNvSpPr>
            <a:spLocks noGrp="1"/>
          </p:cNvSpPr>
          <p:nvPr>
            <p:ph type="sldNum" sz="quarter" idx="12"/>
          </p:nvPr>
        </p:nvSpPr>
        <p:spPr/>
        <p:txBody>
          <a:bodyPr/>
          <a:lstStyle/>
          <a:p>
            <a:fld id="{F7283078-D760-1647-8B80-66BA8B52336D}" type="slidenum">
              <a:rPr lang="sv-SE" smtClean="0"/>
              <a:t>20</a:t>
            </a:fld>
            <a:endParaRPr lang="sv-SE" dirty="0"/>
          </a:p>
        </p:txBody>
      </p:sp>
      <p:sp>
        <p:nvSpPr>
          <p:cNvPr id="4" name="Text Placeholder 3">
            <a:extLst>
              <a:ext uri="{FF2B5EF4-FFF2-40B4-BE49-F238E27FC236}">
                <a16:creationId xmlns:a16="http://schemas.microsoft.com/office/drawing/2014/main" id="{F642036C-EE89-D695-084B-98A2F2FE06E9}"/>
              </a:ext>
            </a:extLst>
          </p:cNvPr>
          <p:cNvSpPr>
            <a:spLocks noGrp="1"/>
          </p:cNvSpPr>
          <p:nvPr>
            <p:ph type="body" sz="quarter" idx="14"/>
          </p:nvPr>
        </p:nvSpPr>
        <p:spPr>
          <a:xfrm>
            <a:off x="560568" y="922712"/>
            <a:ext cx="9360000" cy="507076"/>
          </a:xfrm>
        </p:spPr>
        <p:txBody>
          <a:bodyPr/>
          <a:lstStyle/>
          <a:p>
            <a:r>
              <a:rPr lang="sv-SE" sz="2400" dirty="0" err="1">
                <a:cs typeface="Arial" panose="020B0604020202020204" pitchFamily="34" charset="0"/>
              </a:rPr>
              <a:t>Monthly</a:t>
            </a:r>
            <a:r>
              <a:rPr lang="sv-SE" sz="2400" dirty="0">
                <a:cs typeface="Arial" panose="020B0604020202020204" pitchFamily="34" charset="0"/>
              </a:rPr>
              <a:t> </a:t>
            </a:r>
            <a:r>
              <a:rPr lang="sv-SE" sz="2400" dirty="0" err="1">
                <a:cs typeface="Arial" panose="020B0604020202020204" pitchFamily="34" charset="0"/>
              </a:rPr>
              <a:t>colloquia</a:t>
            </a:r>
            <a:r>
              <a:rPr lang="sv-SE" sz="2400" dirty="0">
                <a:cs typeface="Arial" panose="020B0604020202020204" pitchFamily="34" charset="0"/>
              </a:rPr>
              <a:t> series “</a:t>
            </a:r>
            <a:r>
              <a:rPr lang="sv-SE" sz="2400" dirty="0" err="1">
                <a:cs typeface="Arial" panose="020B0604020202020204" pitchFamily="34" charset="0"/>
              </a:rPr>
              <a:t>Physics</a:t>
            </a:r>
            <a:r>
              <a:rPr lang="sv-SE" sz="2400" dirty="0">
                <a:cs typeface="Arial" panose="020B0604020202020204" pitchFamily="34" charset="0"/>
              </a:rPr>
              <a:t> for </a:t>
            </a:r>
            <a:r>
              <a:rPr lang="sv-SE" sz="2400" dirty="0" err="1">
                <a:cs typeface="Arial" panose="020B0604020202020204" pitchFamily="34" charset="0"/>
              </a:rPr>
              <a:t>Development</a:t>
            </a:r>
            <a:r>
              <a:rPr lang="sv-SE" sz="2400" dirty="0">
                <a:cs typeface="Arial" panose="020B0604020202020204" pitchFamily="34" charset="0"/>
              </a:rPr>
              <a:t>”</a:t>
            </a:r>
          </a:p>
        </p:txBody>
      </p:sp>
      <p:sp>
        <p:nvSpPr>
          <p:cNvPr id="6" name="Footer Placeholder 5">
            <a:extLst>
              <a:ext uri="{FF2B5EF4-FFF2-40B4-BE49-F238E27FC236}">
                <a16:creationId xmlns:a16="http://schemas.microsoft.com/office/drawing/2014/main" id="{E92EBE4D-C9BB-4C6E-D0CB-910AE10C9112}"/>
              </a:ext>
            </a:extLst>
          </p:cNvPr>
          <p:cNvSpPr>
            <a:spLocks noGrp="1"/>
          </p:cNvSpPr>
          <p:nvPr>
            <p:ph type="ftr" sz="quarter" idx="3"/>
          </p:nvPr>
        </p:nvSpPr>
        <p:spPr/>
        <p:txBody>
          <a:bodyPr/>
          <a:lstStyle/>
          <a:p>
            <a:r>
              <a:rPr lang="sv-SE" i="1"/>
              <a:t>Accelerate your Innovative Ecosystem</a:t>
            </a:r>
            <a:endParaRPr lang="sv-SE" dirty="0"/>
          </a:p>
        </p:txBody>
      </p:sp>
      <p:sp>
        <p:nvSpPr>
          <p:cNvPr id="7" name="Date Placeholder 6">
            <a:extLst>
              <a:ext uri="{FF2B5EF4-FFF2-40B4-BE49-F238E27FC236}">
                <a16:creationId xmlns:a16="http://schemas.microsoft.com/office/drawing/2014/main" id="{41357162-FE8F-F88C-6B31-CDE58936F0D2}"/>
              </a:ext>
            </a:extLst>
          </p:cNvPr>
          <p:cNvSpPr>
            <a:spLocks noGrp="1"/>
          </p:cNvSpPr>
          <p:nvPr>
            <p:ph type="dt" sz="half" idx="2"/>
          </p:nvPr>
        </p:nvSpPr>
        <p:spPr/>
        <p:txBody>
          <a:bodyPr/>
          <a:lstStyle/>
          <a:p>
            <a:r>
              <a:rPr lang="sv-SE"/>
              <a:t>CD / 2022/08/03</a:t>
            </a:r>
            <a:endParaRPr lang="sv-SE" dirty="0"/>
          </a:p>
        </p:txBody>
      </p:sp>
      <p:sp>
        <p:nvSpPr>
          <p:cNvPr id="10" name="Rectangle 9">
            <a:extLst>
              <a:ext uri="{FF2B5EF4-FFF2-40B4-BE49-F238E27FC236}">
                <a16:creationId xmlns:a16="http://schemas.microsoft.com/office/drawing/2014/main" id="{523FCEB5-9466-C700-0253-5955762D7ACE}"/>
              </a:ext>
            </a:extLst>
          </p:cNvPr>
          <p:cNvSpPr/>
          <p:nvPr/>
        </p:nvSpPr>
        <p:spPr>
          <a:xfrm>
            <a:off x="560568" y="2098672"/>
            <a:ext cx="7161032" cy="2239459"/>
          </a:xfrm>
          <a:prstGeom prst="rect">
            <a:avLst/>
          </a:prstGeom>
        </p:spPr>
        <p:txBody>
          <a:bodyPr wrap="square">
            <a:spAutoFit/>
          </a:bodyPr>
          <a:lstStyle/>
          <a:p>
            <a:pPr>
              <a:lnSpc>
                <a:spcPct val="150000"/>
              </a:lnSpc>
            </a:pPr>
            <a:r>
              <a:rPr lang="sv-SE" sz="2400" b="1" dirty="0">
                <a:cs typeface="Arial" panose="020B0604020202020204" pitchFamily="34" charset="0"/>
              </a:rPr>
              <a:t>LIVE</a:t>
            </a:r>
            <a:r>
              <a:rPr lang="sv-SE" sz="2400" dirty="0">
                <a:cs typeface="Arial" panose="020B0604020202020204" pitchFamily="34" charset="0"/>
              </a:rPr>
              <a:t> on-line </a:t>
            </a:r>
            <a:r>
              <a:rPr lang="sv-SE" sz="2400" dirty="0" err="1">
                <a:cs typeface="Arial" panose="020B0604020202020204" pitchFamily="34" charset="0"/>
              </a:rPr>
              <a:t>colloquia</a:t>
            </a:r>
            <a:r>
              <a:rPr lang="sv-SE" sz="2400" dirty="0">
                <a:cs typeface="Arial" panose="020B0604020202020204" pitchFamily="34" charset="0"/>
              </a:rPr>
              <a:t> </a:t>
            </a:r>
            <a:r>
              <a:rPr lang="sv-SE" sz="2400" dirty="0" err="1">
                <a:cs typeface="Arial" panose="020B0604020202020204" pitchFamily="34" charset="0"/>
              </a:rPr>
              <a:t>that</a:t>
            </a:r>
            <a:r>
              <a:rPr lang="sv-SE" sz="2400" dirty="0">
                <a:cs typeface="Arial" panose="020B0604020202020204" pitchFamily="34" charset="0"/>
              </a:rPr>
              <a:t> </a:t>
            </a:r>
            <a:r>
              <a:rPr lang="sv-SE" sz="2400" dirty="0" err="1">
                <a:cs typeface="Arial" panose="020B0604020202020204" pitchFamily="34" charset="0"/>
              </a:rPr>
              <a:t>will</a:t>
            </a:r>
            <a:r>
              <a:rPr lang="sv-SE" sz="2400" dirty="0">
                <a:cs typeface="Arial" panose="020B0604020202020204" pitchFamily="34" charset="0"/>
              </a:rPr>
              <a:t> </a:t>
            </a:r>
            <a:r>
              <a:rPr lang="sv-SE" sz="2400" dirty="0" err="1">
                <a:cs typeface="Arial" panose="020B0604020202020204" pitchFamily="34" charset="0"/>
              </a:rPr>
              <a:t>primarily</a:t>
            </a:r>
            <a:r>
              <a:rPr lang="sv-SE" sz="2400" dirty="0">
                <a:cs typeface="Arial" panose="020B0604020202020204" pitchFamily="34" charset="0"/>
              </a:rPr>
              <a:t> </a:t>
            </a:r>
            <a:r>
              <a:rPr lang="sv-SE" sz="2400" dirty="0" err="1">
                <a:cs typeface="Arial" panose="020B0604020202020204" pitchFamily="34" charset="0"/>
              </a:rPr>
              <a:t>target</a:t>
            </a:r>
            <a:r>
              <a:rPr lang="sv-SE" sz="2400" dirty="0">
                <a:cs typeface="Arial" panose="020B0604020202020204" pitchFamily="34" charset="0"/>
              </a:rPr>
              <a:t> and </a:t>
            </a:r>
            <a:r>
              <a:rPr lang="sv-SE" sz="2400" dirty="0" err="1">
                <a:cs typeface="Arial" panose="020B0604020202020204" pitchFamily="34" charset="0"/>
              </a:rPr>
              <a:t>involve</a:t>
            </a:r>
            <a:r>
              <a:rPr lang="sv-SE" sz="2400" dirty="0">
                <a:cs typeface="Arial" panose="020B0604020202020204" pitchFamily="34" charset="0"/>
              </a:rPr>
              <a:t> </a:t>
            </a:r>
            <a:r>
              <a:rPr lang="sv-SE" sz="2400" dirty="0" err="1">
                <a:cs typeface="Arial" panose="020B0604020202020204" pitchFamily="34" charset="0"/>
              </a:rPr>
              <a:t>some</a:t>
            </a:r>
            <a:r>
              <a:rPr lang="sv-SE" sz="2400" dirty="0">
                <a:cs typeface="Arial" panose="020B0604020202020204" pitchFamily="34" charset="0"/>
              </a:rPr>
              <a:t> test centers, </a:t>
            </a:r>
            <a:r>
              <a:rPr lang="sv-SE" sz="2400" dirty="0" err="1">
                <a:cs typeface="Arial" panose="020B0604020202020204" pitchFamily="34" charset="0"/>
              </a:rPr>
              <a:t>selected</a:t>
            </a:r>
            <a:r>
              <a:rPr lang="sv-SE" sz="2400" dirty="0">
                <a:cs typeface="Arial" panose="020B0604020202020204" pitchFamily="34" charset="0"/>
              </a:rPr>
              <a:t> from </a:t>
            </a:r>
            <a:r>
              <a:rPr lang="sv-SE" sz="2400" dirty="0" err="1">
                <a:cs typeface="Arial" panose="020B0604020202020204" pitchFamily="34" charset="0"/>
              </a:rPr>
              <a:t>within</a:t>
            </a:r>
            <a:r>
              <a:rPr lang="sv-SE" sz="2400" dirty="0">
                <a:cs typeface="Arial" panose="020B0604020202020204" pitchFamily="34" charset="0"/>
              </a:rPr>
              <a:t> the partner </a:t>
            </a:r>
            <a:r>
              <a:rPr lang="sv-SE" sz="2400" dirty="0" err="1">
                <a:cs typeface="Arial" panose="020B0604020202020204" pitchFamily="34" charset="0"/>
              </a:rPr>
              <a:t>countries</a:t>
            </a:r>
            <a:r>
              <a:rPr lang="sv-SE" sz="2400" dirty="0">
                <a:cs typeface="Arial" panose="020B0604020202020204" pitchFamily="34" charset="0"/>
              </a:rPr>
              <a:t> </a:t>
            </a:r>
            <a:r>
              <a:rPr lang="sv-SE" sz="2400" dirty="0" err="1">
                <a:cs typeface="Arial" panose="020B0604020202020204" pitchFamily="34" charset="0"/>
              </a:rPr>
              <a:t>of</a:t>
            </a:r>
            <a:r>
              <a:rPr lang="sv-SE" sz="2400" dirty="0">
                <a:cs typeface="Arial" panose="020B0604020202020204" pitchFamily="34" charset="0"/>
              </a:rPr>
              <a:t> the </a:t>
            </a:r>
            <a:r>
              <a:rPr lang="sv-SE" sz="2400" b="1" dirty="0">
                <a:solidFill>
                  <a:srgbClr val="983FD9"/>
                </a:solidFill>
                <a:cs typeface="Arial" panose="020B0604020202020204" pitchFamily="34" charset="0"/>
              </a:rPr>
              <a:t>SESAME</a:t>
            </a:r>
            <a:r>
              <a:rPr lang="sv-SE" sz="2400" dirty="0">
                <a:cs typeface="Arial" panose="020B0604020202020204" pitchFamily="34" charset="0"/>
              </a:rPr>
              <a:t> </a:t>
            </a:r>
            <a:r>
              <a:rPr lang="sv-SE" sz="2400" dirty="0" err="1">
                <a:cs typeface="Arial" panose="020B0604020202020204" pitchFamily="34" charset="0"/>
              </a:rPr>
              <a:t>project</a:t>
            </a:r>
            <a:r>
              <a:rPr lang="sv-SE" sz="2400" dirty="0">
                <a:cs typeface="Arial" panose="020B0604020202020204" pitchFamily="34" charset="0"/>
              </a:rPr>
              <a:t> </a:t>
            </a:r>
            <a:r>
              <a:rPr lang="sv-SE" sz="2400" dirty="0" err="1">
                <a:cs typeface="Arial" panose="020B0604020202020204" pitchFamily="34" charset="0"/>
              </a:rPr>
              <a:t>supported</a:t>
            </a:r>
            <a:r>
              <a:rPr lang="sv-SE" sz="2400" dirty="0">
                <a:cs typeface="Arial" panose="020B0604020202020204" pitchFamily="34" charset="0"/>
              </a:rPr>
              <a:t> by the APS.</a:t>
            </a:r>
            <a:endParaRPr lang="en-US" sz="2400" dirty="0">
              <a:cs typeface="Arial" panose="020B0604020202020204" pitchFamily="34" charset="0"/>
            </a:endParaRPr>
          </a:p>
        </p:txBody>
      </p:sp>
      <p:pic>
        <p:nvPicPr>
          <p:cNvPr id="12" name="Picture 11">
            <a:extLst>
              <a:ext uri="{FF2B5EF4-FFF2-40B4-BE49-F238E27FC236}">
                <a16:creationId xmlns:a16="http://schemas.microsoft.com/office/drawing/2014/main" id="{8AAF988F-E80D-CE19-7FC6-CC5ADF8E3258}"/>
              </a:ext>
            </a:extLst>
          </p:cNvPr>
          <p:cNvPicPr>
            <a:picLocks noChangeAspect="1"/>
          </p:cNvPicPr>
          <p:nvPr/>
        </p:nvPicPr>
        <p:blipFill>
          <a:blip r:embed="rId3"/>
          <a:stretch>
            <a:fillRect/>
          </a:stretch>
        </p:blipFill>
        <p:spPr>
          <a:xfrm>
            <a:off x="7936756" y="146961"/>
            <a:ext cx="4255244" cy="6693434"/>
          </a:xfrm>
          <a:prstGeom prst="rect">
            <a:avLst/>
          </a:prstGeom>
        </p:spPr>
      </p:pic>
      <p:sp>
        <p:nvSpPr>
          <p:cNvPr id="14" name="TextBox 13">
            <a:extLst>
              <a:ext uri="{FF2B5EF4-FFF2-40B4-BE49-F238E27FC236}">
                <a16:creationId xmlns:a16="http://schemas.microsoft.com/office/drawing/2014/main" id="{D476288E-3FF3-31E2-49CE-413173A15959}"/>
              </a:ext>
            </a:extLst>
          </p:cNvPr>
          <p:cNvSpPr txBox="1"/>
          <p:nvPr/>
        </p:nvSpPr>
        <p:spPr>
          <a:xfrm>
            <a:off x="560568" y="4734959"/>
            <a:ext cx="7161032" cy="1200329"/>
          </a:xfrm>
          <a:prstGeom prst="rect">
            <a:avLst/>
          </a:prstGeom>
          <a:noFill/>
        </p:spPr>
        <p:txBody>
          <a:bodyPr wrap="square">
            <a:spAutoFit/>
          </a:bodyPr>
          <a:lstStyle/>
          <a:p>
            <a:pPr algn="ctr"/>
            <a:r>
              <a:rPr lang="sv-SE" sz="2400" dirty="0">
                <a:cs typeface="Arial" panose="020B0604020202020204" pitchFamily="34" charset="0"/>
              </a:rPr>
              <a:t>Visit </a:t>
            </a:r>
            <a:r>
              <a:rPr lang="sv-SE" sz="2400" dirty="0" err="1">
                <a:cs typeface="Arial" panose="020B0604020202020204" pitchFamily="34" charset="0"/>
              </a:rPr>
              <a:t>our</a:t>
            </a:r>
            <a:r>
              <a:rPr lang="sv-SE" sz="2400" dirty="0">
                <a:cs typeface="Arial" panose="020B0604020202020204" pitchFamily="34" charset="0"/>
              </a:rPr>
              <a:t> 27 </a:t>
            </a:r>
            <a:r>
              <a:rPr lang="sv-SE" sz="2400" dirty="0" err="1">
                <a:cs typeface="Arial" panose="020B0604020202020204" pitchFamily="34" charset="0"/>
              </a:rPr>
              <a:t>Past</a:t>
            </a:r>
            <a:r>
              <a:rPr lang="sv-SE" sz="2400" dirty="0">
                <a:cs typeface="Arial" panose="020B0604020202020204" pitchFamily="34" charset="0"/>
              </a:rPr>
              <a:t> </a:t>
            </a:r>
            <a:r>
              <a:rPr lang="sv-SE" sz="2400" dirty="0" err="1">
                <a:cs typeface="Arial" panose="020B0604020202020204" pitchFamily="34" charset="0"/>
              </a:rPr>
              <a:t>colloquia</a:t>
            </a:r>
            <a:r>
              <a:rPr lang="sv-SE" sz="2400" dirty="0">
                <a:cs typeface="Arial" panose="020B0604020202020204" pitchFamily="34" charset="0"/>
              </a:rPr>
              <a:t> and forums </a:t>
            </a:r>
            <a:r>
              <a:rPr lang="sv-SE" sz="2400" dirty="0" err="1">
                <a:cs typeface="Arial" panose="020B0604020202020204" pitchFamily="34" charset="0"/>
              </a:rPr>
              <a:t>recordings</a:t>
            </a:r>
            <a:endParaRPr lang="sv-SE" sz="2400" dirty="0">
              <a:cs typeface="Arial" panose="020B0604020202020204" pitchFamily="34" charset="0"/>
            </a:endParaRPr>
          </a:p>
          <a:p>
            <a:pPr algn="ctr"/>
            <a:r>
              <a:rPr lang="sv-SE" sz="2400" dirty="0">
                <a:cs typeface="Arial" panose="020B0604020202020204" pitchFamily="34" charset="0"/>
              </a:rPr>
              <a:t> and</a:t>
            </a:r>
          </a:p>
          <a:p>
            <a:pPr algn="ctr"/>
            <a:r>
              <a:rPr lang="sv-SE" sz="2400" dirty="0" err="1">
                <a:cs typeface="Arial" panose="020B0604020202020204" pitchFamily="34" charset="0"/>
              </a:rPr>
              <a:t>Attend</a:t>
            </a:r>
            <a:r>
              <a:rPr lang="sv-SE" sz="2400" dirty="0">
                <a:cs typeface="Arial" panose="020B0604020202020204" pitchFamily="34" charset="0"/>
              </a:rPr>
              <a:t> </a:t>
            </a:r>
            <a:r>
              <a:rPr lang="sv-SE" sz="2400" dirty="0" err="1">
                <a:cs typeface="Arial" panose="020B0604020202020204" pitchFamily="34" charset="0"/>
              </a:rPr>
              <a:t>our</a:t>
            </a:r>
            <a:r>
              <a:rPr lang="sv-SE" sz="2400" dirty="0">
                <a:cs typeface="Arial" panose="020B0604020202020204" pitchFamily="34" charset="0"/>
              </a:rPr>
              <a:t> </a:t>
            </a:r>
            <a:r>
              <a:rPr lang="sv-SE" sz="2400" dirty="0" err="1">
                <a:cs typeface="Arial" panose="020B0604020202020204" pitchFamily="34" charset="0"/>
              </a:rPr>
              <a:t>next</a:t>
            </a:r>
            <a:r>
              <a:rPr lang="sv-SE" sz="2400" dirty="0">
                <a:cs typeface="Arial" panose="020B0604020202020204" pitchFamily="34" charset="0"/>
              </a:rPr>
              <a:t> event</a:t>
            </a:r>
            <a:endParaRPr lang="en-SE" sz="2400" dirty="0"/>
          </a:p>
        </p:txBody>
      </p:sp>
    </p:spTree>
    <p:extLst>
      <p:ext uri="{BB962C8B-B14F-4D97-AF65-F5344CB8AC3E}">
        <p14:creationId xmlns:p14="http://schemas.microsoft.com/office/powerpoint/2010/main" val="339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0C1748-1359-646C-ECBD-350298818B7E}"/>
              </a:ext>
            </a:extLst>
          </p:cNvPr>
          <p:cNvSpPr>
            <a:spLocks noGrp="1"/>
          </p:cNvSpPr>
          <p:nvPr>
            <p:ph type="sldNum" sz="quarter" idx="12"/>
          </p:nvPr>
        </p:nvSpPr>
        <p:spPr/>
        <p:txBody>
          <a:bodyPr/>
          <a:lstStyle/>
          <a:p>
            <a:fld id="{F7283078-D760-1647-8B80-66BA8B52336D}" type="slidenum">
              <a:rPr lang="sv-SE" smtClean="0"/>
              <a:t>21</a:t>
            </a:fld>
            <a:endParaRPr lang="sv-SE" dirty="0"/>
          </a:p>
        </p:txBody>
      </p:sp>
      <p:sp>
        <p:nvSpPr>
          <p:cNvPr id="6" name="Content Placeholder 5">
            <a:extLst>
              <a:ext uri="{FF2B5EF4-FFF2-40B4-BE49-F238E27FC236}">
                <a16:creationId xmlns:a16="http://schemas.microsoft.com/office/drawing/2014/main" id="{4069FF86-887C-72B4-33C4-D5CD3EBEB10C}"/>
              </a:ext>
            </a:extLst>
          </p:cNvPr>
          <p:cNvSpPr>
            <a:spLocks noGrp="1"/>
          </p:cNvSpPr>
          <p:nvPr>
            <p:ph idx="1"/>
          </p:nvPr>
        </p:nvSpPr>
        <p:spPr>
          <a:xfrm>
            <a:off x="490280" y="1544556"/>
            <a:ext cx="10988211" cy="4768062"/>
          </a:xfrm>
        </p:spPr>
        <p:txBody>
          <a:bodyPr/>
          <a:lstStyle/>
          <a:p>
            <a:r>
              <a:rPr lang="en-GB" dirty="0">
                <a:hlinkClick r:id="rId2"/>
              </a:rPr>
              <a:t>21 May 2021 - Physics, Peace, Human Rights: Sakharov-100</a:t>
            </a:r>
            <a:endParaRPr lang="en-SE" dirty="0"/>
          </a:p>
        </p:txBody>
      </p:sp>
      <p:sp>
        <p:nvSpPr>
          <p:cNvPr id="8" name="Title 1">
            <a:extLst>
              <a:ext uri="{FF2B5EF4-FFF2-40B4-BE49-F238E27FC236}">
                <a16:creationId xmlns:a16="http://schemas.microsoft.com/office/drawing/2014/main" id="{1F498A2B-4D0D-E52C-C972-0FA09C0094AC}"/>
              </a:ext>
            </a:extLst>
          </p:cNvPr>
          <p:cNvSpPr>
            <a:spLocks noGrp="1"/>
          </p:cNvSpPr>
          <p:nvPr>
            <p:ph type="title"/>
          </p:nvPr>
        </p:nvSpPr>
        <p:spPr>
          <a:xfrm>
            <a:off x="1103709" y="265373"/>
            <a:ext cx="9360000" cy="657339"/>
          </a:xfrm>
        </p:spPr>
        <p:txBody>
          <a:bodyPr/>
          <a:lstStyle/>
          <a:p>
            <a:r>
              <a:rPr lang="en-GB" dirty="0"/>
              <a:t>More International Synergies</a:t>
            </a:r>
            <a:endParaRPr lang="en-SE" dirty="0"/>
          </a:p>
        </p:txBody>
      </p:sp>
      <p:sp>
        <p:nvSpPr>
          <p:cNvPr id="9" name="Text Placeholder 4">
            <a:extLst>
              <a:ext uri="{FF2B5EF4-FFF2-40B4-BE49-F238E27FC236}">
                <a16:creationId xmlns:a16="http://schemas.microsoft.com/office/drawing/2014/main" id="{2BE7E758-8827-7B06-E38D-7856C5D3D357}"/>
              </a:ext>
            </a:extLst>
          </p:cNvPr>
          <p:cNvSpPr>
            <a:spLocks noGrp="1"/>
          </p:cNvSpPr>
          <p:nvPr>
            <p:ph type="body" sz="quarter" idx="14"/>
          </p:nvPr>
        </p:nvSpPr>
        <p:spPr>
          <a:xfrm>
            <a:off x="1103709" y="931026"/>
            <a:ext cx="9360000" cy="507076"/>
          </a:xfrm>
        </p:spPr>
        <p:txBody>
          <a:bodyPr/>
          <a:lstStyle/>
          <a:p>
            <a:r>
              <a:rPr lang="en-SE" dirty="0"/>
              <a:t>SCIENCE FOR DEVELOPMENT &amp; SCIENCE FOR PEACE – FIP</a:t>
            </a:r>
          </a:p>
        </p:txBody>
      </p:sp>
      <p:pic>
        <p:nvPicPr>
          <p:cNvPr id="13" name="Picture 12">
            <a:extLst>
              <a:ext uri="{FF2B5EF4-FFF2-40B4-BE49-F238E27FC236}">
                <a16:creationId xmlns:a16="http://schemas.microsoft.com/office/drawing/2014/main" id="{DA4307C9-A096-0B11-3E02-0549EA5868B6}"/>
              </a:ext>
            </a:extLst>
          </p:cNvPr>
          <p:cNvPicPr>
            <a:picLocks noChangeAspect="1"/>
          </p:cNvPicPr>
          <p:nvPr/>
        </p:nvPicPr>
        <p:blipFill>
          <a:blip r:embed="rId3"/>
          <a:stretch>
            <a:fillRect/>
          </a:stretch>
        </p:blipFill>
        <p:spPr>
          <a:xfrm>
            <a:off x="497032" y="2084717"/>
            <a:ext cx="3970851" cy="3313545"/>
          </a:xfrm>
          <a:prstGeom prst="rect">
            <a:avLst/>
          </a:prstGeom>
        </p:spPr>
      </p:pic>
      <p:grpSp>
        <p:nvGrpSpPr>
          <p:cNvPr id="17" name="Group 16">
            <a:extLst>
              <a:ext uri="{FF2B5EF4-FFF2-40B4-BE49-F238E27FC236}">
                <a16:creationId xmlns:a16="http://schemas.microsoft.com/office/drawing/2014/main" id="{F2B8AC9F-5E47-B84B-3B7E-C500EF34ADB5}"/>
              </a:ext>
            </a:extLst>
          </p:cNvPr>
          <p:cNvGrpSpPr/>
          <p:nvPr/>
        </p:nvGrpSpPr>
        <p:grpSpPr>
          <a:xfrm>
            <a:off x="4568107" y="1336803"/>
            <a:ext cx="9577493" cy="5255824"/>
            <a:chOff x="4568107" y="1336803"/>
            <a:chExt cx="9577493" cy="5255824"/>
          </a:xfrm>
        </p:grpSpPr>
        <p:pic>
          <p:nvPicPr>
            <p:cNvPr id="10" name="Picture 9">
              <a:extLst>
                <a:ext uri="{FF2B5EF4-FFF2-40B4-BE49-F238E27FC236}">
                  <a16:creationId xmlns:a16="http://schemas.microsoft.com/office/drawing/2014/main" id="{602284D6-A4DC-1888-836A-B1EEF4BB40E1}"/>
                </a:ext>
              </a:extLst>
            </p:cNvPr>
            <p:cNvPicPr>
              <a:picLocks noChangeAspect="1"/>
            </p:cNvPicPr>
            <p:nvPr/>
          </p:nvPicPr>
          <p:blipFill>
            <a:blip r:embed="rId4"/>
            <a:stretch>
              <a:fillRect/>
            </a:stretch>
          </p:blipFill>
          <p:spPr>
            <a:xfrm>
              <a:off x="4568107" y="2069032"/>
              <a:ext cx="6529493" cy="4080933"/>
            </a:xfrm>
            <a:prstGeom prst="rect">
              <a:avLst/>
            </a:prstGeom>
          </p:spPr>
        </p:pic>
        <p:pic>
          <p:nvPicPr>
            <p:cNvPr id="5" name="Picture 4">
              <a:extLst>
                <a:ext uri="{FF2B5EF4-FFF2-40B4-BE49-F238E27FC236}">
                  <a16:creationId xmlns:a16="http://schemas.microsoft.com/office/drawing/2014/main" id="{5DF062D1-FF48-214F-F0D0-BACA04C52BF6}"/>
                </a:ext>
              </a:extLst>
            </p:cNvPr>
            <p:cNvPicPr>
              <a:picLocks noChangeAspect="1"/>
            </p:cNvPicPr>
            <p:nvPr/>
          </p:nvPicPr>
          <p:blipFill>
            <a:blip r:embed="rId5"/>
            <a:stretch>
              <a:fillRect/>
            </a:stretch>
          </p:blipFill>
          <p:spPr>
            <a:xfrm>
              <a:off x="8735292" y="4919079"/>
              <a:ext cx="3372150" cy="1673548"/>
            </a:xfrm>
            <a:prstGeom prst="rect">
              <a:avLst/>
            </a:prstGeom>
          </p:spPr>
        </p:pic>
        <p:sp>
          <p:nvSpPr>
            <p:cNvPr id="12" name="TextBox 11">
              <a:extLst>
                <a:ext uri="{FF2B5EF4-FFF2-40B4-BE49-F238E27FC236}">
                  <a16:creationId xmlns:a16="http://schemas.microsoft.com/office/drawing/2014/main" id="{2F7147D8-5147-8960-F1E3-3F599DE935F3}"/>
                </a:ext>
              </a:extLst>
            </p:cNvPr>
            <p:cNvSpPr txBox="1"/>
            <p:nvPr/>
          </p:nvSpPr>
          <p:spPr>
            <a:xfrm>
              <a:off x="8049600" y="1336803"/>
              <a:ext cx="6096000" cy="646331"/>
            </a:xfrm>
            <a:prstGeom prst="rect">
              <a:avLst/>
            </a:prstGeom>
            <a:noFill/>
          </p:spPr>
          <p:txBody>
            <a:bodyPr wrap="square">
              <a:spAutoFit/>
            </a:bodyPr>
            <a:lstStyle/>
            <a:p>
              <a:r>
                <a:rPr lang="en-GB" dirty="0">
                  <a:hlinkClick r:id="rId6"/>
                </a:rPr>
                <a:t>28 July 2022 – PHYSICS MATTERS</a:t>
              </a:r>
            </a:p>
            <a:p>
              <a:r>
                <a:rPr lang="en-GB" dirty="0">
                  <a:hlinkClick r:id="rId6"/>
                </a:rPr>
                <a:t>The Origin of SESAME </a:t>
              </a:r>
              <a:r>
                <a:rPr lang="en-GB" dirty="0"/>
                <a:t> (</a:t>
              </a:r>
              <a:r>
                <a:rPr lang="en-GB" dirty="0">
                  <a:hlinkClick r:id="rId7"/>
                </a:rPr>
                <a:t>YouTube</a:t>
              </a:r>
              <a:r>
                <a:rPr lang="en-GB" dirty="0"/>
                <a:t>)</a:t>
              </a:r>
              <a:endParaRPr lang="en-SE" dirty="0"/>
            </a:p>
          </p:txBody>
        </p:sp>
      </p:grpSp>
      <p:sp>
        <p:nvSpPr>
          <p:cNvPr id="2" name="Footer Placeholder 5">
            <a:extLst>
              <a:ext uri="{FF2B5EF4-FFF2-40B4-BE49-F238E27FC236}">
                <a16:creationId xmlns:a16="http://schemas.microsoft.com/office/drawing/2014/main" id="{BF366A6B-FBF9-6C13-4AFC-0DB466327BA6}"/>
              </a:ext>
            </a:extLst>
          </p:cNvPr>
          <p:cNvSpPr>
            <a:spLocks noGrp="1"/>
          </p:cNvSpPr>
          <p:nvPr>
            <p:ph type="ftr" sz="quarter" idx="3"/>
          </p:nvPr>
        </p:nvSpPr>
        <p:spPr>
          <a:xfrm>
            <a:off x="2345344" y="6622231"/>
            <a:ext cx="5655656" cy="494880"/>
          </a:xfrm>
        </p:spPr>
        <p:txBody>
          <a:bodyPr/>
          <a:lstStyle/>
          <a:p>
            <a:r>
              <a:rPr lang="en-GB" sz="800" i="1" dirty="0">
                <a:latin typeface="Arial" panose="020B0604020202020204" pitchFamily="34" charset="0"/>
                <a:cs typeface="Arial" panose="020B0604020202020204" pitchFamily="34" charset="0"/>
              </a:rPr>
              <a:t>Nordic accelerator school MOOC</a:t>
            </a:r>
            <a:endParaRPr lang="sv-SE" dirty="0"/>
          </a:p>
        </p:txBody>
      </p:sp>
      <p:sp>
        <p:nvSpPr>
          <p:cNvPr id="3" name="Date Placeholder 6">
            <a:extLst>
              <a:ext uri="{FF2B5EF4-FFF2-40B4-BE49-F238E27FC236}">
                <a16:creationId xmlns:a16="http://schemas.microsoft.com/office/drawing/2014/main" id="{CD02B41D-29BD-5A8A-F2A9-98F6201CEF77}"/>
              </a:ext>
            </a:extLst>
          </p:cNvPr>
          <p:cNvSpPr>
            <a:spLocks noGrp="1"/>
          </p:cNvSpPr>
          <p:nvPr>
            <p:ph type="dt" sz="half" idx="2"/>
          </p:nvPr>
        </p:nvSpPr>
        <p:spPr>
          <a:xfrm>
            <a:off x="713508" y="6622231"/>
            <a:ext cx="1314797" cy="382730"/>
          </a:xfrm>
        </p:spPr>
        <p:txBody>
          <a:bodyPr/>
          <a:lstStyle/>
          <a:p>
            <a:r>
              <a:rPr lang="sv-SE" dirty="0"/>
              <a:t>CD / 2022/12/20</a:t>
            </a:r>
          </a:p>
        </p:txBody>
      </p:sp>
    </p:spTree>
    <p:extLst>
      <p:ext uri="{BB962C8B-B14F-4D97-AF65-F5344CB8AC3E}">
        <p14:creationId xmlns:p14="http://schemas.microsoft.com/office/powerpoint/2010/main" val="340100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8400-795B-E0C2-9E44-4974EE452D16}"/>
              </a:ext>
            </a:extLst>
          </p:cNvPr>
          <p:cNvSpPr>
            <a:spLocks noGrp="1"/>
          </p:cNvSpPr>
          <p:nvPr>
            <p:ph type="title"/>
          </p:nvPr>
        </p:nvSpPr>
        <p:spPr>
          <a:xfrm>
            <a:off x="1103709" y="281999"/>
            <a:ext cx="10597224" cy="657340"/>
          </a:xfrm>
        </p:spPr>
        <p:txBody>
          <a:bodyPr/>
          <a:lstStyle/>
          <a:p>
            <a:r>
              <a:rPr lang="en-SE" dirty="0"/>
              <a:t>IUPAP and Accelerator at APS Meetings, 2023</a:t>
            </a:r>
          </a:p>
        </p:txBody>
      </p:sp>
      <p:sp>
        <p:nvSpPr>
          <p:cNvPr id="5" name="Slide Number Placeholder 4">
            <a:extLst>
              <a:ext uri="{FF2B5EF4-FFF2-40B4-BE49-F238E27FC236}">
                <a16:creationId xmlns:a16="http://schemas.microsoft.com/office/drawing/2014/main" id="{9AADA81C-D6C8-41F0-F771-6D25C4BDD557}"/>
              </a:ext>
            </a:extLst>
          </p:cNvPr>
          <p:cNvSpPr>
            <a:spLocks noGrp="1"/>
          </p:cNvSpPr>
          <p:nvPr>
            <p:ph type="sldNum" sz="quarter" idx="12"/>
          </p:nvPr>
        </p:nvSpPr>
        <p:spPr/>
        <p:txBody>
          <a:bodyPr/>
          <a:lstStyle/>
          <a:p>
            <a:fld id="{294A1077-2A82-ED4E-B28F-5155D62587EC}" type="slidenum">
              <a:rPr lang="en-US" smtClean="0"/>
              <a:t>22</a:t>
            </a:fld>
            <a:endParaRPr lang="en-US"/>
          </a:p>
        </p:txBody>
      </p:sp>
      <p:graphicFrame>
        <p:nvGraphicFramePr>
          <p:cNvPr id="6" name="Table 5">
            <a:extLst>
              <a:ext uri="{FF2B5EF4-FFF2-40B4-BE49-F238E27FC236}">
                <a16:creationId xmlns:a16="http://schemas.microsoft.com/office/drawing/2014/main" id="{1418E828-3F09-CB14-7E8A-B1177B19DC1B}"/>
              </a:ext>
            </a:extLst>
          </p:cNvPr>
          <p:cNvGraphicFramePr>
            <a:graphicFrameLocks noGrp="1"/>
          </p:cNvGraphicFramePr>
          <p:nvPr>
            <p:extLst>
              <p:ext uri="{D42A27DB-BD31-4B8C-83A1-F6EECF244321}">
                <p14:modId xmlns:p14="http://schemas.microsoft.com/office/powerpoint/2010/main" val="2403945914"/>
              </p:ext>
            </p:extLst>
          </p:nvPr>
        </p:nvGraphicFramePr>
        <p:xfrm>
          <a:off x="711197" y="1108075"/>
          <a:ext cx="11362270" cy="2312670"/>
        </p:xfrm>
        <a:graphic>
          <a:graphicData uri="http://schemas.openxmlformats.org/drawingml/2006/table">
            <a:tbl>
              <a:tblPr>
                <a:tableStyleId>{5C22544A-7EE6-4342-B048-85BDC9FD1C3A}</a:tableStyleId>
              </a:tblPr>
              <a:tblGrid>
                <a:gridCol w="819223">
                  <a:extLst>
                    <a:ext uri="{9D8B030D-6E8A-4147-A177-3AD203B41FA5}">
                      <a16:colId xmlns:a16="http://schemas.microsoft.com/office/drawing/2014/main" val="918083559"/>
                    </a:ext>
                  </a:extLst>
                </a:gridCol>
                <a:gridCol w="511337">
                  <a:extLst>
                    <a:ext uri="{9D8B030D-6E8A-4147-A177-3AD203B41FA5}">
                      <a16:colId xmlns:a16="http://schemas.microsoft.com/office/drawing/2014/main" val="3874631565"/>
                    </a:ext>
                  </a:extLst>
                </a:gridCol>
                <a:gridCol w="10031710">
                  <a:extLst>
                    <a:ext uri="{9D8B030D-6E8A-4147-A177-3AD203B41FA5}">
                      <a16:colId xmlns:a16="http://schemas.microsoft.com/office/drawing/2014/main" val="1115748707"/>
                    </a:ext>
                  </a:extLst>
                </a:gridCol>
              </a:tblGrid>
              <a:tr h="203200">
                <a:tc>
                  <a:txBody>
                    <a:bodyPr/>
                    <a:lstStyle/>
                    <a:p>
                      <a:pPr algn="l" fontAlgn="b"/>
                      <a:r>
                        <a:rPr lang="en-GB" sz="1400" u="none" strike="noStrike" dirty="0">
                          <a:effectLst/>
                          <a:latin typeface="+mj-lt"/>
                          <a:cs typeface="Arial" panose="020B0604020202020204" pitchFamily="34" charset="0"/>
                        </a:rPr>
                        <a:t>Tuesday, March 7</a:t>
                      </a:r>
                      <a:endParaRPr lang="en-GB" sz="1400" b="0" i="0" u="none" strike="noStrike" dirty="0">
                        <a:solidFill>
                          <a:srgbClr val="000000"/>
                        </a:solidFill>
                        <a:effectLst/>
                        <a:latin typeface="+mj-lt"/>
                        <a:cs typeface="Arial" panose="020B0604020202020204" pitchFamily="34" charset="0"/>
                      </a:endParaRPr>
                    </a:p>
                  </a:txBody>
                  <a:tcPr marL="9525" marR="9525" marT="9525" marB="0" anchor="b"/>
                </a:tc>
                <a:tc>
                  <a:txBody>
                    <a:bodyPr/>
                    <a:lstStyle/>
                    <a:p>
                      <a:pPr algn="l" fontAlgn="b"/>
                      <a:r>
                        <a:rPr lang="en-GB" sz="1400" u="none" strike="noStrike">
                          <a:effectLst/>
                          <a:latin typeface="+mj-lt"/>
                          <a:cs typeface="Arial" panose="020B0604020202020204" pitchFamily="34" charset="0"/>
                        </a:rPr>
                        <a:t>FIP/DCMP</a:t>
                      </a:r>
                      <a:endParaRPr lang="en-GB"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ctr"/>
                      <a:r>
                        <a:rPr lang="en-GB" sz="1600" u="sng" strike="noStrike" dirty="0">
                          <a:effectLst/>
                          <a:latin typeface="+mj-lt"/>
                          <a:cs typeface="Arial" panose="020B0604020202020204" pitchFamily="34" charset="0"/>
                          <a:hlinkClick r:id="rId3"/>
                        </a:rPr>
                        <a:t>IUPAP@100: International Science in Changing Societal and Geopolitical Landscapes</a:t>
                      </a:r>
                      <a:endParaRPr lang="en-GB" sz="1600" b="0" i="0" u="sng" strike="noStrike" dirty="0">
                        <a:solidFill>
                          <a:srgbClr val="0563C1"/>
                        </a:solidFill>
                        <a:effectLst/>
                        <a:latin typeface="+mj-lt"/>
                        <a:cs typeface="Arial" panose="020B0604020202020204" pitchFamily="34" charset="0"/>
                      </a:endParaRPr>
                    </a:p>
                  </a:txBody>
                  <a:tcPr marL="9525" marR="9525" marT="9525" marB="0" anchor="ctr"/>
                </a:tc>
                <a:extLst>
                  <a:ext uri="{0D108BD9-81ED-4DB2-BD59-A6C34878D82A}">
                    <a16:rowId xmlns:a16="http://schemas.microsoft.com/office/drawing/2014/main" val="2400348464"/>
                  </a:ext>
                </a:extLst>
              </a:tr>
              <a:tr h="203200">
                <a:tc>
                  <a:txBody>
                    <a:bodyPr/>
                    <a:lstStyle/>
                    <a:p>
                      <a:pPr algn="l" fontAlgn="b"/>
                      <a:r>
                        <a:rPr lang="en-GB" sz="1400" u="none" strike="noStrike" dirty="0">
                          <a:effectLst/>
                          <a:latin typeface="+mj-lt"/>
                          <a:cs typeface="Arial" panose="020B0604020202020204" pitchFamily="34" charset="0"/>
                        </a:rPr>
                        <a:t>IUPAP</a:t>
                      </a:r>
                      <a:endParaRPr lang="en-GB" sz="1400" b="0" i="0" u="none" strike="noStrike" dirty="0">
                        <a:solidFill>
                          <a:srgbClr val="000000"/>
                        </a:solidFill>
                        <a:effectLst/>
                        <a:latin typeface="+mj-lt"/>
                        <a:cs typeface="Arial" panose="020B0604020202020204" pitchFamily="34" charset="0"/>
                      </a:endParaRPr>
                    </a:p>
                  </a:txBody>
                  <a:tcPr marL="9525" marR="9525" marT="9525" marB="0" anchor="b"/>
                </a:tc>
                <a:tc>
                  <a:txBody>
                    <a:bodyPr/>
                    <a:lstStyle/>
                    <a:p>
                      <a:pPr algn="l" fontAlgn="b"/>
                      <a:endParaRPr lang="en-SE" sz="1400" b="0" i="0" u="none" strike="noStrike" dirty="0">
                        <a:solidFill>
                          <a:srgbClr val="000000"/>
                        </a:solidFill>
                        <a:effectLst/>
                        <a:latin typeface="+mj-lt"/>
                        <a:cs typeface="Arial" panose="020B0604020202020204" pitchFamily="34" charset="0"/>
                      </a:endParaRPr>
                    </a:p>
                  </a:txBody>
                  <a:tcPr marL="9525" marR="9525" marT="9525" marB="0" anchor="b"/>
                </a:tc>
                <a:tc>
                  <a:txBody>
                    <a:bodyPr/>
                    <a:lstStyle/>
                    <a:p>
                      <a:pPr algn="l" fontAlgn="ctr">
                        <a:lnSpc>
                          <a:spcPct val="150000"/>
                        </a:lnSpc>
                      </a:pPr>
                      <a:r>
                        <a:rPr lang="en-GB" sz="1600" u="none" strike="noStrike" dirty="0">
                          <a:effectLst/>
                          <a:latin typeface="+mj-lt"/>
                          <a:cs typeface="Arial" panose="020B0604020202020204" pitchFamily="34" charset="0"/>
                        </a:rPr>
                        <a:t>Monica Pepe-</a:t>
                      </a:r>
                      <a:r>
                        <a:rPr lang="en-GB" sz="1600" u="none" strike="noStrike" dirty="0" err="1">
                          <a:effectLst/>
                          <a:latin typeface="+mj-lt"/>
                          <a:cs typeface="Arial" panose="020B0604020202020204" pitchFamily="34" charset="0"/>
                        </a:rPr>
                        <a:t>Altarelli</a:t>
                      </a:r>
                      <a:r>
                        <a:rPr lang="en-GB" sz="1600" u="none" strike="noStrike" dirty="0">
                          <a:effectLst/>
                          <a:latin typeface="+mj-lt"/>
                          <a:cs typeface="Arial" panose="020B0604020202020204" pitchFamily="34" charset="0"/>
                        </a:rPr>
                        <a:t> : 100 Years of Existence of the International Union of Pure and Applied Physics, IUPAP  </a:t>
                      </a:r>
                      <a:endParaRPr lang="en-GB" sz="1600" b="1" i="0" u="none" strike="noStrike" dirty="0">
                        <a:solidFill>
                          <a:srgbClr val="000000"/>
                        </a:solidFill>
                        <a:effectLst/>
                        <a:latin typeface="+mj-lt"/>
                        <a:cs typeface="Arial" panose="020B0604020202020204" pitchFamily="34" charset="0"/>
                      </a:endParaRPr>
                    </a:p>
                  </a:txBody>
                  <a:tcPr marL="85725" marR="9525" marT="9525" marB="0" anchor="ctr"/>
                </a:tc>
                <a:extLst>
                  <a:ext uri="{0D108BD9-81ED-4DB2-BD59-A6C34878D82A}">
                    <a16:rowId xmlns:a16="http://schemas.microsoft.com/office/drawing/2014/main" val="1281536393"/>
                  </a:ext>
                </a:extLst>
              </a:tr>
              <a:tr h="203200">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ctr">
                        <a:lnSpc>
                          <a:spcPct val="150000"/>
                        </a:lnSpc>
                      </a:pPr>
                      <a:r>
                        <a:rPr lang="en-GB" sz="1600" u="none" strike="noStrike" dirty="0" err="1">
                          <a:effectLst/>
                          <a:latin typeface="+mj-lt"/>
                          <a:cs typeface="Arial" panose="020B0604020202020204" pitchFamily="34" charset="0"/>
                        </a:rPr>
                        <a:t>Silvina</a:t>
                      </a:r>
                      <a:r>
                        <a:rPr lang="en-GB" sz="1600" u="none" strike="noStrike" dirty="0">
                          <a:effectLst/>
                          <a:latin typeface="+mj-lt"/>
                          <a:cs typeface="Arial" panose="020B0604020202020204" pitchFamily="34" charset="0"/>
                        </a:rPr>
                        <a:t> Ponce Dawson : The role of IUPAP to Increase the Inclusion of Women and Underrepresented Groups</a:t>
                      </a:r>
                      <a:endParaRPr lang="en-GB" sz="1600" b="1" i="0" u="none" strike="noStrike" dirty="0">
                        <a:solidFill>
                          <a:srgbClr val="000000"/>
                        </a:solidFill>
                        <a:effectLst/>
                        <a:latin typeface="+mj-lt"/>
                        <a:cs typeface="Arial" panose="020B0604020202020204" pitchFamily="34" charset="0"/>
                      </a:endParaRPr>
                    </a:p>
                  </a:txBody>
                  <a:tcPr marL="85725" marR="9525" marT="9525" marB="0" anchor="ctr"/>
                </a:tc>
                <a:extLst>
                  <a:ext uri="{0D108BD9-81ED-4DB2-BD59-A6C34878D82A}">
                    <a16:rowId xmlns:a16="http://schemas.microsoft.com/office/drawing/2014/main" val="3861270768"/>
                  </a:ext>
                </a:extLst>
              </a:tr>
              <a:tr h="203200">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ctr">
                        <a:lnSpc>
                          <a:spcPct val="150000"/>
                        </a:lnSpc>
                      </a:pPr>
                      <a:r>
                        <a:rPr lang="en-GB" sz="1600" u="none" strike="noStrike" dirty="0" err="1">
                          <a:effectLst/>
                          <a:latin typeface="+mj-lt"/>
                          <a:cs typeface="Arial" panose="020B0604020202020204" pitchFamily="34" charset="0"/>
                        </a:rPr>
                        <a:t>Chandralekha</a:t>
                      </a:r>
                      <a:r>
                        <a:rPr lang="en-GB" sz="1600" u="none" strike="noStrike" dirty="0">
                          <a:effectLst/>
                          <a:latin typeface="+mj-lt"/>
                          <a:cs typeface="Arial" panose="020B0604020202020204" pitchFamily="34" charset="0"/>
                        </a:rPr>
                        <a:t> SINGH :  Challenges and Opportunities in Physics Education for the 21st Century</a:t>
                      </a:r>
                      <a:endParaRPr lang="en-GB" sz="1600" b="1" i="0" u="none" strike="noStrike" dirty="0">
                        <a:solidFill>
                          <a:srgbClr val="000000"/>
                        </a:solidFill>
                        <a:effectLst/>
                        <a:latin typeface="+mj-lt"/>
                        <a:cs typeface="Arial" panose="020B0604020202020204" pitchFamily="34" charset="0"/>
                      </a:endParaRPr>
                    </a:p>
                  </a:txBody>
                  <a:tcPr marL="85725" marR="9525" marT="9525" marB="0" anchor="ctr"/>
                </a:tc>
                <a:extLst>
                  <a:ext uri="{0D108BD9-81ED-4DB2-BD59-A6C34878D82A}">
                    <a16:rowId xmlns:a16="http://schemas.microsoft.com/office/drawing/2014/main" val="1603133164"/>
                  </a:ext>
                </a:extLst>
              </a:tr>
              <a:tr h="203200">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ctr">
                        <a:lnSpc>
                          <a:spcPct val="150000"/>
                        </a:lnSpc>
                      </a:pPr>
                      <a:r>
                        <a:rPr lang="en-GB" sz="1600" u="none" strike="noStrike" dirty="0">
                          <a:effectLst/>
                          <a:latin typeface="+mj-lt"/>
                          <a:cs typeface="Arial" panose="020B0604020202020204" pitchFamily="34" charset="0"/>
                        </a:rPr>
                        <a:t>Laura Greene  :  Science Policy Advising and Diplomacy</a:t>
                      </a:r>
                      <a:endParaRPr lang="en-GB" sz="1600" b="1" i="0" u="none" strike="noStrike" dirty="0">
                        <a:solidFill>
                          <a:srgbClr val="000000"/>
                        </a:solidFill>
                        <a:effectLst/>
                        <a:latin typeface="+mj-lt"/>
                        <a:cs typeface="Arial" panose="020B0604020202020204" pitchFamily="34" charset="0"/>
                      </a:endParaRPr>
                    </a:p>
                  </a:txBody>
                  <a:tcPr marL="85725" marR="9525" marT="9525" marB="0" anchor="ctr"/>
                </a:tc>
                <a:extLst>
                  <a:ext uri="{0D108BD9-81ED-4DB2-BD59-A6C34878D82A}">
                    <a16:rowId xmlns:a16="http://schemas.microsoft.com/office/drawing/2014/main" val="1910282265"/>
                  </a:ext>
                </a:extLst>
              </a:tr>
              <a:tr h="203200">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9525" marR="9525" marT="9525" marB="0" anchor="b"/>
                </a:tc>
                <a:tc>
                  <a:txBody>
                    <a:bodyPr/>
                    <a:lstStyle/>
                    <a:p>
                      <a:pPr algn="l" fontAlgn="b"/>
                      <a:endParaRPr lang="en-SE" sz="1400" b="0" i="0" u="none" strike="noStrike" dirty="0">
                        <a:solidFill>
                          <a:srgbClr val="000000"/>
                        </a:solidFill>
                        <a:effectLst/>
                        <a:latin typeface="+mj-lt"/>
                        <a:cs typeface="Arial" panose="020B0604020202020204" pitchFamily="34" charset="0"/>
                      </a:endParaRPr>
                    </a:p>
                  </a:txBody>
                  <a:tcPr marL="9525" marR="9525" marT="9525" marB="0" anchor="b"/>
                </a:tc>
                <a:tc>
                  <a:txBody>
                    <a:bodyPr/>
                    <a:lstStyle/>
                    <a:p>
                      <a:pPr algn="l" fontAlgn="ctr">
                        <a:lnSpc>
                          <a:spcPct val="150000"/>
                        </a:lnSpc>
                      </a:pPr>
                      <a:r>
                        <a:rPr lang="en-GB" sz="1600" u="none" strike="noStrike" dirty="0">
                          <a:effectLst/>
                          <a:latin typeface="+mj-lt"/>
                          <a:cs typeface="Arial" panose="020B0604020202020204" pitchFamily="34" charset="0"/>
                        </a:rPr>
                        <a:t>Steward Prager : Perspectives on Nuclear Threat and Global Security </a:t>
                      </a:r>
                      <a:endParaRPr lang="en-GB" sz="1600" b="1" i="0" u="none" strike="noStrike" dirty="0">
                        <a:solidFill>
                          <a:srgbClr val="000000"/>
                        </a:solidFill>
                        <a:effectLst/>
                        <a:latin typeface="+mj-lt"/>
                        <a:cs typeface="Arial" panose="020B0604020202020204" pitchFamily="34" charset="0"/>
                      </a:endParaRPr>
                    </a:p>
                  </a:txBody>
                  <a:tcPr marL="85725" marR="9525" marT="9525" marB="0" anchor="ctr"/>
                </a:tc>
                <a:extLst>
                  <a:ext uri="{0D108BD9-81ED-4DB2-BD59-A6C34878D82A}">
                    <a16:rowId xmlns:a16="http://schemas.microsoft.com/office/drawing/2014/main" val="2418327134"/>
                  </a:ext>
                </a:extLst>
              </a:tr>
            </a:tbl>
          </a:graphicData>
        </a:graphic>
      </p:graphicFrame>
      <p:graphicFrame>
        <p:nvGraphicFramePr>
          <p:cNvPr id="7" name="Table 6">
            <a:extLst>
              <a:ext uri="{FF2B5EF4-FFF2-40B4-BE49-F238E27FC236}">
                <a16:creationId xmlns:a16="http://schemas.microsoft.com/office/drawing/2014/main" id="{8DFD15BD-AFBA-E4A1-4657-E5CF954A14E0}"/>
              </a:ext>
            </a:extLst>
          </p:cNvPr>
          <p:cNvGraphicFramePr>
            <a:graphicFrameLocks noGrp="1"/>
          </p:cNvGraphicFramePr>
          <p:nvPr>
            <p:extLst>
              <p:ext uri="{D42A27DB-BD31-4B8C-83A1-F6EECF244321}">
                <p14:modId xmlns:p14="http://schemas.microsoft.com/office/powerpoint/2010/main" val="239882636"/>
              </p:ext>
            </p:extLst>
          </p:nvPr>
        </p:nvGraphicFramePr>
        <p:xfrm>
          <a:off x="711201" y="3642856"/>
          <a:ext cx="11362266" cy="2328013"/>
        </p:xfrm>
        <a:graphic>
          <a:graphicData uri="http://schemas.openxmlformats.org/drawingml/2006/table">
            <a:tbl>
              <a:tblPr>
                <a:tableStyleId>{5C22544A-7EE6-4342-B048-85BDC9FD1C3A}</a:tableStyleId>
              </a:tblPr>
              <a:tblGrid>
                <a:gridCol w="798854">
                  <a:extLst>
                    <a:ext uri="{9D8B030D-6E8A-4147-A177-3AD203B41FA5}">
                      <a16:colId xmlns:a16="http://schemas.microsoft.com/office/drawing/2014/main" val="574094361"/>
                    </a:ext>
                  </a:extLst>
                </a:gridCol>
                <a:gridCol w="531703">
                  <a:extLst>
                    <a:ext uri="{9D8B030D-6E8A-4147-A177-3AD203B41FA5}">
                      <a16:colId xmlns:a16="http://schemas.microsoft.com/office/drawing/2014/main" val="822335147"/>
                    </a:ext>
                  </a:extLst>
                </a:gridCol>
                <a:gridCol w="10031709">
                  <a:extLst>
                    <a:ext uri="{9D8B030D-6E8A-4147-A177-3AD203B41FA5}">
                      <a16:colId xmlns:a16="http://schemas.microsoft.com/office/drawing/2014/main" val="1084336519"/>
                    </a:ext>
                  </a:extLst>
                </a:gridCol>
              </a:tblGrid>
              <a:tr h="467425">
                <a:tc>
                  <a:txBody>
                    <a:bodyPr/>
                    <a:lstStyle/>
                    <a:p>
                      <a:pPr algn="l" fontAlgn="b"/>
                      <a:r>
                        <a:rPr lang="en-GB" sz="1400" u="none" strike="noStrike" dirty="0">
                          <a:effectLst/>
                          <a:latin typeface="+mj-lt"/>
                          <a:cs typeface="Arial" panose="020B0604020202020204" pitchFamily="34" charset="0"/>
                        </a:rPr>
                        <a:t>April 15-18</a:t>
                      </a:r>
                      <a:endParaRPr lang="en-GB" sz="1400" b="0" i="0" u="none" strike="noStrike" dirty="0">
                        <a:solidFill>
                          <a:srgbClr val="000000"/>
                        </a:solidFill>
                        <a:effectLst/>
                        <a:latin typeface="+mj-lt"/>
                        <a:cs typeface="Arial" panose="020B0604020202020204" pitchFamily="34" charset="0"/>
                      </a:endParaRPr>
                    </a:p>
                  </a:txBody>
                  <a:tcPr marL="5649" marR="5649" marT="5649" marB="0" anchor="b"/>
                </a:tc>
                <a:tc>
                  <a:txBody>
                    <a:bodyPr/>
                    <a:lstStyle/>
                    <a:p>
                      <a:pPr algn="l" fontAlgn="b"/>
                      <a:r>
                        <a:rPr lang="en-GB" sz="1400" u="none" strike="noStrike" dirty="0">
                          <a:effectLst/>
                          <a:latin typeface="+mj-lt"/>
                          <a:cs typeface="Arial" panose="020B0604020202020204" pitchFamily="34" charset="0"/>
                        </a:rPr>
                        <a:t>FIP/</a:t>
                      </a:r>
                    </a:p>
                    <a:p>
                      <a:pPr algn="l" fontAlgn="b"/>
                      <a:r>
                        <a:rPr lang="en-GB" sz="1400" u="none" strike="noStrike" dirty="0">
                          <a:effectLst/>
                          <a:latin typeface="+mj-lt"/>
                          <a:cs typeface="Arial" panose="020B0604020202020204" pitchFamily="34" charset="0"/>
                        </a:rPr>
                        <a:t>DPB</a:t>
                      </a:r>
                      <a:endParaRPr lang="en-GB" sz="1400" b="0" i="0" u="none" strike="noStrike" dirty="0">
                        <a:solidFill>
                          <a:srgbClr val="000000"/>
                        </a:solidFill>
                        <a:effectLst/>
                        <a:latin typeface="+mj-lt"/>
                        <a:cs typeface="Arial" panose="020B0604020202020204" pitchFamily="34" charset="0"/>
                      </a:endParaRPr>
                    </a:p>
                  </a:txBody>
                  <a:tcPr marL="5649" marR="5649" marT="5649" marB="0" anchor="b"/>
                </a:tc>
                <a:tc>
                  <a:txBody>
                    <a:bodyPr/>
                    <a:lstStyle/>
                    <a:p>
                      <a:pPr algn="l" fontAlgn="ctr"/>
                      <a:r>
                        <a:rPr lang="en-GB" sz="1600" u="sng" strike="noStrike" dirty="0">
                          <a:effectLst/>
                          <a:latin typeface="+mj-lt"/>
                          <a:cs typeface="Arial" panose="020B0604020202020204" pitchFamily="34" charset="0"/>
                        </a:rPr>
                        <a:t>Accelerate solving energy crisis : From Fission to Fusion </a:t>
                      </a:r>
                      <a:endParaRPr lang="en-GB" sz="1600" b="1" i="0" u="sng" strike="noStrike" dirty="0">
                        <a:solidFill>
                          <a:srgbClr val="4472C4"/>
                        </a:solidFill>
                        <a:effectLst/>
                        <a:latin typeface="+mj-lt"/>
                        <a:cs typeface="Arial" panose="020B0604020202020204" pitchFamily="34" charset="0"/>
                      </a:endParaRPr>
                    </a:p>
                  </a:txBody>
                  <a:tcPr marL="5649" marR="5649" marT="5649" marB="0" anchor="ctr"/>
                </a:tc>
                <a:extLst>
                  <a:ext uri="{0D108BD9-81ED-4DB2-BD59-A6C34878D82A}">
                    <a16:rowId xmlns:a16="http://schemas.microsoft.com/office/drawing/2014/main" val="3314890343"/>
                  </a:ext>
                </a:extLst>
              </a:tr>
              <a:tr h="470834">
                <a:tc>
                  <a:txBody>
                    <a:bodyPr/>
                    <a:lstStyle/>
                    <a:p>
                      <a:pPr algn="l" fontAlgn="b"/>
                      <a:endParaRPr lang="en-SE" sz="1400" b="0" i="0" u="none" strike="noStrike" dirty="0">
                        <a:solidFill>
                          <a:srgbClr val="000000"/>
                        </a:solidFill>
                        <a:effectLst/>
                        <a:latin typeface="+mj-lt"/>
                        <a:cs typeface="Arial" panose="020B0604020202020204" pitchFamily="34" charset="0"/>
                      </a:endParaRPr>
                    </a:p>
                  </a:txBody>
                  <a:tcPr marL="5649" marR="5649" marT="5649" marB="0" anchor="b"/>
                </a:tc>
                <a:tc>
                  <a:txBody>
                    <a:bodyPr/>
                    <a:lstStyle/>
                    <a:p>
                      <a:pPr algn="l" fontAlgn="b"/>
                      <a:endParaRPr lang="en-SE" sz="1400" b="0" i="0" u="none" strike="noStrike" dirty="0">
                        <a:solidFill>
                          <a:srgbClr val="000000"/>
                        </a:solidFill>
                        <a:effectLst/>
                        <a:latin typeface="+mj-lt"/>
                        <a:cs typeface="Arial" panose="020B0604020202020204" pitchFamily="34" charset="0"/>
                      </a:endParaRPr>
                    </a:p>
                  </a:txBody>
                  <a:tcPr marL="5649" marR="5649" marT="5649" marB="0" anchor="b"/>
                </a:tc>
                <a:tc>
                  <a:txBody>
                    <a:bodyPr/>
                    <a:lstStyle/>
                    <a:p>
                      <a:pPr algn="l" fontAlgn="b">
                        <a:lnSpc>
                          <a:spcPct val="150000"/>
                        </a:lnSpc>
                      </a:pPr>
                      <a:r>
                        <a:rPr lang="en-GB" sz="1600" u="none" strike="noStrike" dirty="0">
                          <a:effectLst/>
                          <a:latin typeface="+mj-lt"/>
                          <a:cs typeface="Arial" panose="020B0604020202020204" pitchFamily="34" charset="0"/>
                        </a:rPr>
                        <a:t>Ait </a:t>
                      </a:r>
                      <a:r>
                        <a:rPr lang="en-GB" sz="1600" u="none" strike="noStrike" dirty="0" err="1">
                          <a:effectLst/>
                          <a:latin typeface="+mj-lt"/>
                          <a:cs typeface="Arial" panose="020B0604020202020204" pitchFamily="34" charset="0"/>
                        </a:rPr>
                        <a:t>Abderrahim</a:t>
                      </a:r>
                      <a:r>
                        <a:rPr lang="en-GB" sz="1600" u="none" strike="noStrike" dirty="0">
                          <a:effectLst/>
                          <a:latin typeface="+mj-lt"/>
                          <a:cs typeface="Arial" panose="020B0604020202020204" pitchFamily="34" charset="0"/>
                        </a:rPr>
                        <a:t> Hamid, MYRRHA, “ The perspectives of MYRRHA in solving the energy crisis”</a:t>
                      </a:r>
                      <a:endParaRPr lang="en-GB" sz="1600" b="1" i="0" u="none" strike="noStrike" dirty="0">
                        <a:solidFill>
                          <a:srgbClr val="000000"/>
                        </a:solidFill>
                        <a:effectLst/>
                        <a:latin typeface="+mj-lt"/>
                        <a:cs typeface="Arial" panose="020B0604020202020204" pitchFamily="34" charset="0"/>
                      </a:endParaRPr>
                    </a:p>
                  </a:txBody>
                  <a:tcPr marL="5649" marR="5649" marT="5649" marB="0" anchor="b"/>
                </a:tc>
                <a:extLst>
                  <a:ext uri="{0D108BD9-81ED-4DB2-BD59-A6C34878D82A}">
                    <a16:rowId xmlns:a16="http://schemas.microsoft.com/office/drawing/2014/main" val="541847803"/>
                  </a:ext>
                </a:extLst>
              </a:tr>
              <a:tr h="448085">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5649" marR="5649" marT="5649" marB="0" anchor="b"/>
                </a:tc>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5649" marR="5649" marT="5649" marB="0" anchor="b"/>
                </a:tc>
                <a:tc>
                  <a:txBody>
                    <a:bodyPr/>
                    <a:lstStyle/>
                    <a:p>
                      <a:pPr algn="l" fontAlgn="b">
                        <a:lnSpc>
                          <a:spcPct val="150000"/>
                        </a:lnSpc>
                      </a:pPr>
                      <a:r>
                        <a:rPr lang="en-GB" sz="1600" u="none" strike="noStrike" dirty="0" err="1">
                          <a:effectLst/>
                          <a:latin typeface="+mj-lt"/>
                          <a:cs typeface="Arial" panose="020B0604020202020204" pitchFamily="34" charset="0"/>
                        </a:rPr>
                        <a:t>Mieczyslaw</a:t>
                      </a:r>
                      <a:r>
                        <a:rPr lang="en-GB" sz="1600" u="none" strike="noStrike" dirty="0">
                          <a:effectLst/>
                          <a:latin typeface="+mj-lt"/>
                          <a:cs typeface="Arial" panose="020B0604020202020204" pitchFamily="34" charset="0"/>
                        </a:rPr>
                        <a:t> Witold Krasny, CERN, “A novel, Gamma-Factory-driven energy source — exploratory studies”</a:t>
                      </a:r>
                      <a:endParaRPr lang="en-GB" sz="1600" b="1" i="0" u="none" strike="noStrike" dirty="0">
                        <a:solidFill>
                          <a:srgbClr val="000000"/>
                        </a:solidFill>
                        <a:effectLst/>
                        <a:latin typeface="+mj-lt"/>
                        <a:cs typeface="Arial" panose="020B0604020202020204" pitchFamily="34" charset="0"/>
                      </a:endParaRPr>
                    </a:p>
                  </a:txBody>
                  <a:tcPr marL="5649" marR="5649" marT="5649" marB="0" anchor="b"/>
                </a:tc>
                <a:extLst>
                  <a:ext uri="{0D108BD9-81ED-4DB2-BD59-A6C34878D82A}">
                    <a16:rowId xmlns:a16="http://schemas.microsoft.com/office/drawing/2014/main" val="2791352194"/>
                  </a:ext>
                </a:extLst>
              </a:tr>
              <a:tr h="522821">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5649" marR="5649" marT="5649" marB="0" anchor="b"/>
                </a:tc>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5649" marR="5649" marT="5649" marB="0" anchor="b"/>
                </a:tc>
                <a:tc>
                  <a:txBody>
                    <a:bodyPr/>
                    <a:lstStyle/>
                    <a:p>
                      <a:pPr algn="l" fontAlgn="b">
                        <a:lnSpc>
                          <a:spcPct val="150000"/>
                        </a:lnSpc>
                      </a:pPr>
                      <a:r>
                        <a:rPr lang="en-GB" sz="1600" u="none" strike="noStrike" dirty="0">
                          <a:effectLst/>
                          <a:latin typeface="+mj-lt"/>
                          <a:cs typeface="Arial" panose="020B0604020202020204" pitchFamily="34" charset="0"/>
                        </a:rPr>
                        <a:t>Ahmed </a:t>
                      </a:r>
                      <a:r>
                        <a:rPr lang="en-GB" sz="1600" u="none" strike="noStrike" dirty="0" err="1">
                          <a:effectLst/>
                          <a:latin typeface="+mj-lt"/>
                          <a:cs typeface="Arial" panose="020B0604020202020204" pitchFamily="34" charset="0"/>
                        </a:rPr>
                        <a:t>Diall</a:t>
                      </a:r>
                      <a:r>
                        <a:rPr lang="en-GB" sz="1600" u="none" strike="noStrike" dirty="0">
                          <a:effectLst/>
                          <a:latin typeface="+mj-lt"/>
                          <a:cs typeface="Arial" panose="020B0604020202020204" pitchFamily="34" charset="0"/>
                        </a:rPr>
                        <a:t>, PPPL, “Perspective of ARPAE in fusion, in particular R&amp;D and market potential for fusion”</a:t>
                      </a:r>
                      <a:endParaRPr lang="en-GB" sz="1600" b="1" i="0" u="none" strike="noStrike" dirty="0">
                        <a:solidFill>
                          <a:srgbClr val="000000"/>
                        </a:solidFill>
                        <a:effectLst/>
                        <a:latin typeface="+mj-lt"/>
                        <a:cs typeface="Arial" panose="020B0604020202020204" pitchFamily="34" charset="0"/>
                      </a:endParaRPr>
                    </a:p>
                  </a:txBody>
                  <a:tcPr marL="5649" marR="5649" marT="5649" marB="0" anchor="b"/>
                </a:tc>
                <a:extLst>
                  <a:ext uri="{0D108BD9-81ED-4DB2-BD59-A6C34878D82A}">
                    <a16:rowId xmlns:a16="http://schemas.microsoft.com/office/drawing/2014/main" val="1632872020"/>
                  </a:ext>
                </a:extLst>
              </a:tr>
              <a:tr h="418848">
                <a:tc>
                  <a:txBody>
                    <a:bodyPr/>
                    <a:lstStyle/>
                    <a:p>
                      <a:pPr algn="l" fontAlgn="b"/>
                      <a:endParaRPr lang="en-SE" sz="1400" b="0" i="0" u="none" strike="noStrike">
                        <a:solidFill>
                          <a:srgbClr val="000000"/>
                        </a:solidFill>
                        <a:effectLst/>
                        <a:latin typeface="+mj-lt"/>
                        <a:cs typeface="Arial" panose="020B0604020202020204" pitchFamily="34" charset="0"/>
                      </a:endParaRPr>
                    </a:p>
                  </a:txBody>
                  <a:tcPr marL="5649" marR="5649" marT="5649" marB="0" anchor="b"/>
                </a:tc>
                <a:tc>
                  <a:txBody>
                    <a:bodyPr/>
                    <a:lstStyle/>
                    <a:p>
                      <a:pPr algn="l" fontAlgn="b"/>
                      <a:endParaRPr lang="en-SE" sz="1400" b="0" i="0" u="none" strike="noStrike" dirty="0">
                        <a:solidFill>
                          <a:srgbClr val="000000"/>
                        </a:solidFill>
                        <a:effectLst/>
                        <a:latin typeface="+mj-lt"/>
                        <a:cs typeface="Arial" panose="020B0604020202020204" pitchFamily="34" charset="0"/>
                      </a:endParaRPr>
                    </a:p>
                  </a:txBody>
                  <a:tcPr marL="5649" marR="5649" marT="5649" marB="0" anchor="b"/>
                </a:tc>
                <a:tc>
                  <a:txBody>
                    <a:bodyPr/>
                    <a:lstStyle/>
                    <a:p>
                      <a:pPr algn="l" fontAlgn="b">
                        <a:lnSpc>
                          <a:spcPct val="150000"/>
                        </a:lnSpc>
                      </a:pPr>
                      <a:r>
                        <a:rPr lang="en-GB" sz="1600" u="none" strike="noStrike" dirty="0">
                          <a:effectLst/>
                          <a:latin typeface="+mj-lt"/>
                          <a:cs typeface="Arial" panose="020B0604020202020204" pitchFamily="34" charset="0"/>
                        </a:rPr>
                        <a:t>Ali </a:t>
                      </a:r>
                      <a:r>
                        <a:rPr lang="en-GB" sz="1600" u="none" strike="noStrike" dirty="0" err="1">
                          <a:effectLst/>
                          <a:latin typeface="+mj-lt"/>
                          <a:cs typeface="Arial" panose="020B0604020202020204" pitchFamily="34" charset="0"/>
                        </a:rPr>
                        <a:t>Haghigat</a:t>
                      </a:r>
                      <a:r>
                        <a:rPr lang="en-GB" sz="1600" u="none" strike="noStrike" dirty="0">
                          <a:effectLst/>
                          <a:latin typeface="+mj-lt"/>
                          <a:cs typeface="Arial" panose="020B0604020202020204" pitchFamily="34" charset="0"/>
                        </a:rPr>
                        <a:t>, Nuclear engineering program at Virginia Tech, “ Status and outlook of ADS at US”</a:t>
                      </a:r>
                      <a:endParaRPr lang="en-GB" sz="1600" b="1" i="0" u="none" strike="noStrike" dirty="0">
                        <a:solidFill>
                          <a:srgbClr val="000000"/>
                        </a:solidFill>
                        <a:effectLst/>
                        <a:latin typeface="+mj-lt"/>
                        <a:cs typeface="Arial" panose="020B0604020202020204" pitchFamily="34" charset="0"/>
                      </a:endParaRPr>
                    </a:p>
                  </a:txBody>
                  <a:tcPr marL="5649" marR="5649" marT="5649" marB="0" anchor="b"/>
                </a:tc>
                <a:extLst>
                  <a:ext uri="{0D108BD9-81ED-4DB2-BD59-A6C34878D82A}">
                    <a16:rowId xmlns:a16="http://schemas.microsoft.com/office/drawing/2014/main" val="2568147167"/>
                  </a:ext>
                </a:extLst>
              </a:tr>
            </a:tbl>
          </a:graphicData>
        </a:graphic>
      </p:graphicFrame>
      <p:sp>
        <p:nvSpPr>
          <p:cNvPr id="8" name="Footer Placeholder 5">
            <a:extLst>
              <a:ext uri="{FF2B5EF4-FFF2-40B4-BE49-F238E27FC236}">
                <a16:creationId xmlns:a16="http://schemas.microsoft.com/office/drawing/2014/main" id="{569BFAA6-4B58-198D-3AA5-B7257484772D}"/>
              </a:ext>
            </a:extLst>
          </p:cNvPr>
          <p:cNvSpPr txBox="1">
            <a:spLocks/>
          </p:cNvSpPr>
          <p:nvPr/>
        </p:nvSpPr>
        <p:spPr>
          <a:xfrm>
            <a:off x="2345344" y="6622231"/>
            <a:ext cx="5655656" cy="494880"/>
          </a:xfrm>
          <a:prstGeom prst="rect">
            <a:avLst/>
          </a:prstGeom>
        </p:spPr>
        <p:txBody>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i="1">
                <a:latin typeface="Arial" panose="020B0604020202020204" pitchFamily="34" charset="0"/>
                <a:cs typeface="Arial" panose="020B0604020202020204" pitchFamily="34" charset="0"/>
              </a:rPr>
              <a:t>Nordic accelerator school MOOC</a:t>
            </a:r>
            <a:endParaRPr lang="sv-SE" dirty="0"/>
          </a:p>
        </p:txBody>
      </p:sp>
      <p:sp>
        <p:nvSpPr>
          <p:cNvPr id="10" name="Date Placeholder 6">
            <a:extLst>
              <a:ext uri="{FF2B5EF4-FFF2-40B4-BE49-F238E27FC236}">
                <a16:creationId xmlns:a16="http://schemas.microsoft.com/office/drawing/2014/main" id="{20C33A22-189E-3139-C292-77AC029095EF}"/>
              </a:ext>
            </a:extLst>
          </p:cNvPr>
          <p:cNvSpPr txBox="1">
            <a:spLocks/>
          </p:cNvSpPr>
          <p:nvPr/>
        </p:nvSpPr>
        <p:spPr>
          <a:xfrm>
            <a:off x="713508" y="6622231"/>
            <a:ext cx="1314797" cy="382730"/>
          </a:xfrm>
          <a:prstGeom prst="rect">
            <a:avLst/>
          </a:prstGeom>
        </p:spPr>
        <p:txBody>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800"/>
              <a:t>CD / 2022/12/20</a:t>
            </a:r>
            <a:endParaRPr lang="sv-SE" sz="800" dirty="0"/>
          </a:p>
        </p:txBody>
      </p:sp>
    </p:spTree>
    <p:extLst>
      <p:ext uri="{BB962C8B-B14F-4D97-AF65-F5344CB8AC3E}">
        <p14:creationId xmlns:p14="http://schemas.microsoft.com/office/powerpoint/2010/main" val="4067333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52EA42-8791-D7EE-A455-14F4F27B4447}"/>
              </a:ext>
            </a:extLst>
          </p:cNvPr>
          <p:cNvPicPr>
            <a:picLocks noChangeAspect="1"/>
          </p:cNvPicPr>
          <p:nvPr/>
        </p:nvPicPr>
        <p:blipFill>
          <a:blip r:embed="rId2"/>
          <a:stretch>
            <a:fillRect/>
          </a:stretch>
        </p:blipFill>
        <p:spPr>
          <a:xfrm>
            <a:off x="0" y="-81402"/>
            <a:ext cx="12208933" cy="6983511"/>
          </a:xfrm>
          <a:prstGeom prst="rect">
            <a:avLst/>
          </a:prstGeom>
        </p:spPr>
      </p:pic>
      <p:sp>
        <p:nvSpPr>
          <p:cNvPr id="9" name="Rectangle 8">
            <a:extLst>
              <a:ext uri="{FF2B5EF4-FFF2-40B4-BE49-F238E27FC236}">
                <a16:creationId xmlns:a16="http://schemas.microsoft.com/office/drawing/2014/main" id="{644D4110-9E4B-E883-5084-BBA8A115108F}"/>
              </a:ext>
            </a:extLst>
          </p:cNvPr>
          <p:cNvSpPr/>
          <p:nvPr/>
        </p:nvSpPr>
        <p:spPr>
          <a:xfrm>
            <a:off x="0" y="1866743"/>
            <a:ext cx="12141199" cy="2677656"/>
          </a:xfrm>
          <a:prstGeom prst="rect">
            <a:avLst/>
          </a:prstGeom>
          <a:solidFill>
            <a:schemeClr val="bg2">
              <a:alpha val="29000"/>
            </a:schemeClr>
          </a:solidFill>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From Regional, European to International Educational transfer of knowledge</a:t>
            </a:r>
          </a:p>
          <a:p>
            <a:pPr algn="ctr"/>
            <a:r>
              <a:rPr lang="en-US" sz="2400" b="1" dirty="0">
                <a:solidFill>
                  <a:srgbClr val="FFFF00"/>
                </a:solidFill>
                <a:latin typeface="Arial" panose="020B0604020202020204" pitchFamily="34" charset="0"/>
                <a:cs typeface="Arial" panose="020B0604020202020204" pitchFamily="34" charset="0"/>
              </a:rPr>
              <a:t> </a:t>
            </a:r>
          </a:p>
          <a:p>
            <a:pPr algn="ctr"/>
            <a:r>
              <a:rPr lang="sv-SE" sz="2400" b="1" dirty="0">
                <a:solidFill>
                  <a:srgbClr val="FFFF00"/>
                </a:solidFill>
                <a:latin typeface="Arial" panose="020B0604020202020204" pitchFamily="34" charset="0"/>
                <a:cs typeface="Arial" panose="020B0604020202020204" pitchFamily="34" charset="0"/>
              </a:rPr>
              <a:t>MOOC to support the </a:t>
            </a:r>
            <a:r>
              <a:rPr lang="sv-SE" sz="2400" b="1" dirty="0" err="1">
                <a:solidFill>
                  <a:srgbClr val="FFFF00"/>
                </a:solidFill>
                <a:latin typeface="Arial" panose="020B0604020202020204" pitchFamily="34" charset="0"/>
                <a:cs typeface="Arial" panose="020B0604020202020204" pitchFamily="34" charset="0"/>
              </a:rPr>
              <a:t>use</a:t>
            </a:r>
            <a:r>
              <a:rPr lang="sv-SE" sz="2400" b="1" dirty="0">
                <a:solidFill>
                  <a:srgbClr val="FFFF00"/>
                </a:solidFill>
                <a:latin typeface="Arial" panose="020B0604020202020204" pitchFamily="34" charset="0"/>
                <a:cs typeface="Arial" panose="020B0604020202020204" pitchFamily="34" charset="0"/>
              </a:rPr>
              <a:t> and </a:t>
            </a:r>
            <a:r>
              <a:rPr lang="sv-SE" sz="2400" b="1" dirty="0" err="1">
                <a:solidFill>
                  <a:srgbClr val="FFFF00"/>
                </a:solidFill>
                <a:latin typeface="Arial" panose="020B0604020202020204" pitchFamily="34" charset="0"/>
                <a:cs typeface="Arial" panose="020B0604020202020204" pitchFamily="34" charset="0"/>
              </a:rPr>
              <a:t>construction</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of</a:t>
            </a:r>
            <a:r>
              <a:rPr lang="sv-SE" sz="2400" b="1" dirty="0">
                <a:solidFill>
                  <a:srgbClr val="FFFF00"/>
                </a:solidFill>
                <a:latin typeface="Arial" panose="020B0604020202020204" pitchFamily="34" charset="0"/>
                <a:cs typeface="Arial" panose="020B0604020202020204" pitchFamily="34" charset="0"/>
              </a:rPr>
              <a:t> Particle Accelerators</a:t>
            </a:r>
          </a:p>
          <a:p>
            <a:pPr algn="ctr"/>
            <a:endParaRPr lang="sv-SE" sz="2400" b="1" dirty="0">
              <a:solidFill>
                <a:srgbClr val="FFFF00"/>
              </a:solidFill>
              <a:latin typeface="Arial" panose="020B0604020202020204" pitchFamily="34" charset="0"/>
              <a:cs typeface="Arial" panose="020B0604020202020204" pitchFamily="34" charset="0"/>
            </a:endParaRPr>
          </a:p>
          <a:p>
            <a:pPr algn="ctr"/>
            <a:r>
              <a:rPr lang="sv-SE" sz="2400" b="1" dirty="0" err="1">
                <a:solidFill>
                  <a:srgbClr val="FFFF00"/>
                </a:solidFill>
                <a:latin typeface="Arial" panose="020B0604020202020204" pitchFamily="34" charset="0"/>
                <a:cs typeface="Arial" panose="020B0604020202020204" pitchFamily="34" charset="0"/>
              </a:rPr>
              <a:t>Synergies</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between</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Education</a:t>
            </a:r>
            <a:r>
              <a:rPr lang="sv-SE" sz="2400" b="1" dirty="0">
                <a:solidFill>
                  <a:srgbClr val="FFFF00"/>
                </a:solidFill>
                <a:latin typeface="Arial" panose="020B0604020202020204" pitchFamily="34" charset="0"/>
                <a:cs typeface="Arial" panose="020B0604020202020204" pitchFamily="34" charset="0"/>
              </a:rPr>
              <a:t>, Research </a:t>
            </a:r>
            <a:r>
              <a:rPr lang="sv-SE" sz="2400" b="1" dirty="0" err="1">
                <a:solidFill>
                  <a:srgbClr val="FFFF00"/>
                </a:solidFill>
                <a:latin typeface="Arial" panose="020B0604020202020204" pitchFamily="34" charset="0"/>
                <a:cs typeface="Arial" panose="020B0604020202020204" pitchFamily="34" charset="0"/>
              </a:rPr>
              <a:t>Infrastructures</a:t>
            </a:r>
            <a:r>
              <a:rPr lang="sv-SE" sz="2400" b="1" dirty="0">
                <a:solidFill>
                  <a:srgbClr val="FFFF00"/>
                </a:solidFill>
                <a:latin typeface="Arial" panose="020B0604020202020204" pitchFamily="34" charset="0"/>
                <a:cs typeface="Arial" panose="020B0604020202020204" pitchFamily="34" charset="0"/>
              </a:rPr>
              <a:t>, and Industry as </a:t>
            </a:r>
            <a:r>
              <a:rPr lang="sv-SE" sz="2400" b="1" dirty="0" err="1">
                <a:solidFill>
                  <a:srgbClr val="FFFF00"/>
                </a:solidFill>
                <a:latin typeface="Arial" panose="020B0604020202020204" pitchFamily="34" charset="0"/>
                <a:cs typeface="Arial" panose="020B0604020202020204" pitchFamily="34" charset="0"/>
              </a:rPr>
              <a:t>leitmotif</a:t>
            </a:r>
            <a:endParaRPr lang="sv-SE" sz="2400" b="1" dirty="0">
              <a:solidFill>
                <a:srgbClr val="FFFF00"/>
              </a:solidFill>
              <a:latin typeface="Arial" panose="020B0604020202020204" pitchFamily="34" charset="0"/>
              <a:cs typeface="Arial" panose="020B0604020202020204" pitchFamily="34" charset="0"/>
            </a:endParaRPr>
          </a:p>
          <a:p>
            <a:pPr algn="ctr"/>
            <a:r>
              <a:rPr lang="sv-SE" sz="2400" b="1" dirty="0">
                <a:solidFill>
                  <a:srgbClr val="FFFF00"/>
                </a:solidFill>
                <a:latin typeface="Arial" panose="020B0604020202020204" pitchFamily="34" charset="0"/>
                <a:cs typeface="Arial" panose="020B0604020202020204" pitchFamily="34" charset="0"/>
              </a:rPr>
              <a:t>Innovation is </a:t>
            </a:r>
            <a:r>
              <a:rPr lang="sv-SE" sz="2400" b="1" dirty="0" err="1">
                <a:solidFill>
                  <a:srgbClr val="FFFF00"/>
                </a:solidFill>
                <a:latin typeface="Arial" panose="020B0604020202020204" pitchFamily="34" charset="0"/>
                <a:cs typeface="Arial" panose="020B0604020202020204" pitchFamily="34" charset="0"/>
              </a:rPr>
              <a:t>based</a:t>
            </a:r>
            <a:r>
              <a:rPr lang="sv-SE" sz="2400" b="1" dirty="0">
                <a:solidFill>
                  <a:srgbClr val="FFFF00"/>
                </a:solidFill>
                <a:latin typeface="Arial" panose="020B0604020202020204" pitchFamily="34" charset="0"/>
                <a:cs typeface="Arial" panose="020B0604020202020204" pitchFamily="34" charset="0"/>
              </a:rPr>
              <a:t> on a </a:t>
            </a:r>
            <a:r>
              <a:rPr lang="sv-SE" sz="2400" b="1" dirty="0" err="1">
                <a:solidFill>
                  <a:srgbClr val="FFFF00"/>
                </a:solidFill>
                <a:latin typeface="Arial" panose="020B0604020202020204" pitchFamily="34" charset="0"/>
                <a:cs typeface="Arial" panose="020B0604020202020204" pitchFamily="34" charset="0"/>
              </a:rPr>
              <a:t>collective</a:t>
            </a:r>
            <a:r>
              <a:rPr lang="sv-SE" sz="2400" b="1" dirty="0">
                <a:solidFill>
                  <a:srgbClr val="FFFF00"/>
                </a:solidFill>
                <a:latin typeface="Arial" panose="020B0604020202020204" pitchFamily="34" charset="0"/>
                <a:cs typeface="Arial" panose="020B0604020202020204" pitchFamily="34" charset="0"/>
              </a:rPr>
              <a:t> and </a:t>
            </a:r>
            <a:r>
              <a:rPr lang="sv-SE" sz="2400" b="1" dirty="0" err="1">
                <a:solidFill>
                  <a:srgbClr val="FFFF00"/>
                </a:solidFill>
                <a:latin typeface="Arial" panose="020B0604020202020204" pitchFamily="34" charset="0"/>
                <a:cs typeface="Arial" panose="020B0604020202020204" pitchFamily="34" charset="0"/>
              </a:rPr>
              <a:t>multidisciplinary</a:t>
            </a:r>
            <a:r>
              <a:rPr lang="sv-SE" sz="2400" b="1" dirty="0">
                <a:solidFill>
                  <a:srgbClr val="FFFF00"/>
                </a:solidFill>
                <a:latin typeface="Arial" panose="020B0604020202020204" pitchFamily="34" charset="0"/>
                <a:cs typeface="Arial" panose="020B0604020202020204" pitchFamily="34" charset="0"/>
              </a:rPr>
              <a:t> approach.</a:t>
            </a:r>
          </a:p>
          <a:p>
            <a:pPr algn="ctr"/>
            <a:r>
              <a:rPr lang="sv-SE" sz="2400" b="1" dirty="0" err="1">
                <a:solidFill>
                  <a:srgbClr val="FFFF00"/>
                </a:solidFill>
                <a:latin typeface="Arial" panose="020B0604020202020204" pitchFamily="34" charset="0"/>
                <a:cs typeface="Arial" panose="020B0604020202020204" pitchFamily="34" charset="0"/>
              </a:rPr>
              <a:t>Building</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together</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tomorrow</a:t>
            </a:r>
            <a:r>
              <a:rPr lang="sv-SE" sz="2400" b="1" dirty="0">
                <a:solidFill>
                  <a:srgbClr val="FFFF00"/>
                </a:solidFill>
                <a:latin typeface="Arial" panose="020B0604020202020204" pitchFamily="34" charset="0"/>
                <a:cs typeface="Arial" panose="020B0604020202020204" pitchFamily="34" charset="0"/>
              </a:rPr>
              <a:t> </a:t>
            </a:r>
            <a:r>
              <a:rPr lang="sv-SE" sz="2400" b="1" dirty="0" err="1">
                <a:solidFill>
                  <a:srgbClr val="FFFF00"/>
                </a:solidFill>
                <a:latin typeface="Arial" panose="020B0604020202020204" pitchFamily="34" charset="0"/>
                <a:cs typeface="Arial" panose="020B0604020202020204" pitchFamily="34" charset="0"/>
              </a:rPr>
              <a:t>world</a:t>
            </a:r>
            <a:r>
              <a:rPr lang="sv-SE" sz="2400" b="1" dirty="0">
                <a:solidFill>
                  <a:srgbClr val="FFFF00"/>
                </a:solidFill>
                <a:latin typeface="Arial" panose="020B0604020202020204" pitchFamily="34" charset="0"/>
                <a:cs typeface="Arial" panose="020B0604020202020204" pitchFamily="34" charset="0"/>
              </a:rPr>
              <a:t> ! </a:t>
            </a:r>
          </a:p>
        </p:txBody>
      </p:sp>
      <p:sp>
        <p:nvSpPr>
          <p:cNvPr id="10" name="Slide Number Placeholder 5">
            <a:extLst>
              <a:ext uri="{FF2B5EF4-FFF2-40B4-BE49-F238E27FC236}">
                <a16:creationId xmlns:a16="http://schemas.microsoft.com/office/drawing/2014/main" id="{E2DAEB3F-CBC9-B079-95AE-01EBFDF698DB}"/>
              </a:ext>
            </a:extLst>
          </p:cNvPr>
          <p:cNvSpPr txBox="1">
            <a:spLocks/>
          </p:cNvSpPr>
          <p:nvPr/>
        </p:nvSpPr>
        <p:spPr>
          <a:xfrm>
            <a:off x="10338870" y="6484214"/>
            <a:ext cx="771089" cy="365125"/>
          </a:xfrm>
          <a:prstGeom prst="rect">
            <a:avLst/>
          </a:prstGeom>
        </p:spPr>
        <p:txBody>
          <a:bodyPr/>
          <a:lstStyle>
            <a:defPPr>
              <a:defRPr lang="sv-SE"/>
            </a:defPPr>
            <a:lvl1pPr marL="0" algn="l" defTabSz="914400" rtl="0" eaLnBrk="1" latinLnBrk="0" hangingPunct="1">
              <a:defRPr sz="1200" kern="1200">
                <a:solidFill>
                  <a:schemeClr val="tx1">
                    <a:lumMod val="6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22F896-40B5-4ADD-8801-0D06FADFA095}" type="slidenum">
              <a:rPr lang="en-US" smtClean="0"/>
              <a:pPr/>
              <a:t>23</a:t>
            </a:fld>
            <a:endParaRPr lang="en-US" dirty="0"/>
          </a:p>
        </p:txBody>
      </p:sp>
      <p:pic>
        <p:nvPicPr>
          <p:cNvPr id="14" name="Picture 13">
            <a:extLst>
              <a:ext uri="{FF2B5EF4-FFF2-40B4-BE49-F238E27FC236}">
                <a16:creationId xmlns:a16="http://schemas.microsoft.com/office/drawing/2014/main" id="{A9ADB8CF-0449-2D4A-62D0-EA7B22CC585B}"/>
              </a:ext>
            </a:extLst>
          </p:cNvPr>
          <p:cNvPicPr>
            <a:picLocks noChangeAspect="1"/>
          </p:cNvPicPr>
          <p:nvPr/>
        </p:nvPicPr>
        <p:blipFill>
          <a:blip r:embed="rId3"/>
          <a:stretch>
            <a:fillRect/>
          </a:stretch>
        </p:blipFill>
        <p:spPr>
          <a:xfrm>
            <a:off x="9038084" y="-58167"/>
            <a:ext cx="3153916" cy="1580278"/>
          </a:xfrm>
          <a:prstGeom prst="rect">
            <a:avLst/>
          </a:prstGeom>
        </p:spPr>
      </p:pic>
      <p:sp>
        <p:nvSpPr>
          <p:cNvPr id="3" name="TextBox 2">
            <a:extLst>
              <a:ext uri="{FF2B5EF4-FFF2-40B4-BE49-F238E27FC236}">
                <a16:creationId xmlns:a16="http://schemas.microsoft.com/office/drawing/2014/main" id="{328C25DB-C97E-9E7B-6235-C4DE97FF526D}"/>
              </a:ext>
            </a:extLst>
          </p:cNvPr>
          <p:cNvSpPr txBox="1"/>
          <p:nvPr/>
        </p:nvSpPr>
        <p:spPr>
          <a:xfrm>
            <a:off x="575733" y="392731"/>
            <a:ext cx="8263467" cy="954107"/>
          </a:xfrm>
          <a:prstGeom prst="rect">
            <a:avLst/>
          </a:prstGeom>
          <a:noFill/>
        </p:spPr>
        <p:txBody>
          <a:bodyPr wrap="square">
            <a:spAutoFit/>
          </a:bodyPr>
          <a:lstStyle/>
          <a:p>
            <a:pPr algn="ctr"/>
            <a:r>
              <a:rPr lang="en-US" sz="2800" b="1" dirty="0">
                <a:solidFill>
                  <a:srgbClr val="FFFF00"/>
                </a:solidFill>
                <a:latin typeface="Arial"/>
                <a:cs typeface="Arial"/>
              </a:rPr>
              <a:t>Conclusion: </a:t>
            </a:r>
          </a:p>
          <a:p>
            <a:pPr algn="ctr"/>
            <a:r>
              <a:rPr lang="en-US" sz="2800" b="1" dirty="0">
                <a:solidFill>
                  <a:srgbClr val="FFFF00"/>
                </a:solidFill>
                <a:latin typeface="Arial"/>
                <a:cs typeface="Arial"/>
              </a:rPr>
              <a:t>Science for Society </a:t>
            </a:r>
            <a:r>
              <a:rPr lang="en-US" sz="2800" b="1" dirty="0">
                <a:solidFill>
                  <a:srgbClr val="FFFF00"/>
                </a:solidFill>
                <a:latin typeface="Arial" panose="020B0604020202020204" pitchFamily="34" charset="0"/>
                <a:cs typeface="Arial" panose="020B0604020202020204" pitchFamily="34" charset="0"/>
              </a:rPr>
              <a:t>to transcend Boundaries </a:t>
            </a:r>
            <a:endParaRPr lang="en-SE" sz="2800" b="1" dirty="0">
              <a:solidFill>
                <a:srgbClr val="FFFF00"/>
              </a:solidFill>
            </a:endParaRPr>
          </a:p>
        </p:txBody>
      </p:sp>
      <p:sp>
        <p:nvSpPr>
          <p:cNvPr id="4" name="TextBox 3">
            <a:extLst>
              <a:ext uri="{FF2B5EF4-FFF2-40B4-BE49-F238E27FC236}">
                <a16:creationId xmlns:a16="http://schemas.microsoft.com/office/drawing/2014/main" id="{83202510-51AD-22D4-F54A-0ACB27675F62}"/>
              </a:ext>
            </a:extLst>
          </p:cNvPr>
          <p:cNvSpPr txBox="1"/>
          <p:nvPr/>
        </p:nvSpPr>
        <p:spPr>
          <a:xfrm>
            <a:off x="397765" y="5690510"/>
            <a:ext cx="7002101" cy="369332"/>
          </a:xfrm>
          <a:prstGeom prst="rect">
            <a:avLst/>
          </a:prstGeom>
          <a:noFill/>
        </p:spPr>
        <p:txBody>
          <a:bodyPr wrap="square">
            <a:spAutoFit/>
          </a:bodyPr>
          <a:lstStyle/>
          <a:p>
            <a:r>
              <a:rPr lang="en-GB" b="1" dirty="0">
                <a:solidFill>
                  <a:srgbClr val="FFFF00"/>
                </a:solidFill>
                <a:latin typeface="Arial" panose="020B0604020202020204" pitchFamily="34" charset="0"/>
                <a:cs typeface="Arial" panose="020B0604020202020204" pitchFamily="34" charset="0"/>
              </a:rPr>
              <a:t>See more links at "</a:t>
            </a:r>
            <a:r>
              <a:rPr lang="en-GB" b="1" i="0" u="none" strike="noStrike"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Accelerate your Innovative EcoSystem</a:t>
            </a:r>
            <a:r>
              <a:rPr lang="en-GB" b="1" i="0" u="none" strike="noStrike" dirty="0">
                <a:solidFill>
                  <a:srgbClr val="FFFF00"/>
                </a:solidFill>
                <a:effectLst/>
                <a:latin typeface="Arial" panose="020B0604020202020204" pitchFamily="34" charset="0"/>
                <a:cs typeface="Arial" panose="020B0604020202020204" pitchFamily="34" charset="0"/>
              </a:rPr>
              <a:t>”</a:t>
            </a:r>
            <a:endParaRPr lang="en-SE" b="1" dirty="0">
              <a:solidFill>
                <a:srgbClr val="FFFF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3A21C04-37BA-A9A2-327D-2C1476658677}"/>
              </a:ext>
            </a:extLst>
          </p:cNvPr>
          <p:cNvPicPr>
            <a:picLocks noChangeAspect="1"/>
          </p:cNvPicPr>
          <p:nvPr/>
        </p:nvPicPr>
        <p:blipFill>
          <a:blip r:embed="rId5"/>
          <a:stretch>
            <a:fillRect/>
          </a:stretch>
        </p:blipFill>
        <p:spPr>
          <a:xfrm>
            <a:off x="8032166" y="4341610"/>
            <a:ext cx="4041301" cy="2308325"/>
          </a:xfrm>
          <a:prstGeom prst="rect">
            <a:avLst/>
          </a:prstGeom>
          <a:effectLst>
            <a:softEdge rad="266700"/>
          </a:effectLst>
        </p:spPr>
      </p:pic>
      <p:pic>
        <p:nvPicPr>
          <p:cNvPr id="11" name="Picture 10">
            <a:extLst>
              <a:ext uri="{FF2B5EF4-FFF2-40B4-BE49-F238E27FC236}">
                <a16:creationId xmlns:a16="http://schemas.microsoft.com/office/drawing/2014/main" id="{4A75E6BE-7E68-227D-D242-3677D5A3BA42}"/>
              </a:ext>
            </a:extLst>
          </p:cNvPr>
          <p:cNvPicPr>
            <a:picLocks noChangeAspect="1"/>
          </p:cNvPicPr>
          <p:nvPr/>
        </p:nvPicPr>
        <p:blipFill>
          <a:blip r:embed="rId6"/>
          <a:stretch>
            <a:fillRect/>
          </a:stretch>
        </p:blipFill>
        <p:spPr>
          <a:xfrm>
            <a:off x="7072031" y="5478134"/>
            <a:ext cx="1732832" cy="1152165"/>
          </a:xfrm>
          <a:prstGeom prst="rect">
            <a:avLst/>
          </a:prstGeom>
        </p:spPr>
      </p:pic>
    </p:spTree>
    <p:extLst>
      <p:ext uri="{BB962C8B-B14F-4D97-AF65-F5344CB8AC3E}">
        <p14:creationId xmlns:p14="http://schemas.microsoft.com/office/powerpoint/2010/main" val="160211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tema">
  <a:themeElements>
    <a:clrScheme name="ESS 1">
      <a:dk1>
        <a:srgbClr val="000000"/>
      </a:dk1>
      <a:lt1>
        <a:srgbClr val="FFFFFF"/>
      </a:lt1>
      <a:dk2>
        <a:srgbClr val="000000"/>
      </a:dk2>
      <a:lt2>
        <a:srgbClr val="FFFFFF"/>
      </a:lt2>
      <a:accent1>
        <a:srgbClr val="0099DC"/>
      </a:accent1>
      <a:accent2>
        <a:srgbClr val="003366"/>
      </a:accent2>
      <a:accent3>
        <a:srgbClr val="99BE00"/>
      </a:accent3>
      <a:accent4>
        <a:srgbClr val="006646"/>
      </a:accent4>
      <a:accent5>
        <a:srgbClr val="FF7D00"/>
      </a:accent5>
      <a:accent6>
        <a:srgbClr val="821482"/>
      </a:accent6>
      <a:hlink>
        <a:srgbClr val="0099DC"/>
      </a:hlink>
      <a:folHlink>
        <a:srgbClr val="0099DC"/>
      </a:folHlink>
    </a:clrScheme>
    <a:fontScheme name="ESS">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solidFill>
              <a:srgbClr val="666666"/>
            </a:solidFill>
          </a:defRPr>
        </a:defPPr>
      </a:lstStyle>
    </a:txDef>
  </a:objectDefaults>
  <a:extraClrSchemeLst/>
  <a:extLst>
    <a:ext uri="{05A4C25C-085E-4340-85A3-A5531E510DB2}">
      <thm15:themeFamily xmlns:thm15="http://schemas.microsoft.com/office/thememl/2012/main" name="ESS0013_ESS_191217" id="{25A5AE2A-28F6-4104-8C72-7304B1F48254}" vid="{320E9B42-7F55-4E52-AA64-0C45CA88F26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30576</TotalTime>
  <Words>3678</Words>
  <Application>Microsoft Macintosh PowerPoint</Application>
  <PresentationFormat>Widescreen</PresentationFormat>
  <Paragraphs>425</Paragraphs>
  <Slides>23</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Papyrus</vt:lpstr>
      <vt:lpstr>Segoe UI</vt:lpstr>
      <vt:lpstr>Segoe UI Light</vt:lpstr>
      <vt:lpstr>Segoe UI Semibold</vt:lpstr>
      <vt:lpstr>Times New Roman</vt:lpstr>
      <vt:lpstr>Wingdings</vt:lpstr>
      <vt:lpstr>Office-tema</vt:lpstr>
      <vt:lpstr>Nordic accelerator school MOOC   Nordic Particle Accelerator Project (NPAP) and beyond</vt:lpstr>
      <vt:lpstr>PowerPoint Presentation</vt:lpstr>
      <vt:lpstr>PowerPoint Presentation</vt:lpstr>
      <vt:lpstr>The European Accelerator Landscapes</vt:lpstr>
      <vt:lpstr>Useful links</vt:lpstr>
      <vt:lpstr>Nordic Particle Accelerator Schools</vt:lpstr>
      <vt:lpstr>NPAP - Team building</vt:lpstr>
      <vt:lpstr>Nordic Particle Accelerator Project MOOC</vt:lpstr>
      <vt:lpstr>Nordic Particle Accelerator Project MOOC</vt:lpstr>
      <vt:lpstr>PowerPoint Presentation</vt:lpstr>
      <vt:lpstr>Nordic Particle Accelerator Project MOOC</vt:lpstr>
      <vt:lpstr>Nordic Particle Accelerator Project MOOC</vt:lpstr>
      <vt:lpstr>Next MOOC… Accelerating Teaching</vt:lpstr>
      <vt:lpstr>Complement: Next MOOC and I.FAST</vt:lpstr>
      <vt:lpstr>Particle Accelerators for User Communities</vt:lpstr>
      <vt:lpstr>Transfer of Knowledge</vt:lpstr>
      <vt:lpstr>Transfer of Knowledge</vt:lpstr>
      <vt:lpstr>Transfer of Knowledge</vt:lpstr>
      <vt:lpstr>APS and FIP principle</vt:lpstr>
      <vt:lpstr>PHYSICS MATTERS</vt:lpstr>
      <vt:lpstr>More International Synergies</vt:lpstr>
      <vt:lpstr>IUPAP and Accelerator at APS Meetings, 2023</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martin.sjostrand@esss.se</dc:creator>
  <cp:keywords/>
  <dc:description/>
  <cp:lastModifiedBy>Christine Darve</cp:lastModifiedBy>
  <cp:revision>419</cp:revision>
  <cp:lastPrinted>2022-08-05T08:49:36Z</cp:lastPrinted>
  <dcterms:created xsi:type="dcterms:W3CDTF">2020-01-21T09:56:49Z</dcterms:created>
  <dcterms:modified xsi:type="dcterms:W3CDTF">2022-12-20T11:35:39Z</dcterms:modified>
  <cp:category/>
</cp:coreProperties>
</file>