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0"/>
  </p:notesMasterIdLst>
  <p:sldIdLst>
    <p:sldId id="256" r:id="rId2"/>
    <p:sldId id="430" r:id="rId3"/>
    <p:sldId id="433" r:id="rId4"/>
    <p:sldId id="268" r:id="rId5"/>
    <p:sldId id="269" r:id="rId6"/>
    <p:sldId id="270" r:id="rId7"/>
    <p:sldId id="257" r:id="rId8"/>
    <p:sldId id="43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7" d="100"/>
          <a:sy n="77" d="100"/>
        </p:scale>
        <p:origin x="187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405D75-81BF-406B-9298-61E3B5727590}" type="datetimeFigureOut">
              <a:rPr lang="en-GB" smtClean="0"/>
              <a:t>27/09/2022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7A8A01-8811-4C0A-9602-6EEBCDD9375D}" type="slidenum">
              <a:rPr lang="en-GB" smtClean="0"/>
              <a:t>‹#›</a:t>
            </a:fld>
            <a:endParaRPr lang="en-GB"/>
          </a:p>
        </p:txBody>
      </p:sp>
    </p:spTree>
    <p:extLst>
      <p:ext uri="{BB962C8B-B14F-4D97-AF65-F5344CB8AC3E}">
        <p14:creationId xmlns:p14="http://schemas.microsoft.com/office/powerpoint/2010/main" val="33691644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0845F-0CE7-42D1-8B1A-5F2D177891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F1D419F-0463-41C2-99A6-BE989DFE80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018EC59-08D0-4D62-9B4A-5C8942217B0D}"/>
              </a:ext>
            </a:extLst>
          </p:cNvPr>
          <p:cNvSpPr>
            <a:spLocks noGrp="1"/>
          </p:cNvSpPr>
          <p:nvPr>
            <p:ph type="dt" sz="half" idx="10"/>
          </p:nvPr>
        </p:nvSpPr>
        <p:spPr/>
        <p:txBody>
          <a:bodyPr/>
          <a:lstStyle/>
          <a:p>
            <a:r>
              <a:rPr lang="en-US"/>
              <a:t>27/09/2022</a:t>
            </a:r>
            <a:endParaRPr lang="en-GB"/>
          </a:p>
        </p:txBody>
      </p:sp>
      <p:sp>
        <p:nvSpPr>
          <p:cNvPr id="5" name="Footer Placeholder 4">
            <a:extLst>
              <a:ext uri="{FF2B5EF4-FFF2-40B4-BE49-F238E27FC236}">
                <a16:creationId xmlns:a16="http://schemas.microsoft.com/office/drawing/2014/main" id="{D6448E5E-4198-49D7-A23C-6C5FA0FCEB7C}"/>
              </a:ext>
            </a:extLst>
          </p:cNvPr>
          <p:cNvSpPr>
            <a:spLocks noGrp="1"/>
          </p:cNvSpPr>
          <p:nvPr>
            <p:ph type="ftr" sz="quarter" idx="11"/>
          </p:nvPr>
        </p:nvSpPr>
        <p:spPr/>
        <p:txBody>
          <a:bodyPr/>
          <a:lstStyle/>
          <a:p>
            <a:r>
              <a:rPr lang="en-GB"/>
              <a:t>G. Arduini - 10th IUPAP WG14 Meeting</a:t>
            </a:r>
          </a:p>
        </p:txBody>
      </p:sp>
      <p:sp>
        <p:nvSpPr>
          <p:cNvPr id="6" name="Slide Number Placeholder 5">
            <a:extLst>
              <a:ext uri="{FF2B5EF4-FFF2-40B4-BE49-F238E27FC236}">
                <a16:creationId xmlns:a16="http://schemas.microsoft.com/office/drawing/2014/main" id="{3F4DDEF8-3852-4356-B312-4029178C74B8}"/>
              </a:ext>
            </a:extLst>
          </p:cNvPr>
          <p:cNvSpPr>
            <a:spLocks noGrp="1"/>
          </p:cNvSpPr>
          <p:nvPr>
            <p:ph type="sldNum" sz="quarter" idx="12"/>
          </p:nvPr>
        </p:nvSpPr>
        <p:spPr/>
        <p:txBody>
          <a:bodyPr/>
          <a:lstStyle/>
          <a:p>
            <a:fld id="{A125658E-42A5-4DA4-93B9-02FA08507CD5}" type="slidenum">
              <a:rPr lang="en-GB" smtClean="0"/>
              <a:t>‹#›</a:t>
            </a:fld>
            <a:endParaRPr lang="en-GB"/>
          </a:p>
        </p:txBody>
      </p:sp>
    </p:spTree>
    <p:extLst>
      <p:ext uri="{BB962C8B-B14F-4D97-AF65-F5344CB8AC3E}">
        <p14:creationId xmlns:p14="http://schemas.microsoft.com/office/powerpoint/2010/main" val="2828201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FF259-6D01-4549-8A92-61372CF9658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FF1C439-D54C-4A03-8891-4D99481F88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063A0C-A923-4FC2-882D-333B9C00A7A4}"/>
              </a:ext>
            </a:extLst>
          </p:cNvPr>
          <p:cNvSpPr>
            <a:spLocks noGrp="1"/>
          </p:cNvSpPr>
          <p:nvPr>
            <p:ph type="dt" sz="half" idx="10"/>
          </p:nvPr>
        </p:nvSpPr>
        <p:spPr/>
        <p:txBody>
          <a:bodyPr/>
          <a:lstStyle/>
          <a:p>
            <a:r>
              <a:rPr lang="en-US"/>
              <a:t>27/09/2022</a:t>
            </a:r>
            <a:endParaRPr lang="en-GB"/>
          </a:p>
        </p:txBody>
      </p:sp>
      <p:sp>
        <p:nvSpPr>
          <p:cNvPr id="5" name="Footer Placeholder 4">
            <a:extLst>
              <a:ext uri="{FF2B5EF4-FFF2-40B4-BE49-F238E27FC236}">
                <a16:creationId xmlns:a16="http://schemas.microsoft.com/office/drawing/2014/main" id="{D1172E99-6217-4B40-B0AC-E4828FA4EDAF}"/>
              </a:ext>
            </a:extLst>
          </p:cNvPr>
          <p:cNvSpPr>
            <a:spLocks noGrp="1"/>
          </p:cNvSpPr>
          <p:nvPr>
            <p:ph type="ftr" sz="quarter" idx="11"/>
          </p:nvPr>
        </p:nvSpPr>
        <p:spPr/>
        <p:txBody>
          <a:bodyPr/>
          <a:lstStyle/>
          <a:p>
            <a:r>
              <a:rPr lang="en-GB"/>
              <a:t>G. Arduini - 10th IUPAP WG14 Meeting</a:t>
            </a:r>
          </a:p>
        </p:txBody>
      </p:sp>
      <p:sp>
        <p:nvSpPr>
          <p:cNvPr id="6" name="Slide Number Placeholder 5">
            <a:extLst>
              <a:ext uri="{FF2B5EF4-FFF2-40B4-BE49-F238E27FC236}">
                <a16:creationId xmlns:a16="http://schemas.microsoft.com/office/drawing/2014/main" id="{34A0CAF5-B645-4452-B459-1E00EEABD378}"/>
              </a:ext>
            </a:extLst>
          </p:cNvPr>
          <p:cNvSpPr>
            <a:spLocks noGrp="1"/>
          </p:cNvSpPr>
          <p:nvPr>
            <p:ph type="sldNum" sz="quarter" idx="12"/>
          </p:nvPr>
        </p:nvSpPr>
        <p:spPr/>
        <p:txBody>
          <a:bodyPr/>
          <a:lstStyle/>
          <a:p>
            <a:fld id="{A125658E-42A5-4DA4-93B9-02FA08507CD5}" type="slidenum">
              <a:rPr lang="en-GB" smtClean="0"/>
              <a:t>‹#›</a:t>
            </a:fld>
            <a:endParaRPr lang="en-GB"/>
          </a:p>
        </p:txBody>
      </p:sp>
    </p:spTree>
    <p:extLst>
      <p:ext uri="{BB962C8B-B14F-4D97-AF65-F5344CB8AC3E}">
        <p14:creationId xmlns:p14="http://schemas.microsoft.com/office/powerpoint/2010/main" val="2733220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9B36E-994C-4F97-B3B5-5AAD5314DBA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8D8F5D4-2E79-419D-89B2-71DF873F4C0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7DB09C-F901-4B72-B10F-2EA8BE84781B}"/>
              </a:ext>
            </a:extLst>
          </p:cNvPr>
          <p:cNvSpPr>
            <a:spLocks noGrp="1"/>
          </p:cNvSpPr>
          <p:nvPr>
            <p:ph type="dt" sz="half" idx="10"/>
          </p:nvPr>
        </p:nvSpPr>
        <p:spPr/>
        <p:txBody>
          <a:bodyPr/>
          <a:lstStyle/>
          <a:p>
            <a:r>
              <a:rPr lang="en-US"/>
              <a:t>27/09/2022</a:t>
            </a:r>
            <a:endParaRPr lang="en-GB"/>
          </a:p>
        </p:txBody>
      </p:sp>
      <p:sp>
        <p:nvSpPr>
          <p:cNvPr id="5" name="Footer Placeholder 4">
            <a:extLst>
              <a:ext uri="{FF2B5EF4-FFF2-40B4-BE49-F238E27FC236}">
                <a16:creationId xmlns:a16="http://schemas.microsoft.com/office/drawing/2014/main" id="{03B53213-B35A-4E58-8FAA-BF39F69AACF4}"/>
              </a:ext>
            </a:extLst>
          </p:cNvPr>
          <p:cNvSpPr>
            <a:spLocks noGrp="1"/>
          </p:cNvSpPr>
          <p:nvPr>
            <p:ph type="ftr" sz="quarter" idx="11"/>
          </p:nvPr>
        </p:nvSpPr>
        <p:spPr/>
        <p:txBody>
          <a:bodyPr/>
          <a:lstStyle/>
          <a:p>
            <a:r>
              <a:rPr lang="en-GB"/>
              <a:t>G. Arduini - 10th IUPAP WG14 Meeting</a:t>
            </a:r>
          </a:p>
        </p:txBody>
      </p:sp>
      <p:sp>
        <p:nvSpPr>
          <p:cNvPr id="6" name="Slide Number Placeholder 5">
            <a:extLst>
              <a:ext uri="{FF2B5EF4-FFF2-40B4-BE49-F238E27FC236}">
                <a16:creationId xmlns:a16="http://schemas.microsoft.com/office/drawing/2014/main" id="{7E1FEA67-FB43-4AD3-8754-1DF8E6648F01}"/>
              </a:ext>
            </a:extLst>
          </p:cNvPr>
          <p:cNvSpPr>
            <a:spLocks noGrp="1"/>
          </p:cNvSpPr>
          <p:nvPr>
            <p:ph type="sldNum" sz="quarter" idx="12"/>
          </p:nvPr>
        </p:nvSpPr>
        <p:spPr/>
        <p:txBody>
          <a:bodyPr/>
          <a:lstStyle/>
          <a:p>
            <a:fld id="{A125658E-42A5-4DA4-93B9-02FA08507CD5}" type="slidenum">
              <a:rPr lang="en-GB" smtClean="0"/>
              <a:t>‹#›</a:t>
            </a:fld>
            <a:endParaRPr lang="en-GB"/>
          </a:p>
        </p:txBody>
      </p:sp>
    </p:spTree>
    <p:extLst>
      <p:ext uri="{BB962C8B-B14F-4D97-AF65-F5344CB8AC3E}">
        <p14:creationId xmlns:p14="http://schemas.microsoft.com/office/powerpoint/2010/main" val="3903623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94330-B493-4068-A5E6-9E8F18E9A6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60FF1EA-2F00-4F0A-91E6-FECCC26E598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6B19F23-D4B3-4640-9CD3-1F074C71945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46433B6-6030-49A3-BF3D-83F42BCC5443}"/>
              </a:ext>
            </a:extLst>
          </p:cNvPr>
          <p:cNvSpPr>
            <a:spLocks noGrp="1"/>
          </p:cNvSpPr>
          <p:nvPr>
            <p:ph type="dt" sz="half" idx="10"/>
          </p:nvPr>
        </p:nvSpPr>
        <p:spPr/>
        <p:txBody>
          <a:bodyPr/>
          <a:lstStyle/>
          <a:p>
            <a:r>
              <a:rPr lang="en-US"/>
              <a:t>27/09/2022</a:t>
            </a:r>
            <a:endParaRPr lang="en-GB"/>
          </a:p>
        </p:txBody>
      </p:sp>
      <p:sp>
        <p:nvSpPr>
          <p:cNvPr id="6" name="Footer Placeholder 5">
            <a:extLst>
              <a:ext uri="{FF2B5EF4-FFF2-40B4-BE49-F238E27FC236}">
                <a16:creationId xmlns:a16="http://schemas.microsoft.com/office/drawing/2014/main" id="{08CAE8B7-55A2-49EE-A92D-11CC7D980DF8}"/>
              </a:ext>
            </a:extLst>
          </p:cNvPr>
          <p:cNvSpPr>
            <a:spLocks noGrp="1"/>
          </p:cNvSpPr>
          <p:nvPr>
            <p:ph type="ftr" sz="quarter" idx="11"/>
          </p:nvPr>
        </p:nvSpPr>
        <p:spPr/>
        <p:txBody>
          <a:bodyPr/>
          <a:lstStyle/>
          <a:p>
            <a:r>
              <a:rPr lang="en-GB"/>
              <a:t>G. Arduini - 10th IUPAP WG14 Meeting</a:t>
            </a:r>
          </a:p>
        </p:txBody>
      </p:sp>
      <p:sp>
        <p:nvSpPr>
          <p:cNvPr id="7" name="Slide Number Placeholder 6">
            <a:extLst>
              <a:ext uri="{FF2B5EF4-FFF2-40B4-BE49-F238E27FC236}">
                <a16:creationId xmlns:a16="http://schemas.microsoft.com/office/drawing/2014/main" id="{B9603B61-FAD4-4C1B-85F3-879E2D658CDA}"/>
              </a:ext>
            </a:extLst>
          </p:cNvPr>
          <p:cNvSpPr>
            <a:spLocks noGrp="1"/>
          </p:cNvSpPr>
          <p:nvPr>
            <p:ph type="sldNum" sz="quarter" idx="12"/>
          </p:nvPr>
        </p:nvSpPr>
        <p:spPr/>
        <p:txBody>
          <a:bodyPr/>
          <a:lstStyle/>
          <a:p>
            <a:fld id="{A125658E-42A5-4DA4-93B9-02FA08507CD5}" type="slidenum">
              <a:rPr lang="en-GB" smtClean="0"/>
              <a:t>‹#›</a:t>
            </a:fld>
            <a:endParaRPr lang="en-GB"/>
          </a:p>
        </p:txBody>
      </p:sp>
    </p:spTree>
    <p:extLst>
      <p:ext uri="{BB962C8B-B14F-4D97-AF65-F5344CB8AC3E}">
        <p14:creationId xmlns:p14="http://schemas.microsoft.com/office/powerpoint/2010/main" val="1869068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761DF-0B67-4579-999E-006DB44B2D9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E015FA0-E9DD-4957-9D25-B6C9AAC96B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6BBF74-E1C8-48A6-8349-4C2AEDD0680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1BE4F5F-FAF1-4E5B-87BF-21BFD5B6DB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EB9859-552B-441A-871D-38E76155D5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0424AE1-4FE6-44D0-BCA9-11BF7B22432C}"/>
              </a:ext>
            </a:extLst>
          </p:cNvPr>
          <p:cNvSpPr>
            <a:spLocks noGrp="1"/>
          </p:cNvSpPr>
          <p:nvPr>
            <p:ph type="dt" sz="half" idx="10"/>
          </p:nvPr>
        </p:nvSpPr>
        <p:spPr/>
        <p:txBody>
          <a:bodyPr/>
          <a:lstStyle/>
          <a:p>
            <a:r>
              <a:rPr lang="en-US"/>
              <a:t>27/09/2022</a:t>
            </a:r>
            <a:endParaRPr lang="en-GB"/>
          </a:p>
        </p:txBody>
      </p:sp>
      <p:sp>
        <p:nvSpPr>
          <p:cNvPr id="8" name="Footer Placeholder 7">
            <a:extLst>
              <a:ext uri="{FF2B5EF4-FFF2-40B4-BE49-F238E27FC236}">
                <a16:creationId xmlns:a16="http://schemas.microsoft.com/office/drawing/2014/main" id="{58A66D4B-5304-4758-9FC5-3184F08FA740}"/>
              </a:ext>
            </a:extLst>
          </p:cNvPr>
          <p:cNvSpPr>
            <a:spLocks noGrp="1"/>
          </p:cNvSpPr>
          <p:nvPr>
            <p:ph type="ftr" sz="quarter" idx="11"/>
          </p:nvPr>
        </p:nvSpPr>
        <p:spPr/>
        <p:txBody>
          <a:bodyPr/>
          <a:lstStyle/>
          <a:p>
            <a:r>
              <a:rPr lang="en-GB"/>
              <a:t>G. Arduini - 10th IUPAP WG14 Meeting</a:t>
            </a:r>
          </a:p>
        </p:txBody>
      </p:sp>
      <p:sp>
        <p:nvSpPr>
          <p:cNvPr id="9" name="Slide Number Placeholder 8">
            <a:extLst>
              <a:ext uri="{FF2B5EF4-FFF2-40B4-BE49-F238E27FC236}">
                <a16:creationId xmlns:a16="http://schemas.microsoft.com/office/drawing/2014/main" id="{D1B9E49A-9AEA-4E55-A483-88FC560BAE84}"/>
              </a:ext>
            </a:extLst>
          </p:cNvPr>
          <p:cNvSpPr>
            <a:spLocks noGrp="1"/>
          </p:cNvSpPr>
          <p:nvPr>
            <p:ph type="sldNum" sz="quarter" idx="12"/>
          </p:nvPr>
        </p:nvSpPr>
        <p:spPr/>
        <p:txBody>
          <a:bodyPr/>
          <a:lstStyle/>
          <a:p>
            <a:fld id="{A125658E-42A5-4DA4-93B9-02FA08507CD5}" type="slidenum">
              <a:rPr lang="en-GB" smtClean="0"/>
              <a:t>‹#›</a:t>
            </a:fld>
            <a:endParaRPr lang="en-GB"/>
          </a:p>
        </p:txBody>
      </p:sp>
    </p:spTree>
    <p:extLst>
      <p:ext uri="{BB962C8B-B14F-4D97-AF65-F5344CB8AC3E}">
        <p14:creationId xmlns:p14="http://schemas.microsoft.com/office/powerpoint/2010/main" val="626235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607F8-41AD-4C48-8AC1-F11F1E2ABBB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DEED81A-DA9C-40B9-B770-977971834036}"/>
              </a:ext>
            </a:extLst>
          </p:cNvPr>
          <p:cNvSpPr>
            <a:spLocks noGrp="1"/>
          </p:cNvSpPr>
          <p:nvPr>
            <p:ph type="dt" sz="half" idx="10"/>
          </p:nvPr>
        </p:nvSpPr>
        <p:spPr/>
        <p:txBody>
          <a:bodyPr/>
          <a:lstStyle/>
          <a:p>
            <a:r>
              <a:rPr lang="en-US"/>
              <a:t>27/09/2022</a:t>
            </a:r>
            <a:endParaRPr lang="en-GB"/>
          </a:p>
        </p:txBody>
      </p:sp>
      <p:sp>
        <p:nvSpPr>
          <p:cNvPr id="4" name="Footer Placeholder 3">
            <a:extLst>
              <a:ext uri="{FF2B5EF4-FFF2-40B4-BE49-F238E27FC236}">
                <a16:creationId xmlns:a16="http://schemas.microsoft.com/office/drawing/2014/main" id="{C563628C-06AF-41FA-AB91-E6DC2960333D}"/>
              </a:ext>
            </a:extLst>
          </p:cNvPr>
          <p:cNvSpPr>
            <a:spLocks noGrp="1"/>
          </p:cNvSpPr>
          <p:nvPr>
            <p:ph type="ftr" sz="quarter" idx="11"/>
          </p:nvPr>
        </p:nvSpPr>
        <p:spPr/>
        <p:txBody>
          <a:bodyPr/>
          <a:lstStyle/>
          <a:p>
            <a:r>
              <a:rPr lang="en-GB"/>
              <a:t>G. Arduini - 10th IUPAP WG14 Meeting</a:t>
            </a:r>
          </a:p>
        </p:txBody>
      </p:sp>
      <p:sp>
        <p:nvSpPr>
          <p:cNvPr id="5" name="Slide Number Placeholder 4">
            <a:extLst>
              <a:ext uri="{FF2B5EF4-FFF2-40B4-BE49-F238E27FC236}">
                <a16:creationId xmlns:a16="http://schemas.microsoft.com/office/drawing/2014/main" id="{3AEA950A-5F96-4D5C-9ADC-0C8EEDBAEFB2}"/>
              </a:ext>
            </a:extLst>
          </p:cNvPr>
          <p:cNvSpPr>
            <a:spLocks noGrp="1"/>
          </p:cNvSpPr>
          <p:nvPr>
            <p:ph type="sldNum" sz="quarter" idx="12"/>
          </p:nvPr>
        </p:nvSpPr>
        <p:spPr/>
        <p:txBody>
          <a:bodyPr/>
          <a:lstStyle/>
          <a:p>
            <a:fld id="{A125658E-42A5-4DA4-93B9-02FA08507CD5}" type="slidenum">
              <a:rPr lang="en-GB" smtClean="0"/>
              <a:t>‹#›</a:t>
            </a:fld>
            <a:endParaRPr lang="en-GB"/>
          </a:p>
        </p:txBody>
      </p:sp>
    </p:spTree>
    <p:extLst>
      <p:ext uri="{BB962C8B-B14F-4D97-AF65-F5344CB8AC3E}">
        <p14:creationId xmlns:p14="http://schemas.microsoft.com/office/powerpoint/2010/main" val="2166013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A8B317-F8E7-42BB-B27A-2F235405C629}"/>
              </a:ext>
            </a:extLst>
          </p:cNvPr>
          <p:cNvSpPr>
            <a:spLocks noGrp="1"/>
          </p:cNvSpPr>
          <p:nvPr>
            <p:ph type="dt" sz="half" idx="10"/>
          </p:nvPr>
        </p:nvSpPr>
        <p:spPr/>
        <p:txBody>
          <a:bodyPr/>
          <a:lstStyle/>
          <a:p>
            <a:r>
              <a:rPr lang="en-US"/>
              <a:t>27/09/2022</a:t>
            </a:r>
            <a:endParaRPr lang="en-GB"/>
          </a:p>
        </p:txBody>
      </p:sp>
      <p:sp>
        <p:nvSpPr>
          <p:cNvPr id="3" name="Footer Placeholder 2">
            <a:extLst>
              <a:ext uri="{FF2B5EF4-FFF2-40B4-BE49-F238E27FC236}">
                <a16:creationId xmlns:a16="http://schemas.microsoft.com/office/drawing/2014/main" id="{C66586BD-3E80-44EA-9835-068E2A05A4DA}"/>
              </a:ext>
            </a:extLst>
          </p:cNvPr>
          <p:cNvSpPr>
            <a:spLocks noGrp="1"/>
          </p:cNvSpPr>
          <p:nvPr>
            <p:ph type="ftr" sz="quarter" idx="11"/>
          </p:nvPr>
        </p:nvSpPr>
        <p:spPr/>
        <p:txBody>
          <a:bodyPr/>
          <a:lstStyle/>
          <a:p>
            <a:r>
              <a:rPr lang="en-GB"/>
              <a:t>G. Arduini - 10th IUPAP WG14 Meeting</a:t>
            </a:r>
          </a:p>
        </p:txBody>
      </p:sp>
      <p:sp>
        <p:nvSpPr>
          <p:cNvPr id="4" name="Slide Number Placeholder 3">
            <a:extLst>
              <a:ext uri="{FF2B5EF4-FFF2-40B4-BE49-F238E27FC236}">
                <a16:creationId xmlns:a16="http://schemas.microsoft.com/office/drawing/2014/main" id="{69C86F2B-0CF3-4F4D-A8EE-D2FFED953DC4}"/>
              </a:ext>
            </a:extLst>
          </p:cNvPr>
          <p:cNvSpPr>
            <a:spLocks noGrp="1"/>
          </p:cNvSpPr>
          <p:nvPr>
            <p:ph type="sldNum" sz="quarter" idx="12"/>
          </p:nvPr>
        </p:nvSpPr>
        <p:spPr/>
        <p:txBody>
          <a:bodyPr/>
          <a:lstStyle/>
          <a:p>
            <a:fld id="{A125658E-42A5-4DA4-93B9-02FA08507CD5}" type="slidenum">
              <a:rPr lang="en-GB" smtClean="0"/>
              <a:t>‹#›</a:t>
            </a:fld>
            <a:endParaRPr lang="en-GB"/>
          </a:p>
        </p:txBody>
      </p:sp>
    </p:spTree>
    <p:extLst>
      <p:ext uri="{BB962C8B-B14F-4D97-AF65-F5344CB8AC3E}">
        <p14:creationId xmlns:p14="http://schemas.microsoft.com/office/powerpoint/2010/main" val="37183103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1C0A9-96BB-415E-82D8-DB921EF08A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18DA28F-3422-48A2-94FF-8E0B301127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F57E629-61BD-49A6-9A1D-2CB8A989B0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66C93E-0B0E-4DDB-ADB7-039E49EFF4F4}"/>
              </a:ext>
            </a:extLst>
          </p:cNvPr>
          <p:cNvSpPr>
            <a:spLocks noGrp="1"/>
          </p:cNvSpPr>
          <p:nvPr>
            <p:ph type="dt" sz="half" idx="10"/>
          </p:nvPr>
        </p:nvSpPr>
        <p:spPr/>
        <p:txBody>
          <a:bodyPr/>
          <a:lstStyle/>
          <a:p>
            <a:r>
              <a:rPr lang="en-US"/>
              <a:t>27/09/2022</a:t>
            </a:r>
            <a:endParaRPr lang="en-GB"/>
          </a:p>
        </p:txBody>
      </p:sp>
      <p:sp>
        <p:nvSpPr>
          <p:cNvPr id="6" name="Footer Placeholder 5">
            <a:extLst>
              <a:ext uri="{FF2B5EF4-FFF2-40B4-BE49-F238E27FC236}">
                <a16:creationId xmlns:a16="http://schemas.microsoft.com/office/drawing/2014/main" id="{D9B74DBD-0EFC-4738-85A9-EC1513F01574}"/>
              </a:ext>
            </a:extLst>
          </p:cNvPr>
          <p:cNvSpPr>
            <a:spLocks noGrp="1"/>
          </p:cNvSpPr>
          <p:nvPr>
            <p:ph type="ftr" sz="quarter" idx="11"/>
          </p:nvPr>
        </p:nvSpPr>
        <p:spPr/>
        <p:txBody>
          <a:bodyPr/>
          <a:lstStyle/>
          <a:p>
            <a:r>
              <a:rPr lang="en-GB"/>
              <a:t>G. Arduini - 10th IUPAP WG14 Meeting</a:t>
            </a:r>
          </a:p>
        </p:txBody>
      </p:sp>
      <p:sp>
        <p:nvSpPr>
          <p:cNvPr id="7" name="Slide Number Placeholder 6">
            <a:extLst>
              <a:ext uri="{FF2B5EF4-FFF2-40B4-BE49-F238E27FC236}">
                <a16:creationId xmlns:a16="http://schemas.microsoft.com/office/drawing/2014/main" id="{8D62A11C-6803-46A0-ABC1-F3D9AFB927CB}"/>
              </a:ext>
            </a:extLst>
          </p:cNvPr>
          <p:cNvSpPr>
            <a:spLocks noGrp="1"/>
          </p:cNvSpPr>
          <p:nvPr>
            <p:ph type="sldNum" sz="quarter" idx="12"/>
          </p:nvPr>
        </p:nvSpPr>
        <p:spPr/>
        <p:txBody>
          <a:bodyPr/>
          <a:lstStyle/>
          <a:p>
            <a:fld id="{A125658E-42A5-4DA4-93B9-02FA08507CD5}" type="slidenum">
              <a:rPr lang="en-GB" smtClean="0"/>
              <a:t>‹#›</a:t>
            </a:fld>
            <a:endParaRPr lang="en-GB"/>
          </a:p>
        </p:txBody>
      </p:sp>
    </p:spTree>
    <p:extLst>
      <p:ext uri="{BB962C8B-B14F-4D97-AF65-F5344CB8AC3E}">
        <p14:creationId xmlns:p14="http://schemas.microsoft.com/office/powerpoint/2010/main" val="3291566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4D493-9A5B-4DBA-B0EA-D3AA738238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63B34C4-0A0E-4F1E-AAE8-3292A2FC60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EDF8671-B2DE-44D4-8FF6-D21C21777A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35B23D-EF6A-4791-9FFA-B13997BE20FC}"/>
              </a:ext>
            </a:extLst>
          </p:cNvPr>
          <p:cNvSpPr>
            <a:spLocks noGrp="1"/>
          </p:cNvSpPr>
          <p:nvPr>
            <p:ph type="dt" sz="half" idx="10"/>
          </p:nvPr>
        </p:nvSpPr>
        <p:spPr/>
        <p:txBody>
          <a:bodyPr/>
          <a:lstStyle/>
          <a:p>
            <a:r>
              <a:rPr lang="en-US"/>
              <a:t>27/09/2022</a:t>
            </a:r>
            <a:endParaRPr lang="en-GB"/>
          </a:p>
        </p:txBody>
      </p:sp>
      <p:sp>
        <p:nvSpPr>
          <p:cNvPr id="6" name="Footer Placeholder 5">
            <a:extLst>
              <a:ext uri="{FF2B5EF4-FFF2-40B4-BE49-F238E27FC236}">
                <a16:creationId xmlns:a16="http://schemas.microsoft.com/office/drawing/2014/main" id="{5F5C37F9-5719-4FCC-B593-745522A051BC}"/>
              </a:ext>
            </a:extLst>
          </p:cNvPr>
          <p:cNvSpPr>
            <a:spLocks noGrp="1"/>
          </p:cNvSpPr>
          <p:nvPr>
            <p:ph type="ftr" sz="quarter" idx="11"/>
          </p:nvPr>
        </p:nvSpPr>
        <p:spPr/>
        <p:txBody>
          <a:bodyPr/>
          <a:lstStyle/>
          <a:p>
            <a:r>
              <a:rPr lang="en-GB"/>
              <a:t>G. Arduini - 10th IUPAP WG14 Meeting</a:t>
            </a:r>
          </a:p>
        </p:txBody>
      </p:sp>
      <p:sp>
        <p:nvSpPr>
          <p:cNvPr id="7" name="Slide Number Placeholder 6">
            <a:extLst>
              <a:ext uri="{FF2B5EF4-FFF2-40B4-BE49-F238E27FC236}">
                <a16:creationId xmlns:a16="http://schemas.microsoft.com/office/drawing/2014/main" id="{95A2A37D-71E6-4FBB-ABAA-E1A7F5587454}"/>
              </a:ext>
            </a:extLst>
          </p:cNvPr>
          <p:cNvSpPr>
            <a:spLocks noGrp="1"/>
          </p:cNvSpPr>
          <p:nvPr>
            <p:ph type="sldNum" sz="quarter" idx="12"/>
          </p:nvPr>
        </p:nvSpPr>
        <p:spPr/>
        <p:txBody>
          <a:bodyPr/>
          <a:lstStyle/>
          <a:p>
            <a:fld id="{A125658E-42A5-4DA4-93B9-02FA08507CD5}" type="slidenum">
              <a:rPr lang="en-GB" smtClean="0"/>
              <a:t>‹#›</a:t>
            </a:fld>
            <a:endParaRPr lang="en-GB"/>
          </a:p>
        </p:txBody>
      </p:sp>
    </p:spTree>
    <p:extLst>
      <p:ext uri="{BB962C8B-B14F-4D97-AF65-F5344CB8AC3E}">
        <p14:creationId xmlns:p14="http://schemas.microsoft.com/office/powerpoint/2010/main" val="2243091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90F52-2476-4AD4-A5DA-BE55958BB60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06B4890-A671-4D77-AD1E-642FE41595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C171D7-A968-4CD6-9A9E-470772F81ACA}"/>
              </a:ext>
            </a:extLst>
          </p:cNvPr>
          <p:cNvSpPr>
            <a:spLocks noGrp="1"/>
          </p:cNvSpPr>
          <p:nvPr>
            <p:ph type="dt" sz="half" idx="10"/>
          </p:nvPr>
        </p:nvSpPr>
        <p:spPr/>
        <p:txBody>
          <a:bodyPr/>
          <a:lstStyle/>
          <a:p>
            <a:r>
              <a:rPr lang="en-US"/>
              <a:t>27/09/2022</a:t>
            </a:r>
            <a:endParaRPr lang="en-GB"/>
          </a:p>
        </p:txBody>
      </p:sp>
      <p:sp>
        <p:nvSpPr>
          <p:cNvPr id="5" name="Footer Placeholder 4">
            <a:extLst>
              <a:ext uri="{FF2B5EF4-FFF2-40B4-BE49-F238E27FC236}">
                <a16:creationId xmlns:a16="http://schemas.microsoft.com/office/drawing/2014/main" id="{ABA60777-EC61-4F9E-9C27-4D69C5AF75B5}"/>
              </a:ext>
            </a:extLst>
          </p:cNvPr>
          <p:cNvSpPr>
            <a:spLocks noGrp="1"/>
          </p:cNvSpPr>
          <p:nvPr>
            <p:ph type="ftr" sz="quarter" idx="11"/>
          </p:nvPr>
        </p:nvSpPr>
        <p:spPr/>
        <p:txBody>
          <a:bodyPr/>
          <a:lstStyle/>
          <a:p>
            <a:r>
              <a:rPr lang="en-GB"/>
              <a:t>G. Arduini - 10th IUPAP WG14 Meeting</a:t>
            </a:r>
          </a:p>
        </p:txBody>
      </p:sp>
      <p:sp>
        <p:nvSpPr>
          <p:cNvPr id="6" name="Slide Number Placeholder 5">
            <a:extLst>
              <a:ext uri="{FF2B5EF4-FFF2-40B4-BE49-F238E27FC236}">
                <a16:creationId xmlns:a16="http://schemas.microsoft.com/office/drawing/2014/main" id="{DE0F4D3B-5BC9-41AD-ADE3-C8264CD16EC4}"/>
              </a:ext>
            </a:extLst>
          </p:cNvPr>
          <p:cNvSpPr>
            <a:spLocks noGrp="1"/>
          </p:cNvSpPr>
          <p:nvPr>
            <p:ph type="sldNum" sz="quarter" idx="12"/>
          </p:nvPr>
        </p:nvSpPr>
        <p:spPr/>
        <p:txBody>
          <a:bodyPr/>
          <a:lstStyle/>
          <a:p>
            <a:fld id="{A125658E-42A5-4DA4-93B9-02FA08507CD5}" type="slidenum">
              <a:rPr lang="en-GB" smtClean="0"/>
              <a:t>‹#›</a:t>
            </a:fld>
            <a:endParaRPr lang="en-GB"/>
          </a:p>
        </p:txBody>
      </p:sp>
    </p:spTree>
    <p:extLst>
      <p:ext uri="{BB962C8B-B14F-4D97-AF65-F5344CB8AC3E}">
        <p14:creationId xmlns:p14="http://schemas.microsoft.com/office/powerpoint/2010/main" val="214512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79B936-CC05-4102-B543-573FD980D64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2B7A3FB-B3D3-4150-AF33-5392D6E53CB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C2C3054-82E3-4C0F-8F55-22D1F28E998B}"/>
              </a:ext>
            </a:extLst>
          </p:cNvPr>
          <p:cNvSpPr>
            <a:spLocks noGrp="1"/>
          </p:cNvSpPr>
          <p:nvPr>
            <p:ph type="dt" sz="half" idx="10"/>
          </p:nvPr>
        </p:nvSpPr>
        <p:spPr/>
        <p:txBody>
          <a:bodyPr/>
          <a:lstStyle/>
          <a:p>
            <a:r>
              <a:rPr lang="en-US"/>
              <a:t>27/09/2022</a:t>
            </a:r>
            <a:endParaRPr lang="en-GB"/>
          </a:p>
        </p:txBody>
      </p:sp>
      <p:sp>
        <p:nvSpPr>
          <p:cNvPr id="5" name="Footer Placeholder 4">
            <a:extLst>
              <a:ext uri="{FF2B5EF4-FFF2-40B4-BE49-F238E27FC236}">
                <a16:creationId xmlns:a16="http://schemas.microsoft.com/office/drawing/2014/main" id="{442FC30C-DD58-45DE-AB1B-C062880D3D89}"/>
              </a:ext>
            </a:extLst>
          </p:cNvPr>
          <p:cNvSpPr>
            <a:spLocks noGrp="1"/>
          </p:cNvSpPr>
          <p:nvPr>
            <p:ph type="ftr" sz="quarter" idx="11"/>
          </p:nvPr>
        </p:nvSpPr>
        <p:spPr/>
        <p:txBody>
          <a:bodyPr/>
          <a:lstStyle/>
          <a:p>
            <a:r>
              <a:rPr lang="en-GB"/>
              <a:t>G. Arduini - 10th IUPAP WG14 Meeting</a:t>
            </a:r>
          </a:p>
        </p:txBody>
      </p:sp>
      <p:sp>
        <p:nvSpPr>
          <p:cNvPr id="6" name="Slide Number Placeholder 5">
            <a:extLst>
              <a:ext uri="{FF2B5EF4-FFF2-40B4-BE49-F238E27FC236}">
                <a16:creationId xmlns:a16="http://schemas.microsoft.com/office/drawing/2014/main" id="{8B3891C5-C4DB-4F45-ACEE-BE3AE2624EC7}"/>
              </a:ext>
            </a:extLst>
          </p:cNvPr>
          <p:cNvSpPr>
            <a:spLocks noGrp="1"/>
          </p:cNvSpPr>
          <p:nvPr>
            <p:ph type="sldNum" sz="quarter" idx="12"/>
          </p:nvPr>
        </p:nvSpPr>
        <p:spPr/>
        <p:txBody>
          <a:bodyPr/>
          <a:lstStyle/>
          <a:p>
            <a:fld id="{A125658E-42A5-4DA4-93B9-02FA08507CD5}" type="slidenum">
              <a:rPr lang="en-GB" smtClean="0"/>
              <a:t>‹#›</a:t>
            </a:fld>
            <a:endParaRPr lang="en-GB"/>
          </a:p>
        </p:txBody>
      </p:sp>
    </p:spTree>
    <p:extLst>
      <p:ext uri="{BB962C8B-B14F-4D97-AF65-F5344CB8AC3E}">
        <p14:creationId xmlns:p14="http://schemas.microsoft.com/office/powerpoint/2010/main" val="284195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3DD5C6-11CA-41E6-A156-88EAFD46D6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A700D3F-851D-4F1A-8A31-FE1FE89EA1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D01BB59-3A71-4FEE-AE5E-BC1FC23F7F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27/09/2022</a:t>
            </a:r>
            <a:endParaRPr lang="en-GB"/>
          </a:p>
        </p:txBody>
      </p:sp>
      <p:sp>
        <p:nvSpPr>
          <p:cNvPr id="5" name="Footer Placeholder 4">
            <a:extLst>
              <a:ext uri="{FF2B5EF4-FFF2-40B4-BE49-F238E27FC236}">
                <a16:creationId xmlns:a16="http://schemas.microsoft.com/office/drawing/2014/main" id="{3043A981-9538-466E-B0CA-55D87C3558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G. Arduini - 10th IUPAP WG14 Meeting</a:t>
            </a:r>
          </a:p>
        </p:txBody>
      </p:sp>
      <p:sp>
        <p:nvSpPr>
          <p:cNvPr id="6" name="Slide Number Placeholder 5">
            <a:extLst>
              <a:ext uri="{FF2B5EF4-FFF2-40B4-BE49-F238E27FC236}">
                <a16:creationId xmlns:a16="http://schemas.microsoft.com/office/drawing/2014/main" id="{E7CB9C1A-9AD0-4705-9147-77CCB8C289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25658E-42A5-4DA4-93B9-02FA08507CD5}" type="slidenum">
              <a:rPr lang="en-GB" smtClean="0"/>
              <a:t>‹#›</a:t>
            </a:fld>
            <a:endParaRPr lang="en-GB"/>
          </a:p>
        </p:txBody>
      </p:sp>
      <p:pic>
        <p:nvPicPr>
          <p:cNvPr id="2050" name="Picture 2">
            <a:extLst>
              <a:ext uri="{FF2B5EF4-FFF2-40B4-BE49-F238E27FC236}">
                <a16:creationId xmlns:a16="http://schemas.microsoft.com/office/drawing/2014/main" id="{AAC94B74-5C39-4A09-B7D5-F0211DFFF8F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9439275" y="0"/>
            <a:ext cx="2752725" cy="1504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00004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DFA1F-70B0-4568-B14C-38CEABB98E4B}"/>
              </a:ext>
            </a:extLst>
          </p:cNvPr>
          <p:cNvSpPr>
            <a:spLocks noGrp="1"/>
          </p:cNvSpPr>
          <p:nvPr>
            <p:ph type="ctrTitle"/>
          </p:nvPr>
        </p:nvSpPr>
        <p:spPr/>
        <p:txBody>
          <a:bodyPr/>
          <a:lstStyle/>
          <a:p>
            <a:r>
              <a:rPr lang="en-GB" dirty="0"/>
              <a:t>News from the IUPAP General Assembly</a:t>
            </a:r>
          </a:p>
        </p:txBody>
      </p:sp>
      <p:sp>
        <p:nvSpPr>
          <p:cNvPr id="3" name="Subtitle 2">
            <a:extLst>
              <a:ext uri="{FF2B5EF4-FFF2-40B4-BE49-F238E27FC236}">
                <a16:creationId xmlns:a16="http://schemas.microsoft.com/office/drawing/2014/main" id="{02DA3A16-E624-443D-BB9B-8DA28632DCB3}"/>
              </a:ext>
            </a:extLst>
          </p:cNvPr>
          <p:cNvSpPr>
            <a:spLocks noGrp="1"/>
          </p:cNvSpPr>
          <p:nvPr>
            <p:ph type="subTitle" idx="1"/>
          </p:nvPr>
        </p:nvSpPr>
        <p:spPr/>
        <p:txBody>
          <a:bodyPr/>
          <a:lstStyle/>
          <a:p>
            <a:r>
              <a:rPr lang="en-US" dirty="0"/>
              <a:t>G. Arduini</a:t>
            </a:r>
            <a:endParaRPr lang="en-GB" dirty="0"/>
          </a:p>
        </p:txBody>
      </p:sp>
    </p:spTree>
    <p:extLst>
      <p:ext uri="{BB962C8B-B14F-4D97-AF65-F5344CB8AC3E}">
        <p14:creationId xmlns:p14="http://schemas.microsoft.com/office/powerpoint/2010/main" val="1317124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D7947-CDF8-40A6-A2EF-88070F0E46E8}"/>
              </a:ext>
            </a:extLst>
          </p:cNvPr>
          <p:cNvSpPr>
            <a:spLocks noGrp="1"/>
          </p:cNvSpPr>
          <p:nvPr>
            <p:ph type="title"/>
          </p:nvPr>
        </p:nvSpPr>
        <p:spPr/>
        <p:txBody>
          <a:bodyPr/>
          <a:lstStyle/>
          <a:p>
            <a:r>
              <a:rPr lang="en-US" dirty="0"/>
              <a:t>News from IUPAP</a:t>
            </a:r>
            <a:endParaRPr lang="en-GB" dirty="0"/>
          </a:p>
        </p:txBody>
      </p:sp>
      <p:sp>
        <p:nvSpPr>
          <p:cNvPr id="3" name="Content Placeholder 2">
            <a:extLst>
              <a:ext uri="{FF2B5EF4-FFF2-40B4-BE49-F238E27FC236}">
                <a16:creationId xmlns:a16="http://schemas.microsoft.com/office/drawing/2014/main" id="{68E43455-CFAD-484A-8FB4-44FCD836D18A}"/>
              </a:ext>
            </a:extLst>
          </p:cNvPr>
          <p:cNvSpPr>
            <a:spLocks noGrp="1"/>
          </p:cNvSpPr>
          <p:nvPr>
            <p:ph idx="1"/>
          </p:nvPr>
        </p:nvSpPr>
        <p:spPr/>
        <p:txBody>
          <a:bodyPr/>
          <a:lstStyle/>
          <a:p>
            <a:r>
              <a:rPr lang="en-US" dirty="0"/>
              <a:t>There is a plan to review the IUPAP structure (commissions, affiliated commissions, working groups):</a:t>
            </a:r>
          </a:p>
          <a:p>
            <a:pPr lvl="1"/>
            <a:r>
              <a:rPr lang="en-US" dirty="0"/>
              <a:t>First discussions have started and commissions overseeing the WGs have been asked to provide input</a:t>
            </a:r>
          </a:p>
          <a:p>
            <a:pPr lvl="1"/>
            <a:r>
              <a:rPr lang="en-US" dirty="0"/>
              <a:t>WG14 (and WG1 – ICFA) are overseen by C11 (Particles and Fields)</a:t>
            </a:r>
          </a:p>
          <a:p>
            <a:pPr lvl="1"/>
            <a:r>
              <a:rPr lang="en-US" dirty="0"/>
              <a:t>Presentation of WG14 activities at IUPAP-C11 meeting during ICHEP (10 July 2022):</a:t>
            </a:r>
          </a:p>
          <a:p>
            <a:pPr lvl="2"/>
            <a:r>
              <a:rPr lang="en-US" dirty="0"/>
              <a:t>Well received</a:t>
            </a:r>
          </a:p>
          <a:p>
            <a:endParaRPr lang="en-GB" dirty="0"/>
          </a:p>
        </p:txBody>
      </p:sp>
      <p:sp>
        <p:nvSpPr>
          <p:cNvPr id="4" name="Date Placeholder 3">
            <a:extLst>
              <a:ext uri="{FF2B5EF4-FFF2-40B4-BE49-F238E27FC236}">
                <a16:creationId xmlns:a16="http://schemas.microsoft.com/office/drawing/2014/main" id="{5F06FEBD-0899-4DEB-93F4-37683EF51B79}"/>
              </a:ext>
            </a:extLst>
          </p:cNvPr>
          <p:cNvSpPr>
            <a:spLocks noGrp="1"/>
          </p:cNvSpPr>
          <p:nvPr>
            <p:ph type="dt" sz="half" idx="10"/>
          </p:nvPr>
        </p:nvSpPr>
        <p:spPr/>
        <p:txBody>
          <a:bodyPr/>
          <a:lstStyle/>
          <a:p>
            <a:r>
              <a:rPr lang="en-US"/>
              <a:t>27/09/2022</a:t>
            </a:r>
            <a:endParaRPr lang="en-GB"/>
          </a:p>
        </p:txBody>
      </p:sp>
      <p:sp>
        <p:nvSpPr>
          <p:cNvPr id="5" name="Footer Placeholder 4">
            <a:extLst>
              <a:ext uri="{FF2B5EF4-FFF2-40B4-BE49-F238E27FC236}">
                <a16:creationId xmlns:a16="http://schemas.microsoft.com/office/drawing/2014/main" id="{D1BAE69B-6849-477F-B18E-08F4F8F05F56}"/>
              </a:ext>
            </a:extLst>
          </p:cNvPr>
          <p:cNvSpPr>
            <a:spLocks noGrp="1"/>
          </p:cNvSpPr>
          <p:nvPr>
            <p:ph type="ftr" sz="quarter" idx="11"/>
          </p:nvPr>
        </p:nvSpPr>
        <p:spPr/>
        <p:txBody>
          <a:bodyPr/>
          <a:lstStyle/>
          <a:p>
            <a:r>
              <a:rPr lang="en-GB"/>
              <a:t>G. Arduini - 10th IUPAP WG14 Meeting</a:t>
            </a:r>
          </a:p>
        </p:txBody>
      </p:sp>
      <p:sp>
        <p:nvSpPr>
          <p:cNvPr id="6" name="Slide Number Placeholder 5">
            <a:extLst>
              <a:ext uri="{FF2B5EF4-FFF2-40B4-BE49-F238E27FC236}">
                <a16:creationId xmlns:a16="http://schemas.microsoft.com/office/drawing/2014/main" id="{4F2C79E0-6A3A-4CF1-B5B6-A55590B0EF9A}"/>
              </a:ext>
            </a:extLst>
          </p:cNvPr>
          <p:cNvSpPr>
            <a:spLocks noGrp="1"/>
          </p:cNvSpPr>
          <p:nvPr>
            <p:ph type="sldNum" sz="quarter" idx="12"/>
          </p:nvPr>
        </p:nvSpPr>
        <p:spPr/>
        <p:txBody>
          <a:bodyPr/>
          <a:lstStyle/>
          <a:p>
            <a:fld id="{A125658E-42A5-4DA4-93B9-02FA08507CD5}" type="slidenum">
              <a:rPr lang="en-GB" smtClean="0"/>
              <a:t>2</a:t>
            </a:fld>
            <a:endParaRPr lang="en-GB"/>
          </a:p>
        </p:txBody>
      </p:sp>
    </p:spTree>
    <p:extLst>
      <p:ext uri="{BB962C8B-B14F-4D97-AF65-F5344CB8AC3E}">
        <p14:creationId xmlns:p14="http://schemas.microsoft.com/office/powerpoint/2010/main" val="1025395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F2C8F-6346-1F67-DF82-0137DACBBB85}"/>
              </a:ext>
            </a:extLst>
          </p:cNvPr>
          <p:cNvSpPr>
            <a:spLocks noGrp="1"/>
          </p:cNvSpPr>
          <p:nvPr>
            <p:ph type="title"/>
          </p:nvPr>
        </p:nvSpPr>
        <p:spPr/>
        <p:txBody>
          <a:bodyPr/>
          <a:lstStyle/>
          <a:p>
            <a:r>
              <a:rPr lang="en-US" dirty="0"/>
              <a:t>News from IUPAP</a:t>
            </a:r>
            <a:endParaRPr lang="en-GB" dirty="0"/>
          </a:p>
        </p:txBody>
      </p:sp>
      <p:sp>
        <p:nvSpPr>
          <p:cNvPr id="3" name="Content Placeholder 2">
            <a:extLst>
              <a:ext uri="{FF2B5EF4-FFF2-40B4-BE49-F238E27FC236}">
                <a16:creationId xmlns:a16="http://schemas.microsoft.com/office/drawing/2014/main" id="{F7E5D7EB-B271-A88D-BA00-C51D542235F4}"/>
              </a:ext>
            </a:extLst>
          </p:cNvPr>
          <p:cNvSpPr>
            <a:spLocks noGrp="1"/>
          </p:cNvSpPr>
          <p:nvPr>
            <p:ph idx="1"/>
          </p:nvPr>
        </p:nvSpPr>
        <p:spPr/>
        <p:txBody>
          <a:bodyPr/>
          <a:lstStyle/>
          <a:p>
            <a:r>
              <a:rPr lang="en-US" dirty="0">
                <a:solidFill>
                  <a:srgbClr val="FF0000"/>
                </a:solidFill>
              </a:rPr>
              <a:t>WG14 has been extended for 3 years until the next General assembly to be held in 2024</a:t>
            </a:r>
          </a:p>
          <a:p>
            <a:pPr lvl="1"/>
            <a:r>
              <a:rPr lang="en-US" dirty="0"/>
              <a:t>Comments made during the Executive Committee Session:</a:t>
            </a:r>
          </a:p>
          <a:p>
            <a:pPr lvl="2"/>
            <a:r>
              <a:rPr lang="en-US" dirty="0"/>
              <a:t>Overlap with ICFA (it was mentioned that this might become an affiliated commission as they have a “life on their own”)</a:t>
            </a:r>
          </a:p>
          <a:p>
            <a:pPr lvl="2"/>
            <a:r>
              <a:rPr lang="en-US" dirty="0"/>
              <a:t>Past and present WG14 chairs are from High Energy Physics Laboratories in spite of the emphasis on the complementarity WG1/14 </a:t>
            </a:r>
          </a:p>
          <a:p>
            <a:pPr lvl="1"/>
            <a:r>
              <a:rPr lang="en-US" dirty="0"/>
              <a:t>Need to take this into account</a:t>
            </a:r>
          </a:p>
          <a:p>
            <a:r>
              <a:rPr lang="en-US" dirty="0"/>
              <a:t>We should aim to apply to become a commission by 2024</a:t>
            </a:r>
          </a:p>
          <a:p>
            <a:endParaRPr lang="en-GB" dirty="0"/>
          </a:p>
        </p:txBody>
      </p:sp>
      <p:sp>
        <p:nvSpPr>
          <p:cNvPr id="4" name="Date Placeholder 3">
            <a:extLst>
              <a:ext uri="{FF2B5EF4-FFF2-40B4-BE49-F238E27FC236}">
                <a16:creationId xmlns:a16="http://schemas.microsoft.com/office/drawing/2014/main" id="{73B51022-3CA0-1120-4850-0EB2446FA0CC}"/>
              </a:ext>
            </a:extLst>
          </p:cNvPr>
          <p:cNvSpPr>
            <a:spLocks noGrp="1"/>
          </p:cNvSpPr>
          <p:nvPr>
            <p:ph type="dt" sz="half" idx="10"/>
          </p:nvPr>
        </p:nvSpPr>
        <p:spPr/>
        <p:txBody>
          <a:bodyPr/>
          <a:lstStyle/>
          <a:p>
            <a:r>
              <a:rPr lang="en-US"/>
              <a:t>27/09/2022</a:t>
            </a:r>
            <a:endParaRPr lang="en-GB"/>
          </a:p>
        </p:txBody>
      </p:sp>
      <p:sp>
        <p:nvSpPr>
          <p:cNvPr id="5" name="Footer Placeholder 4">
            <a:extLst>
              <a:ext uri="{FF2B5EF4-FFF2-40B4-BE49-F238E27FC236}">
                <a16:creationId xmlns:a16="http://schemas.microsoft.com/office/drawing/2014/main" id="{759DDDBD-40D3-E84E-3FEB-D430ED75F8C2}"/>
              </a:ext>
            </a:extLst>
          </p:cNvPr>
          <p:cNvSpPr>
            <a:spLocks noGrp="1"/>
          </p:cNvSpPr>
          <p:nvPr>
            <p:ph type="ftr" sz="quarter" idx="11"/>
          </p:nvPr>
        </p:nvSpPr>
        <p:spPr/>
        <p:txBody>
          <a:bodyPr/>
          <a:lstStyle/>
          <a:p>
            <a:r>
              <a:rPr lang="en-GB"/>
              <a:t>G. Arduini - 10th IUPAP WG14 Meeting</a:t>
            </a:r>
          </a:p>
        </p:txBody>
      </p:sp>
      <p:sp>
        <p:nvSpPr>
          <p:cNvPr id="6" name="Slide Number Placeholder 5">
            <a:extLst>
              <a:ext uri="{FF2B5EF4-FFF2-40B4-BE49-F238E27FC236}">
                <a16:creationId xmlns:a16="http://schemas.microsoft.com/office/drawing/2014/main" id="{16D91EA5-C433-8B32-887F-C27320042FEB}"/>
              </a:ext>
            </a:extLst>
          </p:cNvPr>
          <p:cNvSpPr>
            <a:spLocks noGrp="1"/>
          </p:cNvSpPr>
          <p:nvPr>
            <p:ph type="sldNum" sz="quarter" idx="12"/>
          </p:nvPr>
        </p:nvSpPr>
        <p:spPr/>
        <p:txBody>
          <a:bodyPr/>
          <a:lstStyle/>
          <a:p>
            <a:fld id="{A125658E-42A5-4DA4-93B9-02FA08507CD5}" type="slidenum">
              <a:rPr lang="en-GB" smtClean="0"/>
              <a:t>3</a:t>
            </a:fld>
            <a:endParaRPr lang="en-GB"/>
          </a:p>
        </p:txBody>
      </p:sp>
    </p:spTree>
    <p:extLst>
      <p:ext uri="{BB962C8B-B14F-4D97-AF65-F5344CB8AC3E}">
        <p14:creationId xmlns:p14="http://schemas.microsoft.com/office/powerpoint/2010/main" val="2062819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6C6BA-75A4-DF51-E6DD-F044EAD48D6C}"/>
              </a:ext>
            </a:extLst>
          </p:cNvPr>
          <p:cNvSpPr>
            <a:spLocks noGrp="1"/>
          </p:cNvSpPr>
          <p:nvPr>
            <p:ph type="title"/>
          </p:nvPr>
        </p:nvSpPr>
        <p:spPr/>
        <p:txBody>
          <a:bodyPr/>
          <a:lstStyle/>
          <a:p>
            <a:r>
              <a:rPr lang="en-US" dirty="0"/>
              <a:t>IUPAP General Assembly:</a:t>
            </a:r>
            <a:br>
              <a:rPr lang="en-US" dirty="0"/>
            </a:br>
            <a:r>
              <a:rPr lang="en-US" dirty="0"/>
              <a:t>Resolutions on Working Groups</a:t>
            </a:r>
            <a:endParaRPr lang="en-GB" dirty="0"/>
          </a:p>
        </p:txBody>
      </p:sp>
      <p:sp>
        <p:nvSpPr>
          <p:cNvPr id="3" name="Content Placeholder 2">
            <a:extLst>
              <a:ext uri="{FF2B5EF4-FFF2-40B4-BE49-F238E27FC236}">
                <a16:creationId xmlns:a16="http://schemas.microsoft.com/office/drawing/2014/main" id="{5BD3001A-EAD5-A492-25FF-2FA3F84BD8AB}"/>
              </a:ext>
            </a:extLst>
          </p:cNvPr>
          <p:cNvSpPr>
            <a:spLocks noGrp="1"/>
          </p:cNvSpPr>
          <p:nvPr>
            <p:ph idx="1"/>
          </p:nvPr>
        </p:nvSpPr>
        <p:spPr/>
        <p:txBody>
          <a:bodyPr/>
          <a:lstStyle/>
          <a:p>
            <a:r>
              <a:rPr lang="en-GB" dirty="0"/>
              <a:t>Dissolution of inactive working groups</a:t>
            </a:r>
          </a:p>
          <a:p>
            <a:pPr lvl="1"/>
            <a:r>
              <a:rPr lang="en-GB" dirty="0"/>
              <a:t>It is resolved that the Working Groups “Communication in Physics” (WG2), “</a:t>
            </a:r>
            <a:r>
              <a:rPr lang="en-GB" dirty="0" err="1"/>
              <a:t>Astroparticle</a:t>
            </a:r>
            <a:r>
              <a:rPr lang="en-GB" dirty="0"/>
              <a:t> Physics International Committee” (WG10), and “Energy” (WG12) be dissolved with their termination taking effect immediately</a:t>
            </a:r>
          </a:p>
          <a:p>
            <a:r>
              <a:rPr lang="en-GB" dirty="0"/>
              <a:t>Extension of existing working groups </a:t>
            </a:r>
          </a:p>
          <a:p>
            <a:pPr lvl="1"/>
            <a:r>
              <a:rPr lang="en-GB" dirty="0"/>
              <a:t>It is resolved that the existence of the Working Groups that are already set up and functioning (WG1, WG5, WG7, WG9, WG11, WG13, WG14, WG15, and WG16) be extended until the next in person General Assembly that will be held in 2024</a:t>
            </a:r>
          </a:p>
        </p:txBody>
      </p:sp>
      <p:sp>
        <p:nvSpPr>
          <p:cNvPr id="4" name="Date Placeholder 3">
            <a:extLst>
              <a:ext uri="{FF2B5EF4-FFF2-40B4-BE49-F238E27FC236}">
                <a16:creationId xmlns:a16="http://schemas.microsoft.com/office/drawing/2014/main" id="{87EB8488-AE3E-7450-A51B-39F8A7766984}"/>
              </a:ext>
            </a:extLst>
          </p:cNvPr>
          <p:cNvSpPr>
            <a:spLocks noGrp="1"/>
          </p:cNvSpPr>
          <p:nvPr>
            <p:ph type="dt" sz="half" idx="10"/>
          </p:nvPr>
        </p:nvSpPr>
        <p:spPr/>
        <p:txBody>
          <a:bodyPr/>
          <a:lstStyle/>
          <a:p>
            <a:r>
              <a:rPr lang="en-US"/>
              <a:t>27/09/2022</a:t>
            </a:r>
            <a:endParaRPr lang="en-GB"/>
          </a:p>
        </p:txBody>
      </p:sp>
      <p:sp>
        <p:nvSpPr>
          <p:cNvPr id="5" name="Footer Placeholder 4">
            <a:extLst>
              <a:ext uri="{FF2B5EF4-FFF2-40B4-BE49-F238E27FC236}">
                <a16:creationId xmlns:a16="http://schemas.microsoft.com/office/drawing/2014/main" id="{C8BB3C55-5149-E8EF-9E01-F80E1030BA1C}"/>
              </a:ext>
            </a:extLst>
          </p:cNvPr>
          <p:cNvSpPr>
            <a:spLocks noGrp="1"/>
          </p:cNvSpPr>
          <p:nvPr>
            <p:ph type="ftr" sz="quarter" idx="11"/>
          </p:nvPr>
        </p:nvSpPr>
        <p:spPr/>
        <p:txBody>
          <a:bodyPr/>
          <a:lstStyle/>
          <a:p>
            <a:r>
              <a:rPr lang="en-GB"/>
              <a:t>G. Arduini - 10th IUPAP WG14 Meeting</a:t>
            </a:r>
          </a:p>
        </p:txBody>
      </p:sp>
      <p:sp>
        <p:nvSpPr>
          <p:cNvPr id="6" name="Slide Number Placeholder 5">
            <a:extLst>
              <a:ext uri="{FF2B5EF4-FFF2-40B4-BE49-F238E27FC236}">
                <a16:creationId xmlns:a16="http://schemas.microsoft.com/office/drawing/2014/main" id="{9220AA60-790E-573E-841D-C5CE27BB266F}"/>
              </a:ext>
            </a:extLst>
          </p:cNvPr>
          <p:cNvSpPr>
            <a:spLocks noGrp="1"/>
          </p:cNvSpPr>
          <p:nvPr>
            <p:ph type="sldNum" sz="quarter" idx="12"/>
          </p:nvPr>
        </p:nvSpPr>
        <p:spPr/>
        <p:txBody>
          <a:bodyPr/>
          <a:lstStyle/>
          <a:p>
            <a:fld id="{A125658E-42A5-4DA4-93B9-02FA08507CD5}" type="slidenum">
              <a:rPr lang="en-GB" smtClean="0"/>
              <a:t>4</a:t>
            </a:fld>
            <a:endParaRPr lang="en-GB"/>
          </a:p>
        </p:txBody>
      </p:sp>
    </p:spTree>
    <p:extLst>
      <p:ext uri="{BB962C8B-B14F-4D97-AF65-F5344CB8AC3E}">
        <p14:creationId xmlns:p14="http://schemas.microsoft.com/office/powerpoint/2010/main" val="24194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81FC5-CCFE-253E-2E54-1525CDD79BA2}"/>
              </a:ext>
            </a:extLst>
          </p:cNvPr>
          <p:cNvSpPr>
            <a:spLocks noGrp="1"/>
          </p:cNvSpPr>
          <p:nvPr>
            <p:ph type="title"/>
          </p:nvPr>
        </p:nvSpPr>
        <p:spPr/>
        <p:txBody>
          <a:bodyPr>
            <a:normAutofit/>
          </a:bodyPr>
          <a:lstStyle/>
          <a:p>
            <a:r>
              <a:rPr lang="en-US" dirty="0"/>
              <a:t>IUPAP General Assembly:</a:t>
            </a:r>
            <a:br>
              <a:rPr lang="en-US" dirty="0"/>
            </a:br>
            <a:r>
              <a:rPr lang="en-US" dirty="0"/>
              <a:t>Resolutions on Working Groups</a:t>
            </a:r>
            <a:endParaRPr lang="en-GB" dirty="0"/>
          </a:p>
        </p:txBody>
      </p:sp>
      <p:sp>
        <p:nvSpPr>
          <p:cNvPr id="3" name="Content Placeholder 2">
            <a:extLst>
              <a:ext uri="{FF2B5EF4-FFF2-40B4-BE49-F238E27FC236}">
                <a16:creationId xmlns:a16="http://schemas.microsoft.com/office/drawing/2014/main" id="{E5F7F9BA-27C0-D073-BA28-5DD5CCFFF511}"/>
              </a:ext>
            </a:extLst>
          </p:cNvPr>
          <p:cNvSpPr>
            <a:spLocks noGrp="1"/>
          </p:cNvSpPr>
          <p:nvPr>
            <p:ph idx="1"/>
          </p:nvPr>
        </p:nvSpPr>
        <p:spPr/>
        <p:txBody>
          <a:bodyPr>
            <a:normAutofit fontScale="92500"/>
          </a:bodyPr>
          <a:lstStyle/>
          <a:p>
            <a:r>
              <a:rPr lang="en-GB" dirty="0"/>
              <a:t>Mission/mandate for proposed </a:t>
            </a:r>
            <a:r>
              <a:rPr lang="en-GB" dirty="0">
                <a:solidFill>
                  <a:srgbClr val="FF0000"/>
                </a:solidFill>
              </a:rPr>
              <a:t>working group on open science (WG20)</a:t>
            </a:r>
          </a:p>
          <a:p>
            <a:pPr lvl="1"/>
            <a:r>
              <a:rPr lang="en-GB" dirty="0"/>
              <a:t>Make a recommendation for a strategy to foster a culture of open science and aligning incentives for open science across all disciplines of physics—in particular, lay out the requirements to be put in place, with regards to open science, for IUPAP sponsored and endorsed conferences.</a:t>
            </a:r>
          </a:p>
          <a:p>
            <a:pPr lvl="1"/>
            <a:r>
              <a:rPr lang="en-GB" dirty="0"/>
              <a:t>Closely follow the implementation of the UNESCO Recommendation on Open Science and take part in relevant UNESCO Open Science Working Groups to advocate the interest of physics. </a:t>
            </a:r>
          </a:p>
          <a:p>
            <a:pPr lvl="1"/>
            <a:r>
              <a:rPr lang="en-GB" dirty="0"/>
              <a:t>Survey open science practices in physics and share the findings with the IUPAP commissions. - Establish a resource for physics of open science infrastructures, tools, and techniques. </a:t>
            </a:r>
          </a:p>
          <a:p>
            <a:pPr lvl="1"/>
            <a:r>
              <a:rPr lang="en-GB" dirty="0"/>
              <a:t>Organize a big event on Open Science in the framework of IYBSSD, possibly in Honduras (June 2023</a:t>
            </a:r>
          </a:p>
        </p:txBody>
      </p:sp>
      <p:sp>
        <p:nvSpPr>
          <p:cNvPr id="4" name="Date Placeholder 3">
            <a:extLst>
              <a:ext uri="{FF2B5EF4-FFF2-40B4-BE49-F238E27FC236}">
                <a16:creationId xmlns:a16="http://schemas.microsoft.com/office/drawing/2014/main" id="{000235CF-48F1-9CF7-2EFF-E9CB9B0BD49C}"/>
              </a:ext>
            </a:extLst>
          </p:cNvPr>
          <p:cNvSpPr>
            <a:spLocks noGrp="1"/>
          </p:cNvSpPr>
          <p:nvPr>
            <p:ph type="dt" sz="half" idx="10"/>
          </p:nvPr>
        </p:nvSpPr>
        <p:spPr/>
        <p:txBody>
          <a:bodyPr/>
          <a:lstStyle/>
          <a:p>
            <a:r>
              <a:rPr lang="en-US"/>
              <a:t>27/09/2022</a:t>
            </a:r>
            <a:endParaRPr lang="en-GB"/>
          </a:p>
        </p:txBody>
      </p:sp>
      <p:sp>
        <p:nvSpPr>
          <p:cNvPr id="5" name="Footer Placeholder 4">
            <a:extLst>
              <a:ext uri="{FF2B5EF4-FFF2-40B4-BE49-F238E27FC236}">
                <a16:creationId xmlns:a16="http://schemas.microsoft.com/office/drawing/2014/main" id="{E9BFB3B0-7CE1-B793-BF6E-7A84E967D82F}"/>
              </a:ext>
            </a:extLst>
          </p:cNvPr>
          <p:cNvSpPr>
            <a:spLocks noGrp="1"/>
          </p:cNvSpPr>
          <p:nvPr>
            <p:ph type="ftr" sz="quarter" idx="11"/>
          </p:nvPr>
        </p:nvSpPr>
        <p:spPr/>
        <p:txBody>
          <a:bodyPr/>
          <a:lstStyle/>
          <a:p>
            <a:r>
              <a:rPr lang="en-GB"/>
              <a:t>G. Arduini - 10th IUPAP WG14 Meeting</a:t>
            </a:r>
          </a:p>
        </p:txBody>
      </p:sp>
      <p:sp>
        <p:nvSpPr>
          <p:cNvPr id="6" name="Slide Number Placeholder 5">
            <a:extLst>
              <a:ext uri="{FF2B5EF4-FFF2-40B4-BE49-F238E27FC236}">
                <a16:creationId xmlns:a16="http://schemas.microsoft.com/office/drawing/2014/main" id="{4D89BFAC-BA4D-9153-E47D-50854C9CF492}"/>
              </a:ext>
            </a:extLst>
          </p:cNvPr>
          <p:cNvSpPr>
            <a:spLocks noGrp="1"/>
          </p:cNvSpPr>
          <p:nvPr>
            <p:ph type="sldNum" sz="quarter" idx="12"/>
          </p:nvPr>
        </p:nvSpPr>
        <p:spPr/>
        <p:txBody>
          <a:bodyPr/>
          <a:lstStyle/>
          <a:p>
            <a:fld id="{A125658E-42A5-4DA4-93B9-02FA08507CD5}" type="slidenum">
              <a:rPr lang="en-GB" smtClean="0"/>
              <a:t>5</a:t>
            </a:fld>
            <a:endParaRPr lang="en-GB"/>
          </a:p>
        </p:txBody>
      </p:sp>
    </p:spTree>
    <p:extLst>
      <p:ext uri="{BB962C8B-B14F-4D97-AF65-F5344CB8AC3E}">
        <p14:creationId xmlns:p14="http://schemas.microsoft.com/office/powerpoint/2010/main" val="2727138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0468D-99C3-B5FE-7B14-608574E3CFD9}"/>
              </a:ext>
            </a:extLst>
          </p:cNvPr>
          <p:cNvSpPr>
            <a:spLocks noGrp="1"/>
          </p:cNvSpPr>
          <p:nvPr>
            <p:ph type="title"/>
          </p:nvPr>
        </p:nvSpPr>
        <p:spPr/>
        <p:txBody>
          <a:bodyPr/>
          <a:lstStyle/>
          <a:p>
            <a:r>
              <a:rPr lang="en-US" dirty="0"/>
              <a:t>IUPAP General Assembly:</a:t>
            </a:r>
            <a:br>
              <a:rPr lang="en-US" dirty="0"/>
            </a:br>
            <a:r>
              <a:rPr lang="en-US" dirty="0"/>
              <a:t>Resolutions on Working Groups</a:t>
            </a:r>
            <a:endParaRPr lang="en-GB" dirty="0"/>
          </a:p>
        </p:txBody>
      </p:sp>
      <p:sp>
        <p:nvSpPr>
          <p:cNvPr id="3" name="Content Placeholder 2">
            <a:extLst>
              <a:ext uri="{FF2B5EF4-FFF2-40B4-BE49-F238E27FC236}">
                <a16:creationId xmlns:a16="http://schemas.microsoft.com/office/drawing/2014/main" id="{5610D240-01B4-459D-6236-D226D53A8CA4}"/>
              </a:ext>
            </a:extLst>
          </p:cNvPr>
          <p:cNvSpPr>
            <a:spLocks noGrp="1"/>
          </p:cNvSpPr>
          <p:nvPr>
            <p:ph idx="1"/>
          </p:nvPr>
        </p:nvSpPr>
        <p:spPr/>
        <p:txBody>
          <a:bodyPr>
            <a:normAutofit fontScale="70000" lnSpcReduction="20000"/>
          </a:bodyPr>
          <a:lstStyle/>
          <a:p>
            <a:r>
              <a:rPr lang="en-ZA" dirty="0">
                <a:solidFill>
                  <a:srgbClr val="FF0000"/>
                </a:solidFill>
              </a:rPr>
              <a:t>Working Group on Physics and the Green Economy </a:t>
            </a:r>
            <a:r>
              <a:rPr lang="en-ZA" dirty="0"/>
              <a:t>(Cf WG12:Energy)</a:t>
            </a:r>
          </a:p>
          <a:p>
            <a:pPr lvl="1"/>
            <a:r>
              <a:rPr lang="en-ZA" dirty="0"/>
              <a:t>Identify, facilitate, grow, inspire, promote, encourage, engage, discuss, debate, etc., the </a:t>
            </a:r>
            <a:r>
              <a:rPr lang="en-ZA" dirty="0">
                <a:highlight>
                  <a:srgbClr val="FFFF00"/>
                </a:highlight>
              </a:rPr>
              <a:t>unique</a:t>
            </a:r>
            <a:r>
              <a:rPr lang="en-ZA" dirty="0"/>
              <a:t> role that physics is and should be playing in this area	</a:t>
            </a:r>
          </a:p>
          <a:p>
            <a:pPr lvl="1"/>
            <a:r>
              <a:rPr lang="en-ZA" dirty="0"/>
              <a:t>Entrench an evidence-based approach to responses to climate change studies</a:t>
            </a:r>
          </a:p>
          <a:p>
            <a:pPr lvl="1"/>
            <a:r>
              <a:rPr lang="en-ZA" dirty="0"/>
              <a:t>Establish a strong bridge between physics and the broad international public on these topics</a:t>
            </a:r>
          </a:p>
          <a:p>
            <a:pPr lvl="1"/>
            <a:r>
              <a:rPr lang="en-ZA" dirty="0"/>
              <a:t>Suggest and encourage ways of incorporating Green Economy thinking in university curricula and research training</a:t>
            </a:r>
          </a:p>
          <a:p>
            <a:r>
              <a:rPr lang="en-ZA" dirty="0"/>
              <a:t>Composition</a:t>
            </a:r>
          </a:p>
          <a:p>
            <a:pPr lvl="1"/>
            <a:r>
              <a:rPr lang="en-ZA" dirty="0"/>
              <a:t>Chaired by one of the recent Nobel Prize winners</a:t>
            </a:r>
          </a:p>
          <a:p>
            <a:pPr lvl="1"/>
            <a:r>
              <a:rPr lang="en-ZA" dirty="0"/>
              <a:t>Comprising other two Nobel Prize winners plus 12 other champions, physicists and other climatology experts drawn from across the world, an open call for nominations</a:t>
            </a:r>
          </a:p>
          <a:p>
            <a:r>
              <a:rPr lang="en-ZA" dirty="0"/>
              <a:t>The WG is tasked to propose to EC a programme of activities for itself – </a:t>
            </a:r>
            <a:r>
              <a:rPr lang="en-ZA" dirty="0">
                <a:solidFill>
                  <a:srgbClr val="C00000"/>
                </a:solidFill>
              </a:rPr>
              <a:t>low cost</a:t>
            </a:r>
          </a:p>
          <a:p>
            <a:pPr lvl="1"/>
            <a:r>
              <a:rPr lang="en-ZA" dirty="0"/>
              <a:t>Advise Executive Council on actions to be taken, work to be done, statements to be issued</a:t>
            </a:r>
          </a:p>
          <a:p>
            <a:pPr lvl="1"/>
            <a:r>
              <a:rPr lang="en-ZA" dirty="0"/>
              <a:t>At least one major conference on Physics and the Green Economy over the next 3 years</a:t>
            </a:r>
          </a:p>
          <a:p>
            <a:pPr lvl="1"/>
            <a:r>
              <a:rPr lang="en-GB" dirty="0"/>
              <a:t>Liaise with Regional, national Physics Society, with other Unions in other fields in the spirit of IYBSSD. </a:t>
            </a:r>
          </a:p>
          <a:p>
            <a:pPr lvl="1"/>
            <a:r>
              <a:rPr lang="en-GB" dirty="0"/>
              <a:t>Target an International Day of Physics for Society and Sustainable Development or of Basic Sciences for Sustainable Development</a:t>
            </a:r>
          </a:p>
          <a:p>
            <a:endParaRPr lang="en-GB" dirty="0"/>
          </a:p>
        </p:txBody>
      </p:sp>
      <p:sp>
        <p:nvSpPr>
          <p:cNvPr id="4" name="Date Placeholder 3">
            <a:extLst>
              <a:ext uri="{FF2B5EF4-FFF2-40B4-BE49-F238E27FC236}">
                <a16:creationId xmlns:a16="http://schemas.microsoft.com/office/drawing/2014/main" id="{4CA691F1-64CB-A466-1F2C-D206A74BDD96}"/>
              </a:ext>
            </a:extLst>
          </p:cNvPr>
          <p:cNvSpPr>
            <a:spLocks noGrp="1"/>
          </p:cNvSpPr>
          <p:nvPr>
            <p:ph type="dt" sz="half" idx="10"/>
          </p:nvPr>
        </p:nvSpPr>
        <p:spPr/>
        <p:txBody>
          <a:bodyPr/>
          <a:lstStyle/>
          <a:p>
            <a:r>
              <a:rPr lang="en-US"/>
              <a:t>27/09/2022</a:t>
            </a:r>
            <a:endParaRPr lang="en-GB"/>
          </a:p>
        </p:txBody>
      </p:sp>
      <p:sp>
        <p:nvSpPr>
          <p:cNvPr id="5" name="Footer Placeholder 4">
            <a:extLst>
              <a:ext uri="{FF2B5EF4-FFF2-40B4-BE49-F238E27FC236}">
                <a16:creationId xmlns:a16="http://schemas.microsoft.com/office/drawing/2014/main" id="{66F2C1A6-DECC-0E90-7B48-E643FB56418D}"/>
              </a:ext>
            </a:extLst>
          </p:cNvPr>
          <p:cNvSpPr>
            <a:spLocks noGrp="1"/>
          </p:cNvSpPr>
          <p:nvPr>
            <p:ph type="ftr" sz="quarter" idx="11"/>
          </p:nvPr>
        </p:nvSpPr>
        <p:spPr/>
        <p:txBody>
          <a:bodyPr/>
          <a:lstStyle/>
          <a:p>
            <a:r>
              <a:rPr lang="en-GB"/>
              <a:t>G. Arduini - 10th IUPAP WG14 Meeting</a:t>
            </a:r>
          </a:p>
        </p:txBody>
      </p:sp>
      <p:sp>
        <p:nvSpPr>
          <p:cNvPr id="6" name="Slide Number Placeholder 5">
            <a:extLst>
              <a:ext uri="{FF2B5EF4-FFF2-40B4-BE49-F238E27FC236}">
                <a16:creationId xmlns:a16="http://schemas.microsoft.com/office/drawing/2014/main" id="{AA34928E-1A7E-46E3-89AA-A05CA9811A30}"/>
              </a:ext>
            </a:extLst>
          </p:cNvPr>
          <p:cNvSpPr>
            <a:spLocks noGrp="1"/>
          </p:cNvSpPr>
          <p:nvPr>
            <p:ph type="sldNum" sz="quarter" idx="12"/>
          </p:nvPr>
        </p:nvSpPr>
        <p:spPr/>
        <p:txBody>
          <a:bodyPr/>
          <a:lstStyle/>
          <a:p>
            <a:fld id="{A125658E-42A5-4DA4-93B9-02FA08507CD5}" type="slidenum">
              <a:rPr lang="en-GB" smtClean="0"/>
              <a:t>6</a:t>
            </a:fld>
            <a:endParaRPr lang="en-GB"/>
          </a:p>
        </p:txBody>
      </p:sp>
    </p:spTree>
    <p:extLst>
      <p:ext uri="{BB962C8B-B14F-4D97-AF65-F5344CB8AC3E}">
        <p14:creationId xmlns:p14="http://schemas.microsoft.com/office/powerpoint/2010/main" val="279791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40140-69E9-4FAC-A867-67102857A04B}"/>
              </a:ext>
            </a:extLst>
          </p:cNvPr>
          <p:cNvSpPr>
            <a:spLocks noGrp="1"/>
          </p:cNvSpPr>
          <p:nvPr>
            <p:ph type="title"/>
          </p:nvPr>
        </p:nvSpPr>
        <p:spPr/>
        <p:txBody>
          <a:bodyPr/>
          <a:lstStyle/>
          <a:p>
            <a:r>
              <a:rPr lang="en-US" dirty="0"/>
              <a:t>General information</a:t>
            </a:r>
            <a:endParaRPr lang="en-GB" dirty="0"/>
          </a:p>
        </p:txBody>
      </p:sp>
      <p:sp>
        <p:nvSpPr>
          <p:cNvPr id="3" name="Content Placeholder 2">
            <a:extLst>
              <a:ext uri="{FF2B5EF4-FFF2-40B4-BE49-F238E27FC236}">
                <a16:creationId xmlns:a16="http://schemas.microsoft.com/office/drawing/2014/main" id="{EC24023B-5A34-4E09-9541-EB7413315DBB}"/>
              </a:ext>
            </a:extLst>
          </p:cNvPr>
          <p:cNvSpPr>
            <a:spLocks noGrp="1"/>
          </p:cNvSpPr>
          <p:nvPr>
            <p:ph idx="1"/>
          </p:nvPr>
        </p:nvSpPr>
        <p:spPr/>
        <p:txBody>
          <a:bodyPr>
            <a:normAutofit fontScale="92500" lnSpcReduction="10000"/>
          </a:bodyPr>
          <a:lstStyle/>
          <a:p>
            <a:r>
              <a:rPr lang="en-US" dirty="0"/>
              <a:t>Ukraine New Territorial Member</a:t>
            </a:r>
          </a:p>
          <a:p>
            <a:r>
              <a:rPr lang="en-GB" dirty="0"/>
              <a:t>Corporate Associate Members:</a:t>
            </a:r>
          </a:p>
          <a:p>
            <a:pPr lvl="1"/>
            <a:r>
              <a:rPr lang="en-GB" dirty="0"/>
              <a:t>European Organization for Nuclear Research (CERN), Switzerland</a:t>
            </a:r>
          </a:p>
          <a:p>
            <a:pPr lvl="1"/>
            <a:r>
              <a:rPr lang="en-GB" dirty="0"/>
              <a:t>Advanced Laser Light Source (ALLS), Canada</a:t>
            </a:r>
            <a:endParaRPr lang="en-US" dirty="0"/>
          </a:p>
          <a:p>
            <a:r>
              <a:rPr lang="en-US" dirty="0"/>
              <a:t>Concept of Associate Territorial Membership to foster the accession of new countries being discussed:</a:t>
            </a:r>
          </a:p>
          <a:p>
            <a:pPr lvl="1"/>
            <a:r>
              <a:rPr lang="en-ZA" dirty="0"/>
              <a:t>10% cost of one unit, benefits are limited, spelt out in MoU</a:t>
            </a:r>
          </a:p>
          <a:p>
            <a:pPr lvl="1"/>
            <a:r>
              <a:rPr lang="en-ZA" dirty="0"/>
              <a:t>Member country must commit to programme of physics development (</a:t>
            </a:r>
            <a:r>
              <a:rPr lang="en-ZA" i="1" dirty="0"/>
              <a:t>quid quo pro</a:t>
            </a:r>
            <a:r>
              <a:rPr lang="en-ZA" dirty="0"/>
              <a:t>), hence of mutual benefit, not simply a discounted levy</a:t>
            </a:r>
          </a:p>
          <a:p>
            <a:pPr lvl="1"/>
            <a:r>
              <a:rPr lang="en-ZA" dirty="0"/>
              <a:t>On invitation rather than on application, e.g. Nepal</a:t>
            </a:r>
          </a:p>
          <a:p>
            <a:pPr lvl="1"/>
            <a:r>
              <a:rPr lang="en-US" dirty="0"/>
              <a:t>Max 10% Associate Territorial members, so max 6</a:t>
            </a:r>
          </a:p>
          <a:p>
            <a:r>
              <a:rPr lang="en-US" dirty="0"/>
              <a:t>To be approved at next GA in 2023</a:t>
            </a:r>
          </a:p>
          <a:p>
            <a:endParaRPr lang="en-GB" dirty="0"/>
          </a:p>
        </p:txBody>
      </p:sp>
      <p:sp>
        <p:nvSpPr>
          <p:cNvPr id="4" name="Date Placeholder 3">
            <a:extLst>
              <a:ext uri="{FF2B5EF4-FFF2-40B4-BE49-F238E27FC236}">
                <a16:creationId xmlns:a16="http://schemas.microsoft.com/office/drawing/2014/main" id="{F0586F35-C401-E68D-E181-A099427D9F96}"/>
              </a:ext>
            </a:extLst>
          </p:cNvPr>
          <p:cNvSpPr>
            <a:spLocks noGrp="1"/>
          </p:cNvSpPr>
          <p:nvPr>
            <p:ph type="dt" sz="half" idx="10"/>
          </p:nvPr>
        </p:nvSpPr>
        <p:spPr/>
        <p:txBody>
          <a:bodyPr/>
          <a:lstStyle/>
          <a:p>
            <a:r>
              <a:rPr lang="en-US"/>
              <a:t>27/09/2022</a:t>
            </a:r>
            <a:endParaRPr lang="en-GB"/>
          </a:p>
        </p:txBody>
      </p:sp>
      <p:sp>
        <p:nvSpPr>
          <p:cNvPr id="5" name="Footer Placeholder 4">
            <a:extLst>
              <a:ext uri="{FF2B5EF4-FFF2-40B4-BE49-F238E27FC236}">
                <a16:creationId xmlns:a16="http://schemas.microsoft.com/office/drawing/2014/main" id="{27DED1DF-BFF9-8144-3FB3-2F5DCE5E4FC0}"/>
              </a:ext>
            </a:extLst>
          </p:cNvPr>
          <p:cNvSpPr>
            <a:spLocks noGrp="1"/>
          </p:cNvSpPr>
          <p:nvPr>
            <p:ph type="ftr" sz="quarter" idx="11"/>
          </p:nvPr>
        </p:nvSpPr>
        <p:spPr/>
        <p:txBody>
          <a:bodyPr/>
          <a:lstStyle/>
          <a:p>
            <a:r>
              <a:rPr lang="en-GB"/>
              <a:t>G. Arduini - 10th IUPAP WG14 Meeting</a:t>
            </a:r>
          </a:p>
        </p:txBody>
      </p:sp>
      <p:sp>
        <p:nvSpPr>
          <p:cNvPr id="6" name="Slide Number Placeholder 5">
            <a:extLst>
              <a:ext uri="{FF2B5EF4-FFF2-40B4-BE49-F238E27FC236}">
                <a16:creationId xmlns:a16="http://schemas.microsoft.com/office/drawing/2014/main" id="{79BE0CF5-F681-B448-0B77-F3760A15ED8E}"/>
              </a:ext>
            </a:extLst>
          </p:cNvPr>
          <p:cNvSpPr>
            <a:spLocks noGrp="1"/>
          </p:cNvSpPr>
          <p:nvPr>
            <p:ph type="sldNum" sz="quarter" idx="12"/>
          </p:nvPr>
        </p:nvSpPr>
        <p:spPr/>
        <p:txBody>
          <a:bodyPr/>
          <a:lstStyle/>
          <a:p>
            <a:fld id="{A125658E-42A5-4DA4-93B9-02FA08507CD5}" type="slidenum">
              <a:rPr lang="en-GB" smtClean="0"/>
              <a:t>7</a:t>
            </a:fld>
            <a:endParaRPr lang="en-GB"/>
          </a:p>
        </p:txBody>
      </p:sp>
    </p:spTree>
    <p:extLst>
      <p:ext uri="{BB962C8B-B14F-4D97-AF65-F5344CB8AC3E}">
        <p14:creationId xmlns:p14="http://schemas.microsoft.com/office/powerpoint/2010/main" val="1436191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E6BC5-A883-68B1-6CEA-B5BCBC845A49}"/>
              </a:ext>
            </a:extLst>
          </p:cNvPr>
          <p:cNvSpPr>
            <a:spLocks noGrp="1"/>
          </p:cNvSpPr>
          <p:nvPr>
            <p:ph type="title"/>
          </p:nvPr>
        </p:nvSpPr>
        <p:spPr/>
        <p:txBody>
          <a:bodyPr/>
          <a:lstStyle/>
          <a:p>
            <a:r>
              <a:rPr lang="en-US" dirty="0"/>
              <a:t>IUPAP General Assembly</a:t>
            </a:r>
            <a:endParaRPr lang="en-GB" dirty="0"/>
          </a:p>
        </p:txBody>
      </p:sp>
      <p:pic>
        <p:nvPicPr>
          <p:cNvPr id="8" name="Content Placeholder 7">
            <a:extLst>
              <a:ext uri="{FF2B5EF4-FFF2-40B4-BE49-F238E27FC236}">
                <a16:creationId xmlns:a16="http://schemas.microsoft.com/office/drawing/2014/main" id="{1BF28801-EA47-F044-812B-36410A34D300}"/>
              </a:ext>
            </a:extLst>
          </p:cNvPr>
          <p:cNvPicPr>
            <a:picLocks noGrp="1" noChangeAspect="1"/>
          </p:cNvPicPr>
          <p:nvPr>
            <p:ph idx="1"/>
          </p:nvPr>
        </p:nvPicPr>
        <p:blipFill rotWithShape="1">
          <a:blip r:embed="rId2"/>
          <a:srcRect l="31497" t="19360" r="32328" b="29975"/>
          <a:stretch/>
        </p:blipFill>
        <p:spPr>
          <a:xfrm>
            <a:off x="387263" y="1752135"/>
            <a:ext cx="6388274" cy="4846276"/>
          </a:xfrm>
        </p:spPr>
      </p:pic>
      <p:sp>
        <p:nvSpPr>
          <p:cNvPr id="4" name="Date Placeholder 3">
            <a:extLst>
              <a:ext uri="{FF2B5EF4-FFF2-40B4-BE49-F238E27FC236}">
                <a16:creationId xmlns:a16="http://schemas.microsoft.com/office/drawing/2014/main" id="{B69DC12D-672D-3F45-36A3-CD26D003090B}"/>
              </a:ext>
            </a:extLst>
          </p:cNvPr>
          <p:cNvSpPr>
            <a:spLocks noGrp="1"/>
          </p:cNvSpPr>
          <p:nvPr>
            <p:ph type="dt" sz="half" idx="10"/>
          </p:nvPr>
        </p:nvSpPr>
        <p:spPr/>
        <p:txBody>
          <a:bodyPr/>
          <a:lstStyle/>
          <a:p>
            <a:r>
              <a:rPr lang="en-US"/>
              <a:t>27/09/2022</a:t>
            </a:r>
            <a:endParaRPr lang="en-GB"/>
          </a:p>
        </p:txBody>
      </p:sp>
      <p:sp>
        <p:nvSpPr>
          <p:cNvPr id="5" name="Footer Placeholder 4">
            <a:extLst>
              <a:ext uri="{FF2B5EF4-FFF2-40B4-BE49-F238E27FC236}">
                <a16:creationId xmlns:a16="http://schemas.microsoft.com/office/drawing/2014/main" id="{53591309-E51A-BEFC-59F6-82E0EEB82279}"/>
              </a:ext>
            </a:extLst>
          </p:cNvPr>
          <p:cNvSpPr>
            <a:spLocks noGrp="1"/>
          </p:cNvSpPr>
          <p:nvPr>
            <p:ph type="ftr" sz="quarter" idx="11"/>
          </p:nvPr>
        </p:nvSpPr>
        <p:spPr/>
        <p:txBody>
          <a:bodyPr/>
          <a:lstStyle/>
          <a:p>
            <a:r>
              <a:rPr lang="en-GB"/>
              <a:t>G. Arduini - 10th IUPAP WG14 Meeting</a:t>
            </a:r>
          </a:p>
        </p:txBody>
      </p:sp>
      <p:sp>
        <p:nvSpPr>
          <p:cNvPr id="6" name="Slide Number Placeholder 5">
            <a:extLst>
              <a:ext uri="{FF2B5EF4-FFF2-40B4-BE49-F238E27FC236}">
                <a16:creationId xmlns:a16="http://schemas.microsoft.com/office/drawing/2014/main" id="{AFB7CAB0-B169-9CCA-A509-FCD5AAADE44D}"/>
              </a:ext>
            </a:extLst>
          </p:cNvPr>
          <p:cNvSpPr>
            <a:spLocks noGrp="1"/>
          </p:cNvSpPr>
          <p:nvPr>
            <p:ph type="sldNum" sz="quarter" idx="12"/>
          </p:nvPr>
        </p:nvSpPr>
        <p:spPr/>
        <p:txBody>
          <a:bodyPr/>
          <a:lstStyle/>
          <a:p>
            <a:fld id="{A125658E-42A5-4DA4-93B9-02FA08507CD5}" type="slidenum">
              <a:rPr lang="en-GB" smtClean="0"/>
              <a:t>8</a:t>
            </a:fld>
            <a:endParaRPr lang="en-GB"/>
          </a:p>
        </p:txBody>
      </p:sp>
      <p:pic>
        <p:nvPicPr>
          <p:cNvPr id="10" name="Picture 9">
            <a:extLst>
              <a:ext uri="{FF2B5EF4-FFF2-40B4-BE49-F238E27FC236}">
                <a16:creationId xmlns:a16="http://schemas.microsoft.com/office/drawing/2014/main" id="{6F08A7BD-AE06-688E-ECEB-3FFC5443AA0B}"/>
              </a:ext>
            </a:extLst>
          </p:cNvPr>
          <p:cNvPicPr>
            <a:picLocks noChangeAspect="1"/>
          </p:cNvPicPr>
          <p:nvPr/>
        </p:nvPicPr>
        <p:blipFill rotWithShape="1">
          <a:blip r:embed="rId3"/>
          <a:srcRect l="32055" t="18796" r="33125" b="38216"/>
          <a:stretch/>
        </p:blipFill>
        <p:spPr>
          <a:xfrm>
            <a:off x="6425852" y="1513796"/>
            <a:ext cx="5791735" cy="3947552"/>
          </a:xfrm>
          <a:prstGeom prst="rect">
            <a:avLst/>
          </a:prstGeom>
        </p:spPr>
      </p:pic>
      <p:pic>
        <p:nvPicPr>
          <p:cNvPr id="12" name="Picture 11">
            <a:extLst>
              <a:ext uri="{FF2B5EF4-FFF2-40B4-BE49-F238E27FC236}">
                <a16:creationId xmlns:a16="http://schemas.microsoft.com/office/drawing/2014/main" id="{9AD00B20-CB92-2272-2D41-9773D5C4A0F8}"/>
              </a:ext>
            </a:extLst>
          </p:cNvPr>
          <p:cNvPicPr>
            <a:picLocks noChangeAspect="1"/>
          </p:cNvPicPr>
          <p:nvPr/>
        </p:nvPicPr>
        <p:blipFill rotWithShape="1">
          <a:blip r:embed="rId4"/>
          <a:srcRect l="31233" t="19226" r="33125" b="57350"/>
          <a:stretch/>
        </p:blipFill>
        <p:spPr>
          <a:xfrm>
            <a:off x="6365390" y="3972479"/>
            <a:ext cx="5800859" cy="2065066"/>
          </a:xfrm>
          <a:prstGeom prst="rect">
            <a:avLst/>
          </a:prstGeom>
        </p:spPr>
      </p:pic>
    </p:spTree>
    <p:extLst>
      <p:ext uri="{BB962C8B-B14F-4D97-AF65-F5344CB8AC3E}">
        <p14:creationId xmlns:p14="http://schemas.microsoft.com/office/powerpoint/2010/main" val="5026445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3806</TotalTime>
  <Words>833</Words>
  <Application>Microsoft Office PowerPoint</Application>
  <PresentationFormat>Widescreen</PresentationFormat>
  <Paragraphs>73</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News from the IUPAP General Assembly</vt:lpstr>
      <vt:lpstr>News from IUPAP</vt:lpstr>
      <vt:lpstr>News from IUPAP</vt:lpstr>
      <vt:lpstr>IUPAP General Assembly: Resolutions on Working Groups</vt:lpstr>
      <vt:lpstr>IUPAP General Assembly: Resolutions on Working Groups</vt:lpstr>
      <vt:lpstr>IUPAP General Assembly: Resolutions on Working Groups</vt:lpstr>
      <vt:lpstr>General information</vt:lpstr>
      <vt:lpstr>IUPAP General Assembly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Gianluigi Arduini</dc:creator>
  <cp:lastModifiedBy>Gianluigi Arduini</cp:lastModifiedBy>
  <cp:revision>46</cp:revision>
  <dcterms:created xsi:type="dcterms:W3CDTF">2021-12-07T15:28:04Z</dcterms:created>
  <dcterms:modified xsi:type="dcterms:W3CDTF">2022-09-27T15:26:51Z</dcterms:modified>
</cp:coreProperties>
</file>