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417" r:id="rId2"/>
    <p:sldId id="256" r:id="rId3"/>
    <p:sldId id="416" r:id="rId4"/>
    <p:sldId id="404" r:id="rId5"/>
    <p:sldId id="406" r:id="rId6"/>
    <p:sldId id="407" r:id="rId7"/>
    <p:sldId id="408" r:id="rId8"/>
    <p:sldId id="410" r:id="rId9"/>
    <p:sldId id="430" r:id="rId10"/>
    <p:sldId id="429" r:id="rId11"/>
    <p:sldId id="418" r:id="rId12"/>
    <p:sldId id="42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405D75-81BF-406B-9298-61E3B5727590}" type="datetimeFigureOut">
              <a:rPr lang="en-GB" smtClean="0"/>
              <a:t>01/06/2022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A8A01-8811-4C0A-9602-6EEBCDD937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164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0845F-0CE7-42D1-8B1A-5F2D17789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1D419F-0463-41C2-99A6-BE989DFE8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18EC59-08D0-4D62-9B4A-5C8942217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48E5E-4198-49D7-A23C-6C5FA0FC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4DDEF8-3852-4356-B312-4029178C7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01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FF259-6D01-4549-8A92-61372CF96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1C439-D54C-4A03-8891-4D99481F88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063A0C-A923-4FC2-882D-333B9C00A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72E99-6217-4B40-B0AC-E4828FA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A0CAF5-B645-4452-B459-1E00EEABD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220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9B36E-994C-4F97-B3B5-5AAD5314D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D8F5D4-2E79-419D-89B2-71DF873F4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DB09C-F901-4B72-B10F-2EA8BE84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53213-B35A-4E58-8FAA-BF39F69A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EA67-FB43-4AD3-8754-1DF8E6648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62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94330-B493-4068-A5E6-9E8F18E9A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FF1EA-2F00-4F0A-91E6-FECCC26E59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19F23-D4B3-4640-9CD3-1F074C719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6433B6-6030-49A3-BF3D-83F42BCC5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CAE8B7-55A2-49EE-A92D-11CC7D98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03B61-FAD4-4C1B-85F3-879E2D658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068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761DF-0B67-4579-999E-006DB44B2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15FA0-E9DD-4957-9D25-B6C9AAC96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BBF74-E1C8-48A6-8349-4C2AEDD068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BE4F5F-FAF1-4E5B-87BF-21BFD5B6DB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EB9859-552B-441A-871D-38E76155D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424AE1-4FE6-44D0-BCA9-11BF7B22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66D4B-5304-4758-9FC5-3184F08FA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9E49A-9AEA-4E55-A483-88FC560B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235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607F8-41AD-4C48-8AC1-F11F1E2AB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EED81A-DA9C-40B9-B770-977971834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63628C-06AF-41FA-AB91-E6DC29603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A950A-5F96-4D5C-9ADC-0C8EEDBA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601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8B317-F8E7-42BB-B27A-2F235405C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586BD-3E80-44EA-9835-068E2A05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86F2B-0CF3-4F4D-A8EE-D2FFED953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310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C0A9-96BB-415E-82D8-DB921EF08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DA28F-3422-48A2-94FF-8E0B30112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57E629-61BD-49A6-9A1D-2CB8A989B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6C93E-0B0E-4DDB-ADB7-039E49EF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B74DBD-0EFC-4738-85A9-EC1513F01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2A11C-6803-46A0-ABC1-F3D9AFB92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566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4D493-9A5B-4DBA-B0EA-D3AA7382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3B34C4-0A0E-4F1E-AAE8-3292A2FC6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F8671-B2DE-44D4-8FF6-D21C21777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B23D-EF6A-4791-9FFA-B13997BE2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5C37F9-5719-4FCC-B593-745522A0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2A37D-71E6-4FBB-ABAA-E1A7F5587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09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0F52-2476-4AD4-A5DA-BE55958BB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B4890-A671-4D77-AD1E-642FE41595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171D7-A968-4CD6-9A9E-470772F8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60777-EC61-4F9E-9C27-4D69C5AF7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F4D3B-5BC9-41AD-ADE3-C8264CD16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1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79B936-CC05-4102-B543-573FD980D6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B7A3FB-B3D3-4150-AF33-5392D6E53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C3054-82E3-4C0F-8F55-22D1F28E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FC30C-DD58-45DE-AB1B-C062880D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891C5-C4DB-4F45-ACEE-BE3AE2624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9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3DD5C6-11CA-41E6-A156-88EAFD46D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00D3F-851D-4F1A-8A31-FE1FE89EA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01BB59-3A71-4FEE-AE5E-BC1FC23F7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3A981-9538-466E-B0CA-55D87C355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B9C1A-9AD0-4705-9147-77CCB8C28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25658E-42A5-4DA4-93B9-02FA08507CD5}" type="slidenum">
              <a:rPr lang="en-GB" smtClean="0"/>
              <a:t>‹#›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AC94B74-5C39-4A09-B7D5-F0211DFFF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275" y="0"/>
            <a:ext cx="275272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0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34786-8694-45AA-86C5-45C38955D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new members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10BE5-E0AA-4F9A-99F4-EF89249B0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Simon Connell, University of Johannesburg and African Light Source, South Africa</a:t>
            </a:r>
          </a:p>
          <a:p>
            <a:r>
              <a:rPr lang="en-US" sz="2400" dirty="0">
                <a:solidFill>
                  <a:srgbClr val="00B050"/>
                </a:solidFill>
                <a:ea typeface="Times New Roman" panose="02020603050405020304" pitchFamily="18" charset="0"/>
              </a:rPr>
              <a:t>In Soo Ko, Korea Basic Science Institute, Korea</a:t>
            </a:r>
            <a:endParaRPr lang="en-GB" sz="2400" dirty="0">
              <a:solidFill>
                <a:srgbClr val="00B050"/>
              </a:solidFill>
            </a:endParaRPr>
          </a:p>
          <a:p>
            <a:r>
              <a:rPr lang="en-US" sz="2400" dirty="0" err="1">
                <a:solidFill>
                  <a:srgbClr val="00B050"/>
                </a:solidFill>
                <a:sym typeface="Wingdings" panose="05000000000000000000" pitchFamily="2" charset="2"/>
              </a:rPr>
              <a:t>Bridinette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00B050"/>
                </a:solidFill>
                <a:sym typeface="Wingdings" panose="05000000000000000000" pitchFamily="2" charset="2"/>
              </a:rPr>
              <a:t>Thiodjio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00B050"/>
                </a:solidFill>
                <a:sym typeface="Wingdings" panose="05000000000000000000" pitchFamily="2" charset="2"/>
              </a:rPr>
              <a:t>Sendja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, University of </a:t>
            </a:r>
            <a:r>
              <a:rPr lang="en-US" sz="2400" dirty="0" err="1">
                <a:solidFill>
                  <a:srgbClr val="00B050"/>
                </a:solidFill>
                <a:sym typeface="Wingdings" panose="05000000000000000000" pitchFamily="2" charset="2"/>
              </a:rPr>
              <a:t>Yaounde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’, Cameroon</a:t>
            </a:r>
            <a:endParaRPr lang="en-US" sz="2400" dirty="0">
              <a:solidFill>
                <a:srgbClr val="00B050"/>
              </a:solidFill>
            </a:endParaRPr>
          </a:p>
          <a:p>
            <a:endParaRPr lang="en-GB" sz="2400" dirty="0">
              <a:solidFill>
                <a:srgbClr val="00B050"/>
              </a:solidFill>
            </a:endParaRPr>
          </a:p>
          <a:p>
            <a:pPr lvl="1"/>
            <a:endParaRPr lang="en-GB" sz="2800" dirty="0">
              <a:solidFill>
                <a:srgbClr val="00B050"/>
              </a:solidFill>
            </a:endParaRPr>
          </a:p>
          <a:p>
            <a:pPr lvl="1"/>
            <a:endParaRPr lang="en-US" sz="2800" dirty="0">
              <a:solidFill>
                <a:srgbClr val="00B050"/>
              </a:solidFill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A380C6-674B-441C-94CE-4FE04D626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44E07-51BC-4D58-9F23-C995D0AF2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56720-5BFB-4B0E-A92B-93B658C82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86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DFA1F-70B0-4568-B14C-38CEABB98E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Agenda, Minutes &amp; Follow-up of actions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DA3A16-E624-443D-BB9B-8DA28632DC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G. Arduini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712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81786-EC51-4D07-A339-F85D9C16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7516B-A6B5-4D90-9664-CB34A196F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Introductions &amp; Welcome of New Members (all)</a:t>
            </a:r>
          </a:p>
          <a:p>
            <a:r>
              <a:rPr lang="en-US" dirty="0"/>
              <a:t>Agenda, Minutes of the previous meeting, Follow-up of actions (Gianluigi)</a:t>
            </a:r>
          </a:p>
          <a:p>
            <a:r>
              <a:rPr lang="en-GB" dirty="0"/>
              <a:t>IAEA Physics Section on Accelerators: possible activities/collaboration with WG14 (</a:t>
            </a:r>
            <a:r>
              <a:rPr lang="en-GB" dirty="0" err="1"/>
              <a:t>Aliz</a:t>
            </a:r>
            <a:r>
              <a:rPr lang="en-GB" dirty="0"/>
              <a:t>)</a:t>
            </a:r>
          </a:p>
          <a:p>
            <a:r>
              <a:rPr lang="en-GB" dirty="0"/>
              <a:t>Promotional aspects of accelerators science and technology: roundtable (Swapan moderating)</a:t>
            </a:r>
          </a:p>
          <a:p>
            <a:r>
              <a:rPr lang="en-GB" dirty="0"/>
              <a:t>IUPAP WG14 website (Alessia, Gianluigi, Vaishali)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DAFAB-B0E7-4167-A0BC-192D71B56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1780E-F12B-475F-9FB7-2FCC30A7F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1C62D-4A8D-4274-A924-622D4F971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710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01036D2-CA37-4199-BA2F-82839CF9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6360E3-B253-4954-AAF2-430BE29C8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75715"/>
            <a:ext cx="10895091" cy="4701248"/>
          </a:xfrm>
        </p:spPr>
        <p:txBody>
          <a:bodyPr>
            <a:normAutofit fontScale="25000" lnSpcReduction="20000"/>
          </a:bodyPr>
          <a:lstStyle/>
          <a:p>
            <a:r>
              <a:rPr lang="en-US" sz="8000" dirty="0"/>
              <a:t>Africa:</a:t>
            </a:r>
          </a:p>
          <a:p>
            <a:pPr lvl="1"/>
            <a:r>
              <a:rPr lang="en-GB" sz="6800" dirty="0"/>
              <a:t>Simon Mullins, BIUST, Botswana</a:t>
            </a:r>
          </a:p>
          <a:p>
            <a:pPr lvl="1"/>
            <a:r>
              <a:rPr lang="en-GB" sz="6800" dirty="0">
                <a:solidFill>
                  <a:srgbClr val="00B050"/>
                </a:solidFill>
              </a:rPr>
              <a:t>Simon Connell, University of Johannesburg and African Light Source, South Africa</a:t>
            </a:r>
          </a:p>
          <a:p>
            <a:pPr lvl="1"/>
            <a:r>
              <a:rPr lang="en-US" sz="6800" dirty="0" err="1">
                <a:solidFill>
                  <a:srgbClr val="00B050"/>
                </a:solidFill>
                <a:sym typeface="Wingdings" panose="05000000000000000000" pitchFamily="2" charset="2"/>
              </a:rPr>
              <a:t>Bridinette</a:t>
            </a:r>
            <a:r>
              <a:rPr lang="en-US" sz="68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sz="6800" dirty="0" err="1">
                <a:solidFill>
                  <a:srgbClr val="00B050"/>
                </a:solidFill>
                <a:sym typeface="Wingdings" panose="05000000000000000000" pitchFamily="2" charset="2"/>
              </a:rPr>
              <a:t>Thiodjio</a:t>
            </a:r>
            <a:r>
              <a:rPr lang="en-US" sz="68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sz="6800" dirty="0" err="1">
                <a:solidFill>
                  <a:srgbClr val="00B050"/>
                </a:solidFill>
                <a:sym typeface="Wingdings" panose="05000000000000000000" pitchFamily="2" charset="2"/>
              </a:rPr>
              <a:t>Sendja</a:t>
            </a:r>
            <a:r>
              <a:rPr lang="en-US" sz="6800" dirty="0">
                <a:solidFill>
                  <a:srgbClr val="00B050"/>
                </a:solidFill>
                <a:sym typeface="Wingdings" panose="05000000000000000000" pitchFamily="2" charset="2"/>
              </a:rPr>
              <a:t>, University of </a:t>
            </a:r>
            <a:r>
              <a:rPr lang="en-US" sz="6800" dirty="0" err="1">
                <a:solidFill>
                  <a:srgbClr val="00B050"/>
                </a:solidFill>
                <a:sym typeface="Wingdings" panose="05000000000000000000" pitchFamily="2" charset="2"/>
              </a:rPr>
              <a:t>Yaounde</a:t>
            </a:r>
            <a:r>
              <a:rPr lang="en-US" sz="6800" dirty="0">
                <a:solidFill>
                  <a:srgbClr val="00B050"/>
                </a:solidFill>
                <a:sym typeface="Wingdings" panose="05000000000000000000" pitchFamily="2" charset="2"/>
              </a:rPr>
              <a:t>’, Cameroon</a:t>
            </a:r>
            <a:endParaRPr lang="en-US" sz="6800" dirty="0">
              <a:solidFill>
                <a:srgbClr val="00B050"/>
              </a:solidFill>
            </a:endParaRPr>
          </a:p>
          <a:p>
            <a:r>
              <a:rPr lang="en-US" sz="8000" dirty="0"/>
              <a:t>Americas:</a:t>
            </a:r>
          </a:p>
          <a:p>
            <a:pPr lvl="1"/>
            <a:r>
              <a:rPr lang="en-GB" sz="6800" dirty="0"/>
              <a:t>Lia Merminga, FNAL, USA</a:t>
            </a:r>
          </a:p>
          <a:p>
            <a:pPr lvl="1"/>
            <a:r>
              <a:rPr lang="en-GB" sz="6800" dirty="0" err="1"/>
              <a:t>Swapan</a:t>
            </a:r>
            <a:r>
              <a:rPr lang="en-GB" sz="6800" dirty="0"/>
              <a:t> Chattopadhyay, FNAL/SLAC, USA</a:t>
            </a:r>
          </a:p>
          <a:p>
            <a:pPr lvl="1"/>
            <a:r>
              <a:rPr lang="en-GB" sz="6800" dirty="0"/>
              <a:t>Oliver Kester, TRIUMF, Canada</a:t>
            </a:r>
          </a:p>
          <a:p>
            <a:pPr lvl="1"/>
            <a:r>
              <a:rPr lang="en-GB" sz="6800" dirty="0"/>
              <a:t>Liu Lin, LNLS, Brazil</a:t>
            </a:r>
          </a:p>
          <a:p>
            <a:pPr lvl="1"/>
            <a:r>
              <a:rPr lang="en-GB" sz="6800" dirty="0"/>
              <a:t>Sekazi Mtingwa, USA</a:t>
            </a:r>
          </a:p>
          <a:p>
            <a:r>
              <a:rPr lang="en-US" sz="8000" dirty="0"/>
              <a:t>Asia:</a:t>
            </a:r>
          </a:p>
          <a:p>
            <a:pPr lvl="1"/>
            <a:r>
              <a:rPr lang="en-GB" sz="6800" dirty="0"/>
              <a:t>Di-Jing Huang, NSRRC, Taiwan</a:t>
            </a:r>
          </a:p>
          <a:p>
            <a:pPr lvl="1"/>
            <a:r>
              <a:rPr lang="en-GB" sz="6800" dirty="0"/>
              <a:t>Michael Moyers, SPHIC, China</a:t>
            </a:r>
          </a:p>
          <a:p>
            <a:pPr lvl="1"/>
            <a:r>
              <a:rPr lang="en-US" sz="6800" dirty="0">
                <a:ea typeface="Times New Roman" panose="02020603050405020304" pitchFamily="18" charset="0"/>
              </a:rPr>
              <a:t>Tadashi Koseki, KEK, Japan</a:t>
            </a:r>
          </a:p>
          <a:p>
            <a:pPr lvl="1"/>
            <a:r>
              <a:rPr lang="en-US" sz="6800" dirty="0">
                <a:ea typeface="Times New Roman" panose="02020603050405020304" pitchFamily="18" charset="0"/>
              </a:rPr>
              <a:t>Vaishali Naik, VECC, India</a:t>
            </a:r>
          </a:p>
          <a:p>
            <a:pPr lvl="1"/>
            <a:r>
              <a:rPr lang="en-US" sz="6800" dirty="0" err="1"/>
              <a:t>Liangting</a:t>
            </a:r>
            <a:r>
              <a:rPr lang="en-US" sz="6800" dirty="0"/>
              <a:t> Sun, IMP-CAS, China</a:t>
            </a:r>
          </a:p>
          <a:p>
            <a:pPr lvl="1"/>
            <a:r>
              <a:rPr lang="en-US" sz="6800" dirty="0">
                <a:solidFill>
                  <a:srgbClr val="00B050"/>
                </a:solidFill>
                <a:ea typeface="Times New Roman" panose="02020603050405020304" pitchFamily="18" charset="0"/>
              </a:rPr>
              <a:t>In Soo Ko, Korea Basic Science Institute, Korea</a:t>
            </a:r>
            <a:endParaRPr lang="en-GB" sz="6800" dirty="0">
              <a:solidFill>
                <a:srgbClr val="00B050"/>
              </a:solidFill>
            </a:endParaRPr>
          </a:p>
          <a:p>
            <a:pPr lvl="1"/>
            <a:endParaRPr lang="en-US" dirty="0"/>
          </a:p>
          <a:p>
            <a:pPr lvl="1"/>
            <a:endParaRPr lang="en-GB" dirty="0"/>
          </a:p>
          <a:p>
            <a:pPr lvl="1"/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/>
            <a:endParaRPr lang="en-GB" dirty="0"/>
          </a:p>
        </p:txBody>
      </p:sp>
      <p:pic>
        <p:nvPicPr>
          <p:cNvPr id="1025" name="DefaultOcx">
            <a:extLst>
              <a:ext uri="{FF2B5EF4-FFF2-40B4-BE49-F238E27FC236}">
                <a16:creationId xmlns:a16="http://schemas.microsoft.com/office/drawing/2014/main" id="{72BAB035-2AEE-4CAC-BD8E-D18A382DEBB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HTMLCheckbox1">
            <a:extLst>
              <a:ext uri="{FF2B5EF4-FFF2-40B4-BE49-F238E27FC236}">
                <a16:creationId xmlns:a16="http://schemas.microsoft.com/office/drawing/2014/main" id="{2D4C7E7E-A75E-4063-A91D-11BF9E45B05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HTMLCheckbox2">
            <a:extLst>
              <a:ext uri="{FF2B5EF4-FFF2-40B4-BE49-F238E27FC236}">
                <a16:creationId xmlns:a16="http://schemas.microsoft.com/office/drawing/2014/main" id="{258B0F26-2231-493F-8350-58F6247B4DA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HTMLCheckbox3">
            <a:extLst>
              <a:ext uri="{FF2B5EF4-FFF2-40B4-BE49-F238E27FC236}">
                <a16:creationId xmlns:a16="http://schemas.microsoft.com/office/drawing/2014/main" id="{50673058-538C-4E9E-92DB-C42BD63F75E0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HTMLCheckbox4">
            <a:extLst>
              <a:ext uri="{FF2B5EF4-FFF2-40B4-BE49-F238E27FC236}">
                <a16:creationId xmlns:a16="http://schemas.microsoft.com/office/drawing/2014/main" id="{11F84AD8-F31F-4DF9-9F16-04629FD2F28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HTMLCheckbox5">
            <a:extLst>
              <a:ext uri="{FF2B5EF4-FFF2-40B4-BE49-F238E27FC236}">
                <a16:creationId xmlns:a16="http://schemas.microsoft.com/office/drawing/2014/main" id="{1E72C606-B37D-40B0-A52E-20E37141FFD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HTMLCheckbox6">
            <a:extLst>
              <a:ext uri="{FF2B5EF4-FFF2-40B4-BE49-F238E27FC236}">
                <a16:creationId xmlns:a16="http://schemas.microsoft.com/office/drawing/2014/main" id="{46300BD0-28BF-413B-B4B3-0660EBB8CE5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HTMLCheckbox7">
            <a:extLst>
              <a:ext uri="{FF2B5EF4-FFF2-40B4-BE49-F238E27FC236}">
                <a16:creationId xmlns:a16="http://schemas.microsoft.com/office/drawing/2014/main" id="{BF0184CC-7E0A-4714-BECA-2149E4A9D7F5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HTMLCheckbox8">
            <a:extLst>
              <a:ext uri="{FF2B5EF4-FFF2-40B4-BE49-F238E27FC236}">
                <a16:creationId xmlns:a16="http://schemas.microsoft.com/office/drawing/2014/main" id="{731CE691-90C0-480E-87F9-92ADD76EE419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HTMLCheckbox9">
            <a:extLst>
              <a:ext uri="{FF2B5EF4-FFF2-40B4-BE49-F238E27FC236}">
                <a16:creationId xmlns:a16="http://schemas.microsoft.com/office/drawing/2014/main" id="{C83F0A2F-E203-4B46-B260-F914E680EF1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HTMLCheckbox10">
            <a:extLst>
              <a:ext uri="{FF2B5EF4-FFF2-40B4-BE49-F238E27FC236}">
                <a16:creationId xmlns:a16="http://schemas.microsoft.com/office/drawing/2014/main" id="{B6655DA9-35AD-44AC-B7EB-DA9B3500D7B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HTMLCheckbox11">
            <a:extLst>
              <a:ext uri="{FF2B5EF4-FFF2-40B4-BE49-F238E27FC236}">
                <a16:creationId xmlns:a16="http://schemas.microsoft.com/office/drawing/2014/main" id="{27C8FCC8-2E1D-4D58-BF1F-921D42F37DE4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HTMLCheckbox12">
            <a:extLst>
              <a:ext uri="{FF2B5EF4-FFF2-40B4-BE49-F238E27FC236}">
                <a16:creationId xmlns:a16="http://schemas.microsoft.com/office/drawing/2014/main" id="{96E5E9D7-96FA-4188-8FA6-A6F7AABF145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HTMLCheckbox13">
            <a:extLst>
              <a:ext uri="{FF2B5EF4-FFF2-40B4-BE49-F238E27FC236}">
                <a16:creationId xmlns:a16="http://schemas.microsoft.com/office/drawing/2014/main" id="{A17A8AC5-4B1A-4396-8C69-4CA628514023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HTMLCheckbox14">
            <a:extLst>
              <a:ext uri="{FF2B5EF4-FFF2-40B4-BE49-F238E27FC236}">
                <a16:creationId xmlns:a16="http://schemas.microsoft.com/office/drawing/2014/main" id="{E98CEAC1-B84C-432B-8FE8-9573085C96D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HTMLCheckbox15">
            <a:extLst>
              <a:ext uri="{FF2B5EF4-FFF2-40B4-BE49-F238E27FC236}">
                <a16:creationId xmlns:a16="http://schemas.microsoft.com/office/drawing/2014/main" id="{2353675B-C6CE-433A-9A74-4C6330E2C20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HTMLCheckbox16">
            <a:extLst>
              <a:ext uri="{FF2B5EF4-FFF2-40B4-BE49-F238E27FC236}">
                <a16:creationId xmlns:a16="http://schemas.microsoft.com/office/drawing/2014/main" id="{66BC2AC0-6F65-4920-B2A5-93E8BCC8B628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2" name="HTMLCheckbox17">
            <a:extLst>
              <a:ext uri="{FF2B5EF4-FFF2-40B4-BE49-F238E27FC236}">
                <a16:creationId xmlns:a16="http://schemas.microsoft.com/office/drawing/2014/main" id="{E2B93872-1ACC-458B-8A51-CEF42568D861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HTMLCheckbox18">
            <a:extLst>
              <a:ext uri="{FF2B5EF4-FFF2-40B4-BE49-F238E27FC236}">
                <a16:creationId xmlns:a16="http://schemas.microsoft.com/office/drawing/2014/main" id="{227AAC53-1B33-451E-8AE4-CB3F7B4FB76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HTMLCheckbox19">
            <a:extLst>
              <a:ext uri="{FF2B5EF4-FFF2-40B4-BE49-F238E27FC236}">
                <a16:creationId xmlns:a16="http://schemas.microsoft.com/office/drawing/2014/main" id="{5933F48C-0EA7-4976-88A9-797704CEC417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HTMLCheckbox20">
            <a:extLst>
              <a:ext uri="{FF2B5EF4-FFF2-40B4-BE49-F238E27FC236}">
                <a16:creationId xmlns:a16="http://schemas.microsoft.com/office/drawing/2014/main" id="{82BD3050-1DF9-47C6-BE41-6E03816A809C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HTMLCheckbox21">
            <a:extLst>
              <a:ext uri="{FF2B5EF4-FFF2-40B4-BE49-F238E27FC236}">
                <a16:creationId xmlns:a16="http://schemas.microsoft.com/office/drawing/2014/main" id="{36A767B4-AEF7-4F16-8305-6B40BA397F2B}"/>
              </a:ext>
            </a:extLst>
          </p:cNvPr>
          <p:cNvPicPr preferRelativeResize="0">
            <a:picLocks noChangeArrowheads="1" noChangeShapeType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71600" cy="3048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671949-5C55-4234-9EDB-9FDFC4A4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2EFE7-790B-4059-9A34-B035737F6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53749-38BA-4FC9-8783-9B06EE01E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3730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BAD1-867A-40AE-80D7-18658A1D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1531C-3837-4E10-A91C-3A3F80890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Europe:</a:t>
            </a:r>
          </a:p>
          <a:p>
            <a:pPr lvl="1"/>
            <a:r>
              <a:rPr lang="en-GB" dirty="0"/>
              <a:t>Gianluigi Arduini, CERN, Switzerland</a:t>
            </a:r>
          </a:p>
          <a:p>
            <a:pPr lvl="1"/>
            <a:r>
              <a:rPr lang="en-GB" dirty="0"/>
              <a:t>Bob Bingham, STFC, UK</a:t>
            </a:r>
          </a:p>
          <a:p>
            <a:pPr lvl="1"/>
            <a:r>
              <a:rPr lang="en-GB" dirty="0"/>
              <a:t>Caterina </a:t>
            </a:r>
            <a:r>
              <a:rPr lang="en-GB" dirty="0" err="1"/>
              <a:t>Biscari</a:t>
            </a:r>
            <a:r>
              <a:rPr lang="en-GB" dirty="0"/>
              <a:t>, ALBA-CELLS, Spain</a:t>
            </a:r>
          </a:p>
          <a:p>
            <a:pPr lvl="1"/>
            <a:r>
              <a:rPr lang="en-GB" dirty="0"/>
              <a:t>Mats Lindroos, ESS, Sweden</a:t>
            </a:r>
          </a:p>
          <a:p>
            <a:pPr lvl="1"/>
            <a:r>
              <a:rPr lang="en-GB" dirty="0"/>
              <a:t>Qing Qin, ESRF, France</a:t>
            </a:r>
          </a:p>
          <a:p>
            <a:pPr lvl="1"/>
            <a:r>
              <a:rPr lang="en-GB" dirty="0"/>
              <a:t>Lenny Rivkin, PSI, Switzerland</a:t>
            </a:r>
          </a:p>
          <a:p>
            <a:pPr lvl="1"/>
            <a:r>
              <a:rPr lang="en-GB" dirty="0"/>
              <a:t>Mike Seidel, PSI, Switzerland</a:t>
            </a:r>
          </a:p>
          <a:p>
            <a:pPr lvl="1"/>
            <a:r>
              <a:rPr lang="en-GB" dirty="0"/>
              <a:t>Minh-Quang Tran, EPFL, Switzerland</a:t>
            </a:r>
          </a:p>
          <a:p>
            <a:pPr lvl="1"/>
            <a:r>
              <a:rPr lang="en-US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Russian representative</a:t>
            </a:r>
            <a:r>
              <a:rPr lang="en-GB" sz="2400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i="1" dirty="0"/>
          </a:p>
          <a:p>
            <a:r>
              <a:rPr lang="en-GB" dirty="0"/>
              <a:t>Middle East:</a:t>
            </a:r>
          </a:p>
          <a:p>
            <a:pPr lvl="1"/>
            <a:r>
              <a:rPr lang="en-GB" dirty="0"/>
              <a:t>Maher Attal, SESAME, Jordan</a:t>
            </a:r>
          </a:p>
          <a:p>
            <a:r>
              <a:rPr lang="en-GB" dirty="0"/>
              <a:t>Oceania:</a:t>
            </a:r>
          </a:p>
          <a:p>
            <a:pPr lvl="1"/>
            <a:r>
              <a:rPr lang="en-GB" dirty="0"/>
              <a:t>Nikolai </a:t>
            </a:r>
            <a:r>
              <a:rPr lang="en-GB" dirty="0" err="1"/>
              <a:t>Lobanov</a:t>
            </a:r>
            <a:r>
              <a:rPr lang="en-GB" dirty="0"/>
              <a:t>, ANU, Australia</a:t>
            </a:r>
          </a:p>
          <a:p>
            <a:pPr lvl="1"/>
            <a:r>
              <a:rPr lang="en-GB" dirty="0"/>
              <a:t>Suzie Sheehy, Uni. Melbourne, Australia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A6313-1225-47D8-82FF-EDC9736C0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F94B6-2559-4A27-8443-47B9CDA48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C7A02-8A68-463D-939D-5FC5FBAF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012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225F9-F4F5-40B6-BC06-87A6C0FE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Associate 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74237-A587-40CA-A723-80251042CB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IUPAP C16: Plasma Physics Chair </a:t>
            </a:r>
            <a:r>
              <a:rPr lang="en-GB" sz="1800" dirty="0">
                <a:sym typeface="Wingdings" panose="05000000000000000000" pitchFamily="2" charset="2"/>
              </a:rPr>
              <a:t>Sylvie </a:t>
            </a:r>
            <a:r>
              <a:rPr lang="en-GB" sz="1800" dirty="0" err="1">
                <a:sym typeface="Wingdings" panose="05000000000000000000" pitchFamily="2" charset="2"/>
              </a:rPr>
              <a:t>Jacquemot</a:t>
            </a:r>
            <a:r>
              <a:rPr lang="en-GB" sz="1800" dirty="0">
                <a:sym typeface="Wingdings" panose="05000000000000000000" pitchFamily="2" charset="2"/>
              </a:rPr>
              <a:t>, LULI Ecole Polytechnique, France</a:t>
            </a:r>
            <a:endParaRPr lang="en-GB" sz="1800" dirty="0"/>
          </a:p>
          <a:p>
            <a:r>
              <a:rPr lang="en-GB" sz="1800" dirty="0"/>
              <a:t>IUPAP WG1 (ICFA) Chair: Stuart Henderson, </a:t>
            </a:r>
            <a:r>
              <a:rPr lang="en-GB" sz="1800" dirty="0" err="1"/>
              <a:t>JLab</a:t>
            </a:r>
            <a:r>
              <a:rPr lang="en-GB" sz="1800" dirty="0"/>
              <a:t>, USA</a:t>
            </a:r>
          </a:p>
          <a:p>
            <a:r>
              <a:rPr lang="en-GB" sz="1800" dirty="0"/>
              <a:t>ICFA Beam Dynamics Panel Chair: </a:t>
            </a:r>
            <a:r>
              <a:rPr lang="en-GB" sz="1800" dirty="0" err="1"/>
              <a:t>Yunhai</a:t>
            </a:r>
            <a:r>
              <a:rPr lang="en-GB" sz="1800" dirty="0"/>
              <a:t> Cai, SLAC, USA</a:t>
            </a:r>
          </a:p>
          <a:p>
            <a:r>
              <a:rPr lang="en-GB" sz="1800" dirty="0"/>
              <a:t>ICFA Panel on Sustainable Accelerators and Colliders Chair: </a:t>
            </a:r>
            <a:r>
              <a:rPr lang="en-GB" sz="1800" dirty="0">
                <a:sym typeface="Wingdings" panose="05000000000000000000" pitchFamily="2" charset="2"/>
              </a:rPr>
              <a:t>Thomas Roser, BNL, USA</a:t>
            </a:r>
          </a:p>
          <a:p>
            <a:r>
              <a:rPr lang="en-GB" sz="1800" dirty="0"/>
              <a:t>IUPAP WG7 (International Committee on Ultrahigh Intensity Lasers - ICUIL): Chris </a:t>
            </a:r>
            <a:r>
              <a:rPr lang="en-GB" sz="1800" dirty="0" err="1"/>
              <a:t>Barty</a:t>
            </a:r>
            <a:r>
              <a:rPr lang="en-GB" sz="1800" dirty="0"/>
              <a:t>, UC Irvine, USA</a:t>
            </a:r>
          </a:p>
          <a:p>
            <a:r>
              <a:rPr lang="en-GB" sz="1800" dirty="0"/>
              <a:t>IAEA, </a:t>
            </a:r>
            <a:r>
              <a:rPr lang="en-GB" sz="1800" dirty="0" err="1"/>
              <a:t>Aliz</a:t>
            </a:r>
            <a:r>
              <a:rPr lang="en-GB" sz="1800" dirty="0"/>
              <a:t> Simon, IAEA, Austria</a:t>
            </a:r>
          </a:p>
          <a:p>
            <a:endParaRPr lang="en-GB" dirty="0">
              <a:solidFill>
                <a:srgbClr val="00B050"/>
              </a:solidFill>
              <a:sym typeface="Wingdings" panose="05000000000000000000" pitchFamily="2" charset="2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F448C-7F92-41AF-AA51-878C84DBD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8E1F8-B98B-4B51-94ED-009B58F4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12F2B-2B19-443C-9E87-A5E95862D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346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859CB-DF97-45E1-A3E5-6F14E63FE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E32B0-467A-43A3-A0F0-967B52117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895091" cy="4351338"/>
          </a:xfrm>
        </p:spPr>
        <p:txBody>
          <a:bodyPr>
            <a:normAutofit/>
          </a:bodyPr>
          <a:lstStyle/>
          <a:p>
            <a:r>
              <a:rPr lang="en-US" dirty="0"/>
              <a:t>Africa: 3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Americas: 9</a:t>
            </a:r>
          </a:p>
          <a:p>
            <a:r>
              <a:rPr lang="en-US" dirty="0"/>
              <a:t>Asia: 6</a:t>
            </a:r>
          </a:p>
          <a:p>
            <a:r>
              <a:rPr lang="en-US" dirty="0"/>
              <a:t>Europe: 10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Middle East: 1</a:t>
            </a:r>
          </a:p>
          <a:p>
            <a:r>
              <a:rPr lang="en-US" dirty="0"/>
              <a:t>Oceania: 2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32F386-1B0D-4A01-8C26-6C061FA981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Female: 8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Male: 23</a:t>
            </a:r>
            <a:endParaRPr lang="en-US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6BC89-9E47-4171-8F34-2523F72FC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96AFC-97B0-404E-B958-5BBA0933E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78707E-69C2-48AE-ACBA-45E1FFF4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002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DC11B-2CB4-4983-A224-4DE63403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Pending actions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E58B3-1D9F-4A2F-B401-9A5CC2DE7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Promotion of Accelerator Science: </a:t>
            </a:r>
            <a:r>
              <a:rPr lang="en-US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S. Chattopadhyay, in collaboration with L. Rivkin, will develop further the promotional aspects of accelerator science and technology globally and will report on it at a future meeting of WG14.  </a:t>
            </a:r>
            <a:r>
              <a:rPr lang="en-US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Action: Swapan, Lenny</a:t>
            </a:r>
            <a:r>
              <a:rPr lang="en-GB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round table today (Swapan to lead the discussion)  presentation at the next meeting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Publications: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WG14 should provide a position statement and a plan of action. Caterina (lead), Di-Jing, Gianluigi, Nikolay, Oliver will address this. Action: Caterina, Di-Jing, Gianluigi, Nikolay, Oliver.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Interactions with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other commissions/committees/WG/Organizations (IAEA/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ICFA/ICUIL…) </a:t>
            </a:r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IAEA to be discussed today. ICFA-BD panel next meeting</a:t>
            </a:r>
            <a:endParaRPr lang="en-GB" sz="2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IPAC as WG14 Conference and IPAC MoU.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Action: Gianluigi (lead), Caterina, Lenny, Lia, Lin, Tadashi to resume the discussions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Gianluigi is trying to organize a meeting of the sub-committee in June 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report at the next meeting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just"/>
            <a:r>
              <a:rPr lang="en-GB" sz="2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Communication (Web site, etc.). Vaishali volunteered to help with the website (thank you!) </a:t>
            </a:r>
            <a:r>
              <a:rPr lang="en-GB" sz="2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on the agenda today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64AAE-DB1F-4479-A4CC-B0B4E5C88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A84BC-4060-4240-AAA9-C482DD472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CD374-E955-4127-B41C-00546564B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41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D7947-CDF8-40A6-A2EF-88070F0E4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43455-CFAD-484A-8FB4-44FCD836D1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6FEBD-0899-4DEB-93F4-37683EF51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AE69B-6849-477F-B18E-08F4F8F05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C79E0-6A3A-4CF1-B5B6-A55590B0E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395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BDB46-B89B-41F3-8BB8-EA1E5A20C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additional points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1151C-50E7-47D6-A586-42EF34E65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Invited to present the WG14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activities and plans of WG14 at our next C11 annual meeting on 10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July 2022 </a:t>
            </a:r>
            <a:r>
              <a:rPr lang="en-GB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 I’ll prepare some slides and circulate for your feedback</a:t>
            </a:r>
          </a:p>
          <a:p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IPAC Organizers are not systematically asking for IUPAP endorsement/support for the conference. Need to make sure that this is done regularly  Message to the IPACCC. M. Seidel is still IPACCC member. Ask him to bring it up in the agenda?</a:t>
            </a:r>
          </a:p>
          <a:p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IUPAP/IUPAP WG14 presentation at the next IPAC (IPAC23)?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13C5B-848D-4860-93A3-7FE4E4150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C88B2-BAEC-41D6-BE1E-2383EAAE2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C66ED-BBCB-48B0-8E85-BEE748F1E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321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29871-8CC4-4439-981D-EC1477F9F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Meetings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C6E9A-2E07-499B-8AC9-2A1445249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Meeting every ~3 months:</a:t>
            </a:r>
          </a:p>
          <a:p>
            <a:pPr lvl="1"/>
            <a:r>
              <a:rPr lang="en-US" dirty="0"/>
              <a:t>September (week starting 19/9)</a:t>
            </a:r>
          </a:p>
          <a:p>
            <a:pPr lvl="1"/>
            <a:r>
              <a:rPr lang="en-US" dirty="0"/>
              <a:t>November (week starting 21/11)</a:t>
            </a:r>
          </a:p>
          <a:p>
            <a:pPr lvl="1"/>
            <a:endParaRPr lang="en-US" dirty="0"/>
          </a:p>
          <a:p>
            <a:r>
              <a:rPr lang="en-US" dirty="0"/>
              <a:t>Continue with virtual meetings for the time being and possibly have face-to-face meetings 1/year (at IPAC? starting from 2023?)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441CE-86DA-49F1-9AD4-F0EFA06AA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46A4A-FCD9-4FA8-8E1F-B3F98FF8E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299638-3EAA-48F3-89C5-9C8D1612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520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775D4-147A-4AE4-9044-7CC8E32E5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meeting: possible agenda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BDEA6-6963-4D58-AB7D-9EF72F01EF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IPAC as WG14 Conference and IPAC MoU (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Gianluigi, Caterina, Lia, Lin, Tadashi)</a:t>
            </a:r>
          </a:p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Interactions with ICFA and ICFA-BD Panel (Stuart,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</a:rPr>
              <a:t>Yunhai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</a:p>
          <a:p>
            <a:endParaRPr lang="en-GB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C5D6D-3D08-4D31-8C11-E846457B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02/06/2022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103D6-2982-4F3D-A262-F8AE52B5A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G. Arduini - 9th IUPAP WG14 Meeting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08EDD-66E1-4D70-A356-176B6DCD3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658E-42A5-4DA4-93B9-02FA08507CD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7783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3599</TotalTime>
  <Words>885</Words>
  <Application>Microsoft Office PowerPoint</Application>
  <PresentationFormat>Widescreen</PresentationFormat>
  <Paragraphs>121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Welcome to new members</vt:lpstr>
      <vt:lpstr>Agenda, Minutes &amp; Follow-up of actions</vt:lpstr>
      <vt:lpstr>Agenda</vt:lpstr>
      <vt:lpstr>Membership</vt:lpstr>
      <vt:lpstr>Membership</vt:lpstr>
      <vt:lpstr>Associate Membership</vt:lpstr>
      <vt:lpstr>Membership</vt:lpstr>
      <vt:lpstr>Other Pending actions</vt:lpstr>
      <vt:lpstr>PowerPoint Presentation</vt:lpstr>
      <vt:lpstr>Some additional points</vt:lpstr>
      <vt:lpstr>Future Meetings</vt:lpstr>
      <vt:lpstr>Next meeting: possible 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Gianluigi Arduini</dc:creator>
  <cp:lastModifiedBy>Gianluigi Arduini</cp:lastModifiedBy>
  <cp:revision>39</cp:revision>
  <dcterms:created xsi:type="dcterms:W3CDTF">2021-12-07T15:28:04Z</dcterms:created>
  <dcterms:modified xsi:type="dcterms:W3CDTF">2022-06-01T16:42:28Z</dcterms:modified>
</cp:coreProperties>
</file>