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426" r:id="rId2"/>
    <p:sldId id="423" r:id="rId3"/>
    <p:sldId id="421" r:id="rId4"/>
    <p:sldId id="424" r:id="rId5"/>
    <p:sldId id="425" r:id="rId6"/>
    <p:sldId id="409" r:id="rId7"/>
    <p:sldId id="413" r:id="rId8"/>
    <p:sldId id="418" r:id="rId9"/>
    <p:sldId id="42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22/02/2022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A8A01-8811-4C0A-9602-6EEBCDD937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454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A8A01-8811-4C0A-9602-6EEBCDD9375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748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7A8A01-8811-4C0A-9602-6EEBCDD937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42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22/02/2022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category/14659/" TargetMode="External"/><Relationship Id="rId2" Type="http://schemas.openxmlformats.org/officeDocument/2006/relationships/hyperlink" Target="mailto:iupap-wg14@cern.ch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Topics for discussion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955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51EBB-E201-432D-A612-5142E0BB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Modus Operandi (proposal)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8A2C2-943D-4AB5-B240-A620F61F3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Organize ourselves in teams (with a lead) to develop on some themes/activities </a:t>
            </a:r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volunteers needed</a:t>
            </a:r>
          </a:p>
          <a:p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Meetings every ~3 months: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/>
              <a:t>Review progress on </a:t>
            </a:r>
            <a:r>
              <a:rPr lang="en-GB" dirty="0"/>
              <a:t>1-2 theme/activity</a:t>
            </a:r>
          </a:p>
          <a:p>
            <a:pPr lvl="1"/>
            <a:r>
              <a:rPr lang="en-GB" dirty="0"/>
              <a:t>Round table covering activities in various regions, developments in the Associate Commissions/WGs at every meeting</a:t>
            </a:r>
          </a:p>
          <a:p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27301-27E8-4F19-9B58-995AEA30D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09D48-C77B-42EB-BABD-537350BC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324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202C9-3372-4C3D-80F0-57036C069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with ICFA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79A3E-C4C3-4ED3-9D45-37D155032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Our mission/mandate is clearly complementary to ICFA:</a:t>
            </a:r>
          </a:p>
          <a:p>
            <a:pPr lvl="1"/>
            <a:r>
              <a:rPr lang="en-GB" b="0" i="1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ICFA, the International Committee for Future Accelerators, was created to facilitate international collaboration in the construction and use of accelerators for high energy physics.</a:t>
            </a:r>
            <a:r>
              <a:rPr lang="en-US" b="0" i="1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 (from ICFA web page)</a:t>
            </a:r>
          </a:p>
          <a:p>
            <a:r>
              <a:rPr lang="en-US" dirty="0"/>
              <a:t>Interactions could </a:t>
            </a:r>
            <a:r>
              <a:rPr lang="en-US" dirty="0" err="1"/>
              <a:t>concretise</a:t>
            </a:r>
            <a:r>
              <a:rPr lang="en-US" dirty="0"/>
              <a:t> in joint activities on education/dissemination with ICFA Panels:</a:t>
            </a:r>
          </a:p>
          <a:p>
            <a:pPr lvl="1"/>
            <a:r>
              <a:rPr lang="en-US" dirty="0"/>
              <a:t>Beam dynamics (BD)</a:t>
            </a:r>
          </a:p>
          <a:p>
            <a:pPr lvl="1"/>
            <a:r>
              <a:rPr lang="en-US" dirty="0"/>
              <a:t>Sustainable Accelerators and Colliders (SAC)</a:t>
            </a:r>
          </a:p>
          <a:p>
            <a:r>
              <a:rPr lang="en-US" dirty="0"/>
              <a:t>Possible common initiatives:</a:t>
            </a:r>
          </a:p>
          <a:p>
            <a:pPr lvl="1"/>
            <a:r>
              <a:rPr lang="en-US" dirty="0"/>
              <a:t>Sustainability of accelerators for HEP and applications?</a:t>
            </a:r>
          </a:p>
          <a:p>
            <a:pPr lvl="1"/>
            <a:r>
              <a:rPr lang="en-US" dirty="0"/>
              <a:t>New acceleration techniques for HEP and applications (with ICUIL? C16?)</a:t>
            </a:r>
          </a:p>
          <a:p>
            <a:r>
              <a:rPr lang="en-US" dirty="0" err="1"/>
              <a:t>SubWG</a:t>
            </a:r>
            <a:r>
              <a:rPr lang="en-US" dirty="0"/>
              <a:t> members: …….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B7A47-D93C-432F-993A-E74072401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229F6-5293-4FBD-9F2D-853B8B97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473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B1B37-C492-428A-BBD7-462A4EA3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 with ICUIL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B0A04-8BA5-4CC7-830C-C6DE93A90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of all many thanks to Chris </a:t>
            </a:r>
            <a:r>
              <a:rPr lang="en-US" dirty="0" err="1"/>
              <a:t>Barty</a:t>
            </a:r>
            <a:r>
              <a:rPr lang="en-US" dirty="0"/>
              <a:t> for the numerous suggestions in the past!</a:t>
            </a:r>
          </a:p>
          <a:p>
            <a:r>
              <a:rPr lang="en-US" dirty="0"/>
              <a:t>What could be joint activities between ICUIL and WG14?</a:t>
            </a:r>
          </a:p>
          <a:p>
            <a:pPr lvl="1"/>
            <a:r>
              <a:rPr lang="en-US" dirty="0"/>
              <a:t>Joint workshop on compact light sources and gamma factories?</a:t>
            </a:r>
          </a:p>
          <a:p>
            <a:pPr lvl="2"/>
            <a:r>
              <a:rPr lang="en-US" dirty="0"/>
              <a:t>X-band FEL, PWF FEL, ….</a:t>
            </a:r>
          </a:p>
          <a:p>
            <a:pPr lvl="2"/>
            <a:r>
              <a:rPr lang="en-US" dirty="0"/>
              <a:t>Compton back scattering</a:t>
            </a:r>
          </a:p>
          <a:p>
            <a:pPr lvl="2"/>
            <a:r>
              <a:rPr lang="en-US" dirty="0"/>
              <a:t>Gamma factories with Partially Stripped ions</a:t>
            </a:r>
          </a:p>
          <a:p>
            <a:pPr lvl="1"/>
            <a:r>
              <a:rPr lang="en-US" dirty="0"/>
              <a:t>This could be also a common ground with ICFA, ICUIL, WG14, C16</a:t>
            </a:r>
          </a:p>
          <a:p>
            <a:pPr lvl="1"/>
            <a:endParaRPr lang="en-US" dirty="0"/>
          </a:p>
          <a:p>
            <a:r>
              <a:rPr lang="en-US" dirty="0" err="1"/>
              <a:t>SubWG</a:t>
            </a:r>
            <a:r>
              <a:rPr lang="en-US" dirty="0"/>
              <a:t> members: …….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E9A8F-991A-41B9-BC6B-5084300A6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0F127-9119-4F2D-ACF8-CB31E1A42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3602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AAD2B-BC15-459F-8B3B-820113C26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Interactions with IAEA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A2B21-4455-4672-8EFE-D63397B38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IAEA appears to be quite active in keeping a DB of accelerator facilities, organizing conferences on accelerators and their applications,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Should we identify areas for synergetic activities?</a:t>
            </a:r>
          </a:p>
          <a:p>
            <a:pPr lvl="1"/>
            <a:r>
              <a:rPr lang="en-US" dirty="0"/>
              <a:t>Education</a:t>
            </a:r>
          </a:p>
          <a:p>
            <a:pPr lvl="1"/>
            <a:r>
              <a:rPr lang="en-US" dirty="0"/>
              <a:t>Application of Accelerators</a:t>
            </a:r>
          </a:p>
          <a:p>
            <a:pPr lvl="1"/>
            <a:r>
              <a:rPr lang="en-US" dirty="0"/>
              <a:t>Initiatives to support accelerator physics/accelerator physics education in less developed countries?</a:t>
            </a:r>
          </a:p>
          <a:p>
            <a:pPr lvl="1"/>
            <a:endParaRPr lang="en-US" dirty="0"/>
          </a:p>
          <a:p>
            <a:r>
              <a:rPr lang="en-US" dirty="0" err="1"/>
              <a:t>SubWG</a:t>
            </a:r>
            <a:r>
              <a:rPr lang="en-US" dirty="0"/>
              <a:t> members: …….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6E2A6-6425-4AD5-A757-9772C0DCD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483FE-059D-4C84-AD65-D96313702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363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E7B834A-F8FA-4441-BAC1-AAC6750AF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(Website/Indico, etc.)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E14284-D78F-4141-800E-2C6D6BBCF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mailing list has been created to exchange information among WG14 members: </a:t>
            </a:r>
            <a:r>
              <a:rPr lang="en-US" dirty="0">
                <a:hlinkClick r:id="rId2"/>
              </a:rPr>
              <a:t>iupap-wg14@cern.ch</a:t>
            </a:r>
            <a:r>
              <a:rPr lang="en-US" dirty="0"/>
              <a:t> </a:t>
            </a:r>
          </a:p>
          <a:p>
            <a:r>
              <a:rPr lang="en-US" dirty="0"/>
              <a:t>An Indico page has been created for our meetings and potential other events (workshops, etc.): </a:t>
            </a:r>
            <a:r>
              <a:rPr lang="en-US" dirty="0">
                <a:hlinkClick r:id="rId3"/>
              </a:rPr>
              <a:t>https://indico.cern.ch/category/14659/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 all WG members should have the rights </a:t>
            </a:r>
            <a:r>
              <a:rPr lang="en-US">
                <a:sym typeface="Wingdings" panose="05000000000000000000" pitchFamily="2" charset="2"/>
              </a:rPr>
              <a:t>to access &amp; manage </a:t>
            </a:r>
            <a:r>
              <a:rPr lang="en-US" dirty="0">
                <a:sym typeface="Wingdings" panose="05000000000000000000" pitchFamily="2" charset="2"/>
              </a:rPr>
              <a:t>the page</a:t>
            </a:r>
          </a:p>
          <a:p>
            <a:r>
              <a:rPr lang="en-US" dirty="0">
                <a:sym typeface="Wingdings" panose="05000000000000000000" pitchFamily="2" charset="2"/>
              </a:rPr>
              <a:t>Web site: IUPAP/WG14 web site is outdated. Contacted the Secretary General (J. </a:t>
            </a:r>
            <a:r>
              <a:rPr lang="en-US" dirty="0" err="1">
                <a:sym typeface="Wingdings" panose="05000000000000000000" pitchFamily="2" charset="2"/>
              </a:rPr>
              <a:t>Vigens</a:t>
            </a:r>
            <a:r>
              <a:rPr lang="en-US" dirty="0">
                <a:sym typeface="Wingdings" panose="05000000000000000000" pitchFamily="2" charset="2"/>
              </a:rPr>
              <a:t>):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Create a different one and link to it from the main IUPAP WG14 page (this is the approach taken by ICFA, ICUIL)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Update the membership/mandate in the main page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EFFAF8-F067-4E62-9717-D390BA2F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23A97-6465-4E3D-ADC2-EECF916A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402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DA90F-3CB6-4229-975A-9F1EC159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 of the web site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EC42A-B92D-4BB5-9B61-30A5A7490D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Links to IPAC Conferences and </a:t>
            </a:r>
            <a:r>
              <a:rPr lang="en-US" dirty="0" err="1"/>
              <a:t>JACoW</a:t>
            </a:r>
            <a:r>
              <a:rPr lang="en-US" dirty="0"/>
              <a:t> Proceedings?</a:t>
            </a:r>
          </a:p>
          <a:p>
            <a:r>
              <a:rPr lang="en-US" dirty="0"/>
              <a:t>Links to CAS/USPAS/JUAS/ICTP and various Web Courses/MOOCs (Massive Open On-line Course) on Accelerator physics?</a:t>
            </a:r>
          </a:p>
          <a:p>
            <a:r>
              <a:rPr lang="en-US" dirty="0"/>
              <a:t>Post openings in Accelerator Facilities? </a:t>
            </a:r>
          </a:p>
          <a:p>
            <a:r>
              <a:rPr lang="en-US" dirty="0"/>
              <a:t>Newsletter: publish short articles on accelerator facilities/schools/events by one WG14 member or solicited to other institutes by one WG14 member?</a:t>
            </a:r>
          </a:p>
          <a:p>
            <a:r>
              <a:rPr lang="en-US" dirty="0"/>
              <a:t>Link to accelerator prizes/theses in accelerator science</a:t>
            </a:r>
          </a:p>
          <a:p>
            <a:r>
              <a:rPr lang="en-US" dirty="0"/>
              <a:t>Link to ICFA BD Newsletters?</a:t>
            </a:r>
          </a:p>
          <a:p>
            <a:r>
              <a:rPr lang="en-US" dirty="0">
                <a:solidFill>
                  <a:srgbClr val="FF0000"/>
                </a:solidFill>
              </a:rPr>
              <a:t>Volunteers to help? we could use CERN infrastructure</a:t>
            </a:r>
          </a:p>
          <a:p>
            <a:r>
              <a:rPr lang="en-US" dirty="0" err="1">
                <a:solidFill>
                  <a:srgbClr val="FF0000"/>
                </a:solidFill>
              </a:rPr>
              <a:t>SubWG</a:t>
            </a:r>
            <a:r>
              <a:rPr lang="en-US" dirty="0">
                <a:solidFill>
                  <a:srgbClr val="FF0000"/>
                </a:solidFill>
              </a:rPr>
              <a:t> members: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016FB-43D9-406D-B962-65BDBD60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31CCC3-CC60-4688-859F-10BDD6AF8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99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9871-8CC4-4439-981D-EC1477F9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Meetings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6E9A-2E07-499B-8AC9-2A144524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Meeting </a:t>
            </a:r>
            <a:r>
              <a:rPr lang="en-US" dirty="0"/>
              <a:t>every ~3 months:</a:t>
            </a:r>
          </a:p>
          <a:p>
            <a:pPr lvl="1"/>
            <a:r>
              <a:rPr lang="en-US" dirty="0"/>
              <a:t>February (week starting 21/2) - today</a:t>
            </a:r>
          </a:p>
          <a:p>
            <a:pPr lvl="1"/>
            <a:r>
              <a:rPr lang="en-US" dirty="0"/>
              <a:t>May (week starting 30/5)</a:t>
            </a:r>
          </a:p>
          <a:p>
            <a:pPr lvl="1"/>
            <a:r>
              <a:rPr lang="en-US" dirty="0"/>
              <a:t>September (week starting 19/9)</a:t>
            </a:r>
          </a:p>
          <a:p>
            <a:pPr lvl="1"/>
            <a:r>
              <a:rPr lang="en-US" dirty="0"/>
              <a:t>November (week starting 21/11)</a:t>
            </a:r>
          </a:p>
          <a:p>
            <a:pPr lvl="1"/>
            <a:endParaRPr lang="en-US" dirty="0"/>
          </a:p>
          <a:p>
            <a:r>
              <a:rPr lang="en-US" dirty="0"/>
              <a:t>Continue with virtual meetings for the time being and possibly have face-to-face meetings 1/year (at IPAC? starting from 2023?)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46A4A-FCD9-4FA8-8E1F-B3F98FF8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9638-3EAA-48F3-89C5-9C8D1612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20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75D4-147A-4AE4-9044-7CC8E32E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meeting: possible 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BDEA6-6963-4D58-AB7D-9EF72F01E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IPAC as WG14 Conference and IPAC MoU (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Gianluigi, Caterina, Lia, Lin, Tadashi)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Interactions with ICFA/ICUIL/IAEA?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103D6-2982-4F3D-A262-F8AE52B5A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- 8th IUPAP WG14 Meeting - Topics for discussion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08EDD-66E1-4D70-A356-176B6DCD3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783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3358</TotalTime>
  <Words>709</Words>
  <Application>Microsoft Office PowerPoint</Application>
  <PresentationFormat>Widescreen</PresentationFormat>
  <Paragraphs>84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Office Theme</vt:lpstr>
      <vt:lpstr>Topics for discussion</vt:lpstr>
      <vt:lpstr>Modus Operandi (proposal)</vt:lpstr>
      <vt:lpstr>Interaction with ICFA</vt:lpstr>
      <vt:lpstr>Interaction with ICUIL</vt:lpstr>
      <vt:lpstr>Interactions with IAEA</vt:lpstr>
      <vt:lpstr>Communication (Website/Indico, etc.)</vt:lpstr>
      <vt:lpstr>Content of the web site</vt:lpstr>
      <vt:lpstr>Future Meetings</vt:lpstr>
      <vt:lpstr>Next meeting: possible 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36</cp:revision>
  <dcterms:created xsi:type="dcterms:W3CDTF">2021-12-07T15:28:04Z</dcterms:created>
  <dcterms:modified xsi:type="dcterms:W3CDTF">2022-02-22T15:48:48Z</dcterms:modified>
</cp:coreProperties>
</file>