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401" r:id="rId3"/>
    <p:sldId id="258" r:id="rId4"/>
    <p:sldId id="257" r:id="rId5"/>
    <p:sldId id="41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3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5D75-81BF-406B-9298-61E3B5727590}" type="datetimeFigureOut">
              <a:rPr lang="en-GB" smtClean="0"/>
              <a:t>21/02/2022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A8A01-8811-4C0A-9602-6EEBCDD937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6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845F-0CE7-42D1-8B1A-5F2D177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D419F-0463-41C2-99A6-BE989DFE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EC59-08D0-4D62-9B4A-5C8942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8E5E-4198-49D7-A23C-6C5FA0F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DEF8-3852-4356-B312-4029178C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F259-6D01-4549-8A92-61372CF9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C439-D54C-4A03-8891-4D99481F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63A0C-A923-4FC2-882D-333B9C0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72E99-6217-4B40-B0AC-E4828FA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CAF5-B645-4452-B459-1E00EEAB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2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B36E-994C-4F97-B3B5-5AAD5314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8F5D4-2E79-419D-89B2-71DF873F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B09C-F901-4B72-B10F-2EA8BE84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3213-B35A-4E58-8FAA-BF39F69A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EA67-FB43-4AD3-8754-1DF8E664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2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4330-B493-4068-A5E6-9E8F18E9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F1EA-2F00-4F0A-91E6-FECCC26E5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19F23-D4B3-4640-9CD3-1F074C719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433B6-6030-49A3-BF3D-83F42BCC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AE8B7-55A2-49EE-A92D-11CC7D98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03B61-FAD4-4C1B-85F3-879E2D6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6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61DF-0B67-4579-999E-006DB44B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15FA0-E9DD-4957-9D25-B6C9AAC9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BBF74-E1C8-48A6-8349-4C2AEDD0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E4F5F-FAF1-4E5B-87BF-21BFD5B6D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9859-552B-441A-871D-38E76155D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24AE1-4FE6-44D0-BCA9-11BF7B22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6D4B-5304-4758-9FC5-3184F08F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9E49A-9AEA-4E55-A483-88FC560B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07F8-41AD-4C48-8AC1-F11F1E2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ED81A-DA9C-40B9-B770-977971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628C-06AF-41FA-AB91-E6DC2960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A950A-5F96-4D5C-9ADC-0C8EEDBA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1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8B317-F8E7-42BB-B27A-2F235405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586BD-3E80-44EA-9835-068E2A05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6F2B-0CF3-4F4D-A8EE-D2FFED95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1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C0A9-96BB-415E-82D8-DB921EF0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A28F-3422-48A2-94FF-8E0B3011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E629-61BD-49A6-9A1D-2CB8A989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C93E-0B0E-4DDB-ADB7-039E49EF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4DBD-0EFC-4738-85A9-EC1513F0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A11C-6803-46A0-ABC1-F3D9AFB9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D493-9A5B-4DBA-B0EA-D3AA7382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B34C4-0A0E-4F1E-AAE8-3292A2FC6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F8671-B2DE-44D4-8FF6-D21C2177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B23D-EF6A-4791-9FFA-B13997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7F9-5719-4FCC-B593-745522A0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A37D-71E6-4FBB-ABAA-E1A7F558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09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F52-2476-4AD4-A5DA-BE55958B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B4890-A671-4D77-AD1E-642FE4159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71D7-A968-4CD6-9A9E-470772F8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0777-EC61-4F9E-9C27-4D69C5AF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4D3B-5BC9-41AD-ADE3-C8264CD1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79B936-CC05-4102-B543-573FD980D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7A3FB-B3D3-4150-AF33-5392D6E53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3054-82E3-4C0F-8F55-22D1F28E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FC30C-DD58-45DE-AB1B-C062880D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91C5-C4DB-4F45-ACEE-BE3AE26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9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DD5C6-11CA-41E6-A156-88EAFD46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00D3F-851D-4F1A-8A31-FE1FE89EA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BB59-3A71-4FEE-AE5E-BC1FC23F7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22/02/2022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A981-9538-466E-B0CA-55D87C355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9C1A-9AD0-4705-9147-77CCB8C2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C94B74-5C39-4A09-B7D5-F0211DFF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0"/>
            <a:ext cx="27527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spas.fnal.gov/programs/JAS/index.shtml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FA1F-70B0-4568-B14C-38CEABB9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WG14 and Education in Accelerator Science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A3A16-E624-443D-BB9B-8DA28632D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O. Kester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12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EF9D1-F2DA-4DA5-8ADB-84FEE1B1D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74248" cy="1325563"/>
          </a:xfrm>
        </p:spPr>
        <p:txBody>
          <a:bodyPr/>
          <a:lstStyle/>
          <a:p>
            <a:r>
              <a:rPr lang="en-US" dirty="0"/>
              <a:t>International Accelerator School (IAS) -background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48F2F-BEF0-40C5-AEE2-EBFBD92B2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4682"/>
            <a:ext cx="10515600" cy="4351338"/>
          </a:xfrm>
        </p:spPr>
        <p:txBody>
          <a:bodyPr>
            <a:noAutofit/>
          </a:bodyPr>
          <a:lstStyle/>
          <a:p>
            <a:r>
              <a:rPr lang="en-US" sz="2000" dirty="0"/>
              <a:t>The precursor of the IAS is the Joint Accelerator School (JAS). 4 institutes/labs being concerned with the organization, CAS, USPAS, JINR, KEK. </a:t>
            </a:r>
          </a:p>
          <a:p>
            <a:r>
              <a:rPr lang="en-US" sz="2000" dirty="0"/>
              <a:t>The initiative for new events is left open and consequently in the history of the JAS the intervals between courses are irregular.</a:t>
            </a:r>
          </a:p>
          <a:p>
            <a:r>
              <a:rPr lang="en-US" sz="2000" dirty="0"/>
              <a:t>Mark Boland (Canadian Light Sources, CLS) entered for the 2021 issue (now 2022 due to Covid) and has support from TRIUMF. </a:t>
            </a:r>
            <a:br>
              <a:rPr lang="en-US" sz="2000" dirty="0"/>
            </a:br>
            <a:r>
              <a:rPr lang="en-US" sz="2000" dirty="0"/>
              <a:t>Suzie Sheehy has announced interest for 2024 to organize a course in Melbourne. During the discussions the JAS was rebaptized IAS.</a:t>
            </a:r>
          </a:p>
          <a:p>
            <a:r>
              <a:rPr lang="en-US" sz="2000" dirty="0"/>
              <a:t>During 2019 Hermann Schmickler (CAS) made the IAS known to ICFA and in order to obtain an ICFA sponsorship of about 20000 Dollars/ course.</a:t>
            </a:r>
            <a:br>
              <a:rPr lang="en-US" sz="2000" dirty="0"/>
            </a:br>
            <a:r>
              <a:rPr lang="en-US" sz="2000" dirty="0"/>
              <a:t>This ICFA sponsorship would have to be approved through presentations in committee meetings, but Covid and other issues scrambled things that this never happened.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9C374-676B-4062-944C-A851E90EE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FA34F-4ACC-405A-BEA6-E44C42E495C5}" type="slidenum">
              <a:rPr lang="en-GB" smtClean="0"/>
              <a:t>2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FDE86-2876-447B-A144-E8B4991A7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35DF1-55A0-4902-9854-F512A93D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536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AE581-210F-4D28-814E-31FEBC86A772}"/>
              </a:ext>
            </a:extLst>
          </p:cNvPr>
          <p:cNvSpPr txBox="1">
            <a:spLocks/>
          </p:cNvSpPr>
          <p:nvPr/>
        </p:nvSpPr>
        <p:spPr>
          <a:xfrm>
            <a:off x="1327144" y="181230"/>
            <a:ext cx="3520736" cy="7978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JAS History</a:t>
            </a:r>
            <a:endParaRPr lang="en-CA" b="1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6314030-D922-47D3-B9B4-B4DC433370C4}"/>
              </a:ext>
            </a:extLst>
          </p:cNvPr>
          <p:cNvSpPr txBox="1">
            <a:spLocks/>
          </p:cNvSpPr>
          <p:nvPr/>
        </p:nvSpPr>
        <p:spPr>
          <a:xfrm>
            <a:off x="4969235" y="2080470"/>
            <a:ext cx="6834075" cy="45963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hlinkClick r:id="rId2"/>
              </a:rPr>
              <a:t>https://uspas.fnal.gov/programs/JAS/index.shtml</a:t>
            </a:r>
            <a:endParaRPr lang="en-US" sz="2400" dirty="0"/>
          </a:p>
          <a:p>
            <a:r>
              <a:rPr lang="en-US" sz="2400" dirty="0"/>
              <a:t>Boland has been approached in 2017 and 2019 by colleagues in JAS to make a proposal (unsuccessful attempt made in 2011 to host a JAS in Australia).</a:t>
            </a:r>
          </a:p>
          <a:p>
            <a:r>
              <a:rPr lang="en-US" sz="2400" dirty="0"/>
              <a:t>Canada (CLS and TRIUMF) included as part of a push for a new International Accelerator School (IAS) transition promoted by CERN.</a:t>
            </a:r>
          </a:p>
          <a:p>
            <a:r>
              <a:rPr lang="en-US" sz="2400" dirty="0"/>
              <a:t>No past program specifically on Superconductivity (SC) and SC-technology.</a:t>
            </a:r>
            <a:br>
              <a:rPr lang="en-US" sz="2400" dirty="0"/>
            </a:br>
            <a:r>
              <a:rPr lang="en-US" sz="2400" dirty="0">
                <a:sym typeface="Wingdings" panose="05000000000000000000" pitchFamily="2" charset="2"/>
              </a:rPr>
              <a:t> picked up by Boland and Kester</a:t>
            </a:r>
            <a:endParaRPr lang="en-CA" sz="2400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4649BAB3-433F-447D-8911-46CCC9CAA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20" y="1101761"/>
            <a:ext cx="4009938" cy="5641073"/>
          </a:xfrm>
          <a:prstGeom prst="rect">
            <a:avLst/>
          </a:prstGeom>
          <a:noFill/>
          <a:ln w="15875">
            <a:solidFill>
              <a:schemeClr val="tx1"/>
            </a:solidFill>
          </a:ln>
          <a:effectLst>
            <a:glow rad="88900">
              <a:schemeClr val="tx1">
                <a:lumMod val="50000"/>
                <a:lumOff val="50000"/>
              </a:schemeClr>
            </a:glow>
          </a:effec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D47E3011-973F-4AFA-955B-2AB545A2C63D}"/>
              </a:ext>
            </a:extLst>
          </p:cNvPr>
          <p:cNvSpPr/>
          <p:nvPr/>
        </p:nvSpPr>
        <p:spPr>
          <a:xfrm>
            <a:off x="0" y="181230"/>
            <a:ext cx="7238878" cy="797850"/>
          </a:xfrm>
          <a:custGeom>
            <a:avLst/>
            <a:gdLst/>
            <a:ahLst/>
            <a:cxnLst/>
            <a:rect l="l" t="t" r="r" b="b"/>
            <a:pathLst>
              <a:path w="3796665" h="763269">
                <a:moveTo>
                  <a:pt x="3796080" y="0"/>
                </a:moveTo>
                <a:lnTo>
                  <a:pt x="3767467" y="0"/>
                </a:lnTo>
                <a:lnTo>
                  <a:pt x="0" y="0"/>
                </a:lnTo>
                <a:lnTo>
                  <a:pt x="0" y="28613"/>
                </a:lnTo>
                <a:lnTo>
                  <a:pt x="3767467" y="28613"/>
                </a:lnTo>
                <a:lnTo>
                  <a:pt x="3767467" y="734415"/>
                </a:lnTo>
                <a:lnTo>
                  <a:pt x="0" y="734415"/>
                </a:lnTo>
                <a:lnTo>
                  <a:pt x="0" y="763028"/>
                </a:lnTo>
                <a:lnTo>
                  <a:pt x="3767467" y="763028"/>
                </a:lnTo>
                <a:lnTo>
                  <a:pt x="3796080" y="763028"/>
                </a:lnTo>
                <a:lnTo>
                  <a:pt x="3796080" y="734415"/>
                </a:lnTo>
                <a:lnTo>
                  <a:pt x="3796080" y="28613"/>
                </a:lnTo>
                <a:lnTo>
                  <a:pt x="3796080" y="0"/>
                </a:lnTo>
                <a:close/>
              </a:path>
            </a:pathLst>
          </a:custGeom>
          <a:solidFill>
            <a:srgbClr val="EC301F"/>
          </a:solidFill>
        </p:spPr>
        <p:txBody>
          <a:bodyPr wrap="square" lIns="0" tIns="0" rIns="0" bIns="0" rtlCol="0"/>
          <a:lstStyle/>
          <a:p>
            <a:endParaRPr sz="3106"/>
          </a:p>
        </p:txBody>
      </p:sp>
    </p:spTree>
    <p:extLst>
      <p:ext uri="{BB962C8B-B14F-4D97-AF65-F5344CB8AC3E}">
        <p14:creationId xmlns:p14="http://schemas.microsoft.com/office/powerpoint/2010/main" val="180191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6F807-F313-46D4-BFBA-B76E5A6795E5}"/>
              </a:ext>
            </a:extLst>
          </p:cNvPr>
          <p:cNvSpPr txBox="1">
            <a:spLocks/>
          </p:cNvSpPr>
          <p:nvPr/>
        </p:nvSpPr>
        <p:spPr>
          <a:xfrm>
            <a:off x="520118" y="2455007"/>
            <a:ext cx="10981188" cy="356312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School on superconducting technology in accelerators – </a:t>
            </a:r>
            <a:r>
              <a:rPr lang="en-US" sz="2400" dirty="0" err="1"/>
              <a:t>inc.</a:t>
            </a:r>
            <a:r>
              <a:rPr lang="en-US" sz="2400" dirty="0"/>
              <a:t> RF, magnets, ancillary engineering systems.</a:t>
            </a:r>
          </a:p>
          <a:p>
            <a:r>
              <a:rPr lang="en-US" sz="2400" dirty="0"/>
              <a:t>Aimed at postgraduate MSc, PhD, and staff scientists and engineers.</a:t>
            </a:r>
          </a:p>
          <a:p>
            <a:r>
              <a:rPr lang="en-US" sz="2400" dirty="0"/>
              <a:t>Motivated by Canadian activities; HL-LHC upgrade, ARIEL at TRIUMF, SRF at CLS, Fundamental SRF research at University of Victoria and TRIUMF and international collaborations.</a:t>
            </a:r>
          </a:p>
          <a:p>
            <a:r>
              <a:rPr lang="en-US" sz="2400" dirty="0"/>
              <a:t>Located on the campus of University of Saskatchewan with tours of CLS SRF and SC magnet facility.</a:t>
            </a:r>
          </a:p>
          <a:p>
            <a:r>
              <a:rPr lang="en-US" sz="2400" dirty="0"/>
              <a:t>July 2022 to fit in between USPAS usually June and CAS usually Aug/Sep.</a:t>
            </a:r>
            <a:endParaRPr lang="en-CA" sz="2400" dirty="0"/>
          </a:p>
        </p:txBody>
      </p:sp>
      <p:pic>
        <p:nvPicPr>
          <p:cNvPr id="4" name="object 2">
            <a:extLst>
              <a:ext uri="{FF2B5EF4-FFF2-40B4-BE49-F238E27FC236}">
                <a16:creationId xmlns:a16="http://schemas.microsoft.com/office/drawing/2014/main" id="{237DA4EE-10FF-45A6-A9B3-CCAF0558FB7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588617" cy="2148396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E42B0CCF-708D-47FF-9CF0-C14193D710DB}"/>
              </a:ext>
            </a:extLst>
          </p:cNvPr>
          <p:cNvSpPr txBox="1">
            <a:spLocks/>
          </p:cNvSpPr>
          <p:nvPr/>
        </p:nvSpPr>
        <p:spPr>
          <a:xfrm>
            <a:off x="-167780" y="960522"/>
            <a:ext cx="8892330" cy="1130124"/>
          </a:xfrm>
          <a:prstGeom prst="rect">
            <a:avLst/>
          </a:prstGeom>
        </p:spPr>
        <p:txBody>
          <a:bodyPr vert="horz" wrap="square" lIns="0" tIns="21914" rIns="0" bIns="0" rtlCol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25932" algn="l">
              <a:spcBef>
                <a:spcPts val="173"/>
              </a:spcBef>
            </a:pPr>
            <a:r>
              <a:rPr lang="en-US" sz="3600" b="1" spc="147" dirty="0">
                <a:solidFill>
                  <a:schemeClr val="bg1"/>
                </a:solidFill>
              </a:rPr>
              <a:t>IAS 2022, Saskatoon, Canada </a:t>
            </a:r>
            <a:br>
              <a:rPr lang="en-US" sz="3600" b="1" spc="147" dirty="0">
                <a:solidFill>
                  <a:schemeClr val="bg1"/>
                </a:solidFill>
              </a:rPr>
            </a:br>
            <a:r>
              <a:rPr lang="en-US" sz="3600" b="1" spc="147" dirty="0">
                <a:solidFill>
                  <a:schemeClr val="bg1"/>
                </a:solidFill>
              </a:rPr>
              <a:t>July 11-21, 2022</a:t>
            </a:r>
          </a:p>
        </p:txBody>
      </p:sp>
    </p:spTree>
    <p:extLst>
      <p:ext uri="{BB962C8B-B14F-4D97-AF65-F5344CB8AC3E}">
        <p14:creationId xmlns:p14="http://schemas.microsoft.com/office/powerpoint/2010/main" val="1031223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C11B-2CB4-4983-A224-4DE63403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IUPAP WG14 and IAS -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E58B3-1D9F-4A2F-B401-9A5CC2DE7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361103" cy="435133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000" dirty="0"/>
              <a:t>The IAS has no governance structure; therefore the steady evolution is slow.</a:t>
            </a:r>
            <a:br>
              <a:rPr lang="en-US" sz="2000" dirty="0"/>
            </a:br>
            <a:r>
              <a:rPr lang="en-US" sz="2000" dirty="0"/>
              <a:t>Its not intended to have IAS as a competition, but an extension of CAS, USPAS and other education activities</a:t>
            </a:r>
            <a:br>
              <a:rPr lang="en-US" sz="2000" dirty="0"/>
            </a:br>
            <a:r>
              <a:rPr lang="en-US" sz="2000" dirty="0">
                <a:sym typeface="Wingdings" panose="05000000000000000000" pitchFamily="2" charset="2"/>
              </a:rPr>
              <a:t> a memorandum from Bill Barletta about the intention of IAS exists</a:t>
            </a:r>
            <a:endParaRPr lang="en-US" sz="2000" dirty="0"/>
          </a:p>
          <a:p>
            <a:pPr>
              <a:lnSpc>
                <a:spcPct val="110000"/>
              </a:lnSpc>
            </a:pPr>
            <a:r>
              <a:rPr lang="en-US" sz="2000" dirty="0"/>
              <a:t>The IAS would be idea to support students from countries that have not sufficient resources to send students abroad – sponsorship</a:t>
            </a: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</a:pPr>
            <a:r>
              <a:rPr lang="en-GB" sz="2000" dirty="0"/>
              <a:t>WG14 to connect with ICFA chair Stuart Henderson and discuss governance of ISAS and potential financial support for students</a:t>
            </a:r>
          </a:p>
          <a:p>
            <a:pPr>
              <a:lnSpc>
                <a:spcPct val="110000"/>
              </a:lnSpc>
            </a:pPr>
            <a:r>
              <a:rPr lang="en-GB" sz="2000" dirty="0">
                <a:solidFill>
                  <a:srgbClr val="FF0000"/>
                </a:solidFill>
              </a:rPr>
              <a:t>Any support from IUPAP possible? Governance, financial</a:t>
            </a:r>
            <a:endParaRPr lang="en-US" sz="2000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64AAE-DB1F-4479-A4CC-B0B4E5C88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22/02/2022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A84BC-4060-4240-AAA9-C482DD472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O. Kester - 8th IUPAP WG14 Meeting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CD374-E955-4127-B41C-00546564B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41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2851</TotalTime>
  <Words>498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 WG14 and Education in Accelerator Science</vt:lpstr>
      <vt:lpstr>International Accelerator School (IAS) -background</vt:lpstr>
      <vt:lpstr>PowerPoint Presentation</vt:lpstr>
      <vt:lpstr>PowerPoint Presentation</vt:lpstr>
      <vt:lpstr>IUPAP WG14 and IAS -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Oliver Kester</cp:lastModifiedBy>
  <cp:revision>30</cp:revision>
  <dcterms:created xsi:type="dcterms:W3CDTF">2021-12-07T15:28:04Z</dcterms:created>
  <dcterms:modified xsi:type="dcterms:W3CDTF">2022-02-21T19:12:50Z</dcterms:modified>
</cp:coreProperties>
</file>