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417" r:id="rId2"/>
    <p:sldId id="256" r:id="rId3"/>
    <p:sldId id="416" r:id="rId4"/>
    <p:sldId id="427" r:id="rId5"/>
    <p:sldId id="404" r:id="rId6"/>
    <p:sldId id="406" r:id="rId7"/>
    <p:sldId id="407" r:id="rId8"/>
    <p:sldId id="408" r:id="rId9"/>
    <p:sldId id="41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34786-8694-45AA-86C5-45C38955D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new members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10BE5-E0AA-4F9A-99F4-EF89249B0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err="1">
                <a:solidFill>
                  <a:srgbClr val="00B050"/>
                </a:solidFill>
              </a:rPr>
              <a:t>Yunhai</a:t>
            </a:r>
            <a:r>
              <a:rPr lang="en-GB" sz="2400" dirty="0">
                <a:solidFill>
                  <a:srgbClr val="00B050"/>
                </a:solidFill>
              </a:rPr>
              <a:t> Cai, SLAC, USA</a:t>
            </a:r>
          </a:p>
          <a:p>
            <a:r>
              <a:rPr lang="en-GB" sz="2400" dirty="0">
                <a:solidFill>
                  <a:srgbClr val="00B050"/>
                </a:solidFill>
                <a:sym typeface="Wingdings" panose="05000000000000000000" pitchFamily="2" charset="2"/>
              </a:rPr>
              <a:t>Sylvie </a:t>
            </a:r>
            <a:r>
              <a:rPr lang="en-GB" sz="2400" dirty="0" err="1">
                <a:solidFill>
                  <a:srgbClr val="00B050"/>
                </a:solidFill>
                <a:sym typeface="Wingdings" panose="05000000000000000000" pitchFamily="2" charset="2"/>
              </a:rPr>
              <a:t>Jacquemot</a:t>
            </a:r>
            <a:r>
              <a:rPr lang="en-GB" sz="2400" dirty="0">
                <a:solidFill>
                  <a:srgbClr val="00B050"/>
                </a:solidFill>
                <a:sym typeface="Wingdings" panose="05000000000000000000" pitchFamily="2" charset="2"/>
              </a:rPr>
              <a:t>, LULI Ecole Polytechnique, France</a:t>
            </a:r>
            <a:endParaRPr lang="en-GB" sz="2400" dirty="0"/>
          </a:p>
          <a:p>
            <a:r>
              <a:rPr lang="en-US" sz="2400" dirty="0">
                <a:solidFill>
                  <a:srgbClr val="00B050"/>
                </a:solidFill>
                <a:ea typeface="Times New Roman" panose="02020603050405020304" pitchFamily="18" charset="0"/>
              </a:rPr>
              <a:t>Vaishali Naik, VECC, India</a:t>
            </a:r>
            <a:endParaRPr lang="en-GB" sz="2400" dirty="0">
              <a:solidFill>
                <a:srgbClr val="00B050"/>
              </a:solidFill>
            </a:endParaRPr>
          </a:p>
          <a:p>
            <a:r>
              <a:rPr lang="en-GB" sz="2400" dirty="0">
                <a:solidFill>
                  <a:srgbClr val="00B050"/>
                </a:solidFill>
                <a:sym typeface="Wingdings" panose="05000000000000000000" pitchFamily="2" charset="2"/>
              </a:rPr>
              <a:t>Thomas Roser, BNL, USA</a:t>
            </a:r>
          </a:p>
          <a:p>
            <a:r>
              <a:rPr lang="en-GB" sz="2400" dirty="0">
                <a:solidFill>
                  <a:srgbClr val="00B050"/>
                </a:solidFill>
              </a:rPr>
              <a:t>Suzie Sheehy, Uni. Melbourne, Australia</a:t>
            </a:r>
            <a:endParaRPr lang="en-GB" sz="24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r>
              <a:rPr lang="en-GB" sz="2400" dirty="0" err="1">
                <a:solidFill>
                  <a:srgbClr val="00B050"/>
                </a:solidFill>
              </a:rPr>
              <a:t>Aliz</a:t>
            </a:r>
            <a:r>
              <a:rPr lang="en-GB" sz="2400" dirty="0">
                <a:solidFill>
                  <a:srgbClr val="00B050"/>
                </a:solidFill>
              </a:rPr>
              <a:t> Simon, IAEA, Austria</a:t>
            </a:r>
          </a:p>
          <a:p>
            <a:r>
              <a:rPr lang="en-US" sz="2400" dirty="0" err="1">
                <a:solidFill>
                  <a:srgbClr val="00B050"/>
                </a:solidFill>
              </a:rPr>
              <a:t>Liangting</a:t>
            </a:r>
            <a:r>
              <a:rPr lang="en-US" sz="2400" dirty="0">
                <a:solidFill>
                  <a:srgbClr val="00B050"/>
                </a:solidFill>
              </a:rPr>
              <a:t> Sun, IMP-CAS, China</a:t>
            </a:r>
          </a:p>
          <a:p>
            <a:endParaRPr lang="en-GB" sz="2400" dirty="0">
              <a:solidFill>
                <a:srgbClr val="00B050"/>
              </a:solidFill>
            </a:endParaRPr>
          </a:p>
          <a:p>
            <a:pPr lvl="1"/>
            <a:endParaRPr lang="en-GB" sz="2800" dirty="0">
              <a:solidFill>
                <a:srgbClr val="00B050"/>
              </a:solidFill>
            </a:endParaRPr>
          </a:p>
          <a:p>
            <a:pPr lvl="1"/>
            <a:endParaRPr lang="en-US" sz="2800" dirty="0">
              <a:solidFill>
                <a:srgbClr val="00B050"/>
              </a:solidFill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380C6-674B-441C-94CE-4FE04D626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44E07-51BC-4D58-9F23-C995D0AF2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56720-5BFB-4B0E-A92B-93B658C82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86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Agenda, Minutes &amp; Follow-up of actions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124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1786-EC51-4D07-A339-F85D9C16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516B-A6B5-4D90-9664-CB34A196F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Introductions &amp; Welcome of New Members (all)</a:t>
            </a:r>
          </a:p>
          <a:p>
            <a:r>
              <a:rPr lang="en-US" dirty="0"/>
              <a:t>Agenda, Minutes of the previous meeting, Follow-up of actions (Gianluigi)</a:t>
            </a:r>
          </a:p>
          <a:p>
            <a:r>
              <a:rPr lang="en-GB" dirty="0"/>
              <a:t>WG14 and promotion of Accelerator Science (Swapan, Lenny)</a:t>
            </a:r>
          </a:p>
          <a:p>
            <a:r>
              <a:rPr lang="en-GB" dirty="0"/>
              <a:t>WG14 and Education in Accelerator Science (Oliver, Bob, Sekazi)</a:t>
            </a:r>
          </a:p>
          <a:p>
            <a:r>
              <a:rPr lang="en-GB" dirty="0"/>
              <a:t>Points for discussion (Gianluigi)</a:t>
            </a:r>
          </a:p>
          <a:p>
            <a:r>
              <a:rPr lang="en-GB" dirty="0"/>
              <a:t>A.O.B.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AFAB-B0E7-4167-A0BC-192D71B5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1780E-F12B-475F-9FB7-2FCC30A7F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1C62D-4A8D-4274-A924-622D4F97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71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9D373-E847-4A10-967D-2AE92E2F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Mandate (changes to be approved)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CC510-CD71-483C-87F8-16E156297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Promote the exchange of information and views among the members of the international scientific community in the field of Accelerator Science including, but not limited to, the following: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Education and training in Accelerator Physics and Technology</a:t>
            </a:r>
          </a:p>
          <a:p>
            <a:pPr lvl="1"/>
            <a:r>
              <a:rPr lang="en-GB" dirty="0"/>
              <a:t>The theory and experiments concerned with the nature and properties of particle accelerators and beam physics</a:t>
            </a:r>
          </a:p>
          <a:p>
            <a:pPr lvl="1"/>
            <a:r>
              <a:rPr lang="en-GB" dirty="0"/>
              <a:t>The improvement of international communication in Accelerator Science through the sponsorship of professional meetings</a:t>
            </a:r>
          </a:p>
          <a:p>
            <a:pPr lvl="1"/>
            <a:r>
              <a:rPr lang="en-GB" dirty="0"/>
              <a:t>The future of accelerator facilities for various fields that benefit science and society</a:t>
            </a:r>
          </a:p>
          <a:p>
            <a:pPr lvl="1"/>
            <a:r>
              <a:rPr lang="en-GB" dirty="0"/>
              <a:t>The industrial, medical, energy production and environmental applications of relevant accelerator technologies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7A949-D5F1-4587-92E0-50BBA201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5550F-35D8-49F0-AE18-02E2140B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53E7D-946F-4461-8975-593C00D7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605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01036D2-CA37-4199-BA2F-82839CF9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6360E3-B253-4954-AAF2-430BE29C8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5715"/>
            <a:ext cx="10895091" cy="4701248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/>
              <a:t>Africa:</a:t>
            </a:r>
          </a:p>
          <a:p>
            <a:pPr lvl="1"/>
            <a:r>
              <a:rPr lang="en-GB" sz="6800" dirty="0"/>
              <a:t>Simon Mullins, BIUST, Botswana</a:t>
            </a:r>
          </a:p>
          <a:p>
            <a:pPr lvl="1"/>
            <a:r>
              <a:rPr lang="en-US" sz="6800" i="1" dirty="0">
                <a:solidFill>
                  <a:srgbClr val="FF0000"/>
                </a:solidFill>
              </a:rPr>
              <a:t>Z. Buthelezi declined. Proposal from S. Mullins: </a:t>
            </a:r>
            <a:r>
              <a:rPr lang="en-GB" sz="6800" i="1" dirty="0">
                <a:solidFill>
                  <a:srgbClr val="FF0000"/>
                </a:solidFill>
              </a:rPr>
              <a:t>: Iyabo Usman (University of Witwatersrand, SA)</a:t>
            </a:r>
            <a:endParaRPr lang="en-US" sz="6800" i="1" dirty="0">
              <a:solidFill>
                <a:srgbClr val="FF0000"/>
              </a:solidFill>
            </a:endParaRPr>
          </a:p>
          <a:p>
            <a:pPr lvl="1"/>
            <a:r>
              <a:rPr lang="en-US" sz="6800" i="1" dirty="0">
                <a:solidFill>
                  <a:srgbClr val="FF0000"/>
                </a:solidFill>
              </a:rPr>
              <a:t>Representative from African Light Source. Proposal form S. Mtingwa: S. Connell (Univ Johannesburg, SA)</a:t>
            </a:r>
          </a:p>
          <a:p>
            <a:r>
              <a:rPr lang="en-US" sz="8000" dirty="0"/>
              <a:t>Americas:</a:t>
            </a:r>
          </a:p>
          <a:p>
            <a:pPr lvl="1"/>
            <a:r>
              <a:rPr lang="en-GB" sz="6800" dirty="0"/>
              <a:t>Lia Merminga, FNAL, USA</a:t>
            </a:r>
          </a:p>
          <a:p>
            <a:pPr lvl="1"/>
            <a:r>
              <a:rPr lang="en-GB" sz="6800" dirty="0" err="1"/>
              <a:t>Swapan</a:t>
            </a:r>
            <a:r>
              <a:rPr lang="en-GB" sz="6800" dirty="0"/>
              <a:t> Chattopadhyay, FNAL/SLAC, USA</a:t>
            </a:r>
          </a:p>
          <a:p>
            <a:pPr lvl="1"/>
            <a:r>
              <a:rPr lang="en-GB" sz="6800" dirty="0"/>
              <a:t>Oliver Kester, TRIUMF, Canada</a:t>
            </a:r>
          </a:p>
          <a:p>
            <a:pPr lvl="1"/>
            <a:r>
              <a:rPr lang="en-GB" sz="6800" dirty="0"/>
              <a:t>Liu Lin, LNLS, Brazil</a:t>
            </a:r>
          </a:p>
          <a:p>
            <a:pPr lvl="1"/>
            <a:r>
              <a:rPr lang="en-GB" sz="6800" dirty="0"/>
              <a:t>Sekazi Mtingwa, USA</a:t>
            </a:r>
          </a:p>
          <a:p>
            <a:r>
              <a:rPr lang="en-US" sz="8000" dirty="0"/>
              <a:t>Asia:</a:t>
            </a:r>
          </a:p>
          <a:p>
            <a:pPr lvl="1"/>
            <a:r>
              <a:rPr lang="en-GB" sz="6800" dirty="0"/>
              <a:t>Di-Jing Huang, NSRRC, Taiwan</a:t>
            </a:r>
          </a:p>
          <a:p>
            <a:pPr lvl="1"/>
            <a:r>
              <a:rPr lang="en-GB" sz="6800" dirty="0"/>
              <a:t>Michael Moyers, SPHIC, China</a:t>
            </a:r>
          </a:p>
          <a:p>
            <a:pPr lvl="1"/>
            <a:r>
              <a:rPr lang="en-US" sz="6800" dirty="0">
                <a:ea typeface="Times New Roman" panose="02020603050405020304" pitchFamily="18" charset="0"/>
              </a:rPr>
              <a:t>Tadashi Koseki, KEK, Japan</a:t>
            </a:r>
          </a:p>
          <a:p>
            <a:pPr lvl="1"/>
            <a:r>
              <a:rPr lang="en-US" sz="6800" dirty="0">
                <a:solidFill>
                  <a:srgbClr val="00B050"/>
                </a:solidFill>
                <a:ea typeface="Times New Roman" panose="02020603050405020304" pitchFamily="18" charset="0"/>
              </a:rPr>
              <a:t>Vaishali Naik, VECC, India</a:t>
            </a:r>
          </a:p>
          <a:p>
            <a:pPr lvl="1"/>
            <a:r>
              <a:rPr lang="en-US" sz="6800" dirty="0" err="1">
                <a:solidFill>
                  <a:srgbClr val="00B050"/>
                </a:solidFill>
              </a:rPr>
              <a:t>Liangting</a:t>
            </a:r>
            <a:r>
              <a:rPr lang="en-US" sz="6800" dirty="0">
                <a:solidFill>
                  <a:srgbClr val="00B050"/>
                </a:solidFill>
              </a:rPr>
              <a:t> Sun, IMP-CAS, China</a:t>
            </a:r>
          </a:p>
          <a:p>
            <a:pPr lvl="1"/>
            <a:r>
              <a:rPr lang="en-US" sz="6800" i="1" dirty="0">
                <a:solidFill>
                  <a:srgbClr val="FF0000"/>
                </a:solidFill>
              </a:rPr>
              <a:t>Somebody from Korea?</a:t>
            </a:r>
            <a:endParaRPr lang="en-GB" sz="6800" dirty="0"/>
          </a:p>
          <a:p>
            <a:pPr lvl="1"/>
            <a:endParaRPr lang="en-US" dirty="0"/>
          </a:p>
          <a:p>
            <a:pPr lvl="1"/>
            <a:endParaRPr lang="en-GB" dirty="0"/>
          </a:p>
          <a:p>
            <a:pPr lvl="1"/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GB" dirty="0"/>
          </a:p>
        </p:txBody>
      </p:sp>
      <p:pic>
        <p:nvPicPr>
          <p:cNvPr id="1025" name="DefaultOcx">
            <a:extLst>
              <a:ext uri="{FF2B5EF4-FFF2-40B4-BE49-F238E27FC236}">
                <a16:creationId xmlns:a16="http://schemas.microsoft.com/office/drawing/2014/main" id="{72BAB035-2AEE-4CAC-BD8E-D18A382DEBB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HTMLCheckbox1">
            <a:extLst>
              <a:ext uri="{FF2B5EF4-FFF2-40B4-BE49-F238E27FC236}">
                <a16:creationId xmlns:a16="http://schemas.microsoft.com/office/drawing/2014/main" id="{2D4C7E7E-A75E-4063-A91D-11BF9E45B05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HTMLCheckbox2">
            <a:extLst>
              <a:ext uri="{FF2B5EF4-FFF2-40B4-BE49-F238E27FC236}">
                <a16:creationId xmlns:a16="http://schemas.microsoft.com/office/drawing/2014/main" id="{258B0F26-2231-493F-8350-58F6247B4DA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HTMLCheckbox3">
            <a:extLst>
              <a:ext uri="{FF2B5EF4-FFF2-40B4-BE49-F238E27FC236}">
                <a16:creationId xmlns:a16="http://schemas.microsoft.com/office/drawing/2014/main" id="{50673058-538C-4E9E-92DB-C42BD63F75E0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HTMLCheckbox4">
            <a:extLst>
              <a:ext uri="{FF2B5EF4-FFF2-40B4-BE49-F238E27FC236}">
                <a16:creationId xmlns:a16="http://schemas.microsoft.com/office/drawing/2014/main" id="{11F84AD8-F31F-4DF9-9F16-04629FD2F28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HTMLCheckbox5">
            <a:extLst>
              <a:ext uri="{FF2B5EF4-FFF2-40B4-BE49-F238E27FC236}">
                <a16:creationId xmlns:a16="http://schemas.microsoft.com/office/drawing/2014/main" id="{1E72C606-B37D-40B0-A52E-20E37141FFD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HTMLCheckbox6">
            <a:extLst>
              <a:ext uri="{FF2B5EF4-FFF2-40B4-BE49-F238E27FC236}">
                <a16:creationId xmlns:a16="http://schemas.microsoft.com/office/drawing/2014/main" id="{46300BD0-28BF-413B-B4B3-0660EBB8CE5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HTMLCheckbox7">
            <a:extLst>
              <a:ext uri="{FF2B5EF4-FFF2-40B4-BE49-F238E27FC236}">
                <a16:creationId xmlns:a16="http://schemas.microsoft.com/office/drawing/2014/main" id="{BF0184CC-7E0A-4714-BECA-2149E4A9D7F5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HTMLCheckbox8">
            <a:extLst>
              <a:ext uri="{FF2B5EF4-FFF2-40B4-BE49-F238E27FC236}">
                <a16:creationId xmlns:a16="http://schemas.microsoft.com/office/drawing/2014/main" id="{731CE691-90C0-480E-87F9-92ADD76EE419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HTMLCheckbox9">
            <a:extLst>
              <a:ext uri="{FF2B5EF4-FFF2-40B4-BE49-F238E27FC236}">
                <a16:creationId xmlns:a16="http://schemas.microsoft.com/office/drawing/2014/main" id="{C83F0A2F-E203-4B46-B260-F914E680EF1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HTMLCheckbox10">
            <a:extLst>
              <a:ext uri="{FF2B5EF4-FFF2-40B4-BE49-F238E27FC236}">
                <a16:creationId xmlns:a16="http://schemas.microsoft.com/office/drawing/2014/main" id="{B6655DA9-35AD-44AC-B7EB-DA9B3500D7B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HTMLCheckbox11">
            <a:extLst>
              <a:ext uri="{FF2B5EF4-FFF2-40B4-BE49-F238E27FC236}">
                <a16:creationId xmlns:a16="http://schemas.microsoft.com/office/drawing/2014/main" id="{27C8FCC8-2E1D-4D58-BF1F-921D42F37DE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HTMLCheckbox12">
            <a:extLst>
              <a:ext uri="{FF2B5EF4-FFF2-40B4-BE49-F238E27FC236}">
                <a16:creationId xmlns:a16="http://schemas.microsoft.com/office/drawing/2014/main" id="{96E5E9D7-96FA-4188-8FA6-A6F7AABF145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HTMLCheckbox13">
            <a:extLst>
              <a:ext uri="{FF2B5EF4-FFF2-40B4-BE49-F238E27FC236}">
                <a16:creationId xmlns:a16="http://schemas.microsoft.com/office/drawing/2014/main" id="{A17A8AC5-4B1A-4396-8C69-4CA62851402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HTMLCheckbox14">
            <a:extLst>
              <a:ext uri="{FF2B5EF4-FFF2-40B4-BE49-F238E27FC236}">
                <a16:creationId xmlns:a16="http://schemas.microsoft.com/office/drawing/2014/main" id="{E98CEAC1-B84C-432B-8FE8-9573085C96D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HTMLCheckbox15">
            <a:extLst>
              <a:ext uri="{FF2B5EF4-FFF2-40B4-BE49-F238E27FC236}">
                <a16:creationId xmlns:a16="http://schemas.microsoft.com/office/drawing/2014/main" id="{2353675B-C6CE-433A-9A74-4C6330E2C20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HTMLCheckbox16">
            <a:extLst>
              <a:ext uri="{FF2B5EF4-FFF2-40B4-BE49-F238E27FC236}">
                <a16:creationId xmlns:a16="http://schemas.microsoft.com/office/drawing/2014/main" id="{66BC2AC0-6F65-4920-B2A5-93E8BCC8B62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HTMLCheckbox17">
            <a:extLst>
              <a:ext uri="{FF2B5EF4-FFF2-40B4-BE49-F238E27FC236}">
                <a16:creationId xmlns:a16="http://schemas.microsoft.com/office/drawing/2014/main" id="{E2B93872-1ACC-458B-8A51-CEF42568D86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HTMLCheckbox18">
            <a:extLst>
              <a:ext uri="{FF2B5EF4-FFF2-40B4-BE49-F238E27FC236}">
                <a16:creationId xmlns:a16="http://schemas.microsoft.com/office/drawing/2014/main" id="{227AAC53-1B33-451E-8AE4-CB3F7B4FB76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HTMLCheckbox19">
            <a:extLst>
              <a:ext uri="{FF2B5EF4-FFF2-40B4-BE49-F238E27FC236}">
                <a16:creationId xmlns:a16="http://schemas.microsoft.com/office/drawing/2014/main" id="{5933F48C-0EA7-4976-88A9-797704CEC41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HTMLCheckbox20">
            <a:extLst>
              <a:ext uri="{FF2B5EF4-FFF2-40B4-BE49-F238E27FC236}">
                <a16:creationId xmlns:a16="http://schemas.microsoft.com/office/drawing/2014/main" id="{82BD3050-1DF9-47C6-BE41-6E03816A809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HTMLCheckbox21">
            <a:extLst>
              <a:ext uri="{FF2B5EF4-FFF2-40B4-BE49-F238E27FC236}">
                <a16:creationId xmlns:a16="http://schemas.microsoft.com/office/drawing/2014/main" id="{36A767B4-AEF7-4F16-8305-6B40BA397F2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671949-5C55-4234-9EDB-9FDFC4A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2EFE7-790B-4059-9A34-B035737F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53749-38BA-4FC9-8783-9B06EE01E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730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BAD1-867A-40AE-80D7-18658A1D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1531C-3837-4E10-A91C-3A3F8089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Europe:</a:t>
            </a:r>
          </a:p>
          <a:p>
            <a:pPr lvl="1"/>
            <a:r>
              <a:rPr lang="en-GB" dirty="0"/>
              <a:t>Gianluigi Arduini, CERN, Switzerland</a:t>
            </a:r>
          </a:p>
          <a:p>
            <a:pPr lvl="1"/>
            <a:r>
              <a:rPr lang="en-GB" dirty="0"/>
              <a:t>Bob Bingham, STFC, UK</a:t>
            </a:r>
          </a:p>
          <a:p>
            <a:pPr lvl="1"/>
            <a:r>
              <a:rPr lang="en-GB" dirty="0"/>
              <a:t>Caterina </a:t>
            </a:r>
            <a:r>
              <a:rPr lang="en-GB" dirty="0" err="1"/>
              <a:t>Biscari</a:t>
            </a:r>
            <a:r>
              <a:rPr lang="en-GB" dirty="0"/>
              <a:t>, ALBA-CELLS, Spain</a:t>
            </a:r>
          </a:p>
          <a:p>
            <a:pPr lvl="1"/>
            <a:r>
              <a:rPr lang="en-GB" dirty="0"/>
              <a:t>Mats Lindroos, ESS, Sweden</a:t>
            </a:r>
          </a:p>
          <a:p>
            <a:pPr lvl="1"/>
            <a:r>
              <a:rPr lang="en-GB" dirty="0"/>
              <a:t>Qing Qin, ESRF, France</a:t>
            </a:r>
          </a:p>
          <a:p>
            <a:pPr lvl="1"/>
            <a:r>
              <a:rPr lang="en-GB" dirty="0"/>
              <a:t>Lenny Rivkin, PSI, Switzerland</a:t>
            </a:r>
          </a:p>
          <a:p>
            <a:pPr lvl="1"/>
            <a:r>
              <a:rPr lang="en-GB" dirty="0"/>
              <a:t>Mike Seidel, PSI, Switzerland</a:t>
            </a:r>
          </a:p>
          <a:p>
            <a:pPr lvl="1"/>
            <a:r>
              <a:rPr lang="en-GB" dirty="0"/>
              <a:t>Minh-Quang Tran, EPFL, Switzerland</a:t>
            </a:r>
          </a:p>
          <a:p>
            <a:pPr lvl="1"/>
            <a:r>
              <a:rPr lang="en-GB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Contacted E. </a:t>
            </a:r>
            <a:r>
              <a:rPr lang="en-GB" sz="2400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Shaposhnikova</a:t>
            </a:r>
            <a:r>
              <a:rPr lang="en-GB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V. Shiltsev, S. Nagaitsev, </a:t>
            </a:r>
            <a:r>
              <a:rPr lang="pl-PL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</a:t>
            </a:r>
            <a:r>
              <a:rPr lang="en-US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r>
              <a:rPr lang="pl-PL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Trubnikov</a:t>
            </a:r>
            <a:r>
              <a:rPr lang="en-US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S. Ivanov and again P.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Logatchev</a:t>
            </a:r>
            <a:r>
              <a:rPr lang="en-US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proposals</a:t>
            </a:r>
            <a:r>
              <a:rPr lang="en-US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</a:t>
            </a:r>
            <a:r>
              <a:rPr lang="en-GB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I. </a:t>
            </a:r>
            <a:r>
              <a:rPr lang="en-GB" sz="2400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Meshkov</a:t>
            </a:r>
            <a:r>
              <a:rPr lang="en-GB" sz="2400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GB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V. Lebedev (JINR-Dubna). I would propose V. Lebedev.</a:t>
            </a:r>
            <a:endParaRPr lang="en-GB" i="1" dirty="0"/>
          </a:p>
          <a:p>
            <a:r>
              <a:rPr lang="en-GB" dirty="0"/>
              <a:t>Middle East:</a:t>
            </a:r>
          </a:p>
          <a:p>
            <a:pPr lvl="1"/>
            <a:r>
              <a:rPr lang="en-GB" dirty="0"/>
              <a:t>Maher Attal, SESAME, Jordan</a:t>
            </a:r>
          </a:p>
          <a:p>
            <a:r>
              <a:rPr lang="en-GB" dirty="0"/>
              <a:t>Oceania:</a:t>
            </a:r>
          </a:p>
          <a:p>
            <a:pPr lvl="1"/>
            <a:r>
              <a:rPr lang="en-GB" dirty="0"/>
              <a:t>Nikolai </a:t>
            </a:r>
            <a:r>
              <a:rPr lang="en-GB" dirty="0" err="1"/>
              <a:t>Lobanov</a:t>
            </a:r>
            <a:r>
              <a:rPr lang="en-GB" dirty="0"/>
              <a:t>, ANU, Australia</a:t>
            </a:r>
          </a:p>
          <a:p>
            <a:pPr lvl="1"/>
            <a:r>
              <a:rPr lang="en-GB" dirty="0">
                <a:solidFill>
                  <a:srgbClr val="00B050"/>
                </a:solidFill>
              </a:rPr>
              <a:t>Suzie Sheehy, Uni. Melbourne, Australia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A6313-1225-47D8-82FF-EDC9736C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F94B6-2559-4A27-8443-47B9CDA4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C7A02-8A68-463D-939D-5FC5FBAF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012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225F9-F4F5-40B6-BC06-87A6C0FE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Associate 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74237-A587-40CA-A723-80251042C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>
                <a:solidFill>
                  <a:srgbClr val="00B050"/>
                </a:solidFill>
              </a:rPr>
              <a:t>IUPAP C16: Plasma Physics Chair </a:t>
            </a: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Sylvie </a:t>
            </a:r>
            <a:r>
              <a:rPr lang="en-GB" sz="1800" dirty="0" err="1">
                <a:solidFill>
                  <a:srgbClr val="00B050"/>
                </a:solidFill>
                <a:sym typeface="Wingdings" panose="05000000000000000000" pitchFamily="2" charset="2"/>
              </a:rPr>
              <a:t>Jacquemot</a:t>
            </a: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, LULI Ecole Polytechnique, France</a:t>
            </a:r>
            <a:endParaRPr lang="en-GB" sz="1800" dirty="0"/>
          </a:p>
          <a:p>
            <a:r>
              <a:rPr lang="en-GB" sz="1800" dirty="0"/>
              <a:t>IUPAP WG1 (ICFA) Chair: Stuart Henderson, </a:t>
            </a:r>
            <a:r>
              <a:rPr lang="en-GB" sz="1800" dirty="0" err="1"/>
              <a:t>JLab</a:t>
            </a:r>
            <a:r>
              <a:rPr lang="en-GB" sz="1800" dirty="0"/>
              <a:t>, USA</a:t>
            </a:r>
          </a:p>
          <a:p>
            <a:r>
              <a:rPr lang="en-GB" sz="1800" dirty="0">
                <a:solidFill>
                  <a:srgbClr val="00B050"/>
                </a:solidFill>
              </a:rPr>
              <a:t>ICFA Beam Dynamics Panel Chair: </a:t>
            </a:r>
            <a:r>
              <a:rPr lang="en-GB" sz="1800" dirty="0" err="1">
                <a:solidFill>
                  <a:srgbClr val="00B050"/>
                </a:solidFill>
              </a:rPr>
              <a:t>Yunhai</a:t>
            </a:r>
            <a:r>
              <a:rPr lang="en-GB" sz="1800" dirty="0">
                <a:solidFill>
                  <a:srgbClr val="00B050"/>
                </a:solidFill>
              </a:rPr>
              <a:t> Cai, SLAC, USA</a:t>
            </a:r>
          </a:p>
          <a:p>
            <a:r>
              <a:rPr lang="en-GB" sz="1800" dirty="0">
                <a:solidFill>
                  <a:srgbClr val="00B050"/>
                </a:solidFill>
              </a:rPr>
              <a:t>ICFA Panel on Sustainable Accelerators and Colliders Chair: </a:t>
            </a: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Thomas Roser, BNL, USA</a:t>
            </a:r>
          </a:p>
          <a:p>
            <a:r>
              <a:rPr lang="en-GB" sz="1800" dirty="0"/>
              <a:t>IUPAP WG7 (International Committee on Ultrahigh Intensity Lasers - ICUIL): Chris </a:t>
            </a:r>
            <a:r>
              <a:rPr lang="en-GB" sz="1800" dirty="0" err="1"/>
              <a:t>Barty</a:t>
            </a:r>
            <a:r>
              <a:rPr lang="en-GB" sz="1800" dirty="0"/>
              <a:t>, UC Irvine, USA</a:t>
            </a:r>
          </a:p>
          <a:p>
            <a:r>
              <a:rPr lang="en-GB" sz="1800" dirty="0">
                <a:solidFill>
                  <a:srgbClr val="00B050"/>
                </a:solidFill>
              </a:rPr>
              <a:t>IAEA, </a:t>
            </a:r>
            <a:r>
              <a:rPr lang="en-GB" sz="1800" dirty="0" err="1">
                <a:solidFill>
                  <a:srgbClr val="00B050"/>
                </a:solidFill>
              </a:rPr>
              <a:t>Aliz</a:t>
            </a:r>
            <a:r>
              <a:rPr lang="en-GB" sz="1800" dirty="0">
                <a:solidFill>
                  <a:srgbClr val="00B050"/>
                </a:solidFill>
              </a:rPr>
              <a:t> Simon, IAEA, Austria</a:t>
            </a:r>
          </a:p>
          <a:p>
            <a:endParaRPr lang="en-GB" dirty="0">
              <a:solidFill>
                <a:srgbClr val="00B050"/>
              </a:solidFill>
              <a:sym typeface="Wingdings" panose="05000000000000000000" pitchFamily="2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F448C-7F92-41AF-AA51-878C84DB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8E1F8-B98B-4B51-94ED-009B58F4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12F2B-2B19-443C-9E87-A5E95862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346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859CB-DF97-45E1-A3E5-6F14E63FE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E32B0-467A-43A3-A0F0-967B52117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89509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Africa: 1 </a:t>
            </a:r>
            <a:r>
              <a:rPr lang="en-US" dirty="0">
                <a:solidFill>
                  <a:srgbClr val="FF0000"/>
                </a:solidFill>
              </a:rPr>
              <a:t>(3)</a:t>
            </a:r>
          </a:p>
          <a:p>
            <a:r>
              <a:rPr lang="en-US" dirty="0"/>
              <a:t>Americas: 9</a:t>
            </a:r>
          </a:p>
          <a:p>
            <a:r>
              <a:rPr lang="en-US" dirty="0"/>
              <a:t>Asia: 5</a:t>
            </a:r>
          </a:p>
          <a:p>
            <a:r>
              <a:rPr lang="en-US" dirty="0"/>
              <a:t>Europe: 10 </a:t>
            </a:r>
            <a:r>
              <a:rPr lang="en-US" dirty="0">
                <a:solidFill>
                  <a:srgbClr val="FF0000"/>
                </a:solidFill>
              </a:rPr>
              <a:t>(11)</a:t>
            </a:r>
          </a:p>
          <a:p>
            <a:r>
              <a:rPr lang="en-US" dirty="0"/>
              <a:t>Middle East: 1</a:t>
            </a:r>
          </a:p>
          <a:p>
            <a:r>
              <a:rPr lang="en-US" dirty="0"/>
              <a:t>Oceania: 2</a:t>
            </a:r>
          </a:p>
          <a:p>
            <a:endParaRPr lang="en-US" dirty="0"/>
          </a:p>
          <a:p>
            <a:r>
              <a:rPr lang="en-US" dirty="0"/>
              <a:t>In parenthesis numbers taking into account proposals</a:t>
            </a:r>
          </a:p>
          <a:p>
            <a:r>
              <a:rPr lang="en-US" dirty="0"/>
              <a:t>Pending: possible Korean representative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32F386-1B0D-4A01-8C26-6C061FA981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Female: 7 </a:t>
            </a:r>
            <a:r>
              <a:rPr lang="en-US" dirty="0">
                <a:solidFill>
                  <a:srgbClr val="FF0000"/>
                </a:solidFill>
              </a:rPr>
              <a:t>(8)</a:t>
            </a:r>
          </a:p>
          <a:p>
            <a:r>
              <a:rPr lang="en-US" dirty="0"/>
              <a:t>Male: 21 </a:t>
            </a:r>
            <a:r>
              <a:rPr lang="en-US" dirty="0">
                <a:solidFill>
                  <a:srgbClr val="FF0000"/>
                </a:solidFill>
              </a:rPr>
              <a:t>(23)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6BC89-9E47-4171-8F34-2523F72FC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96AFC-97B0-404E-B958-5BBA0933E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8707E-69C2-48AE-ACBA-45E1FFF40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002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C11B-2CB4-4983-A224-4DE63403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Pending actions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58B3-1D9F-4A2F-B401-9A5CC2DE7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Promotion of Accelerator Science: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Swapan (lead) and Lenny will propose a possible plan of action. Action: Swapan and Lenny</a:t>
            </a:r>
            <a:r>
              <a:rPr lang="en-GB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on the agenda today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Education: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Oliver (lead), Bob, Sekazi will develop a plan of action involving the existing accelerator schools (CAS, JUAS, IAS, ICTP). Possible interactions with C13 (Physics for Development and C14: Physics Education. Action: Bob, Oliver, Sekazi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on the agenda today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 should discuss at the next meeting whether we want to involve AC5: International Association of Physics Students. Action: Gianluigi to bring this up at the next meeting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to be discussed with possible action plan for Education?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Publications: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WG14 should provide a position statement and a plan of action. Caterina (lead), Di-Jing, Gianluigi, Nikolay, Oliver will address this. Action: Caterina, Di-Jing, Gianluigi, Nikolay, Oliver.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Interactions with ICFA/ICUIL: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Action: Gianluigi to bring it up at the next meeting.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IPAC as WG14 Conference and IPAC MoU.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Action: Gianluigi (lead), Caterina, Lia, Lin, Tadashi to resume the discussions.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Communication (Web site, etc.).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 should discuss the content at the next meeting (some proposals are made in the slides). Action: Gianluigi to bring up this point at the next meeting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64AAE-DB1F-4479-A4CC-B0B4E5C8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A84BC-4060-4240-AAA9-C482DD472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Agenda, minutes and follow-up of 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CD374-E955-4127-B41C-00546564B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41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3362</TotalTime>
  <Words>991</Words>
  <Application>Microsoft Office PowerPoint</Application>
  <PresentationFormat>Widescreen</PresentationFormat>
  <Paragraphs>116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Welcome to new members</vt:lpstr>
      <vt:lpstr>Agenda, Minutes &amp; Follow-up of actions</vt:lpstr>
      <vt:lpstr>Agenda</vt:lpstr>
      <vt:lpstr>Mandate (changes to be approved)</vt:lpstr>
      <vt:lpstr>Membership</vt:lpstr>
      <vt:lpstr>Membership</vt:lpstr>
      <vt:lpstr>Associate Membership</vt:lpstr>
      <vt:lpstr>Membership</vt:lpstr>
      <vt:lpstr>Other Pending 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36</cp:revision>
  <dcterms:created xsi:type="dcterms:W3CDTF">2021-12-07T15:28:04Z</dcterms:created>
  <dcterms:modified xsi:type="dcterms:W3CDTF">2022-02-22T15:50:35Z</dcterms:modified>
</cp:coreProperties>
</file>