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256" r:id="rId2"/>
    <p:sldId id="411" r:id="rId3"/>
    <p:sldId id="404" r:id="rId4"/>
    <p:sldId id="406" r:id="rId5"/>
    <p:sldId id="407" r:id="rId6"/>
    <p:sldId id="408" r:id="rId7"/>
    <p:sldId id="412" r:id="rId8"/>
    <p:sldId id="414" r:id="rId9"/>
    <p:sldId id="423" r:id="rId10"/>
    <p:sldId id="419" r:id="rId11"/>
    <p:sldId id="426" r:id="rId12"/>
    <p:sldId id="422" r:id="rId13"/>
    <p:sldId id="417" r:id="rId14"/>
    <p:sldId id="418" r:id="rId15"/>
    <p:sldId id="420" r:id="rId16"/>
    <p:sldId id="421" r:id="rId17"/>
    <p:sldId id="424" r:id="rId18"/>
    <p:sldId id="415" r:id="rId19"/>
    <p:sldId id="409" r:id="rId20"/>
    <p:sldId id="413" r:id="rId21"/>
    <p:sldId id="425" r:id="rId22"/>
    <p:sldId id="41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405D75-81BF-406B-9298-61E3B5727590}" type="datetimeFigureOut">
              <a:rPr lang="en-GB" smtClean="0"/>
              <a:t>11/01/2022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A8A01-8811-4C0A-9602-6EEBCDD937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164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A. </a:t>
            </a:r>
            <a:r>
              <a:rPr lang="en-US" dirty="0" err="1"/>
              <a:t>Fabich</a:t>
            </a:r>
            <a:r>
              <a:rPr lang="en-US" dirty="0"/>
              <a:t>, </a:t>
            </a:r>
            <a:r>
              <a:rPr lang="en-US"/>
              <a:t>Hongwei Zhao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A8A01-8811-4C0A-9602-6EEBCDD9375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5714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0845F-0CE7-42D1-8B1A-5F2D17789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1D419F-0463-41C2-99A6-BE989DFE8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8EC59-08D0-4D62-9B4A-5C8942217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FFE21-668E-4FAE-BAA8-39A587661E98}" type="datetime1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48E5E-4198-49D7-A23C-6C5FA0FCE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DDEF8-3852-4356-B312-4029178C7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201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FF259-6D01-4549-8A92-61372CF96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1C439-D54C-4A03-8891-4D99481F8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63A0C-A923-4FC2-882D-333B9C00A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5D77-E1FA-4D2F-BEDE-0A0F5966F54E}" type="datetime1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72E99-6217-4B40-B0AC-E4828FA4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0CAF5-B645-4452-B459-1E00EEAB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220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9B36E-994C-4F97-B3B5-5AAD5314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D8F5D4-2E79-419D-89B2-71DF873F4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DB09C-F901-4B72-B10F-2EA8BE847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E3F4-208B-4E64-8E70-3BDAAFB7E1F7}" type="datetime1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53213-B35A-4E58-8FAA-BF39F69A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FEA67-FB43-4AD3-8754-1DF8E6648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623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94330-B493-4068-A5E6-9E8F18E9A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FF1EA-2F00-4F0A-91E6-FECCC26E59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B19F23-D4B3-4640-9CD3-1F074C7194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6433B6-6030-49A3-BF3D-83F42BCC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8D1A-673E-4616-BB2E-8E6FFBEA197E}" type="datetime1">
              <a:rPr lang="en-GB" smtClean="0"/>
              <a:t>11/01/2022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CAE8B7-55A2-49EE-A92D-11CC7D980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603B61-FAD4-4C1B-85F3-879E2D658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068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761DF-0B67-4579-999E-006DB44B2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15FA0-E9DD-4957-9D25-B6C9AAC96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6BBF74-E1C8-48A6-8349-4C2AEDD06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BE4F5F-FAF1-4E5B-87BF-21BFD5B6DB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EB9859-552B-441A-871D-38E76155D5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424AE1-4FE6-44D0-BCA9-11BF7B22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71B7E-A34C-45AA-B78E-C938C41980CE}" type="datetime1">
              <a:rPr lang="en-GB" smtClean="0"/>
              <a:t>11/01/2022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A66D4B-5304-4758-9FC5-3184F08FA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B9E49A-9AEA-4E55-A483-88FC560BA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235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607F8-41AD-4C48-8AC1-F11F1E2AB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EED81A-DA9C-40B9-B770-977971834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21D76-0902-47E9-B85D-FBE39FC9ED22}" type="datetime1">
              <a:rPr lang="en-GB" smtClean="0"/>
              <a:t>11/01/2022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63628C-06AF-41FA-AB91-E6DC29603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EA950A-5F96-4D5C-9ADC-0C8EEDBAE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01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A8B317-F8E7-42BB-B27A-2F235405C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FB16-3994-4C4A-8839-C4D44002D62E}" type="datetime1">
              <a:rPr lang="en-GB" smtClean="0"/>
              <a:t>11/01/2022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6586BD-3E80-44EA-9835-068E2A05A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C86F2B-0CF3-4F4D-A8EE-D2FFED953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310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1C0A9-96BB-415E-82D8-DB921EF08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DA28F-3422-48A2-94FF-8E0B30112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7E629-61BD-49A6-9A1D-2CB8A989B0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66C93E-0B0E-4DDB-ADB7-039E49EFF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6F99C-7A93-49E1-A770-B7312608A956}" type="datetime1">
              <a:rPr lang="en-GB" smtClean="0"/>
              <a:t>11/01/2022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B74DBD-0EFC-4738-85A9-EC1513F01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2A11C-6803-46A0-ABC1-F3D9AFB92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566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4D493-9A5B-4DBA-B0EA-D3AA73823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3B34C4-0A0E-4F1E-AAE8-3292A2FC60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F8671-B2DE-44D4-8FF6-D21C21777A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5B23D-EF6A-4791-9FFA-B13997BE2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D610-C319-40FE-AB06-3EB3784ABA40}" type="datetime1">
              <a:rPr lang="en-GB" smtClean="0"/>
              <a:t>11/01/2022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5C37F9-5719-4FCC-B593-745522A05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A2A37D-71E6-4FBB-ABAA-E1A7F5587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3091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90F52-2476-4AD4-A5DA-BE55958BB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6B4890-A671-4D77-AD1E-642FE4159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171D7-A968-4CD6-9A9E-470772F81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474FF-E1D3-455E-BAC7-243315BD8CF1}" type="datetime1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60777-EC61-4F9E-9C27-4D69C5AF7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F4D3B-5BC9-41AD-ADE3-C8264CD16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1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79B936-CC05-4102-B543-573FD980D6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B7A3FB-B3D3-4150-AF33-5392D6E53C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C3054-82E3-4C0F-8F55-22D1F28E9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C38F-72E2-4FD7-8DB7-9FDEB2363CB2}" type="datetime1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FC30C-DD58-45DE-AB1B-C062880D3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891C5-C4DB-4F45-ACEE-BE3AE2624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95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3DD5C6-11CA-41E6-A156-88EAFD46D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00D3F-851D-4F1A-8A31-FE1FE89EA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01BB59-3A71-4FEE-AE5E-BC1FC23F7F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8C5FD-0504-4C59-B62B-CEA549A63896}" type="datetime1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3A981-9538-466E-B0CA-55D87C3558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G. Arduini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B9C1A-9AD0-4705-9147-77CCB8C289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AC94B74-5C39-4A09-B7D5-F0211DFFF8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275" y="0"/>
            <a:ext cx="275272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000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aea.org/events/accconf22" TargetMode="External"/><Relationship Id="rId2" Type="http://schemas.openxmlformats.org/officeDocument/2006/relationships/hyperlink" Target="https://www.iaea.org/topics/nuclear-science/nuclear-research/accelerator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ucleus.iaea.org/sites/accelerators/Pages/default.aspx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indico.cern.ch/event/560969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iupap.org/conferences/applications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cern.ch/category/14659/" TargetMode="External"/><Relationship Id="rId2" Type="http://schemas.openxmlformats.org/officeDocument/2006/relationships/hyperlink" Target="mailto:iupap-wg14@cern.ch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DFA1F-70B0-4568-B14C-38CEABB98E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Topics </a:t>
            </a:r>
            <a:r>
              <a:rPr lang="en-US" dirty="0"/>
              <a:t>for discussion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DA3A16-E624-443D-BB9B-8DA28632DC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G. Arduini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7124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83D05-5DF4-4134-8149-B3357FD91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342014" cy="1325563"/>
          </a:xfrm>
        </p:spPr>
        <p:txBody>
          <a:bodyPr/>
          <a:lstStyle/>
          <a:p>
            <a:r>
              <a:rPr lang="en-US" dirty="0"/>
              <a:t>Present Mandate/Mission</a:t>
            </a:r>
            <a:br>
              <a:rPr lang="en-US" dirty="0"/>
            </a:br>
            <a:r>
              <a:rPr lang="en-US" dirty="0"/>
              <a:t>(as it appears on the web site)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AE8CA-311A-4E4C-95CD-EA0C31DC9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/>
            <a:r>
              <a:rPr lang="en-GB" dirty="0">
                <a:solidFill>
                  <a:srgbClr val="000000"/>
                </a:solidFill>
              </a:rPr>
              <a:t>P</a:t>
            </a:r>
            <a:r>
              <a:rPr lang="en-GB" b="0" i="0" dirty="0">
                <a:solidFill>
                  <a:srgbClr val="000000"/>
                </a:solidFill>
                <a:effectLst/>
              </a:rPr>
              <a:t>romote the exchange of information and views among the members of the international scientific community in the field of Accelerator Science including, but not limited to, the following:</a:t>
            </a:r>
          </a:p>
          <a:p>
            <a:pPr lvl="1"/>
            <a:r>
              <a:rPr lang="en-GB" b="0" i="0" dirty="0">
                <a:solidFill>
                  <a:srgbClr val="000000"/>
                </a:solidFill>
                <a:effectLst/>
              </a:rPr>
              <a:t>The theory and experiments concerned with the nature and properties of particle accelerators and beam physics</a:t>
            </a:r>
          </a:p>
          <a:p>
            <a:pPr lvl="1"/>
            <a:r>
              <a:rPr lang="en-GB" b="0" i="0" dirty="0">
                <a:solidFill>
                  <a:srgbClr val="000000"/>
                </a:solidFill>
                <a:effectLst/>
              </a:rPr>
              <a:t>The improvement of international communication in Accelerator Science through the sponsorship of professional meetings</a:t>
            </a:r>
          </a:p>
          <a:p>
            <a:pPr lvl="1"/>
            <a:r>
              <a:rPr lang="en-GB" b="0" i="0" dirty="0">
                <a:solidFill>
                  <a:srgbClr val="000000"/>
                </a:solidFill>
                <a:effectLst/>
              </a:rPr>
              <a:t>The future of accelerator facilities for various fields that benefit science and society</a:t>
            </a:r>
          </a:p>
          <a:p>
            <a:pPr lvl="1"/>
            <a:r>
              <a:rPr lang="en-GB" b="0" i="0" dirty="0">
                <a:solidFill>
                  <a:srgbClr val="000000"/>
                </a:solidFill>
                <a:effectLst/>
              </a:rPr>
              <a:t>The industrial, medical, energy production and environmental applications of relevant accelerator technologies</a:t>
            </a:r>
          </a:p>
          <a:p>
            <a:pPr lvl="1"/>
            <a:r>
              <a:rPr lang="en-GB" b="0" i="1" dirty="0">
                <a:solidFill>
                  <a:srgbClr val="FF0000"/>
                </a:solidFill>
                <a:effectLst/>
              </a:rPr>
              <a:t>Missing (?): Education and training in Accelerator </a:t>
            </a:r>
            <a:r>
              <a:rPr lang="en-GB" i="1" dirty="0">
                <a:solidFill>
                  <a:srgbClr val="FF0000"/>
                </a:solidFill>
              </a:rPr>
              <a:t>P</a:t>
            </a:r>
            <a:r>
              <a:rPr lang="en-GB" b="0" i="1" dirty="0">
                <a:solidFill>
                  <a:srgbClr val="FF0000"/>
                </a:solidFill>
                <a:effectLst/>
              </a:rPr>
              <a:t>hysics and Technology</a:t>
            </a:r>
          </a:p>
          <a:p>
            <a:pPr lvl="1"/>
            <a:r>
              <a:rPr lang="en-GB" b="0" i="1" dirty="0">
                <a:solidFill>
                  <a:srgbClr val="FF0000"/>
                </a:solidFill>
                <a:effectLst/>
              </a:rPr>
              <a:t>To be updated?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543F9-F447-4FF7-94A0-094457042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BC2C9-4FC3-4B5F-803B-123DE88FCCF1}" type="datetime1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AC653-7A12-4045-8DFA-781BD8369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5117A-ADD7-473C-BCE2-1825B2784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8346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01036D2-CA37-4199-BA2F-82839CF92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6360E3-B253-4954-AAF2-430BE29C8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Africa:</a:t>
            </a:r>
          </a:p>
          <a:p>
            <a:pPr lvl="1"/>
            <a:r>
              <a:rPr lang="en-GB" sz="2400" dirty="0"/>
              <a:t>Simon Mullins, BIUST, Botswana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Zinhle Buthelezi (Accelerator Physicist?) - </a:t>
            </a:r>
            <a:r>
              <a:rPr lang="en-US" i="1" dirty="0" err="1">
                <a:solidFill>
                  <a:srgbClr val="FF0000"/>
                </a:solidFill>
              </a:rPr>
              <a:t>iThemba</a:t>
            </a:r>
            <a:r>
              <a:rPr lang="en-US" i="1" dirty="0">
                <a:solidFill>
                  <a:srgbClr val="FF0000"/>
                </a:solidFill>
              </a:rPr>
              <a:t> LABS – South Africa (Proposal from S. Mullins)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Representative from African Light Source (S. Mtingwa)</a:t>
            </a:r>
          </a:p>
          <a:p>
            <a:r>
              <a:rPr lang="en-US" dirty="0"/>
              <a:t>Americas:</a:t>
            </a:r>
          </a:p>
          <a:p>
            <a:pPr lvl="1"/>
            <a:r>
              <a:rPr lang="en-GB" sz="2400" dirty="0"/>
              <a:t>Lia Merminga, FNAL, USA</a:t>
            </a:r>
          </a:p>
          <a:p>
            <a:pPr lvl="1"/>
            <a:r>
              <a:rPr lang="en-GB" sz="2400" dirty="0" err="1"/>
              <a:t>Swapan</a:t>
            </a:r>
            <a:r>
              <a:rPr lang="en-GB" sz="2400" dirty="0"/>
              <a:t> Chattopadhyay, FNAL/SLAC, USA</a:t>
            </a:r>
          </a:p>
          <a:p>
            <a:pPr lvl="1"/>
            <a:r>
              <a:rPr lang="en-GB" sz="2400" dirty="0"/>
              <a:t>Oliver Kester, TRIUMF, Canada</a:t>
            </a:r>
          </a:p>
          <a:p>
            <a:pPr lvl="1"/>
            <a:r>
              <a:rPr lang="en-GB" sz="2400" dirty="0"/>
              <a:t>Liu Lin, LNLS, Brazil</a:t>
            </a:r>
          </a:p>
          <a:p>
            <a:r>
              <a:rPr lang="en-US" dirty="0"/>
              <a:t>Asia:</a:t>
            </a:r>
          </a:p>
          <a:p>
            <a:pPr lvl="1"/>
            <a:r>
              <a:rPr lang="en-GB" sz="2400" dirty="0"/>
              <a:t>Di-Jing Huang, NSRRC, Taiwan</a:t>
            </a:r>
          </a:p>
          <a:p>
            <a:pPr lvl="1"/>
            <a:r>
              <a:rPr lang="en-GB" sz="2400" dirty="0"/>
              <a:t>Michael Moyers, SPHIC, China</a:t>
            </a:r>
          </a:p>
          <a:p>
            <a:pPr lvl="1"/>
            <a:r>
              <a:rPr lang="en-US" sz="2400" dirty="0">
                <a:ea typeface="Times New Roman" panose="02020603050405020304" pitchFamily="18" charset="0"/>
              </a:rPr>
              <a:t>Tadashi Koseki, KEK, Japan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Somebody from Korea and one more from China?</a:t>
            </a:r>
          </a:p>
          <a:p>
            <a:pPr lvl="1"/>
            <a:r>
              <a:rPr lang="en-US" sz="2400" i="1" dirty="0">
                <a:solidFill>
                  <a:srgbClr val="FF0000"/>
                </a:solidFill>
              </a:rPr>
              <a:t>India</a:t>
            </a:r>
            <a:r>
              <a:rPr lang="en-US" i="1" dirty="0">
                <a:solidFill>
                  <a:srgbClr val="FF0000"/>
                </a:solidFill>
              </a:rPr>
              <a:t>?</a:t>
            </a:r>
            <a:r>
              <a:rPr lang="en-US" sz="2400" i="1" dirty="0">
                <a:solidFill>
                  <a:srgbClr val="FF0000"/>
                </a:solidFill>
              </a:rPr>
              <a:t> Thailand?</a:t>
            </a:r>
            <a:endParaRPr lang="en-GB" sz="2400" i="1" dirty="0">
              <a:solidFill>
                <a:srgbClr val="FF0000"/>
              </a:solidFill>
            </a:endParaRPr>
          </a:p>
          <a:p>
            <a:pPr lvl="1"/>
            <a:endParaRPr lang="en-GB" sz="2400" dirty="0">
              <a:highlight>
                <a:srgbClr val="FF0000"/>
              </a:highlight>
            </a:endParaRPr>
          </a:p>
          <a:p>
            <a:pPr lvl="1"/>
            <a:endParaRPr lang="en-GB" sz="2400" dirty="0"/>
          </a:p>
          <a:p>
            <a:pPr lvl="1"/>
            <a:endParaRPr lang="en-GB" sz="2400" dirty="0"/>
          </a:p>
          <a:p>
            <a:pPr lvl="1"/>
            <a:endParaRPr lang="en-US" dirty="0"/>
          </a:p>
          <a:p>
            <a:pPr lvl="1"/>
            <a:endParaRPr lang="en-GB" dirty="0"/>
          </a:p>
          <a:p>
            <a:pPr lvl="1"/>
            <a:endParaRPr lang="en-GB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GB" dirty="0"/>
          </a:p>
        </p:txBody>
      </p:sp>
      <p:pic>
        <p:nvPicPr>
          <p:cNvPr id="1025" name="DefaultOcx">
            <a:extLst>
              <a:ext uri="{FF2B5EF4-FFF2-40B4-BE49-F238E27FC236}">
                <a16:creationId xmlns:a16="http://schemas.microsoft.com/office/drawing/2014/main" id="{72BAB035-2AEE-4CAC-BD8E-D18A382DEBB8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HTMLCheckbox1">
            <a:extLst>
              <a:ext uri="{FF2B5EF4-FFF2-40B4-BE49-F238E27FC236}">
                <a16:creationId xmlns:a16="http://schemas.microsoft.com/office/drawing/2014/main" id="{2D4C7E7E-A75E-4063-A91D-11BF9E45B058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HTMLCheckbox2">
            <a:extLst>
              <a:ext uri="{FF2B5EF4-FFF2-40B4-BE49-F238E27FC236}">
                <a16:creationId xmlns:a16="http://schemas.microsoft.com/office/drawing/2014/main" id="{258B0F26-2231-493F-8350-58F6247B4DA3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HTMLCheckbox3">
            <a:extLst>
              <a:ext uri="{FF2B5EF4-FFF2-40B4-BE49-F238E27FC236}">
                <a16:creationId xmlns:a16="http://schemas.microsoft.com/office/drawing/2014/main" id="{50673058-538C-4E9E-92DB-C42BD63F75E0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HTMLCheckbox4">
            <a:extLst>
              <a:ext uri="{FF2B5EF4-FFF2-40B4-BE49-F238E27FC236}">
                <a16:creationId xmlns:a16="http://schemas.microsoft.com/office/drawing/2014/main" id="{11F84AD8-F31F-4DF9-9F16-04629FD2F284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HTMLCheckbox5">
            <a:extLst>
              <a:ext uri="{FF2B5EF4-FFF2-40B4-BE49-F238E27FC236}">
                <a16:creationId xmlns:a16="http://schemas.microsoft.com/office/drawing/2014/main" id="{1E72C606-B37D-40B0-A52E-20E37141FFD7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HTMLCheckbox6">
            <a:extLst>
              <a:ext uri="{FF2B5EF4-FFF2-40B4-BE49-F238E27FC236}">
                <a16:creationId xmlns:a16="http://schemas.microsoft.com/office/drawing/2014/main" id="{46300BD0-28BF-413B-B4B3-0660EBB8CE5B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HTMLCheckbox7">
            <a:extLst>
              <a:ext uri="{FF2B5EF4-FFF2-40B4-BE49-F238E27FC236}">
                <a16:creationId xmlns:a16="http://schemas.microsoft.com/office/drawing/2014/main" id="{BF0184CC-7E0A-4714-BECA-2149E4A9D7F5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HTMLCheckbox8">
            <a:extLst>
              <a:ext uri="{FF2B5EF4-FFF2-40B4-BE49-F238E27FC236}">
                <a16:creationId xmlns:a16="http://schemas.microsoft.com/office/drawing/2014/main" id="{731CE691-90C0-480E-87F9-92ADD76EE419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HTMLCheckbox9">
            <a:extLst>
              <a:ext uri="{FF2B5EF4-FFF2-40B4-BE49-F238E27FC236}">
                <a16:creationId xmlns:a16="http://schemas.microsoft.com/office/drawing/2014/main" id="{C83F0A2F-E203-4B46-B260-F914E680EF18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HTMLCheckbox10">
            <a:extLst>
              <a:ext uri="{FF2B5EF4-FFF2-40B4-BE49-F238E27FC236}">
                <a16:creationId xmlns:a16="http://schemas.microsoft.com/office/drawing/2014/main" id="{B6655DA9-35AD-44AC-B7EB-DA9B3500D7BB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HTMLCheckbox11">
            <a:extLst>
              <a:ext uri="{FF2B5EF4-FFF2-40B4-BE49-F238E27FC236}">
                <a16:creationId xmlns:a16="http://schemas.microsoft.com/office/drawing/2014/main" id="{27C8FCC8-2E1D-4D58-BF1F-921D42F37DE4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HTMLCheckbox12">
            <a:extLst>
              <a:ext uri="{FF2B5EF4-FFF2-40B4-BE49-F238E27FC236}">
                <a16:creationId xmlns:a16="http://schemas.microsoft.com/office/drawing/2014/main" id="{96E5E9D7-96FA-4188-8FA6-A6F7AABF145C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HTMLCheckbox13">
            <a:extLst>
              <a:ext uri="{FF2B5EF4-FFF2-40B4-BE49-F238E27FC236}">
                <a16:creationId xmlns:a16="http://schemas.microsoft.com/office/drawing/2014/main" id="{A17A8AC5-4B1A-4396-8C69-4CA628514023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HTMLCheckbox14">
            <a:extLst>
              <a:ext uri="{FF2B5EF4-FFF2-40B4-BE49-F238E27FC236}">
                <a16:creationId xmlns:a16="http://schemas.microsoft.com/office/drawing/2014/main" id="{E98CEAC1-B84C-432B-8FE8-9573085C96D1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HTMLCheckbox15">
            <a:extLst>
              <a:ext uri="{FF2B5EF4-FFF2-40B4-BE49-F238E27FC236}">
                <a16:creationId xmlns:a16="http://schemas.microsoft.com/office/drawing/2014/main" id="{2353675B-C6CE-433A-9A74-4C6330E2C207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HTMLCheckbox16">
            <a:extLst>
              <a:ext uri="{FF2B5EF4-FFF2-40B4-BE49-F238E27FC236}">
                <a16:creationId xmlns:a16="http://schemas.microsoft.com/office/drawing/2014/main" id="{66BC2AC0-6F65-4920-B2A5-93E8BCC8B628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HTMLCheckbox17">
            <a:extLst>
              <a:ext uri="{FF2B5EF4-FFF2-40B4-BE49-F238E27FC236}">
                <a16:creationId xmlns:a16="http://schemas.microsoft.com/office/drawing/2014/main" id="{E2B93872-1ACC-458B-8A51-CEF42568D861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HTMLCheckbox18">
            <a:extLst>
              <a:ext uri="{FF2B5EF4-FFF2-40B4-BE49-F238E27FC236}">
                <a16:creationId xmlns:a16="http://schemas.microsoft.com/office/drawing/2014/main" id="{227AAC53-1B33-451E-8AE4-CB3F7B4FB76B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HTMLCheckbox19">
            <a:extLst>
              <a:ext uri="{FF2B5EF4-FFF2-40B4-BE49-F238E27FC236}">
                <a16:creationId xmlns:a16="http://schemas.microsoft.com/office/drawing/2014/main" id="{5933F48C-0EA7-4976-88A9-797704CEC417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5" name="HTMLCheckbox20">
            <a:extLst>
              <a:ext uri="{FF2B5EF4-FFF2-40B4-BE49-F238E27FC236}">
                <a16:creationId xmlns:a16="http://schemas.microsoft.com/office/drawing/2014/main" id="{82BD3050-1DF9-47C6-BE41-6E03816A809C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6" name="HTMLCheckbox21">
            <a:extLst>
              <a:ext uri="{FF2B5EF4-FFF2-40B4-BE49-F238E27FC236}">
                <a16:creationId xmlns:a16="http://schemas.microsoft.com/office/drawing/2014/main" id="{36A767B4-AEF7-4F16-8305-6B40BA397F2B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671949-5C55-4234-9EDB-9FDFC4A42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C7DA1-E2A5-4555-B61F-E5703355386E}" type="datetime1">
              <a:rPr lang="en-GB" smtClean="0"/>
              <a:t>11/01/2022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B2EFE7-790B-4059-9A34-B035737F6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E53749-38BA-4FC9-8783-9B06EE01E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730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2BAD1-867A-40AE-80D7-18658A1D8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1531C-3837-4E10-A91C-3A3F80890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Europe:</a:t>
            </a:r>
          </a:p>
          <a:p>
            <a:pPr lvl="1"/>
            <a:r>
              <a:rPr lang="en-GB" dirty="0"/>
              <a:t>Gianluigi Arduini, CERN, Switzerland</a:t>
            </a:r>
          </a:p>
          <a:p>
            <a:pPr lvl="1"/>
            <a:r>
              <a:rPr lang="en-GB" dirty="0"/>
              <a:t>Bob Bingham, STFC, UK</a:t>
            </a:r>
          </a:p>
          <a:p>
            <a:pPr lvl="1"/>
            <a:r>
              <a:rPr lang="en-GB" dirty="0"/>
              <a:t>Caterina </a:t>
            </a:r>
            <a:r>
              <a:rPr lang="en-GB" dirty="0" err="1"/>
              <a:t>Biscari</a:t>
            </a:r>
            <a:r>
              <a:rPr lang="en-GB" dirty="0"/>
              <a:t>, ALBA-CELLS, Spain</a:t>
            </a:r>
          </a:p>
          <a:p>
            <a:pPr lvl="1"/>
            <a:r>
              <a:rPr lang="en-GB" dirty="0"/>
              <a:t>Mats Lindroos, ESS, Sweden</a:t>
            </a:r>
          </a:p>
          <a:p>
            <a:pPr lvl="1"/>
            <a:r>
              <a:rPr lang="en-GB" sz="2400" i="1" dirty="0">
                <a:solidFill>
                  <a:srgbClr val="FF0000"/>
                </a:solidFill>
              </a:rPr>
              <a:t>Pavel Vladimirovich </a:t>
            </a:r>
            <a:r>
              <a:rPr lang="en-GB" sz="2400" i="1" dirty="0" err="1">
                <a:solidFill>
                  <a:srgbClr val="FF0000"/>
                </a:solidFill>
              </a:rPr>
              <a:t>Logatchev</a:t>
            </a:r>
            <a:r>
              <a:rPr lang="en-GB" sz="2400" i="1" dirty="0">
                <a:solidFill>
                  <a:srgbClr val="FF0000"/>
                </a:solidFill>
              </a:rPr>
              <a:t>, BINP, Russia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i="1" dirty="0">
                <a:solidFill>
                  <a:srgbClr val="FF0000"/>
                </a:solidFill>
              </a:rPr>
              <a:t>– did not participate so far. Replacement?</a:t>
            </a:r>
            <a:endParaRPr lang="en-GB" dirty="0"/>
          </a:p>
          <a:p>
            <a:pPr lvl="1"/>
            <a:r>
              <a:rPr lang="en-GB" dirty="0"/>
              <a:t>Qing Qin, ESRF, France</a:t>
            </a:r>
          </a:p>
          <a:p>
            <a:pPr lvl="1"/>
            <a:r>
              <a:rPr lang="en-GB" dirty="0"/>
              <a:t>Lenny Rivkin, PSI, Switzerland</a:t>
            </a:r>
          </a:p>
          <a:p>
            <a:pPr lvl="1"/>
            <a:r>
              <a:rPr lang="en-GB" dirty="0"/>
              <a:t>Mike Seidel, PSI, Switzerland</a:t>
            </a:r>
          </a:p>
          <a:p>
            <a:pPr lvl="1"/>
            <a:r>
              <a:rPr lang="en-GB" dirty="0"/>
              <a:t>Minh-Quang Tran, EPFL, Switzerland</a:t>
            </a:r>
          </a:p>
          <a:p>
            <a:r>
              <a:rPr lang="en-GB" dirty="0"/>
              <a:t>Middle East:</a:t>
            </a:r>
          </a:p>
          <a:p>
            <a:pPr lvl="1"/>
            <a:r>
              <a:rPr lang="en-GB" dirty="0"/>
              <a:t>Maher Attal, SESAME, Jordan</a:t>
            </a:r>
          </a:p>
          <a:p>
            <a:r>
              <a:rPr lang="en-GB" dirty="0"/>
              <a:t>Oceania:</a:t>
            </a:r>
          </a:p>
          <a:p>
            <a:pPr lvl="1"/>
            <a:r>
              <a:rPr lang="en-GB" dirty="0"/>
              <a:t>Nikolai </a:t>
            </a:r>
            <a:r>
              <a:rPr lang="en-GB" dirty="0" err="1"/>
              <a:t>Lobanov</a:t>
            </a:r>
            <a:r>
              <a:rPr lang="en-GB" dirty="0"/>
              <a:t> - ANU – Australia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Somebody in addition? </a:t>
            </a:r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A6313-1225-47D8-82FF-EDC9736C0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43DE1-3B21-47CC-900C-EAA45FBC4102}" type="datetime1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F94B6-2559-4A27-8443-47B9CDA48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5C7A02-8A68-463D-939D-5FC5FBAF3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2012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225F9-F4F5-40B6-BC06-87A6C0FE1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Associate Membership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74237-A587-40CA-A723-80251042CB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IUPAP WG1 (ICFA) Chair: S. Henderson, </a:t>
            </a:r>
            <a:r>
              <a:rPr lang="en-GB" dirty="0" err="1"/>
              <a:t>JLab</a:t>
            </a:r>
            <a:r>
              <a:rPr lang="en-GB" dirty="0"/>
              <a:t>, USA</a:t>
            </a:r>
          </a:p>
          <a:p>
            <a:r>
              <a:rPr lang="en-GB" dirty="0">
                <a:solidFill>
                  <a:srgbClr val="FF0000"/>
                </a:solidFill>
              </a:rPr>
              <a:t>ICFA Beam Dynamics Panel Chair (from Jan 2022): </a:t>
            </a:r>
            <a:r>
              <a:rPr lang="en-GB" dirty="0" err="1">
                <a:solidFill>
                  <a:srgbClr val="FF0000"/>
                </a:solidFill>
              </a:rPr>
              <a:t>Yunhai</a:t>
            </a:r>
            <a:r>
              <a:rPr lang="en-GB" dirty="0">
                <a:solidFill>
                  <a:srgbClr val="FF0000"/>
                </a:solidFill>
              </a:rPr>
              <a:t> Cai, SLAC, USA</a:t>
            </a:r>
          </a:p>
          <a:p>
            <a:r>
              <a:rPr lang="en-GB" dirty="0"/>
              <a:t>ICFA panel on Advanced &amp; Novel acceleration (Chair: Ph. Piot) </a:t>
            </a:r>
            <a:r>
              <a:rPr lang="en-GB" dirty="0">
                <a:sym typeface="Wingdings" panose="05000000000000000000" pitchFamily="2" charset="2"/>
              </a:rPr>
              <a:t> Need representative?</a:t>
            </a:r>
          </a:p>
          <a:p>
            <a:r>
              <a:rPr lang="en-GB" dirty="0"/>
              <a:t>ICFA Panel on Sustainable Accelerators and Colliders represented so far by the Chair (M. Seidel)</a:t>
            </a:r>
            <a:r>
              <a:rPr lang="en-GB" dirty="0">
                <a:sym typeface="Wingdings" panose="05000000000000000000" pitchFamily="2" charset="2"/>
              </a:rPr>
              <a:t> </a:t>
            </a:r>
            <a:r>
              <a:rPr lang="en-GB" dirty="0">
                <a:solidFill>
                  <a:srgbClr val="FF0000"/>
                </a:solidFill>
                <a:sym typeface="Wingdings" panose="05000000000000000000" pitchFamily="2" charset="2"/>
              </a:rPr>
              <a:t>T. Roser</a:t>
            </a:r>
            <a:endParaRPr lang="en-GB" dirty="0">
              <a:sym typeface="Wingdings" panose="05000000000000000000" pitchFamily="2" charset="2"/>
            </a:endParaRPr>
          </a:p>
          <a:p>
            <a:r>
              <a:rPr lang="en-GB" dirty="0"/>
              <a:t>WG7 (International Committee on Ultrahigh Intensity Lasers - ICUIL): </a:t>
            </a:r>
            <a:r>
              <a:rPr lang="en-GB" dirty="0">
                <a:solidFill>
                  <a:srgbClr val="FF0000"/>
                </a:solidFill>
              </a:rPr>
              <a:t>Chris </a:t>
            </a:r>
            <a:r>
              <a:rPr lang="en-GB" dirty="0" err="1">
                <a:solidFill>
                  <a:srgbClr val="FF0000"/>
                </a:solidFill>
              </a:rPr>
              <a:t>Barty</a:t>
            </a:r>
            <a:r>
              <a:rPr lang="en-GB" dirty="0">
                <a:solidFill>
                  <a:srgbClr val="FF0000"/>
                </a:solidFill>
              </a:rPr>
              <a:t>, UC Irvine, USA – confirmed</a:t>
            </a:r>
          </a:p>
          <a:p>
            <a:r>
              <a:rPr lang="en-GB" dirty="0"/>
              <a:t>IUPAP C12: Nuclear Physics </a:t>
            </a:r>
            <a:r>
              <a:rPr lang="en-GB" dirty="0">
                <a:solidFill>
                  <a:srgbClr val="FF0000"/>
                </a:solidFill>
                <a:sym typeface="Wingdings" panose="05000000000000000000" pitchFamily="2" charset="2"/>
              </a:rPr>
              <a:t> Lia established contacts with </a:t>
            </a:r>
            <a:r>
              <a:rPr lang="en-GB" dirty="0" err="1">
                <a:solidFill>
                  <a:srgbClr val="FF0000"/>
                </a:solidFill>
                <a:sym typeface="Wingdings" panose="05000000000000000000" pitchFamily="2" charset="2"/>
              </a:rPr>
              <a:t>Alinka</a:t>
            </a:r>
            <a:r>
              <a:rPr lang="en-GB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GB" dirty="0" err="1">
                <a:solidFill>
                  <a:srgbClr val="FF0000"/>
                </a:solidFill>
                <a:sym typeface="Wingdings" panose="05000000000000000000" pitchFamily="2" charset="2"/>
              </a:rPr>
              <a:t>Lépine-Szily</a:t>
            </a:r>
            <a:r>
              <a:rPr lang="en-GB" dirty="0">
                <a:solidFill>
                  <a:srgbClr val="FF0000"/>
                </a:solidFill>
                <a:sym typeface="Wingdings" panose="05000000000000000000" pitchFamily="2" charset="2"/>
              </a:rPr>
              <a:t> (Chair 2014-2017)  reciprocal interest (see also C12 web page)  Need to formalize?</a:t>
            </a:r>
            <a:endParaRPr lang="en-GB" dirty="0">
              <a:solidFill>
                <a:srgbClr val="FF0000"/>
              </a:solidFill>
            </a:endParaRPr>
          </a:p>
          <a:p>
            <a:r>
              <a:rPr lang="en-GB" dirty="0"/>
              <a:t>IUPAP WG12: Energy </a:t>
            </a:r>
            <a:r>
              <a:rPr lang="en-GB" dirty="0">
                <a:solidFill>
                  <a:srgbClr val="FF0000"/>
                </a:solidFill>
                <a:sym typeface="Wingdings" panose="05000000000000000000" pitchFamily="2" charset="2"/>
              </a:rPr>
              <a:t> Need representative? Jon </a:t>
            </a:r>
            <a:r>
              <a:rPr lang="en-GB" dirty="0" err="1">
                <a:solidFill>
                  <a:srgbClr val="FF0000"/>
                </a:solidFill>
                <a:sym typeface="Wingdings" panose="05000000000000000000" pitchFamily="2" charset="2"/>
              </a:rPr>
              <a:t>Samseth</a:t>
            </a:r>
            <a:r>
              <a:rPr lang="en-GB" dirty="0">
                <a:solidFill>
                  <a:srgbClr val="FF0000"/>
                </a:solidFill>
                <a:sym typeface="Wingdings" panose="05000000000000000000" pitchFamily="2" charset="2"/>
              </a:rPr>
              <a:t> (NTNU/HIOA Norway)?</a:t>
            </a:r>
          </a:p>
          <a:p>
            <a:r>
              <a:rPr lang="en-GB" dirty="0"/>
              <a:t>IUPAP C16: represented so far by Plasma Physics Chair (M-Q. Tran) </a:t>
            </a:r>
            <a:r>
              <a:rPr lang="en-GB" dirty="0">
                <a:sym typeface="Wingdings" panose="05000000000000000000" pitchFamily="2" charset="2"/>
              </a:rPr>
              <a:t> replacement? </a:t>
            </a:r>
            <a:r>
              <a:rPr lang="en-GB" dirty="0">
                <a:solidFill>
                  <a:srgbClr val="FF0000"/>
                </a:solidFill>
                <a:sym typeface="Wingdings" panose="05000000000000000000" pitchFamily="2" charset="2"/>
              </a:rPr>
              <a:t>Contacted S. </a:t>
            </a:r>
            <a:r>
              <a:rPr lang="en-GB" dirty="0" err="1">
                <a:solidFill>
                  <a:srgbClr val="FF0000"/>
                </a:solidFill>
                <a:sym typeface="Wingdings" panose="05000000000000000000" pitchFamily="2" charset="2"/>
              </a:rPr>
              <a:t>Jacquemot</a:t>
            </a:r>
            <a:endParaRPr lang="en-GB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FF448C-7F92-41AF-AA51-878C84DBD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4F198-E61B-4898-9C71-4EC7BA7ABDE0}" type="datetime1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8E1F8-B98B-4B51-94ED-009B58F47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12F2B-2B19-443C-9E87-A5E95862D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346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859CB-DF97-45E1-A3E5-6F14E63FE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E32B0-467A-43A3-A0F0-967B52117A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Africa: 2 (3)</a:t>
            </a:r>
          </a:p>
          <a:p>
            <a:r>
              <a:rPr lang="en-US" dirty="0"/>
              <a:t>Americas: 6 (8)</a:t>
            </a:r>
          </a:p>
          <a:p>
            <a:r>
              <a:rPr lang="en-US" dirty="0"/>
              <a:t>Asia: 3</a:t>
            </a:r>
          </a:p>
          <a:p>
            <a:r>
              <a:rPr lang="en-US" dirty="0"/>
              <a:t>Europe: 9</a:t>
            </a:r>
          </a:p>
          <a:p>
            <a:r>
              <a:rPr lang="en-US" dirty="0"/>
              <a:t>Middle East: 1</a:t>
            </a:r>
          </a:p>
          <a:p>
            <a:r>
              <a:rPr lang="en-US" dirty="0"/>
              <a:t>Oceania: 1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32F386-1B0D-4A01-8C26-6C061FA981B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Female: 3 (4)</a:t>
            </a:r>
          </a:p>
          <a:p>
            <a:r>
              <a:rPr lang="en-US" dirty="0"/>
              <a:t>Male: 19 (21)</a:t>
            </a:r>
          </a:p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6BC89-9E47-4171-8F34-2523F72FC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2C747-5FF5-4DD8-96C6-8FBF1C898134}" type="datetime1">
              <a:rPr lang="en-GB" smtClean="0"/>
              <a:t>11/01/2022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C96AFC-97B0-404E-B958-5BBA0933E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78707E-69C2-48AE-ACBA-45E1FFF40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002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A05E6-19D4-49B1-8069-FDAC764BA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 (open points)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8A4D9-A6EE-4FA1-A6F9-A5EB46B8D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Interactions with IAEA: </a:t>
            </a:r>
          </a:p>
          <a:p>
            <a:pPr lvl="1"/>
            <a:r>
              <a:rPr lang="en-US" dirty="0" err="1"/>
              <a:t>Aliz</a:t>
            </a:r>
            <a:r>
              <a:rPr lang="en-US" dirty="0"/>
              <a:t> Simon attended the WG14 meeting during IPAC16</a:t>
            </a:r>
          </a:p>
          <a:p>
            <a:pPr lvl="1"/>
            <a:r>
              <a:rPr lang="en-US" dirty="0"/>
              <a:t>IAEA appears to be quite active (thanks to Lenny for providing some links) in keeping a DB of accelerator facilities, organizing conferences on accelerators and their applications, </a:t>
            </a:r>
            <a:r>
              <a:rPr lang="en-US" dirty="0" err="1"/>
              <a:t>etc</a:t>
            </a:r>
            <a:r>
              <a:rPr lang="en-US" dirty="0"/>
              <a:t>:</a:t>
            </a:r>
          </a:p>
          <a:p>
            <a:pPr lvl="2"/>
            <a:r>
              <a:rPr lang="en-GB" dirty="0">
                <a:hlinkClick r:id="rId2"/>
              </a:rPr>
              <a:t>https://www.iaea.org/topics/nuclear-science/nuclear-research/accelerators</a:t>
            </a:r>
            <a:endParaRPr lang="en-GB" dirty="0"/>
          </a:p>
          <a:p>
            <a:pPr lvl="2"/>
            <a:r>
              <a:rPr lang="en-GB" dirty="0">
                <a:hlinkClick r:id="rId3"/>
              </a:rPr>
              <a:t>Home: International Conference on Accelerators for Research and Sustainable Development: from Good Practices Towards Socioeconomic Impact | IAEA</a:t>
            </a:r>
            <a:endParaRPr lang="en-GB" dirty="0"/>
          </a:p>
          <a:p>
            <a:pPr lvl="2"/>
            <a:r>
              <a:rPr lang="en-GB" dirty="0"/>
              <a:t>Created an accelerator knowledge portal: </a:t>
            </a:r>
            <a:r>
              <a:rPr lang="en-GB" dirty="0">
                <a:hlinkClick r:id="rId4"/>
              </a:rPr>
              <a:t>https://nucleus.iaea.org/sites/accelerators/Pages/default.aspx</a:t>
            </a:r>
            <a:r>
              <a:rPr lang="en-GB" dirty="0"/>
              <a:t> </a:t>
            </a:r>
          </a:p>
          <a:p>
            <a:pPr lvl="2"/>
            <a:r>
              <a:rPr lang="en-GB" dirty="0">
                <a:solidFill>
                  <a:srgbClr val="FF0000"/>
                </a:solidFill>
              </a:rPr>
              <a:t>Should we establish a link with IAEA? Associate Membership/Membership? Exploit synergies and contacts?</a:t>
            </a:r>
          </a:p>
          <a:p>
            <a:r>
              <a:rPr lang="en-GB" dirty="0"/>
              <a:t>Engagement with Industry: in 2017 we agreed to nominate a senior accelerator scientist with experience in interaction with industry: </a:t>
            </a:r>
            <a:r>
              <a:rPr lang="en-GB" dirty="0">
                <a:sym typeface="Wingdings" panose="05000000000000000000" pitchFamily="2" charset="2"/>
              </a:rPr>
              <a:t>we discussed 4 proposals (G. Anelli – CERN, S. Myers – EVO, K. Peach – Oxford, S. Sheehy – Melbourne Univ.)  </a:t>
            </a:r>
            <a:r>
              <a:rPr lang="en-GB" dirty="0">
                <a:solidFill>
                  <a:srgbClr val="FF0000"/>
                </a:solidFill>
                <a:sym typeface="Wingdings" panose="05000000000000000000" pitchFamily="2" charset="2"/>
              </a:rPr>
              <a:t>Propose to invite S. </a:t>
            </a:r>
            <a:r>
              <a:rPr lang="en-GB">
                <a:solidFill>
                  <a:srgbClr val="FF0000"/>
                </a:solidFill>
                <a:sym typeface="Wingdings" panose="05000000000000000000" pitchFamily="2" charset="2"/>
              </a:rPr>
              <a:t>Sheehy</a:t>
            </a:r>
            <a:endParaRPr lang="en-GB" dirty="0">
              <a:solidFill>
                <a:srgbClr val="FF0000"/>
              </a:solidFill>
            </a:endParaRP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C12362-45D0-4236-B1D8-2BD1E5EA5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C476E-1C47-42D6-83D7-88C29911F0FD}" type="datetime1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F1AA4-4F15-4E13-B193-D6DE52685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399C32-F9B8-47B7-97B6-6A9073854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2924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A5F1D-6D40-4785-B24C-5ECF1C3BE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 (open points)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DCBCC-5BF8-4E3D-8EF9-0CB8AF41C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Is the membership covering the various domains/applications of Accelerator Science:</a:t>
            </a:r>
          </a:p>
          <a:p>
            <a:pPr lvl="1"/>
            <a:r>
              <a:rPr lang="en-US" dirty="0"/>
              <a:t>Technology?</a:t>
            </a:r>
          </a:p>
          <a:p>
            <a:pPr lvl="1"/>
            <a:r>
              <a:rPr lang="en-US" dirty="0"/>
              <a:t>Energy Applications (MYRRAH? </a:t>
            </a:r>
            <a:r>
              <a:rPr lang="en-US" dirty="0" err="1"/>
              <a:t>CiADS</a:t>
            </a:r>
            <a:r>
              <a:rPr lang="en-US" dirty="0"/>
              <a:t>?, WG12 representative?)</a:t>
            </a:r>
          </a:p>
          <a:p>
            <a:pPr lvl="1"/>
            <a:r>
              <a:rPr lang="en-GB" dirty="0"/>
              <a:t>Others?</a:t>
            </a:r>
          </a:p>
          <a:p>
            <a:pPr lvl="1"/>
            <a:r>
              <a:rPr lang="en-GB" dirty="0"/>
              <a:t>Should we create a domain/expertise DB for the members?</a:t>
            </a:r>
          </a:p>
          <a:p>
            <a:pPr lvl="1"/>
            <a:endParaRPr lang="en-GB" dirty="0"/>
          </a:p>
          <a:p>
            <a:r>
              <a:rPr lang="en-GB" dirty="0"/>
              <a:t>Some countries are still underrepresented or not represented: China, Korea, Thailand, India….</a:t>
            </a:r>
          </a:p>
          <a:p>
            <a:r>
              <a:rPr lang="en-GB" dirty="0"/>
              <a:t>Representation of the Accelerator Schools? Needed?</a:t>
            </a:r>
          </a:p>
          <a:p>
            <a:r>
              <a:rPr lang="en-GB" dirty="0"/>
              <a:t>Representation of the Learned Societies – Accelerator Groups/Divisions (EPS-AG, APS-DPB, etc.)? Needed?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F2997-7390-4CC2-BDD1-7CA19877B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59556-68AB-47B4-A842-5E3836DE42C1}" type="datetime1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276CE3-6733-4895-85D1-6124B818C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F85A9-2F69-4DE1-9AA9-DD9BEEF27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094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51EBB-E201-432D-A612-5142E0BB5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Modus Operandi (proposal)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8A2C2-943D-4AB5-B240-A620F61F33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Organize ourselves in teams (with a lead) to develop on some themes/activities </a:t>
            </a:r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volunteers needed</a:t>
            </a:r>
          </a:p>
          <a:p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Meetings every ~2 months: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Review progress on </a:t>
            </a:r>
            <a:r>
              <a:rPr lang="en-GB" dirty="0"/>
              <a:t>1-2 theme/activity</a:t>
            </a:r>
          </a:p>
          <a:p>
            <a:pPr lvl="1"/>
            <a:r>
              <a:rPr lang="en-GB" dirty="0"/>
              <a:t>Round table covering activities in various regions, developments in the Associate Commissions/WGs at every meeting</a:t>
            </a:r>
          </a:p>
          <a:p>
            <a:endParaRPr lang="en-GB" dirty="0"/>
          </a:p>
          <a:p>
            <a:endParaRPr lang="en-GB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78133F-D48D-45E5-9771-BC8BFB815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0745B-EF21-4986-8384-876612BAD3C6}" type="datetime1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27301-27E8-4F19-9B58-995AEA30D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09D48-C77B-42EB-BABD-537350BCC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324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AD4AA-5C1E-4DDB-AE9B-97A07A657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themes/activities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C0C05-0BA2-46A0-B867-BB0624D8D2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Promotion of Accelerator Science</a:t>
            </a:r>
          </a:p>
          <a:p>
            <a:r>
              <a:rPr lang="en-US" dirty="0"/>
              <a:t>Education</a:t>
            </a:r>
          </a:p>
          <a:p>
            <a:r>
              <a:rPr lang="en-US" dirty="0"/>
              <a:t>Publications</a:t>
            </a:r>
          </a:p>
          <a:p>
            <a:r>
              <a:rPr lang="en-US" dirty="0"/>
              <a:t>Interactions with ICFA/ICUIL</a:t>
            </a:r>
          </a:p>
          <a:p>
            <a:r>
              <a:rPr lang="en-US" dirty="0"/>
              <a:t>Communication (Web site, etc.)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20DE1-D68C-4C88-B11E-9DE417513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7558-3DDA-4446-971D-0C2028EE4B9E}" type="datetime1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1D832-444C-4404-97D8-603FA3A3B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686858-9D65-4008-92AF-49AB54BA2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300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1F08E-7707-4819-920F-E8E16085B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Promotion of Accelerator Science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5FA58-1927-4C84-A2D0-DCACD26EF6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Promotion of applications of accelerators (with a particular view to less developed countries)</a:t>
            </a:r>
          </a:p>
          <a:p>
            <a:pPr lvl="1"/>
            <a:r>
              <a:rPr lang="en-GB" dirty="0"/>
              <a:t>Complementary role to ICFA. Especially in less-developed countries:</a:t>
            </a:r>
          </a:p>
          <a:p>
            <a:pPr lvl="2"/>
            <a:r>
              <a:rPr lang="en-GB" dirty="0"/>
              <a:t>Photon Sources (synch. Light sources, FELs, Compton scattering, gamma factories..)</a:t>
            </a:r>
          </a:p>
          <a:p>
            <a:pPr lvl="2"/>
            <a:r>
              <a:rPr lang="en-GB" dirty="0"/>
              <a:t>Neutron Sources (spallation sources, ADS, Waste Transmutation..)</a:t>
            </a:r>
          </a:p>
          <a:p>
            <a:pPr lvl="2"/>
            <a:r>
              <a:rPr lang="en-GB" dirty="0"/>
              <a:t>Radioactive Ion Beam sources </a:t>
            </a:r>
          </a:p>
          <a:p>
            <a:pPr lvl="2"/>
            <a:r>
              <a:rPr lang="en-GB" dirty="0"/>
              <a:t>Medical Accelerators (proton and ion therapy, high energy electrons, FLASH therapy)</a:t>
            </a:r>
          </a:p>
          <a:p>
            <a:pPr lvl="2"/>
            <a:r>
              <a:rPr lang="en-GB" dirty="0"/>
              <a:t>New acceleration techniques and their implications for compact photon and proton/ion accelerators for application</a:t>
            </a:r>
          </a:p>
          <a:p>
            <a:pPr lvl="1"/>
            <a:r>
              <a:rPr lang="en-GB" dirty="0"/>
              <a:t>But also:</a:t>
            </a:r>
          </a:p>
          <a:p>
            <a:pPr lvl="2"/>
            <a:r>
              <a:rPr lang="en-CA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accelerators for nuclear physics research</a:t>
            </a: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that appear not to be covered in ICFA mandate (tbc)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BF0FF2-9DC6-4F6F-97F6-CB9A07EB4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FD4-89BC-4748-B64F-574BB11B52C2}" type="datetime1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099CD-106B-4985-9879-0A1EC5095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E2D55D-1959-4529-ACDE-02F8B2759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327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1F08E-7707-4819-920F-E8E16085B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Promotion of Accelerator Science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5FA58-1927-4C84-A2D0-DCACD26EF6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Promotion of the advanced technologies underpinning accelerators:</a:t>
            </a:r>
          </a:p>
          <a:p>
            <a:pPr lvl="1"/>
            <a:r>
              <a:rPr lang="en-GB" dirty="0"/>
              <a:t>High field magnets</a:t>
            </a:r>
          </a:p>
          <a:p>
            <a:pPr lvl="1"/>
            <a:r>
              <a:rPr lang="en-GB" dirty="0"/>
              <a:t>High Gradient RF</a:t>
            </a:r>
          </a:p>
          <a:p>
            <a:pPr lvl="1"/>
            <a:r>
              <a:rPr lang="en-GB" dirty="0"/>
              <a:t>New-acceleration techniques (laser/beam plasma </a:t>
            </a:r>
            <a:r>
              <a:rPr lang="en-GB" dirty="0" err="1"/>
              <a:t>wakefield</a:t>
            </a:r>
            <a:r>
              <a:rPr lang="en-GB" dirty="0"/>
              <a:t> acceleration, etc.)</a:t>
            </a:r>
          </a:p>
          <a:p>
            <a:pPr lvl="1"/>
            <a:endParaRPr lang="en-GB" dirty="0"/>
          </a:p>
          <a:p>
            <a:r>
              <a:rPr lang="en-GB" dirty="0"/>
              <a:t>How do we do that?</a:t>
            </a:r>
          </a:p>
          <a:p>
            <a:pPr lvl="1"/>
            <a:r>
              <a:rPr lang="en-GB" dirty="0"/>
              <a:t>Position papers? Roadmaps?</a:t>
            </a:r>
          </a:p>
          <a:p>
            <a:pPr lvl="1"/>
            <a:r>
              <a:rPr lang="en-GB" dirty="0"/>
              <a:t>Help to establish contacts with the accelerator community?</a:t>
            </a:r>
          </a:p>
          <a:p>
            <a:pPr lvl="1"/>
            <a:r>
              <a:rPr lang="en-GB" dirty="0"/>
              <a:t>Organize workshops on some cutting-edge accelerator concepts/technologies in collaboration with ICFA panels?</a:t>
            </a:r>
          </a:p>
          <a:p>
            <a:pPr lvl="1"/>
            <a:r>
              <a:rPr lang="en-GB" dirty="0"/>
              <a:t>Interact with accelerator application community? Medical applications? </a:t>
            </a:r>
            <a:r>
              <a:rPr lang="en-GB" dirty="0">
                <a:sym typeface="Wingdings" panose="05000000000000000000" pitchFamily="2" charset="2"/>
              </a:rPr>
              <a:t> Connect with AC4: International Commission on Medical Physics?</a:t>
            </a:r>
            <a:r>
              <a:rPr lang="en-GB" dirty="0"/>
              <a:t>: (see for example development of robust accelerator design for conventional radio-therapy </a:t>
            </a:r>
            <a:r>
              <a:rPr lang="en-GB" dirty="0">
                <a:hlinkClick r:id="rId2"/>
              </a:rPr>
              <a:t>https://indico.cern.ch/event/560969/</a:t>
            </a:r>
            <a:r>
              <a:rPr lang="en-GB" dirty="0"/>
              <a:t> )</a:t>
            </a:r>
          </a:p>
          <a:p>
            <a:pPr lvl="1"/>
            <a:endParaRPr lang="en-GB" dirty="0"/>
          </a:p>
          <a:p>
            <a:r>
              <a:rPr lang="en-GB" dirty="0"/>
              <a:t>Subcommittee members: ……..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61F0B1-C74D-4441-8F26-CDE9C2CD6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3A24-F0B4-4629-8532-099345FCCC88}" type="datetime1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6889B-D114-491A-8E27-29A798054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60BBB-7737-48F1-9C24-AB95F20AF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775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6201A-C00A-4A8C-9A46-85FD3B7E0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 in Accelerator Science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1FE0A-2338-43F3-AFD2-E3F35DF7C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One of the missions of WG14 should be supporting </a:t>
            </a:r>
            <a:r>
              <a:rPr lang="en-GB" dirty="0">
                <a:solidFill>
                  <a:srgbClr val="FF0000"/>
                </a:solidFill>
              </a:rPr>
              <a:t>education in accelerator science</a:t>
            </a:r>
            <a:r>
              <a:rPr lang="en-GB" dirty="0"/>
              <a:t>. </a:t>
            </a:r>
          </a:p>
          <a:p>
            <a:r>
              <a:rPr lang="en-GB" dirty="0"/>
              <a:t>Re-establish contacts with international schools (CAS, JUAS, USPAS, IAS, ICTP Courses) as proposed earlier</a:t>
            </a:r>
          </a:p>
          <a:p>
            <a:r>
              <a:rPr lang="en-GB" dirty="0"/>
              <a:t>Profit of the next Accelerator School in Saskatoon, Canada to establish links with the Accelerator Schools</a:t>
            </a:r>
          </a:p>
          <a:p>
            <a:r>
              <a:rPr lang="en-GB" dirty="0"/>
              <a:t>Invite Accelerator School Directors to become members: might be too much? Define link persons in WG14 instead?</a:t>
            </a:r>
          </a:p>
          <a:p>
            <a:r>
              <a:rPr lang="en-GB" dirty="0"/>
              <a:t>Interaction with C13: Physics for Development/C14: Physics Education and AC5: </a:t>
            </a:r>
            <a:r>
              <a:rPr lang="en-US" sz="2800" dirty="0">
                <a:effectLst/>
                <a:latin typeface="Calibri" panose="020F0502020204030204" pitchFamily="34" charset="0"/>
              </a:rPr>
              <a:t>International Association of Physics Students</a:t>
            </a:r>
            <a:r>
              <a:rPr lang="en-GB" dirty="0"/>
              <a:t>?</a:t>
            </a:r>
          </a:p>
          <a:p>
            <a:r>
              <a:rPr lang="en-GB" dirty="0"/>
              <a:t>What are the benefits for Accelerator Schools to engage with IUPAP:</a:t>
            </a:r>
          </a:p>
          <a:p>
            <a:pPr lvl="1"/>
            <a:r>
              <a:rPr lang="en-GB" dirty="0"/>
              <a:t>Visibility? </a:t>
            </a:r>
          </a:p>
          <a:p>
            <a:pPr lvl="1"/>
            <a:r>
              <a:rPr lang="en-GB" dirty="0"/>
              <a:t>Funding? </a:t>
            </a:r>
          </a:p>
          <a:p>
            <a:pPr lvl="1"/>
            <a:r>
              <a:rPr lang="en-GB" dirty="0"/>
              <a:t>Widen the “audience” e.g. by supporting students from poorer countries</a:t>
            </a:r>
          </a:p>
          <a:p>
            <a:pPr lvl="1"/>
            <a:endParaRPr lang="en-GB" dirty="0"/>
          </a:p>
          <a:p>
            <a:r>
              <a:rPr lang="en-GB" dirty="0"/>
              <a:t>Subcommittee members: …….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B64E31-B649-46E7-A335-E0FBFDCD8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705EA-F64E-47A8-A4DD-9BBFCF16BEA4}" type="datetime1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E44AB-6A73-46B7-ACBA-314E1689A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C3804-FF5D-4534-8525-AB8DEDD94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421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450CE-053D-40AF-BFFE-2A016962F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Publications in Accelerator Science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384BE-B718-4403-8193-5F3A0BD9B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Publication policy:</a:t>
            </a:r>
          </a:p>
          <a:p>
            <a:pPr lvl="1"/>
            <a:r>
              <a:rPr lang="en-US" dirty="0"/>
              <a:t>IPAC 3-pillars initiative:</a:t>
            </a:r>
          </a:p>
          <a:p>
            <a:pPr lvl="2"/>
            <a:r>
              <a:rPr lang="en-US" dirty="0"/>
              <a:t>PRAB + other journals EPJ, NIM</a:t>
            </a:r>
          </a:p>
          <a:p>
            <a:pPr lvl="2"/>
            <a:r>
              <a:rPr lang="en-US" dirty="0" err="1"/>
              <a:t>JACoW</a:t>
            </a:r>
            <a:endParaRPr lang="en-US" dirty="0"/>
          </a:p>
          <a:p>
            <a:pPr lvl="2"/>
            <a:r>
              <a:rPr lang="en-US" dirty="0"/>
              <a:t>Light Peer Reviewed Section (</a:t>
            </a:r>
            <a:r>
              <a:rPr lang="en-US" dirty="0" err="1"/>
              <a:t>IoP</a:t>
            </a:r>
            <a:r>
              <a:rPr lang="en-US" dirty="0"/>
              <a:t> Conference Proceedings)</a:t>
            </a:r>
          </a:p>
          <a:p>
            <a:r>
              <a:rPr lang="en-US" dirty="0"/>
              <a:t>Generally small numbers of publications in peer-reviewed journal penalizing institutes, researchers in occasion of research evaluation exercises</a:t>
            </a:r>
          </a:p>
          <a:p>
            <a:r>
              <a:rPr lang="en-US" dirty="0"/>
              <a:t>Need to train new generations? Universities, Institutes, Accelerator Schools, Accelerator conferences?</a:t>
            </a:r>
          </a:p>
          <a:p>
            <a:pPr lvl="1"/>
            <a:r>
              <a:rPr lang="en-GB" b="0" i="0" dirty="0">
                <a:effectLst/>
                <a:latin typeface="skolar-sans-latin"/>
              </a:rPr>
              <a:t>APS Referee and Author Tutorial "Breakfast and Learn“ @ IPAC18</a:t>
            </a:r>
          </a:p>
          <a:p>
            <a:pPr lvl="1"/>
            <a:r>
              <a:rPr lang="en-US" dirty="0"/>
              <a:t>CERN is providing a course on “Scientific Writing” for Students</a:t>
            </a:r>
          </a:p>
          <a:p>
            <a:endParaRPr lang="en-US" dirty="0"/>
          </a:p>
          <a:p>
            <a:pPr lvl="2"/>
            <a:endParaRPr lang="en-US" dirty="0"/>
          </a:p>
          <a:p>
            <a:endParaRPr lang="en-US" dirty="0"/>
          </a:p>
          <a:p>
            <a:pPr lvl="2"/>
            <a:endParaRPr lang="en-US" dirty="0"/>
          </a:p>
          <a:p>
            <a:pPr lvl="1"/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48485-1773-4109-8126-7A0EADA92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A013-D434-40F2-802E-BC165375B275}" type="datetime1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82BED-893D-4DEB-B9E8-9C4436950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12F0E-89DB-4225-A7D9-80BF3D91A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061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65721-686D-4DF2-AACA-F3F26607B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Publications in Accelerator Science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FAD09-401E-4975-B035-DF0450E86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Role of </a:t>
            </a:r>
            <a:r>
              <a:rPr lang="en-US" dirty="0" err="1"/>
              <a:t>JACoW</a:t>
            </a:r>
            <a:r>
              <a:rPr lang="en-US" dirty="0"/>
              <a:t> and its organization:</a:t>
            </a:r>
          </a:p>
          <a:p>
            <a:pPr lvl="1"/>
            <a:r>
              <a:rPr lang="en-US" dirty="0"/>
              <a:t>CERN is supporting merging Indico/SPMS to ease longer term support </a:t>
            </a:r>
          </a:p>
          <a:p>
            <a:pPr lvl="1"/>
            <a:r>
              <a:rPr lang="en-US" dirty="0" err="1"/>
              <a:t>JACoW</a:t>
            </a:r>
            <a:r>
              <a:rPr lang="en-US" dirty="0"/>
              <a:t> is not only conference proceedings publication but also infrastructure for Conference organization (SPMS, large DB, et.)</a:t>
            </a:r>
          </a:p>
          <a:p>
            <a:pPr lvl="1"/>
            <a:r>
              <a:rPr lang="en-US" dirty="0"/>
              <a:t>Establish a collaboration among Institutes?</a:t>
            </a:r>
          </a:p>
          <a:p>
            <a:pPr lvl="1"/>
            <a:r>
              <a:rPr lang="en-US" dirty="0"/>
              <a:t>Is it sustainable? How other fields address this? Alternatives?</a:t>
            </a:r>
          </a:p>
          <a:p>
            <a:pPr lvl="2"/>
            <a:r>
              <a:rPr lang="en-US" dirty="0"/>
              <a:t>JINST Conference Proceedings (no cost if all authors are form organizations paying for Open Access)</a:t>
            </a:r>
          </a:p>
          <a:p>
            <a:pPr lvl="2"/>
            <a:r>
              <a:rPr lang="en-US" dirty="0"/>
              <a:t>Instruments </a:t>
            </a:r>
          </a:p>
          <a:p>
            <a:pPr lvl="2"/>
            <a:r>
              <a:rPr lang="en-US" dirty="0" err="1"/>
              <a:t>PoS</a:t>
            </a:r>
            <a:r>
              <a:rPr lang="en-US" dirty="0"/>
              <a:t> (used for ICHEP)</a:t>
            </a:r>
          </a:p>
          <a:p>
            <a:r>
              <a:rPr lang="en-GB" dirty="0"/>
              <a:t>Subcommittee members: …..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29574-7A0C-4743-A678-9A084FBBB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5D99A-ADB4-4A16-9560-5AAECBB6E6E7}" type="datetime1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D998E-9400-4B22-826C-BE4526984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1F0D0C-8D5E-44A1-A696-AC9C1942B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219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202C9-3372-4C3D-80F0-57036C069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Interaction with ICFA/ICUIL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79A3E-C4C3-4ED3-9D45-37D155032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Quite a number of discussions. Our mission/mandate is clearly complementary to ICFA:</a:t>
            </a:r>
          </a:p>
          <a:p>
            <a:pPr lvl="1"/>
            <a:r>
              <a:rPr lang="en-GB" b="0" i="1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ICFA, the International Committee for Future Accelerators, was created to facilitate international collaboration in the construction and use of accelerators for high energy physics.</a:t>
            </a:r>
            <a:r>
              <a:rPr lang="en-US" b="0" i="1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 (from ICFA web page)</a:t>
            </a:r>
          </a:p>
          <a:p>
            <a:r>
              <a:rPr lang="en-US" dirty="0"/>
              <a:t>Interactions should likely concretize in joint activities/workshops with ICFA Panels:</a:t>
            </a:r>
          </a:p>
          <a:p>
            <a:pPr lvl="1"/>
            <a:r>
              <a:rPr lang="en-US" dirty="0"/>
              <a:t>Beam dynamics (BD)</a:t>
            </a:r>
          </a:p>
          <a:p>
            <a:pPr lvl="1"/>
            <a:r>
              <a:rPr lang="en-US" dirty="0"/>
              <a:t>Sustainable Accelerators and Colliders (SAC)</a:t>
            </a:r>
          </a:p>
          <a:p>
            <a:pPr lvl="1"/>
            <a:r>
              <a:rPr lang="en-US" dirty="0"/>
              <a:t>Advanced and Novel Accelerators (ANA)</a:t>
            </a:r>
          </a:p>
          <a:p>
            <a:r>
              <a:rPr lang="en-US" dirty="0"/>
              <a:t>In 2017 we discussed with late Yong-Ho Chin (ICFA BD Panel chair) about the possibility of “re-booting” the Future Light Sources Workshop and jointly co-sponsor/support them. Next of this series on 20/3/2022 (Lucerne). Likely too late to join. To be discussed with new ICFA BD Chair. Contacts with H. Braun (Organizer). Other possibility is the </a:t>
            </a:r>
            <a:r>
              <a:rPr lang="en-US" dirty="0">
                <a:solidFill>
                  <a:srgbClr val="FF0000"/>
                </a:solidFill>
              </a:rPr>
              <a:t>ERL WS in June 2022 (Cornell)</a:t>
            </a:r>
            <a:r>
              <a:rPr lang="en-US" dirty="0"/>
              <a:t>.</a:t>
            </a:r>
          </a:p>
          <a:p>
            <a:r>
              <a:rPr lang="en-US" dirty="0"/>
              <a:t>Could this be a joint WS ICFA SAC/ICFA BD/WG14 (and even ICFA ANA to some extent)?</a:t>
            </a:r>
          </a:p>
          <a:p>
            <a:r>
              <a:rPr lang="en-US" dirty="0"/>
              <a:t>Need to develop on the possible interactions with Stuart, Mike, </a:t>
            </a:r>
            <a:r>
              <a:rPr lang="en-US" dirty="0" err="1"/>
              <a:t>Yunhai</a:t>
            </a:r>
            <a:r>
              <a:rPr lang="en-US" dirty="0"/>
              <a:t>, …</a:t>
            </a:r>
          </a:p>
          <a:p>
            <a:r>
              <a:rPr lang="en-US" dirty="0"/>
              <a:t>Continue reciprocal representation at respective meetings (ICFA/WG14)?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C86DF7-562C-4535-8CBC-297FECA4A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7A4E7-8F40-4E33-97D2-2FEA4BB7D459}" type="datetime1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CB7A47-D93C-432F-993A-E74072401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229F6-5293-4FBD-9F2D-853B8B970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739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B1B37-C492-428A-BBD7-462A4EA30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Interactions with ICFA/ICUIL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B0A04-8BA5-4CC7-830C-C6DE93A90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of all many thanks to Chris </a:t>
            </a:r>
            <a:r>
              <a:rPr lang="en-US" dirty="0" err="1"/>
              <a:t>Barty</a:t>
            </a:r>
            <a:r>
              <a:rPr lang="en-US" dirty="0"/>
              <a:t> for the numerous suggestions!</a:t>
            </a:r>
          </a:p>
          <a:p>
            <a:pPr lvl="1"/>
            <a:r>
              <a:rPr lang="en-US" dirty="0"/>
              <a:t>ICUIL Meetings every 2 years. Next one September 2022 (Korea). WG14 should be represented</a:t>
            </a:r>
          </a:p>
          <a:p>
            <a:pPr lvl="1"/>
            <a:r>
              <a:rPr lang="en-US" dirty="0"/>
              <a:t>Joint workshop on compact light sources and gamma factories:</a:t>
            </a:r>
          </a:p>
          <a:p>
            <a:pPr lvl="2"/>
            <a:r>
              <a:rPr lang="en-US" dirty="0"/>
              <a:t>X-band FEL, PWF FEL, </a:t>
            </a:r>
          </a:p>
          <a:p>
            <a:pPr lvl="2"/>
            <a:r>
              <a:rPr lang="en-US" dirty="0"/>
              <a:t>Compton back scattering</a:t>
            </a:r>
          </a:p>
          <a:p>
            <a:pPr lvl="2"/>
            <a:r>
              <a:rPr lang="en-US" dirty="0"/>
              <a:t>Gamma factories with Partially Stripped ions</a:t>
            </a:r>
          </a:p>
          <a:p>
            <a:pPr lvl="1"/>
            <a:r>
              <a:rPr lang="en-US" dirty="0"/>
              <a:t>This could be also a common ground with ICFA/BD, ICFA/ANA, ICUIL, WG14</a:t>
            </a:r>
          </a:p>
          <a:p>
            <a:endParaRPr lang="en-US" dirty="0"/>
          </a:p>
          <a:p>
            <a:r>
              <a:rPr lang="en-US" dirty="0"/>
              <a:t>Subcommittee members: …….</a:t>
            </a:r>
          </a:p>
          <a:p>
            <a:pPr lvl="1"/>
            <a:endParaRPr lang="en-US" dirty="0"/>
          </a:p>
          <a:p>
            <a:pPr lvl="1"/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BC860-410E-49E5-9DBC-1B6E5DA7E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56F01-9E45-4007-882F-C72863C7CA74}" type="datetime1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E9A8F-991A-41B9-BC6B-5084300A6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0F127-9119-4F2D-ACF8-CB31E1A42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36022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322F3-F3AE-4FFC-B6DC-4E6CBE700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IPAC as IUPAP WG14 conference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5C6C3-CAFF-4C64-AA90-4326F4462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IPAC is </a:t>
            </a:r>
            <a:r>
              <a:rPr lang="en-US" i="1" dirty="0"/>
              <a:t>de facto </a:t>
            </a:r>
            <a:r>
              <a:rPr lang="en-US" dirty="0">
                <a:solidFill>
                  <a:srgbClr val="FF0000"/>
                </a:solidFill>
              </a:rPr>
              <a:t>our Conference</a:t>
            </a:r>
          </a:p>
          <a:p>
            <a:r>
              <a:rPr lang="en-US" dirty="0"/>
              <a:t>Discussions with the PAC-OC concerning the revision of the MoU started. Need to continue and review the MoU at this stage?</a:t>
            </a:r>
          </a:p>
          <a:p>
            <a:r>
              <a:rPr lang="en-US" dirty="0"/>
              <a:t>Should we postpone this for the time being?</a:t>
            </a:r>
          </a:p>
          <a:p>
            <a:r>
              <a:rPr lang="en-US" dirty="0"/>
              <a:t>Do we think that there could be an issue with the acceptance of the IUPAP endorsement by some of the IPAC organizers? </a:t>
            </a:r>
          </a:p>
          <a:p>
            <a:r>
              <a:rPr lang="en-GB" dirty="0">
                <a:sym typeface="Wingdings" panose="05000000000000000000" pitchFamily="2" charset="2"/>
              </a:rPr>
              <a:t>Interaction of WG14 with IPAC</a:t>
            </a:r>
            <a:r>
              <a:rPr lang="en-US" dirty="0">
                <a:sym typeface="Wingdings" panose="05000000000000000000" pitchFamily="2" charset="2"/>
              </a:rPr>
              <a:t>: </a:t>
            </a:r>
            <a:r>
              <a:rPr lang="en-US" dirty="0"/>
              <a:t>Need to include IPACCC chair as Associate Member (rotating every year)? </a:t>
            </a:r>
          </a:p>
          <a:p>
            <a:r>
              <a:rPr lang="en-US" dirty="0"/>
              <a:t>Need to make sure that IPACs request support by IUPAP (</a:t>
            </a:r>
            <a:r>
              <a:rPr lang="en-US" dirty="0">
                <a:sym typeface="Wingdings" panose="05000000000000000000" pitchFamily="2" charset="2"/>
                <a:hlinkClick r:id="rId2"/>
              </a:rPr>
              <a:t>https://iupap.org/conferences/applications/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/>
              <a:t>):</a:t>
            </a:r>
          </a:p>
          <a:p>
            <a:pPr lvl="1"/>
            <a:r>
              <a:rPr lang="en-US" dirty="0"/>
              <a:t>Endorsement (Application any time before the conference) </a:t>
            </a:r>
            <a:r>
              <a:rPr lang="en-US" dirty="0">
                <a:sym typeface="Wingdings" panose="05000000000000000000" pitchFamily="2" charset="2"/>
              </a:rPr>
              <a:t> WG14 can support the request (IPAC10, IPAC11 were endorsed by IUPAP)</a:t>
            </a:r>
            <a:endParaRPr lang="en-US" dirty="0"/>
          </a:p>
          <a:p>
            <a:pPr lvl="1"/>
            <a:r>
              <a:rPr lang="en-US" dirty="0"/>
              <a:t>Sponsorship (application January to June of IPACyear-1) </a:t>
            </a:r>
            <a:r>
              <a:rPr lang="en-US" dirty="0">
                <a:sym typeface="Wingdings" panose="05000000000000000000" pitchFamily="2" charset="2"/>
              </a:rPr>
              <a:t> Need commission support (normally C11). More stringent requirements form IUPAP on the conference organization (IPAC13,IPAC14,IPAC17 were supported by IUPAP)</a:t>
            </a:r>
            <a:endParaRPr lang="en-GB" dirty="0">
              <a:sym typeface="Wingdings" panose="05000000000000000000" pitchFamily="2" charset="2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92866-E171-4431-856A-E0E5FCEC6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A7FC0-76D6-4FEB-AC47-7AD51CF37926}" type="datetime1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AFE5FF-3875-48C1-8D65-C2A978D4D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27BF25-0E49-43FA-9957-5C3862103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689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7B834A-F8FA-4441-BAC1-AAC6750AF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Website/Indico/Mailing list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E14284-D78F-4141-800E-2C6D6BBCF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mailing list has been created to exchange information among WG14 members: </a:t>
            </a:r>
            <a:r>
              <a:rPr lang="en-US" dirty="0">
                <a:hlinkClick r:id="rId2"/>
              </a:rPr>
              <a:t>iupap-wg14@cern.ch</a:t>
            </a:r>
            <a:r>
              <a:rPr lang="en-US" dirty="0"/>
              <a:t> </a:t>
            </a:r>
          </a:p>
          <a:p>
            <a:r>
              <a:rPr lang="en-US" dirty="0"/>
              <a:t>An Indico page has been created for our meetings and potential other events (workshops, etc.): </a:t>
            </a:r>
            <a:r>
              <a:rPr lang="en-US" dirty="0">
                <a:hlinkClick r:id="rId3"/>
              </a:rPr>
              <a:t>https://indico.cern.ch/category/14659/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 all WG members have the rights to manage the page</a:t>
            </a:r>
          </a:p>
          <a:p>
            <a:r>
              <a:rPr lang="en-US" dirty="0">
                <a:sym typeface="Wingdings" panose="05000000000000000000" pitchFamily="2" charset="2"/>
              </a:rPr>
              <a:t>Web site: IUPAP/WG14 web site is outdated. Contacted the Secretary General (J. </a:t>
            </a:r>
            <a:r>
              <a:rPr lang="en-US" dirty="0" err="1">
                <a:sym typeface="Wingdings" panose="05000000000000000000" pitchFamily="2" charset="2"/>
              </a:rPr>
              <a:t>Vigens</a:t>
            </a:r>
            <a:r>
              <a:rPr lang="en-US" dirty="0">
                <a:sym typeface="Wingdings" panose="05000000000000000000" pitchFamily="2" charset="2"/>
              </a:rPr>
              <a:t>) and the President Designate (S. Ponce-Dawson) to see how to proceed: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Get write access to the web page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Create a different one and link to it from the main IUPAP WG14 page (this is the approach taken by ICFA, ICUIL)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…waiting for a reply…but probably it is easier to create our web site </a:t>
            </a:r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360A25-1097-4B7B-BE25-5538F710F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C872-EAAA-4CA2-B45B-0CDD03F68627}" type="datetime1">
              <a:rPr lang="en-GB" smtClean="0"/>
              <a:t>11/01/2022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EFFAF8-F067-4E62-9717-D390BA2F5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D23A97-6465-4E3D-ADC2-EECF916A6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402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DA90F-3CB6-4229-975A-9F1EC1593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 of the web site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EC42A-B92D-4BB5-9B61-30A5A7490D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Links to IPAC Conferences and </a:t>
            </a:r>
            <a:r>
              <a:rPr lang="en-US" dirty="0" err="1"/>
              <a:t>JACoW</a:t>
            </a:r>
            <a:r>
              <a:rPr lang="en-US" dirty="0"/>
              <a:t> Proceedings?</a:t>
            </a:r>
          </a:p>
          <a:p>
            <a:r>
              <a:rPr lang="en-US" dirty="0"/>
              <a:t>Links to CAS/USPAS/JUAS/ICTP and various Web Courses/MOOCs (Massive Open On-line Course) on Accelerator physics?</a:t>
            </a:r>
          </a:p>
          <a:p>
            <a:r>
              <a:rPr lang="en-US" dirty="0"/>
              <a:t>Post openings in Accelerator Facilities? </a:t>
            </a:r>
          </a:p>
          <a:p>
            <a:r>
              <a:rPr lang="en-US" dirty="0"/>
              <a:t>Map or list of worldwide accelerator facilities? IAEA has one? Needed?</a:t>
            </a:r>
          </a:p>
          <a:p>
            <a:r>
              <a:rPr lang="en-US" dirty="0"/>
              <a:t>Newsletter: publish short articles on accelerator facilities/schools/events by one WG14 member or solicited to other institutes by one WG14 member?</a:t>
            </a:r>
          </a:p>
          <a:p>
            <a:r>
              <a:rPr lang="en-US" dirty="0"/>
              <a:t>Link to accelerator prizes/theses in accelerator science</a:t>
            </a:r>
          </a:p>
          <a:p>
            <a:r>
              <a:rPr lang="en-US" dirty="0"/>
              <a:t>Link to ICFA BD Newsletters?</a:t>
            </a:r>
          </a:p>
          <a:p>
            <a:r>
              <a:rPr lang="en-US" dirty="0">
                <a:solidFill>
                  <a:srgbClr val="FF0000"/>
                </a:solidFill>
              </a:rPr>
              <a:t>Volunteers to help? we could use CERN infrastructure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1DE95-851D-47A3-8115-436A32C27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8497A-40CB-44B3-BFEC-CA2F6CB87E04}" type="datetime1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016FB-43D9-406D-B962-65BDBD602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31CCC3-CC60-4688-859F-10BDD6AF8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4994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2C0B8-F69C-48A9-8287-5C5B80229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WG/Commission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76EA2-83EE-41B6-8BFF-805A5B3A3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appears to me the WG structure is still more flexible and the most adapt in this phase when we are organizing ourselves</a:t>
            </a:r>
          </a:p>
          <a:p>
            <a:r>
              <a:rPr lang="en-US"/>
              <a:t>We </a:t>
            </a:r>
            <a:r>
              <a:rPr lang="en-US" dirty="0"/>
              <a:t>could aim to review the situation at the end of 2022 / beginning of 2023 to see where do we stand in the developments of the themes and then come back to this point at a later stage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2F7628-6014-4031-9328-F63F76AA2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CD670-22FE-47A1-9A75-64FD121DAAAB}" type="datetime1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B47BB-BD90-4CA7-AEDE-1C8995F24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6651B-483A-4576-A2E4-0BE80CE13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464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29871-8CC4-4439-981D-EC1477F9F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Meetings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0C6E9A-2E07-499B-8AC9-2A1445249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Time slot (time of the day, day of the week)</a:t>
            </a:r>
          </a:p>
          <a:p>
            <a:r>
              <a:rPr lang="en-US" dirty="0"/>
              <a:t>Meeting every ~2 months:</a:t>
            </a:r>
          </a:p>
          <a:p>
            <a:pPr lvl="1"/>
            <a:r>
              <a:rPr lang="en-US" dirty="0"/>
              <a:t>February (week starting 21/2)</a:t>
            </a:r>
          </a:p>
          <a:p>
            <a:pPr lvl="1"/>
            <a:r>
              <a:rPr lang="en-US" dirty="0"/>
              <a:t>April (week starting 25/4)</a:t>
            </a:r>
          </a:p>
          <a:p>
            <a:pPr lvl="1"/>
            <a:r>
              <a:rPr lang="en-US" dirty="0"/>
              <a:t>June (week starting 20/6)</a:t>
            </a:r>
          </a:p>
          <a:p>
            <a:pPr lvl="1"/>
            <a:r>
              <a:rPr lang="en-US" dirty="0"/>
              <a:t>September (week starting 19/9)</a:t>
            </a:r>
          </a:p>
          <a:p>
            <a:pPr lvl="1"/>
            <a:r>
              <a:rPr lang="en-US" dirty="0"/>
              <a:t>November (week starting 21/11)</a:t>
            </a:r>
          </a:p>
          <a:p>
            <a:pPr lvl="1"/>
            <a:endParaRPr lang="en-US" dirty="0"/>
          </a:p>
          <a:p>
            <a:r>
              <a:rPr lang="en-US" dirty="0"/>
              <a:t>Continue with virtual meetings for the time being and possibly have face-to-face meetings 1/year (at IPAC? starting from 2023?)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441CE-86DA-49F1-9AD4-F0EFA06AA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0C6B-F1F4-4C3C-AD1B-00E3D9F04DC7}" type="datetime1">
              <a:rPr lang="en-GB" smtClean="0"/>
              <a:t>11/01/2022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D46A4A-FCD9-4FA8-8E1F-B3F98FF8E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99638-3EAA-48F3-89C5-9C8D16127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520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3919</TotalTime>
  <Words>2443</Words>
  <Application>Microsoft Office PowerPoint</Application>
  <PresentationFormat>Widescreen</PresentationFormat>
  <Paragraphs>281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skolar-sans-latin</vt:lpstr>
      <vt:lpstr>Verdana</vt:lpstr>
      <vt:lpstr>Office Theme</vt:lpstr>
      <vt:lpstr>Topics for discussion</vt:lpstr>
      <vt:lpstr>Present Mandate/Mission (as it appears on the web site)</vt:lpstr>
      <vt:lpstr>Membership</vt:lpstr>
      <vt:lpstr>Membership</vt:lpstr>
      <vt:lpstr>Associate Membership</vt:lpstr>
      <vt:lpstr>Membership</vt:lpstr>
      <vt:lpstr>Membership (open points)</vt:lpstr>
      <vt:lpstr>Membership (open points)</vt:lpstr>
      <vt:lpstr>Modus Operandi (proposal)</vt:lpstr>
      <vt:lpstr>Proposed themes/activities</vt:lpstr>
      <vt:lpstr>Promotion of Accelerator Science</vt:lpstr>
      <vt:lpstr>Promotion of Accelerator Science</vt:lpstr>
      <vt:lpstr>Education in Accelerator Science</vt:lpstr>
      <vt:lpstr>Publications in Accelerator Science</vt:lpstr>
      <vt:lpstr>Publications in Accelerator Science</vt:lpstr>
      <vt:lpstr>Interaction with ICFA/ICUIL</vt:lpstr>
      <vt:lpstr>Interactions with ICFA/ICUIL</vt:lpstr>
      <vt:lpstr>IPAC as IUPAP WG14 conference</vt:lpstr>
      <vt:lpstr>Website/Indico/Mailing list</vt:lpstr>
      <vt:lpstr>Content of the web site</vt:lpstr>
      <vt:lpstr>WG/Commission</vt:lpstr>
      <vt:lpstr>Future Meetings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Gianluigi Arduini</dc:creator>
  <cp:lastModifiedBy>Gianluigi Arduini</cp:lastModifiedBy>
  <cp:revision>45</cp:revision>
  <dcterms:created xsi:type="dcterms:W3CDTF">2021-12-07T15:28:04Z</dcterms:created>
  <dcterms:modified xsi:type="dcterms:W3CDTF">2022-01-11T08:08:27Z</dcterms:modified>
</cp:coreProperties>
</file>