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5" r:id="rId5"/>
    <p:sldId id="266" r:id="rId6"/>
    <p:sldId id="267" r:id="rId7"/>
    <p:sldId id="262" r:id="rId8"/>
    <p:sldId id="259" r:id="rId9"/>
    <p:sldId id="263" r:id="rId10"/>
    <p:sldId id="261" r:id="rId11"/>
    <p:sldId id="260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215BC-BDA5-42A5-9382-0F34871F8985}" type="datetimeFigureOut">
              <a:rPr lang="en-GB" smtClean="0"/>
              <a:t>21/12/2021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9F97F-6928-4893-AC37-B2BA7C3B2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265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C44DF-DA03-4D4E-B2B3-6C3F261E6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161EE5-867A-40CA-A9FE-6D19CB680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48587-AE5A-4CDF-9626-CEDD175B7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2DE55-519A-44B7-82A3-BDD2181909DD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4A3F7-6C90-4F5A-885E-3E217839A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B80FE-9D00-490D-A4D7-8E3B7373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795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9D0F8-56A9-4860-99CB-C310DBB11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4B87C-B65A-44B3-95B4-BCE409628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2C669-3EBC-4A68-9421-F5A047B39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F669-295D-4340-B4EE-9184E229E085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68C97-A45F-4F6F-A80D-94CFFE33A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ECE1D-8863-4BE1-8425-1CFEA984E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399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C7E81-F57C-4928-B61F-85F8AC89B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EFF7D-82DD-4C76-8FDB-DA6E4565D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01D0A-A3AB-4378-9D3B-F86415470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BEB2-CD35-457C-B387-7710D3CB8D59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9B982-BC7B-4497-B1E9-F73AF4C69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FDB4F-D12A-40DB-86C5-99F521E22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950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6B835-2086-40C2-AAB8-ABE5625DD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46BB4-687E-42A5-B1ED-C7AA92C36D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9E269-6EB5-48C1-8450-FBFBAD2CC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1B0F-D225-46D1-90F2-CC911B24E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BA85-3EE1-427E-B735-4E7C7EC21C19}" type="datetime1">
              <a:rPr lang="en-GB" smtClean="0"/>
              <a:t>21/12/2021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1EF93-93BE-4517-9FC4-4DD2615A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42958-3E50-426D-8941-9891361A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532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57BE2-51AF-4D61-B9CF-68BF5C5AD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7A023F-7661-4CEA-8F8F-1588757E2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BAF881-E117-47B5-B8F3-FB201D9BE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A2C69F-FCEC-4B82-8AEF-F0AD5BAEC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7F0A2E-C766-44D6-987F-D650B52935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02EB02-A2C3-4A2C-9DAF-E14877364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EEC-2822-4228-9A38-87323D2F8055}" type="datetime1">
              <a:rPr lang="en-GB" smtClean="0"/>
              <a:t>21/12/2021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828A38-DB38-4F91-B24A-4DBF32C8B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38414A-36B0-4239-90FC-873C4860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176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C8383-D7D6-4788-9D92-65E62CAD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DF12E2-E422-4498-9B39-F920D5688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82CAC-11ED-4405-B5D9-001B932BA98B}" type="datetime1">
              <a:rPr lang="en-GB" smtClean="0"/>
              <a:t>21/12/2021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58CE99-F098-4C81-B5B4-88FC436B9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9A779-372B-4FB8-9374-8EE6CB505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91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14A95A-17E1-43F5-ADD1-79F10C72A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CEF4-AC69-4F92-8AB0-35B66A7E08A1}" type="datetime1">
              <a:rPr lang="en-GB" smtClean="0"/>
              <a:t>21/12/2021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69025-C84A-4BD9-8E8C-25160B7C5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0CFDE-3269-4774-BF78-7ECABE6CB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765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A65FB-14CA-46D7-B986-27B002731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09FA5-AA0F-4D83-A4AD-7A7FDB932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6607D-887A-4919-B865-A27912B36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61635D-81DA-4907-A162-D97F693C8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BC0E-C739-48B5-9DC4-A6767BB904F6}" type="datetime1">
              <a:rPr lang="en-GB" smtClean="0"/>
              <a:t>21/12/2021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2CA87-A4AF-417E-BB2D-5F8E97F16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B20316-256A-4FF8-B6D6-93D23C09F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390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4AC87-995C-4916-B048-635E27106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6F466E-BDC9-4C08-BF52-3ECCC53944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D1DAE-3F2C-4754-B17D-8F0B996550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B02AC-4E3A-46EB-8F28-EE7369C57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1453C-97B6-4A07-9F30-A833D2982AF9}" type="datetime1">
              <a:rPr lang="en-GB" smtClean="0"/>
              <a:t>21/12/2021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E8423C-DB76-454B-9145-73A942801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45462E-190E-4423-B442-330408456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751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C6DCF-2AFC-469D-A217-30C8D3F4A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4537A7-E7A9-43FD-8F4C-DEEFAAA1E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6CED1-A9DC-48F3-8B8D-93F1C2E04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B597-C119-44C1-B777-9946BF14C708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C1F44-D029-458F-80A9-8E5ED51AD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853A3-1441-481C-AC46-538D01A3E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968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2D6F90-9D95-487E-BD04-8488D3FDF9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1DD29D-4C71-46CF-B276-39B4768535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0E546-CF33-49CD-AB74-884B09D72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AB6A0-0519-4441-B422-94D869375EDC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FF3CB-7B49-4C8A-8E42-7441D28BC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67BA6-DA53-4914-A9B6-67004C191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793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548EF9-C040-49CC-BCC6-BC663145B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09999-1778-411E-9ABC-D2BF85F82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D4FF0-40D0-4771-B164-0698487BB3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6EEF-2909-4C6D-B658-97CD9FD7109C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69E74-E5A1-4E82-AAD8-1091A22AB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053A7-F6E7-4629-AB95-4F2317700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04ED1-D171-4FA0-B813-FB75E1C16F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09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indico.ictp.it/event/9645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10959-F941-4DD9-98DF-F36E94A9CB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30</a:t>
            </a:r>
            <a:r>
              <a:rPr lang="en-US" baseline="30000" dirty="0"/>
              <a:t>th</a:t>
            </a:r>
            <a:r>
              <a:rPr lang="en-US" dirty="0"/>
              <a:t> IUPAP General Assembly</a:t>
            </a:r>
            <a:br>
              <a:rPr lang="en-US" dirty="0"/>
            </a:br>
            <a:r>
              <a:rPr lang="en-US" dirty="0"/>
              <a:t>(20-21 October 2021)</a:t>
            </a:r>
            <a:br>
              <a:rPr lang="en-US" dirty="0"/>
            </a:br>
            <a:r>
              <a:rPr lang="en-US" dirty="0"/>
              <a:t>Some notes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744B7E-AEC3-4B7C-B3AE-A7473520E6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G. Arduini, S. Mtingwa</a:t>
            </a:r>
            <a:r>
              <a:rPr lang="en-US"/>
              <a:t>, M.-Q</a:t>
            </a:r>
            <a:r>
              <a:rPr lang="en-US" dirty="0"/>
              <a:t>. Tran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4958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40140-69E9-4FAC-A867-67102857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information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023B-5A34-4E09-9541-EB7413315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IUPAP has become an Association based in Switzerland (Geneva)</a:t>
            </a:r>
          </a:p>
          <a:p>
            <a:r>
              <a:rPr lang="en-US" dirty="0">
                <a:solidFill>
                  <a:srgbClr val="FF0000"/>
                </a:solidFill>
              </a:rPr>
              <a:t>General Assembly will take place now every year (now every 3 years). This is required for a Swiss Association.</a:t>
            </a:r>
          </a:p>
          <a:p>
            <a:r>
              <a:rPr lang="en-US" dirty="0">
                <a:solidFill>
                  <a:srgbClr val="FF0000"/>
                </a:solidFill>
              </a:rPr>
              <a:t>Elections of </a:t>
            </a:r>
            <a:r>
              <a:rPr lang="en-GB" dirty="0">
                <a:solidFill>
                  <a:srgbClr val="FF0000"/>
                </a:solidFill>
              </a:rPr>
              <a:t>Commission Chairs and Officers will take place every 3 years during the General Assembly (next on in 2024 – Beijing)</a:t>
            </a:r>
          </a:p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Next GA will be organized around the Centennial Symposium that will take place at ICTP, Trieste, on 11-13 July 2022. </a:t>
            </a:r>
          </a:p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2023 GA will be organized around the closing ceremony for the closure of the International Year of Basic Sciences for Sustainable Development</a:t>
            </a:r>
          </a:p>
          <a:p>
            <a:r>
              <a:rPr lang="en-US" dirty="0"/>
              <a:t>IUPAP President: Michel Spiro</a:t>
            </a:r>
          </a:p>
          <a:p>
            <a:r>
              <a:rPr lang="en-US" dirty="0"/>
              <a:t>IUPAP President Designate: </a:t>
            </a:r>
            <a:r>
              <a:rPr lang="en-US" dirty="0" err="1"/>
              <a:t>Silvina</a:t>
            </a:r>
            <a:r>
              <a:rPr lang="en-US" dirty="0"/>
              <a:t> Ponce-Dawson to be confirmed at </a:t>
            </a:r>
            <a:r>
              <a:rPr lang="en-US"/>
              <a:t>the 2024 GA.</a:t>
            </a:r>
            <a:endParaRPr lang="en-US" dirty="0"/>
          </a:p>
          <a:p>
            <a:r>
              <a:rPr lang="en-US" dirty="0"/>
              <a:t>60 Member States represented</a:t>
            </a:r>
          </a:p>
          <a:p>
            <a:r>
              <a:rPr lang="en-US" dirty="0"/>
              <a:t>19 Commissions</a:t>
            </a:r>
          </a:p>
          <a:p>
            <a:r>
              <a:rPr lang="en-US" dirty="0"/>
              <a:t>14 Working Groups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EF1610-7F44-465C-97B9-87BC666C1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60F1-2C99-450E-89D9-922F5CF98CCA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17337-B2EF-4906-971F-864AB10E5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B6A25-7D5F-4134-A67C-93833DA8D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191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20FA-67D3-4B90-A950-718C4BF88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Information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BBBD2-95FF-4E64-8F56-7D7CAD108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Commissions:</a:t>
            </a:r>
          </a:p>
          <a:p>
            <a:pPr lvl="1"/>
            <a:r>
              <a:rPr lang="en-US" dirty="0"/>
              <a:t>Each one composed by 14 members (including Chair, Vice-Chair and Secretary) who are proposed by the Chair to the Nomination Committee among a list proposed by the representatives of the various member state delegations. </a:t>
            </a:r>
          </a:p>
          <a:p>
            <a:pPr lvl="1"/>
            <a:r>
              <a:rPr lang="en-US" dirty="0"/>
              <a:t>Possibility to add Associate Members in addition (no limit in the number in the new rules)</a:t>
            </a:r>
          </a:p>
          <a:p>
            <a:pPr lvl="1"/>
            <a:r>
              <a:rPr lang="en-US" dirty="0"/>
              <a:t>……there is quite some discussion to get the balance right</a:t>
            </a:r>
          </a:p>
          <a:p>
            <a:pPr lvl="1"/>
            <a:r>
              <a:rPr lang="en-US" dirty="0"/>
              <a:t>Each Commission can propose prizes for Early Career Scientists and support candidature of conferences for endorsement or financial support of IUPAP</a:t>
            </a:r>
          </a:p>
          <a:p>
            <a:r>
              <a:rPr lang="en-US" dirty="0"/>
              <a:t>Working Groups:</a:t>
            </a:r>
          </a:p>
          <a:p>
            <a:pPr lvl="1"/>
            <a:r>
              <a:rPr lang="en-US" dirty="0"/>
              <a:t>More flexible in the composition though one should aim at having good geographical and gender representativity</a:t>
            </a:r>
          </a:p>
          <a:p>
            <a:pPr lvl="1"/>
            <a:r>
              <a:rPr lang="en-US" dirty="0"/>
              <a:t>New: </a:t>
            </a:r>
            <a:r>
              <a:rPr lang="en-US" dirty="0">
                <a:solidFill>
                  <a:srgbClr val="FF0000"/>
                </a:solidFill>
              </a:rPr>
              <a:t>WG can support candidature of conferences for endorsement by IUPAP. Only commissions can submit candidature for financial support</a:t>
            </a:r>
          </a:p>
          <a:p>
            <a:pPr lvl="1"/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3274E-D35A-4FDA-A02A-68929C38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D8772-1AD2-40E8-94AC-DD76D995A076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89EC4-62EB-42E1-B8C6-A3E48E548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85769-599E-4462-85A1-8E38C866B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03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FE242A-C4ED-47A0-ABFD-37410F73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Commissions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747D0-31F7-4A79-B2E2-68B9FC1F7F4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C1: Commission on Policy and Finance</a:t>
            </a:r>
          </a:p>
          <a:p>
            <a:r>
              <a:rPr lang="en-GB" dirty="0"/>
              <a:t>C2: Commission on Symbols, Units, Nomenclature, Atomic Masses and Fundamental Constants</a:t>
            </a:r>
          </a:p>
          <a:p>
            <a:r>
              <a:rPr lang="en-GB" dirty="0"/>
              <a:t>C3: Statistical Physics</a:t>
            </a:r>
          </a:p>
          <a:p>
            <a:r>
              <a:rPr lang="en-GB" dirty="0"/>
              <a:t>C4: </a:t>
            </a:r>
            <a:r>
              <a:rPr lang="en-GB" dirty="0" err="1"/>
              <a:t>Astroparticle</a:t>
            </a:r>
            <a:r>
              <a:rPr lang="en-GB" dirty="0"/>
              <a:t> Physics</a:t>
            </a:r>
          </a:p>
          <a:p>
            <a:r>
              <a:rPr lang="en-GB" dirty="0"/>
              <a:t>C5: Low Temperature Physics</a:t>
            </a:r>
          </a:p>
          <a:p>
            <a:r>
              <a:rPr lang="en-GB" dirty="0"/>
              <a:t>C6: Biological Physics</a:t>
            </a:r>
          </a:p>
          <a:p>
            <a:r>
              <a:rPr lang="en-GB" dirty="0"/>
              <a:t>C8: Semiconductors</a:t>
            </a:r>
          </a:p>
          <a:p>
            <a:r>
              <a:rPr lang="en-GB" dirty="0"/>
              <a:t>C9: Magnetism</a:t>
            </a:r>
          </a:p>
          <a:p>
            <a:r>
              <a:rPr lang="en-GB" dirty="0"/>
              <a:t>C10: Structure and Dynamics of Condensed Matter</a:t>
            </a:r>
          </a:p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E5F4BA-2CA0-4122-A920-40253DFF9A3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C11: Particles and Fields</a:t>
            </a:r>
          </a:p>
          <a:p>
            <a:r>
              <a:rPr lang="en-GB" dirty="0">
                <a:solidFill>
                  <a:srgbClr val="FF0000"/>
                </a:solidFill>
              </a:rPr>
              <a:t>C12: Commission on Nuclear Physics</a:t>
            </a:r>
          </a:p>
          <a:p>
            <a:r>
              <a:rPr lang="en-GB" dirty="0">
                <a:solidFill>
                  <a:srgbClr val="FF0000"/>
                </a:solidFill>
              </a:rPr>
              <a:t>C13: Physics for Development</a:t>
            </a:r>
          </a:p>
          <a:p>
            <a:r>
              <a:rPr lang="en-GB" dirty="0">
                <a:solidFill>
                  <a:srgbClr val="FF0000"/>
                </a:solidFill>
              </a:rPr>
              <a:t>C14: Physics Education</a:t>
            </a:r>
          </a:p>
          <a:p>
            <a:r>
              <a:rPr lang="en-GB" dirty="0"/>
              <a:t>C15: Atomic, Molecular, and Optical Physics</a:t>
            </a:r>
          </a:p>
          <a:p>
            <a:r>
              <a:rPr lang="en-GB" dirty="0">
                <a:solidFill>
                  <a:srgbClr val="FF0000"/>
                </a:solidFill>
              </a:rPr>
              <a:t>C16: Plasma Physics</a:t>
            </a:r>
          </a:p>
          <a:p>
            <a:r>
              <a:rPr lang="en-GB" dirty="0"/>
              <a:t>C17: Laser Physics and Photonics</a:t>
            </a:r>
          </a:p>
          <a:p>
            <a:r>
              <a:rPr lang="en-GB" dirty="0"/>
              <a:t>C18: Mathematical Physics</a:t>
            </a:r>
          </a:p>
          <a:p>
            <a:r>
              <a:rPr lang="en-GB" dirty="0"/>
              <a:t>C19: Astrophysics</a:t>
            </a:r>
          </a:p>
          <a:p>
            <a:r>
              <a:rPr lang="en-GB" dirty="0"/>
              <a:t>C20: Computational Physics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C6EF1E-2ED4-4122-8648-759533E7B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A7210-2138-4C12-8937-1E788E877972}" type="datetime1">
              <a:rPr lang="en-GB" smtClean="0"/>
              <a:t>21/12/2021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C155B-9579-4DA3-8F23-12F0EBFFD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1AA0F-E018-43EF-BF27-63DA17DEA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625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9992F-EB07-4C39-92EA-8E73C54CE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Groups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932A9-AF24-4E86-AF1A-0AB31CD5AA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WG1: International Committee for Future Accelerators (ICFA)</a:t>
            </a:r>
          </a:p>
          <a:p>
            <a:r>
              <a:rPr lang="en-GB" sz="2000" dirty="0"/>
              <a:t>WG2: Communication in Physics</a:t>
            </a:r>
          </a:p>
          <a:p>
            <a:r>
              <a:rPr lang="en-GB" sz="2000" dirty="0"/>
              <a:t>WG5: Women in Physics</a:t>
            </a:r>
          </a:p>
          <a:p>
            <a:r>
              <a:rPr lang="en-GB" sz="2000" dirty="0">
                <a:solidFill>
                  <a:srgbClr val="FF0000"/>
                </a:solidFill>
              </a:rPr>
              <a:t>WG7: International Committee on Ultrahigh Intensity Lasers (ICUIL)</a:t>
            </a:r>
          </a:p>
          <a:p>
            <a:r>
              <a:rPr lang="en-GB" sz="2000" dirty="0"/>
              <a:t>WG9: International Cooperation in Nuclear Physics (ICNP)</a:t>
            </a:r>
          </a:p>
          <a:p>
            <a:r>
              <a:rPr lang="en-GB" sz="2000" dirty="0"/>
              <a:t>WG10: </a:t>
            </a:r>
            <a:r>
              <a:rPr lang="en-GB" sz="2000" dirty="0" err="1"/>
              <a:t>Astroparticle</a:t>
            </a:r>
            <a:r>
              <a:rPr lang="en-GB" sz="2000" dirty="0"/>
              <a:t> Physics International Committee (</a:t>
            </a:r>
            <a:r>
              <a:rPr lang="en-GB" sz="2000" dirty="0" err="1"/>
              <a:t>ApPIC</a:t>
            </a:r>
            <a:r>
              <a:rPr lang="en-GB" sz="2000" dirty="0"/>
              <a:t>)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DB088F-03D8-4EB9-9B9E-A54F6810A9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WG11: Gravitational Wave International Committee (GWIC)</a:t>
            </a:r>
          </a:p>
          <a:p>
            <a:r>
              <a:rPr lang="en-GB" sz="2000" dirty="0">
                <a:solidFill>
                  <a:srgbClr val="FF0000"/>
                </a:solidFill>
              </a:rPr>
              <a:t>WG12: ENERGY</a:t>
            </a:r>
          </a:p>
          <a:p>
            <a:r>
              <a:rPr lang="en-GB" sz="2000" dirty="0"/>
              <a:t>WG13: Newtonian Constant of Gravitation</a:t>
            </a:r>
          </a:p>
          <a:p>
            <a:r>
              <a:rPr lang="en-GB" sz="2000" dirty="0"/>
              <a:t>WG14: Accelerator Science</a:t>
            </a:r>
          </a:p>
          <a:p>
            <a:r>
              <a:rPr lang="en-GB" sz="2000" dirty="0"/>
              <a:t>WG15: Soft Matter</a:t>
            </a:r>
          </a:p>
          <a:p>
            <a:r>
              <a:rPr lang="en-GB" sz="2000" dirty="0"/>
              <a:t>WG16: Physics and Industry</a:t>
            </a:r>
          </a:p>
          <a:p>
            <a:r>
              <a:rPr lang="en-GB" sz="2000" dirty="0"/>
              <a:t>WG17: IUPAP’s Centenary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4CE714-DD2A-4D30-A946-DBF8271DB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D95A0-627A-48E6-B349-4D202149FA81}" type="datetime1">
              <a:rPr lang="en-GB" smtClean="0"/>
              <a:t>21/12/2021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6FC3C4-DE4E-410C-B165-A2366D5B8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52870-8FD0-4972-B24B-9819EC401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550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1403C-1B0B-453E-934C-8C161F575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Affiliated Commissions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04816-A042-49FF-A10B-11E601AA2A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GB" dirty="0">
                <a:solidFill>
                  <a:srgbClr val="000000"/>
                </a:solidFill>
                <a:latin typeface="Nunito" pitchFamily="2" charset="0"/>
              </a:rPr>
              <a:t>A</a:t>
            </a:r>
            <a:r>
              <a:rPr lang="en-GB" b="0" i="0" dirty="0">
                <a:solidFill>
                  <a:srgbClr val="000000"/>
                </a:solidFill>
                <a:effectLst/>
                <a:latin typeface="Nunito" pitchFamily="2" charset="0"/>
              </a:rPr>
              <a:t>n </a:t>
            </a:r>
            <a:r>
              <a:rPr lang="en-GB" b="0" i="0" dirty="0">
                <a:solidFill>
                  <a:srgbClr val="FF0000"/>
                </a:solidFill>
                <a:effectLst/>
                <a:latin typeface="Nunito" pitchFamily="2" charset="0"/>
              </a:rPr>
              <a:t>international committee or organisation of physicists with a well-developed </a:t>
            </a:r>
            <a:r>
              <a:rPr lang="en-GB" b="0" i="0" dirty="0">
                <a:solidFill>
                  <a:srgbClr val="000000"/>
                </a:solidFill>
                <a:effectLst/>
                <a:latin typeface="Nunito" pitchFamily="2" charset="0"/>
              </a:rPr>
              <a:t>administrative structure might join IUPAP as </a:t>
            </a:r>
            <a:r>
              <a:rPr lang="en-GB" b="0" i="0" dirty="0">
                <a:solidFill>
                  <a:srgbClr val="FF0000"/>
                </a:solidFill>
                <a:effectLst/>
                <a:latin typeface="Nunito" pitchFamily="2" charset="0"/>
              </a:rPr>
              <a:t>Affiliated Commission </a:t>
            </a:r>
            <a:r>
              <a:rPr lang="en-GB" b="0" i="0" dirty="0">
                <a:solidFill>
                  <a:srgbClr val="000000"/>
                </a:solidFill>
                <a:effectLst/>
                <a:latin typeface="Nunito" pitchFamily="2" charset="0"/>
                <a:sym typeface="Wingdings" panose="05000000000000000000" pitchFamily="2" charset="2"/>
              </a:rPr>
              <a:t> </a:t>
            </a:r>
            <a:r>
              <a:rPr lang="en-GB" b="0" i="0" dirty="0">
                <a:solidFill>
                  <a:srgbClr val="000000"/>
                </a:solidFill>
                <a:effectLst/>
                <a:latin typeface="Nunito" pitchFamily="2" charset="0"/>
              </a:rPr>
              <a:t>may have their own members and dues structures, statutes and assemblies. </a:t>
            </a:r>
          </a:p>
          <a:p>
            <a:pPr>
              <a:lnSpc>
                <a:spcPct val="120000"/>
              </a:lnSpc>
            </a:pPr>
            <a:r>
              <a:rPr lang="en-GB" b="0" i="0" dirty="0">
                <a:solidFill>
                  <a:srgbClr val="000000"/>
                </a:solidFill>
                <a:effectLst/>
                <a:latin typeface="Nunito" pitchFamily="2" charset="0"/>
              </a:rPr>
              <a:t>IUPAP delegates members to the governing board or council and approves the constitution or statutes</a:t>
            </a:r>
          </a:p>
          <a:p>
            <a:pPr>
              <a:lnSpc>
                <a:spcPct val="120000"/>
              </a:lnSpc>
            </a:pPr>
            <a:r>
              <a:rPr lang="en-GB" b="0" i="0" dirty="0">
                <a:solidFill>
                  <a:srgbClr val="000000"/>
                </a:solidFill>
                <a:effectLst/>
                <a:latin typeface="Nunito" pitchFamily="2" charset="0"/>
              </a:rPr>
              <a:t>Affiliated Commissions report their activities to the IUPAP GA, and their financial statements to the Executive Council.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C2F966-20D9-494F-8BC3-C3E1C8B259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AC1: International Commission for Optics</a:t>
            </a:r>
          </a:p>
          <a:p>
            <a:r>
              <a:rPr lang="en-GB" dirty="0"/>
              <a:t>AC2: International Commission on General Relativity and Gravitation</a:t>
            </a:r>
          </a:p>
          <a:p>
            <a:r>
              <a:rPr lang="en-GB" dirty="0"/>
              <a:t>AC3: International Commission for Acoustics</a:t>
            </a:r>
          </a:p>
          <a:p>
            <a:r>
              <a:rPr lang="en-GB" dirty="0">
                <a:solidFill>
                  <a:srgbClr val="FF0000"/>
                </a:solidFill>
              </a:rPr>
              <a:t>AC4: International Commission on Medical Physics</a:t>
            </a:r>
          </a:p>
          <a:p>
            <a:r>
              <a:rPr lang="en-GB" dirty="0">
                <a:solidFill>
                  <a:srgbClr val="FF0000"/>
                </a:solidFill>
              </a:rPr>
              <a:t>AC5: </a:t>
            </a:r>
            <a:r>
              <a:rPr lang="en-US" sz="280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International Association of Physics Students - NEW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18147-1C11-4650-9EF3-92F126F4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3CEC5-653E-4B1C-92DE-25DF20AF503E}" type="datetime1">
              <a:rPr lang="en-GB" smtClean="0"/>
              <a:t>21/12/2021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5F4DF-D4FC-446E-A449-21602A673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E17752-45A8-4797-8FC9-60F820C95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479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F0CA2-A43D-4182-8952-846FC75E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Information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B5E40-A7CB-4355-A36D-386906E4E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effectLst/>
                <a:latin typeface="Calibri" panose="020F0502020204030204" pitchFamily="34" charset="0"/>
              </a:rPr>
              <a:t>International Association of Physics Students (AC5) - </a:t>
            </a:r>
            <a:r>
              <a:rPr lang="en-US" sz="280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new</a:t>
            </a:r>
            <a:r>
              <a:rPr lang="en-US" sz="2800" dirty="0">
                <a:effectLst/>
                <a:latin typeface="Calibri" panose="020F0502020204030204" pitchFamily="34" charset="0"/>
              </a:rPr>
              <a:t> - many projects in conjunction with education. It would be important to get them involved with WG14</a:t>
            </a:r>
          </a:p>
          <a:p>
            <a:r>
              <a:rPr lang="en-US" dirty="0">
                <a:latin typeface="Calibri" panose="020F0502020204030204" pitchFamily="34" charset="0"/>
              </a:rPr>
              <a:t>There is a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new concept of Corporate associate member </a:t>
            </a:r>
            <a:r>
              <a:rPr lang="en-US" dirty="0">
                <a:latin typeface="Calibri" panose="020F0502020204030204" pitchFamily="34" charset="0"/>
              </a:rPr>
              <a:t>for companies, institutes willing to join IUPAP (with no vote rights): CERN might be the first one</a:t>
            </a:r>
            <a:endParaRPr lang="en-US" sz="2800" dirty="0">
              <a:effectLst/>
              <a:latin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D788B-A13B-4A27-9516-69F2DDB5F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D29C4-78FF-4C6D-9300-0C620183F1FB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C9F1D-F4CC-4ED9-BECD-14EC3AAE4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BDC17-86B7-4927-BFB6-36BF9AC68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97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F46E5-B9F1-4809-8AFB-2BF23DBE9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IUPAP Strategy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FDF4B-5133-48EC-B4F9-A1A448259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ts val="0"/>
              </a:spcBef>
            </a:pPr>
            <a:r>
              <a:rPr lang="en-GB" sz="2400" dirty="0">
                <a:effectLst/>
                <a:latin typeface="Calibri" panose="020F0502020204030204" pitchFamily="34" charset="0"/>
              </a:rPr>
              <a:t>Assist in the worldwide development of physics and promote physics as an essential tool for </a:t>
            </a:r>
            <a:r>
              <a:rPr lang="en-GB" sz="240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development and sustainability</a:t>
            </a:r>
            <a:r>
              <a:rPr lang="en-GB" sz="2400" dirty="0">
                <a:effectLst/>
                <a:latin typeface="Calibri" panose="020F0502020204030204" pitchFamily="34" charset="0"/>
              </a:rPr>
              <a:t>;  </a:t>
            </a:r>
          </a:p>
          <a:p>
            <a:pPr>
              <a:spcBef>
                <a:spcPts val="0"/>
              </a:spcBef>
            </a:pPr>
            <a:r>
              <a:rPr lang="en-GB" sz="2400" dirty="0">
                <a:effectLst/>
                <a:latin typeface="Calibri" panose="020F0502020204030204" pitchFamily="34" charset="0"/>
              </a:rPr>
              <a:t>Engage in the strengthening and improvement of </a:t>
            </a:r>
            <a:r>
              <a:rPr lang="en-GB" sz="240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physics education</a:t>
            </a:r>
            <a:r>
              <a:rPr lang="en-GB" sz="2400" dirty="0">
                <a:effectLst/>
                <a:latin typeface="Calibri" panose="020F0502020204030204" pitchFamily="34" charset="0"/>
              </a:rPr>
              <a:t>, </a:t>
            </a:r>
            <a:r>
              <a:rPr lang="en-GB" sz="240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particularly in developing countries</a:t>
            </a:r>
            <a:r>
              <a:rPr lang="en-GB" sz="2400" dirty="0">
                <a:effectLst/>
                <a:latin typeface="Calibri" panose="020F0502020204030204" pitchFamily="34" charset="0"/>
              </a:rPr>
              <a:t>; </a:t>
            </a:r>
          </a:p>
          <a:p>
            <a:pPr>
              <a:spcBef>
                <a:spcPts val="0"/>
              </a:spcBef>
            </a:pPr>
            <a:r>
              <a:rPr lang="en-GB" sz="2400" dirty="0">
                <a:effectLst/>
                <a:latin typeface="Calibri" panose="020F0502020204030204" pitchFamily="34" charset="0"/>
              </a:rPr>
              <a:t>Increase diversity and inclusion in physics, </a:t>
            </a:r>
            <a:r>
              <a:rPr lang="en-GB" sz="240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enhancing the participation and recognition of women and of people from under-represented groups</a:t>
            </a:r>
            <a:r>
              <a:rPr lang="en-GB" sz="2400" dirty="0">
                <a:effectLst/>
                <a:latin typeface="Calibri" panose="020F0502020204030204" pitchFamily="34" charset="0"/>
              </a:rPr>
              <a:t>; </a:t>
            </a:r>
          </a:p>
          <a:p>
            <a:pPr>
              <a:spcBef>
                <a:spcPts val="0"/>
              </a:spcBef>
            </a:pPr>
            <a:r>
              <a:rPr lang="en-GB" sz="2400" dirty="0">
                <a:effectLst/>
                <a:latin typeface="Calibri" panose="020F0502020204030204" pitchFamily="34" charset="0"/>
              </a:rPr>
              <a:t>Foster international cooperation and sponsor suitable </a:t>
            </a:r>
            <a:r>
              <a:rPr lang="en-GB" sz="240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international physics meetings</a:t>
            </a:r>
            <a:r>
              <a:rPr lang="en-GB" sz="2400" dirty="0">
                <a:effectLst/>
                <a:latin typeface="Calibri" panose="020F0502020204030204" pitchFamily="34" charset="0"/>
              </a:rPr>
              <a:t>; </a:t>
            </a:r>
          </a:p>
          <a:p>
            <a:pPr>
              <a:spcBef>
                <a:spcPts val="0"/>
              </a:spcBef>
            </a:pPr>
            <a:r>
              <a:rPr lang="en-GB" sz="2400" dirty="0">
                <a:effectLst/>
                <a:latin typeface="Calibri" panose="020F0502020204030204" pitchFamily="34" charset="0"/>
              </a:rPr>
              <a:t>Promote the free circulation of scientists and the open access to data; </a:t>
            </a:r>
          </a:p>
          <a:p>
            <a:pPr>
              <a:spcBef>
                <a:spcPts val="0"/>
              </a:spcBef>
            </a:pPr>
            <a:r>
              <a:rPr lang="en-GB" sz="2400" dirty="0">
                <a:effectLst/>
                <a:latin typeface="Calibri" panose="020F0502020204030204" pitchFamily="34" charset="0"/>
              </a:rPr>
              <a:t>Enhance the vital role of </a:t>
            </a:r>
            <a:r>
              <a:rPr lang="en-GB" sz="240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early career physicists</a:t>
            </a:r>
            <a:r>
              <a:rPr lang="en-GB" sz="2400" dirty="0">
                <a:effectLst/>
                <a:latin typeface="Calibri" panose="020F0502020204030204" pitchFamily="34" charset="0"/>
              </a:rPr>
              <a:t>; </a:t>
            </a:r>
          </a:p>
          <a:p>
            <a:pPr>
              <a:spcBef>
                <a:spcPts val="0"/>
              </a:spcBef>
            </a:pPr>
            <a:r>
              <a:rPr lang="en-GB" sz="2400" dirty="0">
                <a:effectLst/>
                <a:latin typeface="Calibri" panose="020F0502020204030204" pitchFamily="34" charset="0"/>
              </a:rPr>
              <a:t>Strengthen the links with </a:t>
            </a:r>
            <a:r>
              <a:rPr lang="en-GB" sz="240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physicists working outside academia and with other scientific communities</a:t>
            </a:r>
            <a:r>
              <a:rPr lang="en-GB" sz="2400" dirty="0">
                <a:effectLst/>
                <a:latin typeface="Calibri" panose="020F0502020204030204" pitchFamily="34" charset="0"/>
              </a:rPr>
              <a:t>; </a:t>
            </a:r>
          </a:p>
          <a:p>
            <a:pPr>
              <a:spcBef>
                <a:spcPts val="0"/>
              </a:spcBef>
            </a:pPr>
            <a:r>
              <a:rPr lang="en-GB" sz="2400" dirty="0">
                <a:effectLst/>
                <a:latin typeface="Calibri" panose="020F0502020204030204" pitchFamily="34" charset="0"/>
              </a:rPr>
              <a:t>Uphold openness, honesty and integrity in the practice, application and promotion of physics; </a:t>
            </a:r>
          </a:p>
          <a:p>
            <a:pPr>
              <a:spcBef>
                <a:spcPts val="0"/>
              </a:spcBef>
            </a:pPr>
            <a:r>
              <a:rPr lang="en-GB" sz="2400" dirty="0">
                <a:effectLst/>
                <a:latin typeface="Calibri" panose="020F0502020204030204" pitchFamily="34" charset="0"/>
              </a:rPr>
              <a:t>Promote international agreements on symbols, units, nomenclature and standards. 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A1343-DEEF-4705-ADF6-6D500CFD1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7D6FE-A694-460D-B85C-8DB5C026B8CE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13C47-4CE2-4A4F-B8EF-D72A66C61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B6EBB-9F4C-42A7-833D-808A5D6AF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383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3A6DF-2F80-4CE0-BA68-9A18E1754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Events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58D29-47E7-4A6E-A226-16F2DDD8E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International Year of Basic Science for Sustainable Development (YBSSD):</a:t>
            </a:r>
          </a:p>
          <a:p>
            <a:pPr lvl="1"/>
            <a:r>
              <a:rPr lang="en-GB" dirty="0"/>
              <a:t>IUPAP is leading fellow unions and other partners to promote and to organize an International Year for Basic Sciences for Sustainable Development (IYBSSD) in 2022/2023. Supported by UNESCO and recommended to UN General Assembly for declaration, declared on 3</a:t>
            </a:r>
            <a:r>
              <a:rPr lang="en-GB" baseline="30000" dirty="0"/>
              <a:t>rd</a:t>
            </a:r>
            <a:r>
              <a:rPr lang="en-GB" dirty="0"/>
              <a:t> December 2021</a:t>
            </a:r>
          </a:p>
          <a:p>
            <a:r>
              <a:rPr lang="en-GB" dirty="0"/>
              <a:t>IUPAP Centennial celebrations:</a:t>
            </a:r>
          </a:p>
          <a:p>
            <a:pPr lvl="1"/>
            <a:r>
              <a:rPr lang="en-GB" dirty="0"/>
              <a:t>Symposium at ICTP (in conjunction with ICHEP 2022)</a:t>
            </a:r>
          </a:p>
          <a:p>
            <a:pPr lvl="1"/>
            <a:r>
              <a:rPr lang="en-GB" dirty="0"/>
              <a:t>Celebration and GA at CERN in 2023 closing the IYBSSD (Science Gateway)</a:t>
            </a:r>
          </a:p>
          <a:p>
            <a:pPr lvl="1"/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6B340-7764-4015-A196-D84BAB0A1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F7942-8482-48B9-B3E7-627F20AC278D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D7495-1CF5-4A23-8238-A7D0CFBBE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73BE8-E40B-4972-AA3F-E6FB8262E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679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66CFB-AB94-4A7D-8A56-A593E846E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D243D-7DB1-41DE-AB2B-181512C29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series of schools are supported by the Commission on Physics for development (S. Mtingwa is the past Chair of that commission):</a:t>
            </a:r>
          </a:p>
          <a:p>
            <a:pPr lvl="1"/>
            <a:r>
              <a:rPr lang="en-US" dirty="0"/>
              <a:t>Some of them organized with ICTP and are related to accelerators: see forthcoming school on </a:t>
            </a:r>
            <a:r>
              <a:rPr lang="en-GB" dirty="0">
                <a:hlinkClick r:id="rId2"/>
              </a:rPr>
              <a:t>School on Synchrotron Light Sources and their Applications | (</a:t>
            </a:r>
            <a:r>
              <a:rPr lang="en-GB" dirty="0" err="1">
                <a:hlinkClick r:id="rId2"/>
              </a:rPr>
              <a:t>smr</a:t>
            </a:r>
            <a:r>
              <a:rPr lang="en-GB" dirty="0">
                <a:hlinkClick r:id="rId2"/>
              </a:rPr>
              <a:t> 3611) (06-17 December 2021) (ictp.it)</a:t>
            </a:r>
            <a:endParaRPr lang="en-US" dirty="0"/>
          </a:p>
          <a:p>
            <a:r>
              <a:rPr lang="en-US" dirty="0"/>
              <a:t>There is also a commission on </a:t>
            </a:r>
            <a:r>
              <a:rPr lang="en-US" dirty="0">
                <a:solidFill>
                  <a:srgbClr val="FF0000"/>
                </a:solidFill>
              </a:rPr>
              <a:t>Physics Education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 Liaise with them?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There is an interest from IUPAP to make available </a:t>
            </a:r>
            <a:r>
              <a:rPr lang="en-US" dirty="0">
                <a:solidFill>
                  <a:srgbClr val="FF0000"/>
                </a:solidFill>
              </a:rPr>
              <a:t>material for on-line education to help and reduce the gap in possibilities to access to educational material between developed and less-developed countries </a:t>
            </a:r>
            <a:r>
              <a:rPr lang="en-US" dirty="0">
                <a:sym typeface="Wingdings" panose="05000000000000000000" pitchFamily="2" charset="2"/>
              </a:rPr>
              <a:t> similar efforts at CAS, JUAS, and other international accelerator school  why not joining the efforts and use the IUPAP platform to reach less developed countries?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42FCB-859F-4010-9B5B-A8C4515FB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6201-42E8-4F79-9C0A-E23893AE4B89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5DD0A-7250-453C-B95F-4AB83C8EF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1F0E6-7410-47E5-94A9-6CD1260B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193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40021-4183-4C4D-84D2-E57D09E92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IUPAP Conferences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C6A72-E5C1-4156-94D3-263CDBBB9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ym typeface="Wingdings" panose="05000000000000000000" pitchFamily="2" charset="2"/>
              </a:rPr>
              <a:t>In general, IUPAP does not appear to be well known in particular in the accelerator domain, there has been a suggestion to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publicize the activities of the relevant WGs in journals, conferences, schools</a:t>
            </a:r>
            <a:endParaRPr lang="en-GB" dirty="0">
              <a:solidFill>
                <a:srgbClr val="FF0000"/>
              </a:solidFill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IUPAP is happy to have their logo attached to big conferences to make itself known to a wider audience of physicists and in a larger number of countries. 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IUPAP is not sufficiently known by IPAC organizers </a:t>
            </a:r>
            <a:r>
              <a:rPr lang="en-US" dirty="0">
                <a:sym typeface="Wingdings" panose="05000000000000000000" pitchFamily="2" charset="2"/>
              </a:rPr>
              <a:t> not all IPACs are requesting endorsement, still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9BBAA-F0BF-4A4A-A683-700016A29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6F84A-DD01-4B90-B3C1-9E812B4C33BD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9AA94-257C-4AE8-ADA5-05C2D056F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5DD0D-3A9E-427D-9E9C-190B3DAE8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530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ED8C8-D549-42A3-8951-231441CB8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IUPAP Conferences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61A26-24B2-4A60-8337-94EB32DEC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Sustainability and diversity call for re-imagining the way we run conferences, including the possibility of remote participation will become more and more compelling:</a:t>
            </a:r>
          </a:p>
          <a:p>
            <a:pPr lvl="1"/>
            <a:r>
              <a:rPr lang="en-US" dirty="0"/>
              <a:t>to reduce our “carbon footprint”</a:t>
            </a:r>
          </a:p>
          <a:p>
            <a:pPr lvl="1"/>
            <a:r>
              <a:rPr lang="en-US" dirty="0"/>
              <a:t>to </a:t>
            </a:r>
            <a:r>
              <a:rPr lang="en-US" dirty="0" err="1"/>
              <a:t>favour</a:t>
            </a:r>
            <a:r>
              <a:rPr lang="en-US" dirty="0"/>
              <a:t> the participation of colleagues from less developed countries</a:t>
            </a:r>
          </a:p>
          <a:p>
            <a:r>
              <a:rPr lang="en-US" dirty="0"/>
              <a:t>IUPAP is </a:t>
            </a:r>
            <a:r>
              <a:rPr lang="en-US" dirty="0" err="1"/>
              <a:t>favouring</a:t>
            </a:r>
            <a:r>
              <a:rPr lang="en-US" dirty="0"/>
              <a:t> that, although this requires significant organizational effort:</a:t>
            </a:r>
          </a:p>
          <a:p>
            <a:pPr lvl="1"/>
            <a:r>
              <a:rPr lang="en-US" dirty="0"/>
              <a:t>For hybrid conferences it might be more difficult to estimate the number of participants and therefore estimate budget and fees.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457200" lvl="1" indent="0">
              <a:buNone/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A88C5-44FA-483E-B012-4D1CA7C79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3896D-D3A2-4734-9AA0-490D473A477E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6510D-6F52-43BF-BB4D-F4E0C17AC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S. Mtingwa, M.-Q. Tran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98620-D0E3-4FBD-8224-52D0E2F34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04ED1-D171-4FA0-B813-FB75E1C16F2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448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1385</Words>
  <Application>Microsoft Office PowerPoint</Application>
  <PresentationFormat>Widescreen</PresentationFormat>
  <Paragraphs>135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Nunito</vt:lpstr>
      <vt:lpstr>Office Theme</vt:lpstr>
      <vt:lpstr>30th IUPAP General Assembly (20-21 October 2021) Some notes</vt:lpstr>
      <vt:lpstr>General information</vt:lpstr>
      <vt:lpstr>General Information</vt:lpstr>
      <vt:lpstr>Commissions</vt:lpstr>
      <vt:lpstr>Working Groups</vt:lpstr>
      <vt:lpstr>Affiliated Commissions</vt:lpstr>
      <vt:lpstr>General Information</vt:lpstr>
      <vt:lpstr>IUPAP Strategy</vt:lpstr>
      <vt:lpstr>Upcoming Events</vt:lpstr>
      <vt:lpstr>Education</vt:lpstr>
      <vt:lpstr>IUPAP Conferences</vt:lpstr>
      <vt:lpstr>IUPAP Conferences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Gianluigi Arduini</dc:creator>
  <cp:lastModifiedBy>Gianluigi Arduini</cp:lastModifiedBy>
  <cp:revision>18</cp:revision>
  <dcterms:created xsi:type="dcterms:W3CDTF">2021-10-29T10:07:07Z</dcterms:created>
  <dcterms:modified xsi:type="dcterms:W3CDTF">2021-12-21T11:00:28Z</dcterms:modified>
</cp:coreProperties>
</file>