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416" r:id="rId3"/>
    <p:sldId id="401" r:id="rId4"/>
    <p:sldId id="41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21/12/2021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2B8A-DF90-4D26-9E52-7A3DD0BC32D6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2D3E4-7631-4916-8975-84B0D2FEE84B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DEAA8-DC0D-4463-B161-825DA0CB363F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4808-8609-4E9A-94B8-FE1370B1458D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A549D-5B61-4B61-B2B2-7D7F1DD9AB62}" type="datetime1">
              <a:rPr lang="en-GB" smtClean="0"/>
              <a:t>21/12/2021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C8F12-4A69-4C7C-B4F8-72801F11E5ED}" type="datetime1">
              <a:rPr lang="en-GB" smtClean="0"/>
              <a:t>21/12/2021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B635-C5BE-4140-80D7-B24C9E07D477}" type="datetime1">
              <a:rPr lang="en-GB" smtClean="0"/>
              <a:t>21/12/2021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1F014-C1E7-4E65-9796-5E86FA5333B4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D5224-D1D2-44AD-A981-E01CED5358D4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18EE-A9BD-471C-9817-76B5BA00A53B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8AAE-B121-41CB-9342-9238CFA112B1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AE4AC-89E3-413D-AE3D-A69B906C94DE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ekazi.mtingwa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Arduini, L. Merminga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516B-A6B5-4D90-9664-CB34A196F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Introductions &amp; Welcome of New Members (all)</a:t>
            </a:r>
          </a:p>
          <a:p>
            <a:r>
              <a:rPr lang="en-US" dirty="0"/>
              <a:t>Agenda and Follow-up of actions (Lia, Gianluigi)</a:t>
            </a:r>
          </a:p>
          <a:p>
            <a:r>
              <a:rPr lang="en-US" dirty="0"/>
              <a:t>Notes from the last IUPAP General Assembly (Gianluigi, Minh-Quang, Sekazi)</a:t>
            </a:r>
          </a:p>
          <a:p>
            <a:r>
              <a:rPr lang="en-US" dirty="0"/>
              <a:t>Topics </a:t>
            </a:r>
            <a:r>
              <a:rPr lang="en-US"/>
              <a:t>for discussion (all)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D68B4-2694-4955-9643-05835325E98E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F9D1-F2DA-4DA5-8ADB-84FEE1B1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from last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48F2F-BEF0-40C5-AEE2-EBFBD92B2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Rebalance WG14 panel </a:t>
            </a:r>
            <a:r>
              <a:rPr lang="en-US" sz="2000" dirty="0">
                <a:solidFill>
                  <a:srgbClr val="FF0000"/>
                </a:solidFill>
              </a:rPr>
              <a:t>– Some proposals made – for DISCUSSION/DECISION today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WG14 to think about </a:t>
            </a:r>
            <a:r>
              <a:rPr lang="en-GB" sz="2000" dirty="0"/>
              <a:t>ICFA panel on Advanced &amp; Novel acceleration: Chair Philippe Piot </a:t>
            </a:r>
            <a:r>
              <a:rPr lang="en-GB" sz="2000" dirty="0">
                <a:solidFill>
                  <a:srgbClr val="FF0000"/>
                </a:solidFill>
              </a:rPr>
              <a:t>– for DECISION today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/>
              <a:t>Lia to circulate 9/17/21 mtg slides and previous GA report  - </a:t>
            </a:r>
            <a:r>
              <a:rPr lang="en-GB" sz="2000" dirty="0">
                <a:solidFill>
                  <a:srgbClr val="FF0000"/>
                </a:solidFill>
              </a:rPr>
              <a:t>DONE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000" dirty="0"/>
              <a:t>Update IUPAP web page – </a:t>
            </a:r>
            <a:r>
              <a:rPr lang="en-GB" sz="2000" dirty="0">
                <a:solidFill>
                  <a:srgbClr val="FF0000"/>
                </a:solidFill>
              </a:rPr>
              <a:t>Gianluigi discussing with J. </a:t>
            </a:r>
            <a:r>
              <a:rPr lang="en-GB" sz="2000" dirty="0" err="1">
                <a:solidFill>
                  <a:srgbClr val="FF0000"/>
                </a:solidFill>
              </a:rPr>
              <a:t>Vigens</a:t>
            </a:r>
            <a:r>
              <a:rPr lang="en-GB" sz="2000" dirty="0">
                <a:solidFill>
                  <a:srgbClr val="FF0000"/>
                </a:solidFill>
              </a:rPr>
              <a:t>/S. </a:t>
            </a:r>
            <a:r>
              <a:rPr lang="en-GB" sz="2000">
                <a:solidFill>
                  <a:srgbClr val="FF0000"/>
                </a:solidFill>
              </a:rPr>
              <a:t>Ponce-Dawson </a:t>
            </a:r>
            <a:r>
              <a:rPr lang="en-GB" sz="2000" dirty="0">
                <a:solidFill>
                  <a:srgbClr val="FF0000"/>
                </a:solidFill>
              </a:rPr>
              <a:t>on the best strategy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Liu Lin to contact Sekazi Mtingwa </a:t>
            </a:r>
            <a:r>
              <a:rPr lang="en-US" sz="2000" dirty="0">
                <a:hlinkClick r:id="rId2"/>
              </a:rPr>
              <a:t>sekazi.mtingwa@gmail.com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FF0000"/>
                </a:solidFill>
              </a:rPr>
              <a:t>DONE – S. Mtingwa has joined WG14!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Lia to contact: Swapan, </a:t>
            </a:r>
            <a:r>
              <a:rPr lang="en-GB" sz="2000" dirty="0"/>
              <a:t>Di-Jing Huang, </a:t>
            </a:r>
            <a:r>
              <a:rPr lang="en-US" sz="2000" dirty="0"/>
              <a:t>Nikolai Lobanov, </a:t>
            </a:r>
            <a:r>
              <a:rPr lang="en-GB" sz="2000" dirty="0"/>
              <a:t>Pavel </a:t>
            </a:r>
            <a:r>
              <a:rPr lang="en-GB" sz="2000" dirty="0" err="1"/>
              <a:t>Logatchev</a:t>
            </a:r>
            <a:r>
              <a:rPr lang="en-GB" sz="2000" dirty="0"/>
              <a:t> – </a:t>
            </a:r>
            <a:r>
              <a:rPr lang="en-GB" sz="2000" dirty="0">
                <a:solidFill>
                  <a:srgbClr val="FF0000"/>
                </a:solidFill>
              </a:rPr>
              <a:t>DONE – No reply from Pavel </a:t>
            </a:r>
            <a:r>
              <a:rPr lang="en-GB" sz="2000" dirty="0" err="1">
                <a:solidFill>
                  <a:srgbClr val="FF0000"/>
                </a:solidFill>
              </a:rPr>
              <a:t>Logatchov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>
                <a:solidFill>
                  <a:srgbClr val="FF0000"/>
                </a:solidFill>
                <a:sym typeface="Wingdings" panose="05000000000000000000" pitchFamily="2" charset="2"/>
              </a:rPr>
              <a:t> Consider replacement?</a:t>
            </a:r>
            <a:endParaRPr lang="en-GB" sz="2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dirty="0"/>
              <a:t>Lenny to contact Rolf Heuer – </a:t>
            </a:r>
            <a:r>
              <a:rPr lang="en-GB" sz="2000" dirty="0">
                <a:solidFill>
                  <a:srgbClr val="FF0000"/>
                </a:solidFill>
              </a:rPr>
              <a:t>DONE – M. Attar has joined WG14!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Stuart Henderson to inform WG of new Chair of ICFA Beam Dynamics Panel – </a:t>
            </a:r>
            <a:r>
              <a:rPr lang="en-US" sz="2000" dirty="0">
                <a:solidFill>
                  <a:srgbClr val="FF0000"/>
                </a:solidFill>
              </a:rPr>
              <a:t>DONE – Y. Cai – SLAC is the new Chair – to become member of WG14? – for DECISION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C374-676B-4062-944C-A851E90E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A34F-4ACC-405A-BEA6-E44C42E495C5}" type="slidenum">
              <a:rPr lang="en-GB" smtClean="0"/>
              <a:t>3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FDE86-2876-447B-A144-E8B4991A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D8E8-895F-4811-8EC4-34ABC222CB11}" type="datetime1">
              <a:rPr lang="en-GB" smtClean="0"/>
              <a:t>21/12/2021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35DF1-55A0-4902-9854-F512A93D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</p:spTree>
    <p:extLst>
      <p:ext uri="{BB962C8B-B14F-4D97-AF65-F5344CB8AC3E}">
        <p14:creationId xmlns:p14="http://schemas.microsoft.com/office/powerpoint/2010/main" val="382653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11B-2CB4-4983-A224-4DE63403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58B3-1D9F-4A2F-B401-9A5CC2DE7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US" sz="2000" dirty="0"/>
              <a:t>Lenny to contact Mike Seidel representative of ICFA Panel on Sustainable Accelerators and Colliders – </a:t>
            </a:r>
            <a:r>
              <a:rPr lang="en-US" sz="2000" dirty="0">
                <a:solidFill>
                  <a:srgbClr val="FF0000"/>
                </a:solidFill>
              </a:rPr>
              <a:t>M. Seidel has Joined WG14 as PSI representative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GB" sz="2000" dirty="0"/>
              <a:t>Chris to contact new Chair of WG7 -  International Committee on Ultrahigh Intensity Lasers (ICUIL) </a:t>
            </a:r>
            <a:r>
              <a:rPr lang="en-GB" sz="2000" dirty="0">
                <a:solidFill>
                  <a:srgbClr val="FF0000"/>
                </a:solidFill>
              </a:rPr>
              <a:t>– DONE – C. </a:t>
            </a:r>
            <a:r>
              <a:rPr lang="en-GB" sz="2000" dirty="0" err="1">
                <a:solidFill>
                  <a:srgbClr val="FF0000"/>
                </a:solidFill>
              </a:rPr>
              <a:t>Barty</a:t>
            </a:r>
            <a:r>
              <a:rPr lang="en-GB" sz="2000" dirty="0">
                <a:solidFill>
                  <a:srgbClr val="FF0000"/>
                </a:solidFill>
              </a:rPr>
              <a:t> will continue to represent WG7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GB" sz="2000" dirty="0"/>
              <a:t>WG14 to rethink </a:t>
            </a:r>
            <a:r>
              <a:rPr lang="en-US" sz="2000" dirty="0"/>
              <a:t>C12 - Energy after GA </a:t>
            </a:r>
            <a:r>
              <a:rPr lang="en-US" sz="2000" dirty="0">
                <a:solidFill>
                  <a:srgbClr val="FF0000"/>
                </a:solidFill>
              </a:rPr>
              <a:t>– for Discussion today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US" sz="2000" dirty="0"/>
              <a:t>Caterina to suggest names from the African Light Source – </a:t>
            </a:r>
            <a:r>
              <a:rPr lang="en-US" sz="2000" dirty="0">
                <a:solidFill>
                  <a:srgbClr val="FF0000"/>
                </a:solidFill>
              </a:rPr>
              <a:t>DONE – S. Mtingwa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US" sz="2000" dirty="0"/>
              <a:t>Lia and Gianluigi to draft WG14 report for the October GA and distribute for comments. Report needs to be submitted end of September. </a:t>
            </a:r>
            <a:r>
              <a:rPr lang="en-US" sz="2000" dirty="0">
                <a:solidFill>
                  <a:srgbClr val="FF0000"/>
                </a:solidFill>
              </a:rPr>
              <a:t>- DONE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 startAt="9"/>
            </a:pPr>
            <a:r>
              <a:rPr lang="en-US" sz="2000" dirty="0"/>
              <a:t>Lia to notify Michel Spiro of attendance of GA by Lia &amp; Gianluigi, and request transfer of Chair to Gianluigi after GA meeting (October  23, 2021) </a:t>
            </a:r>
            <a:r>
              <a:rPr lang="en-US" sz="2000" dirty="0">
                <a:solidFill>
                  <a:srgbClr val="FF0000"/>
                </a:solidFill>
              </a:rPr>
              <a:t>- DONE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4AAE-DB1F-4479-A4CC-B0B4E5C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1ACF-9242-4677-8902-82F237D9CDF5}" type="datetime1">
              <a:rPr lang="en-GB" smtClean="0"/>
              <a:t>21/12/2021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A84BC-4060-4240-AAA9-C482DD47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Arduini, L. Merminga - 7th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CD374-E955-4127-B41C-00546564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4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2812</TotalTime>
  <Words>399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Agenda &amp; Follow-up of actions</vt:lpstr>
      <vt:lpstr>Agenda</vt:lpstr>
      <vt:lpstr>Actions from last meeting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25</cp:revision>
  <dcterms:created xsi:type="dcterms:W3CDTF">2021-12-07T15:28:04Z</dcterms:created>
  <dcterms:modified xsi:type="dcterms:W3CDTF">2021-12-21T16:34:51Z</dcterms:modified>
</cp:coreProperties>
</file>