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3"/>
  </p:notesMasterIdLst>
  <p:sldIdLst>
    <p:sldId id="272" r:id="rId2"/>
    <p:sldId id="273" r:id="rId3"/>
    <p:sldId id="267" r:id="rId4"/>
    <p:sldId id="265" r:id="rId5"/>
    <p:sldId id="342" r:id="rId6"/>
    <p:sldId id="259" r:id="rId7"/>
    <p:sldId id="262" r:id="rId8"/>
    <p:sldId id="275" r:id="rId9"/>
    <p:sldId id="311" r:id="rId10"/>
    <p:sldId id="323" r:id="rId11"/>
    <p:sldId id="321" r:id="rId12"/>
    <p:sldId id="322" r:id="rId13"/>
    <p:sldId id="346" r:id="rId14"/>
    <p:sldId id="293" r:id="rId15"/>
    <p:sldId id="279" r:id="rId16"/>
    <p:sldId id="261" r:id="rId17"/>
    <p:sldId id="324" r:id="rId18"/>
    <p:sldId id="343" r:id="rId19"/>
    <p:sldId id="256" r:id="rId20"/>
    <p:sldId id="263" r:id="rId21"/>
    <p:sldId id="345" r:id="rId22"/>
    <p:sldId id="258" r:id="rId23"/>
    <p:sldId id="336" r:id="rId24"/>
    <p:sldId id="327" r:id="rId25"/>
    <p:sldId id="260" r:id="rId26"/>
    <p:sldId id="341" r:id="rId27"/>
    <p:sldId id="335" r:id="rId28"/>
    <p:sldId id="268" r:id="rId29"/>
    <p:sldId id="257" r:id="rId30"/>
    <p:sldId id="264" r:id="rId31"/>
    <p:sldId id="270" r:id="rId32"/>
    <p:sldId id="269" r:id="rId33"/>
    <p:sldId id="344" r:id="rId34"/>
    <p:sldId id="266" r:id="rId35"/>
    <p:sldId id="340" r:id="rId36"/>
    <p:sldId id="271" r:id="rId37"/>
    <p:sldId id="331" r:id="rId38"/>
    <p:sldId id="337" r:id="rId39"/>
    <p:sldId id="339" r:id="rId40"/>
    <p:sldId id="333" r:id="rId41"/>
    <p:sldId id="338" r:id="rId42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9"/>
  </p:normalViewPr>
  <p:slideViewPr>
    <p:cSldViewPr>
      <p:cViewPr varScale="1">
        <p:scale>
          <a:sx n="100" d="100"/>
          <a:sy n="100" d="100"/>
        </p:scale>
        <p:origin x="912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5A416D-977D-43BB-9238-DB091A2F818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00B6AB-C7D5-4948-A48B-93CBE8E44258}">
      <dgm:prSet phldrT="[Text]"/>
      <dgm:spPr/>
      <dgm:t>
        <a:bodyPr/>
        <a:lstStyle/>
        <a:p>
          <a:r>
            <a:rPr lang="en-US" dirty="0"/>
            <a:t>IUPAP EXECUTIVE COUNCIL</a:t>
          </a:r>
        </a:p>
      </dgm:t>
    </dgm:pt>
    <dgm:pt modelId="{101428A6-184D-4D4B-9E40-76AE359D3B52}" type="parTrans" cxnId="{9E9CFEFE-1943-45C8-B516-238E25BE7B30}">
      <dgm:prSet/>
      <dgm:spPr/>
      <dgm:t>
        <a:bodyPr/>
        <a:lstStyle/>
        <a:p>
          <a:endParaRPr lang="en-US"/>
        </a:p>
      </dgm:t>
    </dgm:pt>
    <dgm:pt modelId="{5480722C-4076-4AA3-8923-3B61628C79DA}" type="sibTrans" cxnId="{9E9CFEFE-1943-45C8-B516-238E25BE7B30}">
      <dgm:prSet/>
      <dgm:spPr/>
      <dgm:t>
        <a:bodyPr/>
        <a:lstStyle/>
        <a:p>
          <a:endParaRPr lang="en-US"/>
        </a:p>
      </dgm:t>
    </dgm:pt>
    <dgm:pt modelId="{98E81D39-3149-43A0-9320-3AFD29420723}">
      <dgm:prSet phldrT="[Text]"/>
      <dgm:spPr/>
      <dgm:t>
        <a:bodyPr/>
        <a:lstStyle/>
        <a:p>
          <a:r>
            <a:rPr lang="en-US" dirty="0"/>
            <a:t>COMMISSIONS</a:t>
          </a:r>
        </a:p>
      </dgm:t>
    </dgm:pt>
    <dgm:pt modelId="{48CBF840-C059-448D-A6C2-85909806FBF2}" type="parTrans" cxnId="{1B176ED8-1A82-485A-A84C-A43110478321}">
      <dgm:prSet/>
      <dgm:spPr/>
      <dgm:t>
        <a:bodyPr/>
        <a:lstStyle/>
        <a:p>
          <a:endParaRPr lang="en-US"/>
        </a:p>
      </dgm:t>
    </dgm:pt>
    <dgm:pt modelId="{EC1E677B-EB2B-402F-B797-B1635D44E036}" type="sibTrans" cxnId="{1B176ED8-1A82-485A-A84C-A43110478321}">
      <dgm:prSet/>
      <dgm:spPr/>
      <dgm:t>
        <a:bodyPr/>
        <a:lstStyle/>
        <a:p>
          <a:endParaRPr lang="en-US"/>
        </a:p>
      </dgm:t>
    </dgm:pt>
    <dgm:pt modelId="{236136EC-A209-41B7-99F6-51A945A3182F}">
      <dgm:prSet phldrT="[Text]"/>
      <dgm:spPr/>
      <dgm:t>
        <a:bodyPr/>
        <a:lstStyle/>
        <a:p>
          <a:r>
            <a:rPr lang="en-US" dirty="0"/>
            <a:t>AFFILIATE COMMISSIONS</a:t>
          </a:r>
        </a:p>
      </dgm:t>
    </dgm:pt>
    <dgm:pt modelId="{CAFF9430-4A5B-436B-9F0F-6DC84A9B4B85}" type="parTrans" cxnId="{C4523143-0B10-4CE6-B126-5EC75DDB51C1}">
      <dgm:prSet/>
      <dgm:spPr/>
      <dgm:t>
        <a:bodyPr/>
        <a:lstStyle/>
        <a:p>
          <a:endParaRPr lang="en-US"/>
        </a:p>
      </dgm:t>
    </dgm:pt>
    <dgm:pt modelId="{4C76CDEE-D2E9-4A50-9490-502904101896}" type="sibTrans" cxnId="{C4523143-0B10-4CE6-B126-5EC75DDB51C1}">
      <dgm:prSet/>
      <dgm:spPr/>
      <dgm:t>
        <a:bodyPr/>
        <a:lstStyle/>
        <a:p>
          <a:endParaRPr lang="en-US"/>
        </a:p>
      </dgm:t>
    </dgm:pt>
    <dgm:pt modelId="{2AFD6BC5-06AC-48A1-A7E5-2FA46668518A}">
      <dgm:prSet phldrT="[Text]"/>
      <dgm:spPr/>
      <dgm:t>
        <a:bodyPr/>
        <a:lstStyle/>
        <a:p>
          <a:r>
            <a:rPr lang="en-US" dirty="0"/>
            <a:t>WORKING GROUPS</a:t>
          </a:r>
        </a:p>
      </dgm:t>
    </dgm:pt>
    <dgm:pt modelId="{C156978B-3551-41BE-B367-8A5C2FC05ABA}" type="parTrans" cxnId="{AC0CE92E-2A5E-4A30-8826-5A1588406087}">
      <dgm:prSet/>
      <dgm:spPr/>
      <dgm:t>
        <a:bodyPr/>
        <a:lstStyle/>
        <a:p>
          <a:endParaRPr lang="en-US"/>
        </a:p>
      </dgm:t>
    </dgm:pt>
    <dgm:pt modelId="{51204DA8-76C7-4E2A-953D-182FC2D4CCB1}" type="sibTrans" cxnId="{AC0CE92E-2A5E-4A30-8826-5A1588406087}">
      <dgm:prSet/>
      <dgm:spPr/>
      <dgm:t>
        <a:bodyPr/>
        <a:lstStyle/>
        <a:p>
          <a:endParaRPr lang="en-US"/>
        </a:p>
      </dgm:t>
    </dgm:pt>
    <dgm:pt modelId="{40E5428A-218F-4F8D-9671-8FD4B0289A8F}" type="pres">
      <dgm:prSet presAssocID="{075A416D-977D-43BB-9238-DB091A2F818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0990656-A382-4F67-96B9-EA74BF51C090}" type="pres">
      <dgm:prSet presAssocID="{5800B6AB-C7D5-4948-A48B-93CBE8E44258}" presName="hierRoot1" presStyleCnt="0">
        <dgm:presLayoutVars>
          <dgm:hierBranch val="init"/>
        </dgm:presLayoutVars>
      </dgm:prSet>
      <dgm:spPr/>
    </dgm:pt>
    <dgm:pt modelId="{E803B944-0F4E-4B0E-9464-F2F520479E07}" type="pres">
      <dgm:prSet presAssocID="{5800B6AB-C7D5-4948-A48B-93CBE8E44258}" presName="rootComposite1" presStyleCnt="0"/>
      <dgm:spPr/>
    </dgm:pt>
    <dgm:pt modelId="{6418B598-F7DB-459A-80B2-8C1707825F54}" type="pres">
      <dgm:prSet presAssocID="{5800B6AB-C7D5-4948-A48B-93CBE8E44258}" presName="rootText1" presStyleLbl="node0" presStyleIdx="0" presStyleCnt="1" custScaleX="149102" custScaleY="55448">
        <dgm:presLayoutVars>
          <dgm:chPref val="3"/>
        </dgm:presLayoutVars>
      </dgm:prSet>
      <dgm:spPr/>
    </dgm:pt>
    <dgm:pt modelId="{593BDCDE-4D91-477B-8213-045E68897753}" type="pres">
      <dgm:prSet presAssocID="{5800B6AB-C7D5-4948-A48B-93CBE8E44258}" presName="rootConnector1" presStyleLbl="node1" presStyleIdx="0" presStyleCnt="0"/>
      <dgm:spPr/>
    </dgm:pt>
    <dgm:pt modelId="{B2CE8E54-4758-4891-B188-8A2F03AE65D4}" type="pres">
      <dgm:prSet presAssocID="{5800B6AB-C7D5-4948-A48B-93CBE8E44258}" presName="hierChild2" presStyleCnt="0"/>
      <dgm:spPr/>
    </dgm:pt>
    <dgm:pt modelId="{3BE94485-C707-4977-B6C0-ED8B9473C5A4}" type="pres">
      <dgm:prSet presAssocID="{48CBF840-C059-448D-A6C2-85909806FBF2}" presName="Name37" presStyleLbl="parChTrans1D2" presStyleIdx="0" presStyleCnt="3"/>
      <dgm:spPr/>
    </dgm:pt>
    <dgm:pt modelId="{ABEC57B5-BB7A-4EA4-89CB-15F330AEF3B5}" type="pres">
      <dgm:prSet presAssocID="{98E81D39-3149-43A0-9320-3AFD29420723}" presName="hierRoot2" presStyleCnt="0">
        <dgm:presLayoutVars>
          <dgm:hierBranch val="init"/>
        </dgm:presLayoutVars>
      </dgm:prSet>
      <dgm:spPr/>
    </dgm:pt>
    <dgm:pt modelId="{BA377BA2-1855-4525-8C62-EEC29756CABA}" type="pres">
      <dgm:prSet presAssocID="{98E81D39-3149-43A0-9320-3AFD29420723}" presName="rootComposite" presStyleCnt="0"/>
      <dgm:spPr/>
    </dgm:pt>
    <dgm:pt modelId="{E2901009-0324-49CA-8A74-49FC17EBEE4C}" type="pres">
      <dgm:prSet presAssocID="{98E81D39-3149-43A0-9320-3AFD29420723}" presName="rootText" presStyleLbl="node2" presStyleIdx="0" presStyleCnt="3" custScaleX="118030" custScaleY="58746">
        <dgm:presLayoutVars>
          <dgm:chPref val="3"/>
        </dgm:presLayoutVars>
      </dgm:prSet>
      <dgm:spPr/>
    </dgm:pt>
    <dgm:pt modelId="{BA1D4F1C-CE35-4BCF-A89F-641752706FA8}" type="pres">
      <dgm:prSet presAssocID="{98E81D39-3149-43A0-9320-3AFD29420723}" presName="rootConnector" presStyleLbl="node2" presStyleIdx="0" presStyleCnt="3"/>
      <dgm:spPr/>
    </dgm:pt>
    <dgm:pt modelId="{1FFF98B5-1BF0-4299-940D-8C3AA1AC65AC}" type="pres">
      <dgm:prSet presAssocID="{98E81D39-3149-43A0-9320-3AFD29420723}" presName="hierChild4" presStyleCnt="0"/>
      <dgm:spPr/>
    </dgm:pt>
    <dgm:pt modelId="{8E436233-422C-41F2-997C-86BB9B2248F5}" type="pres">
      <dgm:prSet presAssocID="{98E81D39-3149-43A0-9320-3AFD29420723}" presName="hierChild5" presStyleCnt="0"/>
      <dgm:spPr/>
    </dgm:pt>
    <dgm:pt modelId="{7EA42E84-525E-48A5-BCA1-5A2E469DEDB1}" type="pres">
      <dgm:prSet presAssocID="{CAFF9430-4A5B-436B-9F0F-6DC84A9B4B85}" presName="Name37" presStyleLbl="parChTrans1D2" presStyleIdx="1" presStyleCnt="3"/>
      <dgm:spPr/>
    </dgm:pt>
    <dgm:pt modelId="{6DD878A1-26F7-40F8-A47E-9E35799DA52D}" type="pres">
      <dgm:prSet presAssocID="{236136EC-A209-41B7-99F6-51A945A3182F}" presName="hierRoot2" presStyleCnt="0">
        <dgm:presLayoutVars>
          <dgm:hierBranch val="init"/>
        </dgm:presLayoutVars>
      </dgm:prSet>
      <dgm:spPr/>
    </dgm:pt>
    <dgm:pt modelId="{D76E5ED5-789A-401C-9FDE-148B818F06B4}" type="pres">
      <dgm:prSet presAssocID="{236136EC-A209-41B7-99F6-51A945A3182F}" presName="rootComposite" presStyleCnt="0"/>
      <dgm:spPr/>
    </dgm:pt>
    <dgm:pt modelId="{764B5683-0EAD-4687-84B6-91340E074E4A}" type="pres">
      <dgm:prSet presAssocID="{236136EC-A209-41B7-99F6-51A945A3182F}" presName="rootText" presStyleLbl="node2" presStyleIdx="1" presStyleCnt="3" custScaleX="118047" custScaleY="58754">
        <dgm:presLayoutVars>
          <dgm:chPref val="3"/>
        </dgm:presLayoutVars>
      </dgm:prSet>
      <dgm:spPr/>
    </dgm:pt>
    <dgm:pt modelId="{19A10E10-29B3-494B-966D-D82BE717B210}" type="pres">
      <dgm:prSet presAssocID="{236136EC-A209-41B7-99F6-51A945A3182F}" presName="rootConnector" presStyleLbl="node2" presStyleIdx="1" presStyleCnt="3"/>
      <dgm:spPr/>
    </dgm:pt>
    <dgm:pt modelId="{08493E0D-658A-4B36-9ED4-74268B4FA891}" type="pres">
      <dgm:prSet presAssocID="{236136EC-A209-41B7-99F6-51A945A3182F}" presName="hierChild4" presStyleCnt="0"/>
      <dgm:spPr/>
    </dgm:pt>
    <dgm:pt modelId="{3B0A85AF-FB2A-4591-B2C6-AA84F191BD73}" type="pres">
      <dgm:prSet presAssocID="{236136EC-A209-41B7-99F6-51A945A3182F}" presName="hierChild5" presStyleCnt="0"/>
      <dgm:spPr/>
    </dgm:pt>
    <dgm:pt modelId="{898CF650-7735-403C-84C2-9BF047DB3F8C}" type="pres">
      <dgm:prSet presAssocID="{C156978B-3551-41BE-B367-8A5C2FC05ABA}" presName="Name37" presStyleLbl="parChTrans1D2" presStyleIdx="2" presStyleCnt="3"/>
      <dgm:spPr/>
    </dgm:pt>
    <dgm:pt modelId="{E91AF704-4318-42F0-BBD1-C4AAC3351367}" type="pres">
      <dgm:prSet presAssocID="{2AFD6BC5-06AC-48A1-A7E5-2FA46668518A}" presName="hierRoot2" presStyleCnt="0">
        <dgm:presLayoutVars>
          <dgm:hierBranch val="init"/>
        </dgm:presLayoutVars>
      </dgm:prSet>
      <dgm:spPr/>
    </dgm:pt>
    <dgm:pt modelId="{A9F1295C-5F29-4993-ABB3-93D01A2A04DF}" type="pres">
      <dgm:prSet presAssocID="{2AFD6BC5-06AC-48A1-A7E5-2FA46668518A}" presName="rootComposite" presStyleCnt="0"/>
      <dgm:spPr/>
    </dgm:pt>
    <dgm:pt modelId="{9CCE6EA5-6203-4E2B-A7DC-49FA24A8A605}" type="pres">
      <dgm:prSet presAssocID="{2AFD6BC5-06AC-48A1-A7E5-2FA46668518A}" presName="rootText" presStyleLbl="node2" presStyleIdx="2" presStyleCnt="3" custScaleX="118328" custScaleY="58894">
        <dgm:presLayoutVars>
          <dgm:chPref val="3"/>
        </dgm:presLayoutVars>
      </dgm:prSet>
      <dgm:spPr/>
    </dgm:pt>
    <dgm:pt modelId="{AEB3EBA6-CD3A-4565-892A-2F525CB32636}" type="pres">
      <dgm:prSet presAssocID="{2AFD6BC5-06AC-48A1-A7E5-2FA46668518A}" presName="rootConnector" presStyleLbl="node2" presStyleIdx="2" presStyleCnt="3"/>
      <dgm:spPr/>
    </dgm:pt>
    <dgm:pt modelId="{33D8CE72-4DF3-4406-B057-C7F0C004B612}" type="pres">
      <dgm:prSet presAssocID="{2AFD6BC5-06AC-48A1-A7E5-2FA46668518A}" presName="hierChild4" presStyleCnt="0"/>
      <dgm:spPr/>
    </dgm:pt>
    <dgm:pt modelId="{DB96E991-D5CC-449B-A9B3-769E1EF83ECF}" type="pres">
      <dgm:prSet presAssocID="{2AFD6BC5-06AC-48A1-A7E5-2FA46668518A}" presName="hierChild5" presStyleCnt="0"/>
      <dgm:spPr/>
    </dgm:pt>
    <dgm:pt modelId="{8E22B91E-D437-45F9-B578-32A50753414F}" type="pres">
      <dgm:prSet presAssocID="{5800B6AB-C7D5-4948-A48B-93CBE8E44258}" presName="hierChild3" presStyleCnt="0"/>
      <dgm:spPr/>
    </dgm:pt>
  </dgm:ptLst>
  <dgm:cxnLst>
    <dgm:cxn modelId="{AC0CE92E-2A5E-4A30-8826-5A1588406087}" srcId="{5800B6AB-C7D5-4948-A48B-93CBE8E44258}" destId="{2AFD6BC5-06AC-48A1-A7E5-2FA46668518A}" srcOrd="2" destOrd="0" parTransId="{C156978B-3551-41BE-B367-8A5C2FC05ABA}" sibTransId="{51204DA8-76C7-4E2A-953D-182FC2D4CCB1}"/>
    <dgm:cxn modelId="{752ECB36-D53E-450E-9703-42C27EA7EEB4}" type="presOf" srcId="{236136EC-A209-41B7-99F6-51A945A3182F}" destId="{19A10E10-29B3-494B-966D-D82BE717B210}" srcOrd="1" destOrd="0" presId="urn:microsoft.com/office/officeart/2005/8/layout/orgChart1"/>
    <dgm:cxn modelId="{A6B3B33A-D0FC-463D-A8C8-3AD1926DDEC2}" type="presOf" srcId="{2AFD6BC5-06AC-48A1-A7E5-2FA46668518A}" destId="{9CCE6EA5-6203-4E2B-A7DC-49FA24A8A605}" srcOrd="0" destOrd="0" presId="urn:microsoft.com/office/officeart/2005/8/layout/orgChart1"/>
    <dgm:cxn modelId="{3DE26F3C-F402-4C4D-A80B-5A005C1B1807}" type="presOf" srcId="{5800B6AB-C7D5-4948-A48B-93CBE8E44258}" destId="{6418B598-F7DB-459A-80B2-8C1707825F54}" srcOrd="0" destOrd="0" presId="urn:microsoft.com/office/officeart/2005/8/layout/orgChart1"/>
    <dgm:cxn modelId="{C4523143-0B10-4CE6-B126-5EC75DDB51C1}" srcId="{5800B6AB-C7D5-4948-A48B-93CBE8E44258}" destId="{236136EC-A209-41B7-99F6-51A945A3182F}" srcOrd="1" destOrd="0" parTransId="{CAFF9430-4A5B-436B-9F0F-6DC84A9B4B85}" sibTransId="{4C76CDEE-D2E9-4A50-9490-502904101896}"/>
    <dgm:cxn modelId="{D2A0DF58-C89D-46AF-BDA8-31E5D933BFF9}" type="presOf" srcId="{98E81D39-3149-43A0-9320-3AFD29420723}" destId="{E2901009-0324-49CA-8A74-49FC17EBEE4C}" srcOrd="0" destOrd="0" presId="urn:microsoft.com/office/officeart/2005/8/layout/orgChart1"/>
    <dgm:cxn modelId="{C9A66173-64FD-4126-9DFA-51901BC77707}" type="presOf" srcId="{236136EC-A209-41B7-99F6-51A945A3182F}" destId="{764B5683-0EAD-4687-84B6-91340E074E4A}" srcOrd="0" destOrd="0" presId="urn:microsoft.com/office/officeart/2005/8/layout/orgChart1"/>
    <dgm:cxn modelId="{033CA890-1BFE-48B0-8696-3173931D05BC}" type="presOf" srcId="{CAFF9430-4A5B-436B-9F0F-6DC84A9B4B85}" destId="{7EA42E84-525E-48A5-BCA1-5A2E469DEDB1}" srcOrd="0" destOrd="0" presId="urn:microsoft.com/office/officeart/2005/8/layout/orgChart1"/>
    <dgm:cxn modelId="{E782D990-393D-47E1-8984-26C054CED98A}" type="presOf" srcId="{C156978B-3551-41BE-B367-8A5C2FC05ABA}" destId="{898CF650-7735-403C-84C2-9BF047DB3F8C}" srcOrd="0" destOrd="0" presId="urn:microsoft.com/office/officeart/2005/8/layout/orgChart1"/>
    <dgm:cxn modelId="{7C5B58B4-7634-4303-9B2A-D65C2BDB3CB8}" type="presOf" srcId="{5800B6AB-C7D5-4948-A48B-93CBE8E44258}" destId="{593BDCDE-4D91-477B-8213-045E68897753}" srcOrd="1" destOrd="0" presId="urn:microsoft.com/office/officeart/2005/8/layout/orgChart1"/>
    <dgm:cxn modelId="{873067C2-8D6F-4333-9027-B0BF7BFC3329}" type="presOf" srcId="{075A416D-977D-43BB-9238-DB091A2F8183}" destId="{40E5428A-218F-4F8D-9671-8FD4B0289A8F}" srcOrd="0" destOrd="0" presId="urn:microsoft.com/office/officeart/2005/8/layout/orgChart1"/>
    <dgm:cxn modelId="{20948CCE-1249-42AF-B0F1-E5A147557832}" type="presOf" srcId="{2AFD6BC5-06AC-48A1-A7E5-2FA46668518A}" destId="{AEB3EBA6-CD3A-4565-892A-2F525CB32636}" srcOrd="1" destOrd="0" presId="urn:microsoft.com/office/officeart/2005/8/layout/orgChart1"/>
    <dgm:cxn modelId="{1B176ED8-1A82-485A-A84C-A43110478321}" srcId="{5800B6AB-C7D5-4948-A48B-93CBE8E44258}" destId="{98E81D39-3149-43A0-9320-3AFD29420723}" srcOrd="0" destOrd="0" parTransId="{48CBF840-C059-448D-A6C2-85909806FBF2}" sibTransId="{EC1E677B-EB2B-402F-B797-B1635D44E036}"/>
    <dgm:cxn modelId="{26EE7FE7-FF64-4B7D-BF49-1F9DB3B601AA}" type="presOf" srcId="{98E81D39-3149-43A0-9320-3AFD29420723}" destId="{BA1D4F1C-CE35-4BCF-A89F-641752706FA8}" srcOrd="1" destOrd="0" presId="urn:microsoft.com/office/officeart/2005/8/layout/orgChart1"/>
    <dgm:cxn modelId="{6FCBA4FD-C20B-4BE3-B01E-63D138AA3F66}" type="presOf" srcId="{48CBF840-C059-448D-A6C2-85909806FBF2}" destId="{3BE94485-C707-4977-B6C0-ED8B9473C5A4}" srcOrd="0" destOrd="0" presId="urn:microsoft.com/office/officeart/2005/8/layout/orgChart1"/>
    <dgm:cxn modelId="{9E9CFEFE-1943-45C8-B516-238E25BE7B30}" srcId="{075A416D-977D-43BB-9238-DB091A2F8183}" destId="{5800B6AB-C7D5-4948-A48B-93CBE8E44258}" srcOrd="0" destOrd="0" parTransId="{101428A6-184D-4D4B-9E40-76AE359D3B52}" sibTransId="{5480722C-4076-4AA3-8923-3B61628C79DA}"/>
    <dgm:cxn modelId="{8ABB8180-F7DA-44A1-AFA8-9D85B0ED0C1E}" type="presParOf" srcId="{40E5428A-218F-4F8D-9671-8FD4B0289A8F}" destId="{F0990656-A382-4F67-96B9-EA74BF51C090}" srcOrd="0" destOrd="0" presId="urn:microsoft.com/office/officeart/2005/8/layout/orgChart1"/>
    <dgm:cxn modelId="{5CE36EDA-5B78-467C-ADF6-4E35078829D8}" type="presParOf" srcId="{F0990656-A382-4F67-96B9-EA74BF51C090}" destId="{E803B944-0F4E-4B0E-9464-F2F520479E07}" srcOrd="0" destOrd="0" presId="urn:microsoft.com/office/officeart/2005/8/layout/orgChart1"/>
    <dgm:cxn modelId="{EC98B6BC-877D-4090-A660-FD4CF2EEA80C}" type="presParOf" srcId="{E803B944-0F4E-4B0E-9464-F2F520479E07}" destId="{6418B598-F7DB-459A-80B2-8C1707825F54}" srcOrd="0" destOrd="0" presId="urn:microsoft.com/office/officeart/2005/8/layout/orgChart1"/>
    <dgm:cxn modelId="{4C4803BE-32BF-4F9C-8D35-B8281F0C5C18}" type="presParOf" srcId="{E803B944-0F4E-4B0E-9464-F2F520479E07}" destId="{593BDCDE-4D91-477B-8213-045E68897753}" srcOrd="1" destOrd="0" presId="urn:microsoft.com/office/officeart/2005/8/layout/orgChart1"/>
    <dgm:cxn modelId="{63C50CBD-8C62-40BE-B33B-1F5EB5E2778F}" type="presParOf" srcId="{F0990656-A382-4F67-96B9-EA74BF51C090}" destId="{B2CE8E54-4758-4891-B188-8A2F03AE65D4}" srcOrd="1" destOrd="0" presId="urn:microsoft.com/office/officeart/2005/8/layout/orgChart1"/>
    <dgm:cxn modelId="{AA932A5F-4346-4084-AC1A-B6E1BCB9398C}" type="presParOf" srcId="{B2CE8E54-4758-4891-B188-8A2F03AE65D4}" destId="{3BE94485-C707-4977-B6C0-ED8B9473C5A4}" srcOrd="0" destOrd="0" presId="urn:microsoft.com/office/officeart/2005/8/layout/orgChart1"/>
    <dgm:cxn modelId="{64AE8CDC-DB52-4285-B422-3085503DA378}" type="presParOf" srcId="{B2CE8E54-4758-4891-B188-8A2F03AE65D4}" destId="{ABEC57B5-BB7A-4EA4-89CB-15F330AEF3B5}" srcOrd="1" destOrd="0" presId="urn:microsoft.com/office/officeart/2005/8/layout/orgChart1"/>
    <dgm:cxn modelId="{051308AC-CB02-4386-84BE-A97FBE8DFDC0}" type="presParOf" srcId="{ABEC57B5-BB7A-4EA4-89CB-15F330AEF3B5}" destId="{BA377BA2-1855-4525-8C62-EEC29756CABA}" srcOrd="0" destOrd="0" presId="urn:microsoft.com/office/officeart/2005/8/layout/orgChart1"/>
    <dgm:cxn modelId="{6D904C30-A599-4DFD-8C8C-AE399762B259}" type="presParOf" srcId="{BA377BA2-1855-4525-8C62-EEC29756CABA}" destId="{E2901009-0324-49CA-8A74-49FC17EBEE4C}" srcOrd="0" destOrd="0" presId="urn:microsoft.com/office/officeart/2005/8/layout/orgChart1"/>
    <dgm:cxn modelId="{6BEF68B7-D49A-4778-92BE-86CD1922892A}" type="presParOf" srcId="{BA377BA2-1855-4525-8C62-EEC29756CABA}" destId="{BA1D4F1C-CE35-4BCF-A89F-641752706FA8}" srcOrd="1" destOrd="0" presId="urn:microsoft.com/office/officeart/2005/8/layout/orgChart1"/>
    <dgm:cxn modelId="{A3F9CD8B-6486-4AA6-965A-589A58EBDB93}" type="presParOf" srcId="{ABEC57B5-BB7A-4EA4-89CB-15F330AEF3B5}" destId="{1FFF98B5-1BF0-4299-940D-8C3AA1AC65AC}" srcOrd="1" destOrd="0" presId="urn:microsoft.com/office/officeart/2005/8/layout/orgChart1"/>
    <dgm:cxn modelId="{26BB924B-8B29-48EE-9173-BEB849886D4C}" type="presParOf" srcId="{ABEC57B5-BB7A-4EA4-89CB-15F330AEF3B5}" destId="{8E436233-422C-41F2-997C-86BB9B2248F5}" srcOrd="2" destOrd="0" presId="urn:microsoft.com/office/officeart/2005/8/layout/orgChart1"/>
    <dgm:cxn modelId="{6F8BB496-F4E6-49AA-BCD8-EBE3D0267A43}" type="presParOf" srcId="{B2CE8E54-4758-4891-B188-8A2F03AE65D4}" destId="{7EA42E84-525E-48A5-BCA1-5A2E469DEDB1}" srcOrd="2" destOrd="0" presId="urn:microsoft.com/office/officeart/2005/8/layout/orgChart1"/>
    <dgm:cxn modelId="{FE06D613-D563-49BC-93E2-E6BE9A0F449D}" type="presParOf" srcId="{B2CE8E54-4758-4891-B188-8A2F03AE65D4}" destId="{6DD878A1-26F7-40F8-A47E-9E35799DA52D}" srcOrd="3" destOrd="0" presId="urn:microsoft.com/office/officeart/2005/8/layout/orgChart1"/>
    <dgm:cxn modelId="{AC28EA76-4485-4E7F-9D29-E54ED5468037}" type="presParOf" srcId="{6DD878A1-26F7-40F8-A47E-9E35799DA52D}" destId="{D76E5ED5-789A-401C-9FDE-148B818F06B4}" srcOrd="0" destOrd="0" presId="urn:microsoft.com/office/officeart/2005/8/layout/orgChart1"/>
    <dgm:cxn modelId="{FAF7B2A7-AD4A-41F5-95AF-A1F5296F0884}" type="presParOf" srcId="{D76E5ED5-789A-401C-9FDE-148B818F06B4}" destId="{764B5683-0EAD-4687-84B6-91340E074E4A}" srcOrd="0" destOrd="0" presId="urn:microsoft.com/office/officeart/2005/8/layout/orgChart1"/>
    <dgm:cxn modelId="{7C08DA0E-EF29-42FB-A2D5-CF7FAA4E145A}" type="presParOf" srcId="{D76E5ED5-789A-401C-9FDE-148B818F06B4}" destId="{19A10E10-29B3-494B-966D-D82BE717B210}" srcOrd="1" destOrd="0" presId="urn:microsoft.com/office/officeart/2005/8/layout/orgChart1"/>
    <dgm:cxn modelId="{07D9E21A-D546-4161-9D3A-C001CC9A1506}" type="presParOf" srcId="{6DD878A1-26F7-40F8-A47E-9E35799DA52D}" destId="{08493E0D-658A-4B36-9ED4-74268B4FA891}" srcOrd="1" destOrd="0" presId="urn:microsoft.com/office/officeart/2005/8/layout/orgChart1"/>
    <dgm:cxn modelId="{E5252CBE-38AC-4433-821B-616A24049489}" type="presParOf" srcId="{6DD878A1-26F7-40F8-A47E-9E35799DA52D}" destId="{3B0A85AF-FB2A-4591-B2C6-AA84F191BD73}" srcOrd="2" destOrd="0" presId="urn:microsoft.com/office/officeart/2005/8/layout/orgChart1"/>
    <dgm:cxn modelId="{47ACA1C1-F045-406C-8610-418E0D193A97}" type="presParOf" srcId="{B2CE8E54-4758-4891-B188-8A2F03AE65D4}" destId="{898CF650-7735-403C-84C2-9BF047DB3F8C}" srcOrd="4" destOrd="0" presId="urn:microsoft.com/office/officeart/2005/8/layout/orgChart1"/>
    <dgm:cxn modelId="{1B53CEA6-891D-4234-8055-4F421D81A85B}" type="presParOf" srcId="{B2CE8E54-4758-4891-B188-8A2F03AE65D4}" destId="{E91AF704-4318-42F0-BBD1-C4AAC3351367}" srcOrd="5" destOrd="0" presId="urn:microsoft.com/office/officeart/2005/8/layout/orgChart1"/>
    <dgm:cxn modelId="{CE4C6FB6-687B-4174-9C28-2D908434FDF9}" type="presParOf" srcId="{E91AF704-4318-42F0-BBD1-C4AAC3351367}" destId="{A9F1295C-5F29-4993-ABB3-93D01A2A04DF}" srcOrd="0" destOrd="0" presId="urn:microsoft.com/office/officeart/2005/8/layout/orgChart1"/>
    <dgm:cxn modelId="{5CE2A607-2A3B-4DCF-BFCC-0DAA5D58ED80}" type="presParOf" srcId="{A9F1295C-5F29-4993-ABB3-93D01A2A04DF}" destId="{9CCE6EA5-6203-4E2B-A7DC-49FA24A8A605}" srcOrd="0" destOrd="0" presId="urn:microsoft.com/office/officeart/2005/8/layout/orgChart1"/>
    <dgm:cxn modelId="{BD27152E-4279-4DFC-B6F6-1041F04C0F3D}" type="presParOf" srcId="{A9F1295C-5F29-4993-ABB3-93D01A2A04DF}" destId="{AEB3EBA6-CD3A-4565-892A-2F525CB32636}" srcOrd="1" destOrd="0" presId="urn:microsoft.com/office/officeart/2005/8/layout/orgChart1"/>
    <dgm:cxn modelId="{57FBB2F8-9288-46AE-AC6C-11A27410523F}" type="presParOf" srcId="{E91AF704-4318-42F0-BBD1-C4AAC3351367}" destId="{33D8CE72-4DF3-4406-B057-C7F0C004B612}" srcOrd="1" destOrd="0" presId="urn:microsoft.com/office/officeart/2005/8/layout/orgChart1"/>
    <dgm:cxn modelId="{649D48CC-B6A3-40A0-8F1F-E899E30E274F}" type="presParOf" srcId="{E91AF704-4318-42F0-BBD1-C4AAC3351367}" destId="{DB96E991-D5CC-449B-A9B3-769E1EF83ECF}" srcOrd="2" destOrd="0" presId="urn:microsoft.com/office/officeart/2005/8/layout/orgChart1"/>
    <dgm:cxn modelId="{542B5D36-2DD4-4C71-B2EC-B434BB60B897}" type="presParOf" srcId="{F0990656-A382-4F67-96B9-EA74BF51C090}" destId="{8E22B91E-D437-45F9-B578-32A50753414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8CF650-7735-403C-84C2-9BF047DB3F8C}">
      <dsp:nvSpPr>
        <dsp:cNvPr id="0" name=""/>
        <dsp:cNvSpPr/>
      </dsp:nvSpPr>
      <dsp:spPr>
        <a:xfrm>
          <a:off x="5204459" y="1539006"/>
          <a:ext cx="3648134" cy="5510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502"/>
              </a:lnTo>
              <a:lnTo>
                <a:pt x="3648134" y="275502"/>
              </a:lnTo>
              <a:lnTo>
                <a:pt x="3648134" y="5510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A42E84-525E-48A5-BCA1-5A2E469DEDB1}">
      <dsp:nvSpPr>
        <dsp:cNvPr id="0" name=""/>
        <dsp:cNvSpPr/>
      </dsp:nvSpPr>
      <dsp:spPr>
        <a:xfrm>
          <a:off x="5154829" y="1539006"/>
          <a:ext cx="91440" cy="551004"/>
        </a:xfrm>
        <a:custGeom>
          <a:avLst/>
          <a:gdLst/>
          <a:ahLst/>
          <a:cxnLst/>
          <a:rect l="0" t="0" r="0" b="0"/>
          <a:pathLst>
            <a:path>
              <a:moveTo>
                <a:pt x="49629" y="0"/>
              </a:moveTo>
              <a:lnTo>
                <a:pt x="49629" y="275502"/>
              </a:lnTo>
              <a:lnTo>
                <a:pt x="45720" y="275502"/>
              </a:lnTo>
              <a:lnTo>
                <a:pt x="45720" y="5510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E94485-C707-4977-B6C0-ED8B9473C5A4}">
      <dsp:nvSpPr>
        <dsp:cNvPr id="0" name=""/>
        <dsp:cNvSpPr/>
      </dsp:nvSpPr>
      <dsp:spPr>
        <a:xfrm>
          <a:off x="1552415" y="1539006"/>
          <a:ext cx="3652043" cy="551004"/>
        </a:xfrm>
        <a:custGeom>
          <a:avLst/>
          <a:gdLst/>
          <a:ahLst/>
          <a:cxnLst/>
          <a:rect l="0" t="0" r="0" b="0"/>
          <a:pathLst>
            <a:path>
              <a:moveTo>
                <a:pt x="3652043" y="0"/>
              </a:moveTo>
              <a:lnTo>
                <a:pt x="3652043" y="275502"/>
              </a:lnTo>
              <a:lnTo>
                <a:pt x="0" y="275502"/>
              </a:lnTo>
              <a:lnTo>
                <a:pt x="0" y="5510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8B598-F7DB-459A-80B2-8C1707825F54}">
      <dsp:nvSpPr>
        <dsp:cNvPr id="0" name=""/>
        <dsp:cNvSpPr/>
      </dsp:nvSpPr>
      <dsp:spPr>
        <a:xfrm>
          <a:off x="3248367" y="811575"/>
          <a:ext cx="3912183" cy="7274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IUPAP EXECUTIVE COUNCIL</a:t>
          </a:r>
        </a:p>
      </dsp:txBody>
      <dsp:txXfrm>
        <a:off x="3248367" y="811575"/>
        <a:ext cx="3912183" cy="727430"/>
      </dsp:txXfrm>
    </dsp:sp>
    <dsp:sp modelId="{E2901009-0324-49CA-8A74-49FC17EBEE4C}">
      <dsp:nvSpPr>
        <dsp:cNvPr id="0" name=""/>
        <dsp:cNvSpPr/>
      </dsp:nvSpPr>
      <dsp:spPr>
        <a:xfrm>
          <a:off x="3962" y="2090010"/>
          <a:ext cx="3096906" cy="7706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COMMISSIONS</a:t>
          </a:r>
        </a:p>
      </dsp:txBody>
      <dsp:txXfrm>
        <a:off x="3962" y="2090010"/>
        <a:ext cx="3096906" cy="770697"/>
      </dsp:txXfrm>
    </dsp:sp>
    <dsp:sp modelId="{764B5683-0EAD-4687-84B6-91340E074E4A}">
      <dsp:nvSpPr>
        <dsp:cNvPr id="0" name=""/>
        <dsp:cNvSpPr/>
      </dsp:nvSpPr>
      <dsp:spPr>
        <a:xfrm>
          <a:off x="3651873" y="2090010"/>
          <a:ext cx="3097352" cy="7708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AFFILIATE COMMISSIONS</a:t>
          </a:r>
        </a:p>
      </dsp:txBody>
      <dsp:txXfrm>
        <a:off x="3651873" y="2090010"/>
        <a:ext cx="3097352" cy="770802"/>
      </dsp:txXfrm>
    </dsp:sp>
    <dsp:sp modelId="{9CCE6EA5-6203-4E2B-A7DC-49FA24A8A605}">
      <dsp:nvSpPr>
        <dsp:cNvPr id="0" name=""/>
        <dsp:cNvSpPr/>
      </dsp:nvSpPr>
      <dsp:spPr>
        <a:xfrm>
          <a:off x="7300230" y="2090010"/>
          <a:ext cx="3104725" cy="7726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WORKING GROUPS</a:t>
          </a:r>
        </a:p>
      </dsp:txBody>
      <dsp:txXfrm>
        <a:off x="7300230" y="2090010"/>
        <a:ext cx="3104725" cy="772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A2F5E-7DD3-3348-BE6A-63D18EA13515}" type="datetimeFigureOut">
              <a:rPr lang="en-CH" smtClean="0"/>
              <a:t>27.01.25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2525B-CF61-C646-B13B-15DF103234A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72061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:notes"/>
          <p:cNvSpPr txBox="1"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3588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D2FB58-30FC-D041-9992-357BAA528075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941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D2FB58-30FC-D041-9992-357BAA528075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941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3F0A7D-8BFF-4306-A90C-D59864EC9A03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715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0" i="0">
                <a:solidFill>
                  <a:srgbClr val="FF000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</p:spPr>
        <p:txBody>
          <a:bodyPr lIns="0" tIns="0" rIns="0" bIns="0"/>
          <a:lstStyle>
            <a:lvl1pPr>
              <a:defRPr sz="4300" b="0" i="0">
                <a:solidFill>
                  <a:srgbClr val="FF0000"/>
                </a:solidFill>
                <a:latin typeface="Calibri Light"/>
                <a:cs typeface="Calibri Light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</p:spPr>
        <p:txBody>
          <a:bodyPr lIns="0" tIns="0" rIns="0" bIns="0"/>
          <a:lstStyle>
            <a:lvl1pPr>
              <a:defRPr sz="4300" b="0" i="0">
                <a:solidFill>
                  <a:srgbClr val="FF000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</p:spPr>
        <p:txBody>
          <a:bodyPr lIns="0" tIns="0" rIns="0" bIns="0"/>
          <a:lstStyle>
            <a:lvl1pPr>
              <a:defRPr sz="4300" b="0" i="0">
                <a:solidFill>
                  <a:srgbClr val="FF0000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36933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7940"/>
            <a:ext cx="2804160" cy="276999"/>
          </a:xfrm>
        </p:spPr>
        <p:txBody>
          <a:bodyPr/>
          <a:lstStyle/>
          <a:p>
            <a:fld id="{4F01B934-ED16-A847-B01E-EFE51536B3A8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45280" y="6377940"/>
            <a:ext cx="3901440" cy="276999"/>
          </a:xfr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78240" y="6377940"/>
            <a:ext cx="2804160" cy="276999"/>
          </a:xfrm>
        </p:spPr>
        <p:txBody>
          <a:bodyPr/>
          <a:lstStyle/>
          <a:p>
            <a:fld id="{A45AC735-7B2F-8F46-9D04-80015A8CDE3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1537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133882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133882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77940"/>
            <a:ext cx="2804160" cy="276999"/>
          </a:xfrm>
        </p:spPr>
        <p:txBody>
          <a:bodyPr/>
          <a:lstStyle/>
          <a:p>
            <a:fld id="{4F01B934-ED16-A847-B01E-EFE51536B3A8}" type="datetimeFigureOut">
              <a:rPr lang="pt-BR" smtClean="0"/>
              <a:t>27/01/2025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45280" y="6377940"/>
            <a:ext cx="3901440" cy="276999"/>
          </a:xfr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78240" y="6377940"/>
            <a:ext cx="2804160" cy="276999"/>
          </a:xfrm>
        </p:spPr>
        <p:txBody>
          <a:bodyPr/>
          <a:lstStyle/>
          <a:p>
            <a:fld id="{A45AC735-7B2F-8F46-9D04-80015A8CDE3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2427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562" y="273422"/>
            <a:ext cx="10971684" cy="114463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5321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562" y="1604399"/>
            <a:ext cx="10971684" cy="397681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87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210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bg 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005327" y="484631"/>
            <a:ext cx="1615439" cy="1234439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889248" y="484631"/>
            <a:ext cx="871727" cy="1234439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4029455" y="484631"/>
            <a:ext cx="4309872" cy="1234439"/>
          </a:xfrm>
          <a:prstGeom prst="rect">
            <a:avLst/>
          </a:prstGeom>
        </p:spPr>
      </p:pic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27317" y="1717039"/>
            <a:ext cx="7434580" cy="43567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1/27/25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D14434-6B0A-FE7C-B32C-4C45135A7572}"/>
              </a:ext>
            </a:extLst>
          </p:cNvPr>
          <p:cNvSpPr/>
          <p:nvPr userDrawn="1"/>
        </p:nvSpPr>
        <p:spPr>
          <a:xfrm>
            <a:off x="838200" y="337060"/>
            <a:ext cx="10423697" cy="13258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authors/1014607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doi.org/10.1063/5.0077912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0/10619127.2020.1832807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63/1.5134846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doi.org/10.1117/12.2314842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doi.org/10.1103/PhysRevB.103.224515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221137972400766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hyperlink" Target="https://doi.org/10.1103/PhysRevLett.134.021001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hyperlink" Target="https://doi.org/10.1140/epjc/s10052-024-12410-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26/sciadv.abp867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73/pnas.231719712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p.icmm.csic.es/npqsic/" TargetMode="External"/><Relationship Id="rId2" Type="http://schemas.openxmlformats.org/officeDocument/2006/relationships/hyperlink" Target="https://doi.org/10.22331/q-2024-11-21-1533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urnals.aps.org/prapplied/abstract/10.1103/PhysRevApplied.22.054049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physletb.2024.139217" TargetMode="Externa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physletb.2024.138770" TargetMode="External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nexp.iem.csic.es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doi.org/10.1063/5.0225528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doi.org/10.1088/1361-6404/abcdde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A.110.042612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hyperlink" Target="https://doi.org/10.1088/1741-4326/ad5dcd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doi.org/10.1038/s41598-024-58720-5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s://arxiv.org/abs/2410.11645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10.17189" TargetMode="External"/><Relationship Id="rId2" Type="http://schemas.openxmlformats.org/officeDocument/2006/relationships/hyperlink" Target="https://doi.org/10.3847/1538-4357/ad8a6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jmrt.2024.12.003" TargetMode="External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portalciencia.ull.es/investigadores/80940/detalle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hyperlink" Target="https://www.sciencedirect.com/science/article/pii/S014381662400592X?via%3Dihub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hyperlink" Target="https://doi.org/10.1007/s10714-024-03332-7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doi:%2010.1088/1361-6498/ad9f71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hyperlink" Target="https://doi.org/10.1088/1361-6498/ad750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hal.archives-ouvertes.fr/hal-02467251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article/10.1140/epjh/s13129-024-00079-2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fr.res.in/grapes3/publications.html" TargetMode="External"/><Relationship Id="rId2" Type="http://schemas.openxmlformats.org/officeDocument/2006/relationships/hyperlink" Target="https://www.tifr.res.in/grapes3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hyperlink" Target="mailto:guptask@tifr.res.in" TargetMode="External"/><Relationship Id="rId4" Type="http://schemas.openxmlformats.org/officeDocument/2006/relationships/hyperlink" Target="mailto:gupta.crl@gmail.co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doi.org/10.47176/jafm.16.11.177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doi.org/10.1038/s41467-023-38055-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201/9781351175340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SG" dirty="0"/>
          </a:p>
        </p:txBody>
      </p:sp>
      <p:graphicFrame>
        <p:nvGraphicFramePr>
          <p:cNvPr id="12" name="Diagram 11"/>
          <p:cNvGraphicFramePr/>
          <p:nvPr/>
        </p:nvGraphicFramePr>
        <p:xfrm>
          <a:off x="838200" y="1862051"/>
          <a:ext cx="10408919" cy="3674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C057E9F-4C33-72E7-CDB6-B26FA64ECFEB}"/>
              </a:ext>
            </a:extLst>
          </p:cNvPr>
          <p:cNvSpPr txBox="1"/>
          <p:nvPr/>
        </p:nvSpPr>
        <p:spPr>
          <a:xfrm>
            <a:off x="2095546" y="663714"/>
            <a:ext cx="80009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4000" dirty="0">
                <a:solidFill>
                  <a:srgbClr val="FF0000"/>
                </a:solidFill>
                <a:latin typeface="+mj-lt"/>
              </a:rPr>
              <a:t>INTRODUCTION OF EC&amp;CC MEMBERS</a:t>
            </a:r>
            <a:endParaRPr lang="en-CH" sz="40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72673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1A19A-9810-6385-517D-48BDC8E42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2" name="Content Placeholder 11" descr="A person with long hair wearing a black shirt&#10;&#10;Description automatically generated">
            <a:extLst>
              <a:ext uri="{FF2B5EF4-FFF2-40B4-BE49-F238E27FC236}">
                <a16:creationId xmlns:a16="http://schemas.microsoft.com/office/drawing/2014/main" id="{2F3F47BE-6F3C-728C-B99D-AED4EC70DCE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7400"/>
            <a:ext cx="2514600" cy="3440027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FE5B10F-7673-CEC5-3B6B-0AC8C74D1502}"/>
              </a:ext>
            </a:extLst>
          </p:cNvPr>
          <p:cNvSpPr txBox="1"/>
          <p:nvPr/>
        </p:nvSpPr>
        <p:spPr>
          <a:xfrm>
            <a:off x="3111850" y="533400"/>
            <a:ext cx="5968301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4000" dirty="0">
                <a:solidFill>
                  <a:srgbClr val="FF0000"/>
                </a:solidFill>
              </a:rPr>
              <a:t>Florencia Canelli</a:t>
            </a:r>
          </a:p>
          <a:p>
            <a:r>
              <a:rPr lang="en-GB" dirty="0">
                <a:solidFill>
                  <a:srgbClr val="FF0000"/>
                </a:solidFill>
              </a:rPr>
              <a:t>Deputy Secretary General for Legal and Financial Affairs</a:t>
            </a:r>
            <a:endParaRPr lang="en-CH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8CCCD249-3A71-C7C7-BCEC-BD10E68CC695}"/>
              </a:ext>
            </a:extLst>
          </p:cNvPr>
          <p:cNvSpPr txBox="1">
            <a:spLocks/>
          </p:cNvSpPr>
          <p:nvPr/>
        </p:nvSpPr>
        <p:spPr>
          <a:xfrm>
            <a:off x="3773978" y="2057399"/>
            <a:ext cx="7579822" cy="41195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>
              <a:defRPr sz="1500" b="1" i="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en-SG" dirty="0"/>
              <a:t>Affiliation to IUPAP: </a:t>
            </a:r>
          </a:p>
          <a:p>
            <a:r>
              <a:rPr lang="en-SG" b="0" dirty="0"/>
              <a:t>Deputy Secretary </a:t>
            </a:r>
            <a:r>
              <a:rPr lang="en-GB" b="0" dirty="0">
                <a:solidFill>
                  <a:schemeClr val="dk1"/>
                </a:solidFill>
              </a:rPr>
              <a:t>General for Legal and Financial Affairs</a:t>
            </a:r>
            <a:endParaRPr lang="en-SG" b="0" dirty="0"/>
          </a:p>
          <a:p>
            <a:r>
              <a:rPr lang="en-SG" dirty="0"/>
              <a:t>Commission/Category:</a:t>
            </a:r>
          </a:p>
          <a:p>
            <a:r>
              <a:rPr lang="en-SG" b="0" dirty="0"/>
              <a:t>Executive Council / Commission on Policy And Finance (C1) </a:t>
            </a:r>
          </a:p>
          <a:p>
            <a:r>
              <a:rPr lang="en-SG" dirty="0"/>
              <a:t>Current Job Title: </a:t>
            </a:r>
          </a:p>
          <a:p>
            <a:r>
              <a:rPr lang="en-SG" b="0" dirty="0"/>
              <a:t>Professor</a:t>
            </a:r>
          </a:p>
          <a:p>
            <a:r>
              <a:rPr lang="en-SG" dirty="0"/>
              <a:t>Current affiliation (Institution):</a:t>
            </a:r>
          </a:p>
          <a:p>
            <a:r>
              <a:rPr lang="en-SG" b="0" dirty="0"/>
              <a:t> University of Zurich</a:t>
            </a:r>
          </a:p>
          <a:p>
            <a:r>
              <a:rPr lang="en-SG" dirty="0"/>
              <a:t>Area of Study/Research/Expertise:</a:t>
            </a:r>
          </a:p>
          <a:p>
            <a:r>
              <a:rPr lang="en-SG" b="0" dirty="0"/>
              <a:t>Experimental particle physics</a:t>
            </a:r>
          </a:p>
          <a:p>
            <a:r>
              <a:rPr lang="en-SG" dirty="0"/>
              <a:t>Last Physics paper written with date of publication:</a:t>
            </a:r>
          </a:p>
          <a:p>
            <a:r>
              <a:rPr lang="en-SG" b="0" dirty="0"/>
              <a:t>List of publications in </a:t>
            </a:r>
            <a:r>
              <a:rPr lang="en-SG" b="0" dirty="0">
                <a:hlinkClick r:id="rId3"/>
              </a:rPr>
              <a:t>Inspire-HEP</a:t>
            </a:r>
            <a:endParaRPr lang="en-SG" b="0" dirty="0"/>
          </a:p>
          <a:p>
            <a:r>
              <a:rPr lang="en-SG" dirty="0"/>
              <a:t>Any other information:</a:t>
            </a:r>
          </a:p>
          <a:p>
            <a:r>
              <a:rPr lang="en-SG" b="0" dirty="0"/>
              <a:t> Swiss scientific delegate to the CERN council</a:t>
            </a:r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142225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Autofit/>
          </a:bodyPr>
          <a:lstStyle/>
          <a:p>
            <a:r>
              <a:rPr lang="en-SG" sz="1500" b="1" dirty="0"/>
              <a:t>Affiliation to IUPAP: </a:t>
            </a:r>
          </a:p>
          <a:p>
            <a:pPr marL="0" indent="0">
              <a:buNone/>
            </a:pPr>
            <a:r>
              <a:rPr lang="en-SG" sz="1500" b="0" dirty="0"/>
              <a:t>Deputy Secretary General</a:t>
            </a:r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SG" sz="1500" b="0" dirty="0"/>
              <a:t>Executive Council / Commission on Policy And Finance (C1)</a:t>
            </a:r>
          </a:p>
          <a:p>
            <a:r>
              <a:rPr lang="en-SG" sz="1500" b="1" dirty="0"/>
              <a:t>Current Job Title: </a:t>
            </a:r>
          </a:p>
          <a:p>
            <a:pPr marL="0" indent="0">
              <a:buNone/>
            </a:pPr>
            <a:r>
              <a:rPr lang="en-SG" sz="1500" b="0" dirty="0"/>
              <a:t>Head of Research</a:t>
            </a:r>
          </a:p>
          <a:p>
            <a:r>
              <a:rPr lang="en-SG" sz="1500" b="1" dirty="0"/>
              <a:t>Current affiliation (Institution):</a:t>
            </a:r>
          </a:p>
          <a:p>
            <a:pPr marL="0" indent="0">
              <a:buNone/>
            </a:pPr>
            <a:r>
              <a:rPr lang="en-SG" sz="1500" dirty="0"/>
              <a:t> </a:t>
            </a:r>
            <a:r>
              <a:rPr lang="en-SG" sz="1500" b="0" dirty="0"/>
              <a:t>Abdus Salam International Centre for Theoretical Physics (ICTP)</a:t>
            </a:r>
          </a:p>
          <a:p>
            <a:r>
              <a:rPr lang="en-SG" sz="1500" b="1" dirty="0"/>
              <a:t>Area of Study/Research/Expertise:</a:t>
            </a:r>
          </a:p>
          <a:p>
            <a:pPr marL="0" indent="0">
              <a:buNone/>
            </a:pPr>
            <a:r>
              <a:rPr lang="en-SG" sz="1500" b="0" dirty="0"/>
              <a:t>Condensed Matter Physics,  Atomistic Simulation of High-Pressure Phenomena</a:t>
            </a:r>
          </a:p>
          <a:p>
            <a:r>
              <a:rPr lang="en-SG" sz="1500" b="1" dirty="0"/>
              <a:t>Last Physics paper written with date of publication: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SG" sz="1500" b="0" dirty="0"/>
              <a:t>17 January 2022: “</a:t>
            </a:r>
            <a:r>
              <a:rPr lang="en-SG" sz="1500" b="0" dirty="0">
                <a:hlinkClick r:id="rId2"/>
              </a:rPr>
              <a:t>How to determine solubility in binary mixtures from Neutron Scattering data: the case of methane and water</a:t>
            </a:r>
            <a:r>
              <a:rPr lang="en-SG" sz="1500" b="0" dirty="0"/>
              <a:t>”, V.N. Robinson </a:t>
            </a:r>
            <a:r>
              <a:rPr lang="en-SG" sz="1500" b="0" i="1" dirty="0"/>
              <a:t>et al</a:t>
            </a:r>
            <a:r>
              <a:rPr lang="en-SG" sz="1500" b="0" dirty="0"/>
              <a:t>., J. Chem. Phys. (in press) (2022).</a:t>
            </a:r>
          </a:p>
          <a:p>
            <a:r>
              <a:rPr lang="en-SG" sz="1500" b="1" dirty="0"/>
              <a:t>Any other information:</a:t>
            </a:r>
          </a:p>
          <a:p>
            <a:pPr marL="0" indent="0">
              <a:buNone/>
            </a:pPr>
            <a:endParaRPr lang="en-SG" sz="1500" b="1" dirty="0"/>
          </a:p>
        </p:txBody>
      </p:sp>
      <p:pic>
        <p:nvPicPr>
          <p:cNvPr id="1028" name="Picture 4" descr="pbs.twimg.com/profile_images/102034163517397401...">
            <a:extLst>
              <a:ext uri="{FF2B5EF4-FFF2-40B4-BE49-F238E27FC236}">
                <a16:creationId xmlns:a16="http://schemas.microsoft.com/office/drawing/2014/main" id="{3E454C09-2FF3-4642-98CE-095BEE9EEE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1" r="10526" b="1917"/>
          <a:stretch/>
        </p:blipFill>
        <p:spPr bwMode="auto">
          <a:xfrm>
            <a:off x="889349" y="1825625"/>
            <a:ext cx="2417524" cy="3076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19A5CC4-BC67-56C7-4716-5B0DC2D8154B}"/>
              </a:ext>
            </a:extLst>
          </p:cNvPr>
          <p:cNvSpPr txBox="1"/>
          <p:nvPr/>
        </p:nvSpPr>
        <p:spPr>
          <a:xfrm>
            <a:off x="3374358" y="518517"/>
            <a:ext cx="5443285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4000" dirty="0">
                <a:solidFill>
                  <a:srgbClr val="FF0000"/>
                </a:solidFill>
              </a:rPr>
              <a:t>Sandro Scandolo</a:t>
            </a:r>
          </a:p>
          <a:p>
            <a:pPr algn="ctr"/>
            <a:r>
              <a:rPr lang="en-SG" sz="1800" dirty="0">
                <a:solidFill>
                  <a:srgbClr val="FF0000"/>
                </a:solidFill>
              </a:rPr>
              <a:t>Deputy </a:t>
            </a:r>
            <a:r>
              <a:rPr lang="en-SG" b="0" dirty="0">
                <a:solidFill>
                  <a:srgbClr val="FF0000"/>
                </a:solidFill>
              </a:rPr>
              <a:t>Secretary General for Administrative Affairs</a:t>
            </a:r>
          </a:p>
          <a:p>
            <a:endParaRPr lang="en-SG" sz="1800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05359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538" y="1968183"/>
            <a:ext cx="2540339" cy="293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Autofit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b="0" dirty="0"/>
              <a:t>Associate Secretary General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SG" b="0" dirty="0"/>
              <a:t>Executive Council / Commission on Policy And Finance (C1)</a:t>
            </a:r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b="0" dirty="0"/>
              <a:t>Deputy Director: </a:t>
            </a:r>
            <a:r>
              <a:rPr lang="en-ZA" b="0" spc="-10" dirty="0"/>
              <a:t>NRF, </a:t>
            </a:r>
            <a:r>
              <a:rPr lang="en-ZA" b="0" spc="-10" dirty="0" err="1"/>
              <a:t>iThemba</a:t>
            </a:r>
            <a:r>
              <a:rPr lang="en-ZA" b="0" spc="-10" dirty="0"/>
              <a:t> LABS</a:t>
            </a:r>
            <a:r>
              <a:rPr lang="en-ZA" b="0" spc="-10" dirty="0">
                <a:solidFill>
                  <a:prstClr val="black"/>
                </a:solidFill>
              </a:rPr>
              <a:t> - International Relations and Training</a:t>
            </a:r>
            <a:r>
              <a:rPr lang="en-SG" b="0" dirty="0"/>
              <a:t> 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SG" b="0" dirty="0" err="1"/>
              <a:t>iThemba</a:t>
            </a:r>
            <a:r>
              <a:rPr lang="en-SG" b="0" dirty="0"/>
              <a:t> LABS (Laboratory for Accelerator Based Sciences), Cape Town, South Africa</a:t>
            </a:r>
          </a:p>
          <a:p>
            <a:r>
              <a:rPr lang="en-SG" b="1" dirty="0"/>
              <a:t>Area of Study/Research/Expertise:</a:t>
            </a:r>
          </a:p>
          <a:p>
            <a:r>
              <a:rPr lang="en-US" b="0" spc="-10" dirty="0"/>
              <a:t>Semiconductor Physics and Accelerator-Based Ion Beam Analysis</a:t>
            </a:r>
            <a:endParaRPr lang="en-US" b="0" spc="-10" dirty="0">
              <a:latin typeface="Calibri"/>
              <a:cs typeface="Calibri"/>
            </a:endParaRPr>
          </a:p>
          <a:p>
            <a:r>
              <a:rPr lang="en-SG" b="1" dirty="0"/>
              <a:t>Last Physics paper written with date of publication:</a:t>
            </a:r>
          </a:p>
          <a:p>
            <a:pPr marL="38100">
              <a:lnSpc>
                <a:spcPct val="100000"/>
              </a:lnSpc>
              <a:spcBef>
                <a:spcPts val="405"/>
              </a:spcBef>
              <a:tabLst>
                <a:tab pos="266065" algn="l"/>
              </a:tabLst>
            </a:pPr>
            <a:r>
              <a:rPr lang="en-ZA" b="0" spc="-10" dirty="0" err="1"/>
              <a:t>iThemba</a:t>
            </a:r>
            <a:r>
              <a:rPr lang="en-ZA" b="0" spc="-10" dirty="0"/>
              <a:t> </a:t>
            </a:r>
            <a:r>
              <a:rPr lang="en-ZA" b="0" dirty="0"/>
              <a:t>LABS, Fa</a:t>
            </a:r>
            <a:r>
              <a:rPr lang="az-Cyrl-AZ" b="0" dirty="0"/>
              <a:t>ї</a:t>
            </a:r>
            <a:r>
              <a:rPr lang="en-ZA" b="0" dirty="0" err="1"/>
              <a:t>çal</a:t>
            </a:r>
            <a:r>
              <a:rPr lang="en-ZA" b="0" dirty="0"/>
              <a:t> </a:t>
            </a:r>
            <a:r>
              <a:rPr lang="en-ZA" b="0" dirty="0" err="1"/>
              <a:t>Azaiez</a:t>
            </a:r>
            <a:r>
              <a:rPr lang="en-ZA" b="0" dirty="0"/>
              <a:t> , </a:t>
            </a:r>
            <a:r>
              <a:rPr lang="en-ZA" b="0" dirty="0" err="1"/>
              <a:t>Rudloph</a:t>
            </a:r>
            <a:r>
              <a:rPr lang="en-ZA" b="0" dirty="0"/>
              <a:t> </a:t>
            </a:r>
            <a:r>
              <a:rPr lang="en-ZA" b="0" dirty="0" err="1"/>
              <a:t>Nchodu</a:t>
            </a:r>
            <a:r>
              <a:rPr lang="en-ZA" b="0" dirty="0"/>
              <a:t>, R. </a:t>
            </a:r>
            <a:r>
              <a:rPr lang="en-ZA" b="0" dirty="0" err="1"/>
              <a:t>Nemutudi</a:t>
            </a:r>
            <a:r>
              <a:rPr lang="en-ZA" b="0" dirty="0"/>
              <a:t>, Mathis </a:t>
            </a:r>
            <a:r>
              <a:rPr lang="en-ZA" b="0" dirty="0" err="1"/>
              <a:t>Wiedeking</a:t>
            </a:r>
            <a:r>
              <a:rPr lang="en-ZA" b="0" dirty="0"/>
              <a:t>, </a:t>
            </a:r>
            <a:r>
              <a:rPr lang="en-ZA" b="0" dirty="0">
                <a:hlinkClick r:id="rId3"/>
              </a:rPr>
              <a:t>Nuclear Physics News International, Vol. 30 No. 4 (2020) p5</a:t>
            </a:r>
            <a:endParaRPr lang="en-ZA" b="0" dirty="0"/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r>
              <a:rPr lang="en-SG" b="0" dirty="0"/>
              <a:t>Member of the Executive Council of the South African Institute of Physics (SAIP)</a:t>
            </a:r>
          </a:p>
          <a:p>
            <a:pPr marL="0" indent="0">
              <a:buNone/>
            </a:pPr>
            <a:endParaRPr lang="en-SG" sz="13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4AE288-6475-DE56-D9F5-A36AA6BEAF27}"/>
              </a:ext>
            </a:extLst>
          </p:cNvPr>
          <p:cNvSpPr txBox="1"/>
          <p:nvPr/>
        </p:nvSpPr>
        <p:spPr>
          <a:xfrm>
            <a:off x="3966251" y="490716"/>
            <a:ext cx="4259499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 err="1">
                <a:solidFill>
                  <a:srgbClr val="FF0000"/>
                </a:solidFill>
                <a:effectLst/>
                <a:latin typeface="+mj-lt"/>
              </a:rPr>
              <a:t>Rudzani</a:t>
            </a:r>
            <a:r>
              <a:rPr lang="en-GB" sz="4000" dirty="0">
                <a:solidFill>
                  <a:srgbClr val="FF0000"/>
                </a:solidFill>
                <a:effectLst/>
                <a:latin typeface="+mj-lt"/>
              </a:rPr>
              <a:t> </a:t>
            </a:r>
            <a:r>
              <a:rPr lang="en-GB" sz="4000" dirty="0" err="1">
                <a:solidFill>
                  <a:srgbClr val="FF0000"/>
                </a:solidFill>
                <a:effectLst/>
                <a:latin typeface="+mj-lt"/>
              </a:rPr>
              <a:t>Nemutudi</a:t>
            </a:r>
            <a:r>
              <a:rPr lang="en-GB" sz="4000" dirty="0">
                <a:solidFill>
                  <a:srgbClr val="FF0000"/>
                </a:solidFill>
                <a:effectLst/>
                <a:latin typeface="+mj-lt"/>
              </a:rPr>
              <a:t> </a:t>
            </a:r>
          </a:p>
          <a:p>
            <a:pPr algn="ctr"/>
            <a:r>
              <a:rPr lang="en-SG" sz="1800" dirty="0">
                <a:solidFill>
                  <a:srgbClr val="FF0000"/>
                </a:solidFill>
                <a:latin typeface="+mj-lt"/>
              </a:rPr>
              <a:t>Associate Secretary General</a:t>
            </a:r>
          </a:p>
          <a:p>
            <a:endParaRPr lang="en-GB" dirty="0">
              <a:solidFill>
                <a:srgbClr val="FB0007"/>
              </a:solidFill>
              <a:effectLst/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817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5ACFE-EE54-6DBD-CB1B-07AC23476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0A5C6E-0FED-03E6-0C7A-5FC3A7664B13}"/>
              </a:ext>
            </a:extLst>
          </p:cNvPr>
          <p:cNvSpPr txBox="1"/>
          <p:nvPr/>
        </p:nvSpPr>
        <p:spPr>
          <a:xfrm>
            <a:off x="4407076" y="533400"/>
            <a:ext cx="337784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000" dirty="0">
                <a:solidFill>
                  <a:srgbClr val="FF0000"/>
                </a:solidFill>
              </a:rPr>
              <a:t>Boris Sharkov</a:t>
            </a:r>
          </a:p>
          <a:p>
            <a:pPr algn="ctr"/>
            <a:r>
              <a:rPr lang="en-CH" dirty="0">
                <a:solidFill>
                  <a:srgbClr val="FF0000"/>
                </a:solidFill>
              </a:rPr>
              <a:t>Treasurer</a:t>
            </a:r>
          </a:p>
        </p:txBody>
      </p:sp>
      <p:pic>
        <p:nvPicPr>
          <p:cNvPr id="6" name="Рисунок 2">
            <a:extLst>
              <a:ext uri="{FF2B5EF4-FFF2-40B4-BE49-F238E27FC236}">
                <a16:creationId xmlns:a16="http://schemas.microsoft.com/office/drawing/2014/main" id="{A64355B0-0309-90BA-703A-6E61301035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33600"/>
            <a:ext cx="2328862" cy="34948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88DA2CE-2A46-27F0-8986-9D5D4B0BBA22}"/>
              </a:ext>
            </a:extLst>
          </p:cNvPr>
          <p:cNvSpPr txBox="1"/>
          <p:nvPr/>
        </p:nvSpPr>
        <p:spPr>
          <a:xfrm>
            <a:off x="3505200" y="1988181"/>
            <a:ext cx="838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+mn-lt"/>
              </a:rPr>
              <a:t>Affiliation to IUPAP:</a:t>
            </a:r>
            <a:br>
              <a:rPr lang="en-GB" sz="1500" dirty="0">
                <a:latin typeface="+mn-lt"/>
              </a:rPr>
            </a:b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+mn-lt"/>
              </a:rPr>
              <a:t>Treasurer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+mn-lt"/>
              </a:rPr>
              <a:t>Commission/Category:</a:t>
            </a:r>
            <a:br>
              <a:rPr lang="en-GB" sz="1500" dirty="0">
                <a:latin typeface="+mn-lt"/>
              </a:rPr>
            </a:b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+mn-lt"/>
              </a:rPr>
              <a:t>Executive Council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+mn-lt"/>
              </a:rPr>
              <a:t>Current Job Title:</a:t>
            </a:r>
            <a:br>
              <a:rPr lang="en-GB" sz="1500" dirty="0">
                <a:latin typeface="+mn-lt"/>
              </a:rPr>
            </a:b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+mn-lt"/>
              </a:rPr>
              <a:t>Professor, </a:t>
            </a:r>
            <a:r>
              <a:rPr lang="en-GB" sz="1500" b="0" i="0" u="none" strike="noStrike" dirty="0" err="1">
                <a:solidFill>
                  <a:srgbClr val="000000"/>
                </a:solidFill>
                <a:effectLst/>
                <a:latin typeface="+mn-lt"/>
              </a:rPr>
              <a:t>Dr.dr.h.c</a:t>
            </a: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+mn-lt"/>
              </a:rPr>
              <a:t>., Academician of Russian Academy of Sciences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+mn-lt"/>
              </a:rPr>
              <a:t>Current affiliation (Institution):</a:t>
            </a:r>
            <a:br>
              <a:rPr lang="en-GB" sz="1500" dirty="0">
                <a:latin typeface="+mn-lt"/>
              </a:rPr>
            </a:b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+mn-lt"/>
              </a:rPr>
              <a:t>Joint Institute for Nuclear Research, Dubna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+mn-lt"/>
              </a:rPr>
              <a:t>Area of Study/Research/Expertise:</a:t>
            </a:r>
            <a:br>
              <a:rPr lang="en-GB" sz="1500" b="1" dirty="0">
                <a:latin typeface="+mn-lt"/>
              </a:rPr>
            </a:b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+mn-lt"/>
              </a:rPr>
              <a:t>Accelerator Physics, Plasma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+mn-lt"/>
              </a:rPr>
              <a:t>Last Physics paper written with date of publication:</a:t>
            </a:r>
            <a:br>
              <a:rPr lang="en-GB" sz="1500" dirty="0">
                <a:latin typeface="+mn-lt"/>
              </a:rPr>
            </a:b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+mn-lt"/>
              </a:rPr>
              <a:t>"High-energy-density-science capabilities at the Facility for Antiproton and Ion Research”  </a:t>
            </a:r>
            <a:br>
              <a:rPr lang="en-GB" sz="1500" dirty="0">
                <a:latin typeface="+mn-lt"/>
              </a:rPr>
            </a:b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+mn-lt"/>
              </a:rPr>
              <a:t>Physics of Plasmas 27, 043103 (2020); </a:t>
            </a: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+mn-lt"/>
                <a:hlinkClick r:id="rId3"/>
              </a:rPr>
              <a:t>https://doi.org/10.1063/1.5134846</a:t>
            </a:r>
            <a:endParaRPr lang="en-GB" sz="1500" b="0" i="0" u="none" strike="noStrike" dirty="0">
              <a:solidFill>
                <a:srgbClr val="000000"/>
              </a:solidFill>
              <a:effectLst/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+mn-lt"/>
              </a:rPr>
              <a:t>Any other information:</a:t>
            </a:r>
            <a:br>
              <a:rPr lang="en-GB" sz="1500" b="1" dirty="0">
                <a:latin typeface="+mn-lt"/>
              </a:rPr>
            </a:b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+mn-lt"/>
              </a:rPr>
              <a:t>Full member of Academia </a:t>
            </a:r>
            <a:r>
              <a:rPr lang="en-GB" sz="1500" b="0" i="0" u="none" strike="noStrike" dirty="0" err="1">
                <a:solidFill>
                  <a:srgbClr val="000000"/>
                </a:solidFill>
                <a:effectLst/>
                <a:latin typeface="+mn-lt"/>
              </a:rPr>
              <a:t>Europea</a:t>
            </a: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+mn-lt"/>
              </a:rPr>
              <a:t>, Special representative of JINR DG to international research organizations</a:t>
            </a:r>
            <a:endParaRPr lang="en-CH" sz="15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1707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Gillian Butcher</a:t>
            </a:r>
            <a:br>
              <a:rPr lang="en-SG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SG" sz="2000" dirty="0">
                <a:solidFill>
                  <a:srgbClr val="FF0000"/>
                </a:solidFill>
              </a:rPr>
              <a:t>Vice-President at Large (Equity, diversity and inclusion) </a:t>
            </a:r>
            <a:br>
              <a:rPr lang="en-SG" sz="2000" dirty="0">
                <a:solidFill>
                  <a:srgbClr val="FF0000"/>
                </a:solidFill>
              </a:rPr>
            </a:br>
            <a:endParaRPr lang="en-SG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Autofit/>
          </a:bodyPr>
          <a:lstStyle/>
          <a:p>
            <a:r>
              <a:rPr lang="en-SG" sz="1600" b="1" dirty="0"/>
              <a:t>Affiliation to IUPAP: </a:t>
            </a:r>
          </a:p>
          <a:p>
            <a:pPr marL="0" indent="0">
              <a:buNone/>
            </a:pPr>
            <a:r>
              <a:rPr lang="en-SG" sz="1600" b="0" dirty="0"/>
              <a:t>Vice-President at Large (Gender Champion) </a:t>
            </a:r>
          </a:p>
          <a:p>
            <a:r>
              <a:rPr lang="en-SG" sz="1600" b="1" dirty="0"/>
              <a:t>Commission/Category:</a:t>
            </a:r>
          </a:p>
          <a:p>
            <a:pPr marL="0" indent="0">
              <a:buNone/>
            </a:pPr>
            <a:r>
              <a:rPr lang="en-SG" sz="1600" b="0" dirty="0"/>
              <a:t>Executive Council</a:t>
            </a:r>
          </a:p>
          <a:p>
            <a:r>
              <a:rPr lang="en-SG" sz="1600" b="1" dirty="0"/>
              <a:t>Current Job Title: </a:t>
            </a:r>
          </a:p>
          <a:p>
            <a:pPr marL="0" indent="0">
              <a:buNone/>
            </a:pPr>
            <a:r>
              <a:rPr lang="en-SG" sz="1600" b="0" dirty="0"/>
              <a:t>Research Associate</a:t>
            </a:r>
          </a:p>
          <a:p>
            <a:r>
              <a:rPr lang="en-SG" sz="1600" b="1" dirty="0"/>
              <a:t>Current affiliation (Institution):</a:t>
            </a:r>
          </a:p>
          <a:p>
            <a:pPr marL="0" indent="0">
              <a:buNone/>
            </a:pPr>
            <a:r>
              <a:rPr lang="en-SG" sz="1600" b="0" dirty="0"/>
              <a:t>University of Leicester</a:t>
            </a:r>
          </a:p>
          <a:p>
            <a:r>
              <a:rPr lang="en-SG" sz="1600" b="1" dirty="0"/>
              <a:t>Area of Study/Research/Expertise:</a:t>
            </a:r>
          </a:p>
          <a:p>
            <a:pPr marL="0" indent="0">
              <a:buNone/>
            </a:pPr>
            <a:r>
              <a:rPr lang="en-SG" sz="1600" b="0" dirty="0"/>
              <a:t>Space instrumentation</a:t>
            </a:r>
          </a:p>
          <a:p>
            <a:r>
              <a:rPr lang="en-SG" sz="1600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sz="1600" b="0" dirty="0"/>
              <a:t>6 July 2018: “</a:t>
            </a:r>
            <a:r>
              <a:rPr lang="en-SG" sz="1600" b="0" dirty="0">
                <a:hlinkClick r:id="rId2"/>
              </a:rPr>
              <a:t>Microchannel plate x-ray optics on the Mercury imaging x-ray spectrometer</a:t>
            </a:r>
            <a:r>
              <a:rPr lang="en-SG" sz="1600" b="0" dirty="0"/>
              <a:t>”, A. Martindale </a:t>
            </a:r>
            <a:r>
              <a:rPr lang="en-SG" sz="1600" b="0" i="1" dirty="0"/>
              <a:t>et al.</a:t>
            </a:r>
            <a:r>
              <a:rPr lang="en-SG" sz="1600" b="0" dirty="0"/>
              <a:t>, Proc. SPIE 10699, </a:t>
            </a:r>
            <a:r>
              <a:rPr lang="en-GB" sz="1600" b="0" dirty="0"/>
              <a:t>106990W.</a:t>
            </a:r>
            <a:endParaRPr lang="en-SG" sz="1600" b="0" i="1" dirty="0"/>
          </a:p>
          <a:p>
            <a:r>
              <a:rPr lang="en-SG" sz="1600" b="1" dirty="0"/>
              <a:t>Any other information: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976993"/>
            <a:ext cx="2638735" cy="292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332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SG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724465"/>
          </a:xfrm>
        </p:spPr>
        <p:txBody>
          <a:bodyPr>
            <a:normAutofit/>
          </a:bodyPr>
          <a:lstStyle/>
          <a:p>
            <a:r>
              <a:rPr lang="en-SG" b="1" dirty="0"/>
              <a:t>Affiliation to IUPAP: </a:t>
            </a:r>
          </a:p>
          <a:p>
            <a:pPr marL="0" indent="0">
              <a:buNone/>
            </a:pPr>
            <a:r>
              <a:rPr lang="en-SG" b="0" dirty="0"/>
              <a:t>Vice-President at Large (Outreach and Ethics )</a:t>
            </a:r>
          </a:p>
          <a:p>
            <a:r>
              <a:rPr lang="en-SG" b="1" dirty="0"/>
              <a:t>Commission/Category:</a:t>
            </a:r>
          </a:p>
          <a:p>
            <a:pPr marL="0" indent="0">
              <a:buNone/>
            </a:pPr>
            <a:r>
              <a:rPr lang="en-US" b="0" dirty="0"/>
              <a:t>Executive Council</a:t>
            </a:r>
            <a:r>
              <a:rPr lang="en-SG" b="0" dirty="0"/>
              <a:t>	</a:t>
            </a:r>
            <a:endParaRPr lang="fr-FR" b="0" dirty="0"/>
          </a:p>
          <a:p>
            <a:r>
              <a:rPr lang="en-SG" b="1" dirty="0"/>
              <a:t>Current Job Title: </a:t>
            </a:r>
          </a:p>
          <a:p>
            <a:pPr marL="0" indent="0">
              <a:buNone/>
            </a:pPr>
            <a:r>
              <a:rPr lang="en-SG" b="0" dirty="0"/>
              <a:t>Chief Scientist and Marie </a:t>
            </a:r>
            <a:r>
              <a:rPr lang="en-SG" b="0" dirty="0" err="1"/>
              <a:t>Krafft</a:t>
            </a:r>
            <a:r>
              <a:rPr lang="en-SG" b="0" dirty="0"/>
              <a:t> Professor of Physics</a:t>
            </a:r>
          </a:p>
          <a:p>
            <a:r>
              <a:rPr lang="en-SG" b="1" dirty="0"/>
              <a:t>Current affiliation (Institution):</a:t>
            </a:r>
          </a:p>
          <a:p>
            <a:pPr marL="0" indent="0">
              <a:buNone/>
            </a:pPr>
            <a:r>
              <a:rPr lang="en-GB" b="0" dirty="0"/>
              <a:t>National High Magnetic Field Laboratory and Florida State University</a:t>
            </a:r>
            <a:endParaRPr lang="en-SG" b="0" dirty="0"/>
          </a:p>
          <a:p>
            <a:r>
              <a:rPr lang="en-SG" b="1" dirty="0"/>
              <a:t>Area of Study/Research/Expertise:</a:t>
            </a:r>
          </a:p>
          <a:p>
            <a:pPr marL="0" indent="0">
              <a:buNone/>
            </a:pPr>
            <a:r>
              <a:rPr lang="en-SG" b="0" dirty="0"/>
              <a:t>Quantum Materials and Policy</a:t>
            </a:r>
          </a:p>
          <a:p>
            <a:r>
              <a:rPr lang="en-SG" b="1" dirty="0"/>
              <a:t>Last Physics paper written with date of publication: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SG" b="0" dirty="0"/>
              <a:t>10 June 2021: “</a:t>
            </a:r>
            <a:r>
              <a:rPr lang="en-GB" b="0" dirty="0">
                <a:hlinkClick r:id="rId2"/>
              </a:rPr>
              <a:t>Spectroscopic Evidence for the Direct Involvement of Local Moments in the Pairing Process in the Heavy-Fermion Superconductor CeCoIn</a:t>
            </a:r>
            <a:r>
              <a:rPr lang="en-GB" b="0" baseline="-25000" dirty="0">
                <a:hlinkClick r:id="rId2"/>
              </a:rPr>
              <a:t>5</a:t>
            </a:r>
            <a:r>
              <a:rPr lang="en-SG" b="0" dirty="0"/>
              <a:t>”, K. Shrestha </a:t>
            </a:r>
            <a:r>
              <a:rPr lang="en-SG" b="0" i="1" dirty="0"/>
              <a:t>et al</a:t>
            </a:r>
            <a:r>
              <a:rPr lang="en-SG" b="0" dirty="0"/>
              <a:t>., </a:t>
            </a:r>
            <a:r>
              <a:rPr lang="en-GB" b="0" dirty="0"/>
              <a:t>Phys. Rev. B 103, 224515.</a:t>
            </a:r>
            <a:endParaRPr lang="en-SG" b="0" dirty="0"/>
          </a:p>
          <a:p>
            <a:r>
              <a:rPr lang="en-SG" b="1" dirty="0"/>
              <a:t>Any other information:</a:t>
            </a:r>
          </a:p>
          <a:p>
            <a:pPr marL="0" indent="0">
              <a:buNone/>
            </a:pPr>
            <a:r>
              <a:rPr lang="en-GB" b="0" dirty="0"/>
              <a:t>US President’s Council of Advisors for Science and Technology (PCAST).</a:t>
            </a:r>
            <a:endParaRPr lang="en-SG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08" y="1974713"/>
            <a:ext cx="2638800" cy="27611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5E8D18-2833-26B1-316D-506DE692A373}"/>
              </a:ext>
            </a:extLst>
          </p:cNvPr>
          <p:cNvSpPr txBox="1"/>
          <p:nvPr/>
        </p:nvSpPr>
        <p:spPr>
          <a:xfrm>
            <a:off x="3841633" y="490716"/>
            <a:ext cx="4508735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4000" dirty="0">
                <a:solidFill>
                  <a:srgbClr val="FF0000"/>
                </a:solidFill>
                <a:latin typeface="+mj-lt"/>
              </a:rPr>
              <a:t>Laura H. Greene</a:t>
            </a:r>
          </a:p>
          <a:p>
            <a:pPr algn="ctr"/>
            <a:r>
              <a:rPr lang="en-SG" dirty="0">
                <a:solidFill>
                  <a:srgbClr val="FF0000"/>
                </a:solidFill>
                <a:latin typeface="+mj-lt"/>
              </a:rPr>
              <a:t>Vice-President at Large (Outreach and Ethics )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40873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"/>
          <p:cNvSpPr txBox="1">
            <a:spLocks noGrp="1"/>
          </p:cNvSpPr>
          <p:nvPr>
            <p:ph type="title"/>
          </p:nvPr>
        </p:nvSpPr>
        <p:spPr>
          <a:xfrm>
            <a:off x="838200" y="391168"/>
            <a:ext cx="10423800" cy="92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64775" rIns="0" bIns="0" anchor="t" anchorCtr="0">
            <a:spAutoFit/>
          </a:bodyPr>
          <a:lstStyle/>
          <a:p>
            <a:pPr marL="0" marR="87376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ZA" b="1" dirty="0"/>
              <a:t>	Daniel Varela </a:t>
            </a:r>
            <a:r>
              <a:rPr lang="en-ZA" b="1" dirty="0" err="1"/>
              <a:t>Magalhães</a:t>
            </a:r>
            <a:r>
              <a:rPr lang="en-ZA" b="1" dirty="0"/>
              <a:t> (C2)</a:t>
            </a:r>
            <a:endParaRPr b="1" dirty="0"/>
          </a:p>
        </p:txBody>
      </p:sp>
      <p:sp>
        <p:nvSpPr>
          <p:cNvPr id="47" name="Google Shape;47;p1"/>
          <p:cNvSpPr txBox="1">
            <a:spLocks noGrp="1"/>
          </p:cNvSpPr>
          <p:nvPr>
            <p:ph type="body" idx="1"/>
          </p:nvPr>
        </p:nvSpPr>
        <p:spPr>
          <a:xfrm>
            <a:off x="3827325" y="2057400"/>
            <a:ext cx="7434600" cy="461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6825" rIns="0" bIns="0" anchor="t" anchorCtr="0">
            <a:spAutoFit/>
          </a:bodyPr>
          <a:lstStyle/>
          <a:p>
            <a:pPr marL="266065" lvl="0" indent="-22796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lang="en-ZA" dirty="0"/>
              <a:t>Affiliation to IUPAP:</a:t>
            </a:r>
            <a:endParaRPr dirty="0"/>
          </a:p>
          <a:p>
            <a:pPr marL="3810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ZA" b="0" dirty="0"/>
              <a:t>Chair</a:t>
            </a:r>
            <a:endParaRPr b="0" dirty="0">
              <a:latin typeface="Calibri"/>
              <a:ea typeface="Calibri"/>
              <a:cs typeface="Calibri"/>
              <a:sym typeface="Calibri"/>
            </a:endParaRPr>
          </a:p>
          <a:p>
            <a:pPr marL="266065" lvl="0" indent="-227965" algn="l" rtl="0">
              <a:lnSpc>
                <a:spcPct val="100000"/>
              </a:lnSpc>
              <a:spcBef>
                <a:spcPts val="50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lang="en-ZA" dirty="0"/>
              <a:t>Commission/Category:</a:t>
            </a:r>
            <a:endParaRPr dirty="0"/>
          </a:p>
          <a:p>
            <a:pPr marL="38100" lvl="0" indent="0" algn="l" rtl="0">
              <a:lnSpc>
                <a:spcPct val="100000"/>
              </a:lnSpc>
              <a:spcBef>
                <a:spcPts val="409"/>
              </a:spcBef>
              <a:spcAft>
                <a:spcPts val="0"/>
              </a:spcAft>
              <a:buNone/>
            </a:pPr>
            <a:r>
              <a:rPr lang="en-ZA" b="0" dirty="0"/>
              <a:t>Commission on Symbols, Units, Nomenclature, Atomic Masses and Fundamental Constants (C2)</a:t>
            </a:r>
            <a:endParaRPr b="0" dirty="0">
              <a:latin typeface="Calibri"/>
              <a:ea typeface="Calibri"/>
              <a:cs typeface="Calibri"/>
              <a:sym typeface="Calibri"/>
            </a:endParaRPr>
          </a:p>
          <a:p>
            <a:pPr marL="266065" lvl="0" indent="-227965" algn="l" rtl="0">
              <a:lnSpc>
                <a:spcPct val="100000"/>
              </a:lnSpc>
              <a:spcBef>
                <a:spcPts val="50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lang="en-ZA" dirty="0"/>
              <a:t>Current Job Title:</a:t>
            </a:r>
            <a:endParaRPr dirty="0"/>
          </a:p>
          <a:p>
            <a:pPr marL="38100" lvl="0" indent="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None/>
            </a:pPr>
            <a:r>
              <a:rPr lang="en-ZA" b="0" dirty="0"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ZA" b="0" dirty="0"/>
              <a:t>ssociate</a:t>
            </a:r>
            <a:r>
              <a:rPr lang="en-ZA" b="0" dirty="0">
                <a:latin typeface="Calibri"/>
                <a:ea typeface="Calibri"/>
                <a:cs typeface="Calibri"/>
                <a:sym typeface="Calibri"/>
              </a:rPr>
              <a:t> Professor</a:t>
            </a:r>
            <a:endParaRPr b="0" dirty="0">
              <a:latin typeface="Calibri"/>
              <a:ea typeface="Calibri"/>
              <a:cs typeface="Calibri"/>
              <a:sym typeface="Calibri"/>
            </a:endParaRPr>
          </a:p>
          <a:p>
            <a:pPr marL="266065" lvl="0" indent="-227965" algn="l" rtl="0">
              <a:lnSpc>
                <a:spcPct val="100000"/>
              </a:lnSpc>
              <a:spcBef>
                <a:spcPts val="50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lang="en-ZA" dirty="0"/>
              <a:t>Current affiliation (Institution):</a:t>
            </a:r>
            <a:endParaRPr dirty="0"/>
          </a:p>
          <a:p>
            <a:pPr marL="38100" lvl="0" indent="0" algn="l" rtl="0">
              <a:lnSpc>
                <a:spcPct val="100000"/>
              </a:lnSpc>
              <a:spcBef>
                <a:spcPts val="505"/>
              </a:spcBef>
              <a:spcAft>
                <a:spcPts val="0"/>
              </a:spcAft>
              <a:buNone/>
            </a:pPr>
            <a:r>
              <a:rPr lang="en-ZA" b="0" dirty="0">
                <a:latin typeface="Calibri"/>
                <a:ea typeface="Calibri"/>
                <a:cs typeface="Calibri"/>
                <a:sym typeface="Calibri"/>
              </a:rPr>
              <a:t>University of </a:t>
            </a:r>
            <a:r>
              <a:rPr lang="en-ZA" b="0" dirty="0"/>
              <a:t>São Paulo</a:t>
            </a:r>
            <a:endParaRPr b="0" dirty="0">
              <a:latin typeface="Calibri"/>
              <a:ea typeface="Calibri"/>
              <a:cs typeface="Calibri"/>
              <a:sym typeface="Calibri"/>
            </a:endParaRPr>
          </a:p>
          <a:p>
            <a:pPr marL="266065" lvl="0" indent="-227965" algn="l" rtl="0">
              <a:lnSpc>
                <a:spcPct val="100000"/>
              </a:lnSpc>
              <a:spcBef>
                <a:spcPts val="409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lang="en-ZA" dirty="0"/>
              <a:t>Area of Study/Research/Expertise:</a:t>
            </a:r>
            <a:endParaRPr dirty="0"/>
          </a:p>
          <a:p>
            <a:pPr marL="3810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rPr lang="en-ZA" b="0" dirty="0"/>
              <a:t>Atomic Physics, Time and Frequency Metrology</a:t>
            </a:r>
            <a:endParaRPr dirty="0"/>
          </a:p>
          <a:p>
            <a:pPr marL="266065" lvl="0" indent="-227965" algn="l" rtl="0">
              <a:lnSpc>
                <a:spcPct val="100000"/>
              </a:lnSpc>
              <a:spcBef>
                <a:spcPts val="40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lang="en-ZA" dirty="0"/>
              <a:t>Last Physics paper written with date of publication:</a:t>
            </a:r>
            <a:endParaRPr dirty="0"/>
          </a:p>
          <a:p>
            <a:pPr marL="38100" marR="30480" lvl="0" indent="0" algn="l" rtl="0">
              <a:spcBef>
                <a:spcPts val="1010"/>
              </a:spcBef>
              <a:spcAft>
                <a:spcPts val="0"/>
              </a:spcAft>
              <a:buNone/>
            </a:pPr>
            <a:r>
              <a:rPr lang="en-ZA" b="0" dirty="0" err="1"/>
              <a:t>N.D.Gomes</a:t>
            </a:r>
            <a:r>
              <a:rPr lang="en-ZA" b="0" dirty="0"/>
              <a:t> </a:t>
            </a:r>
            <a:r>
              <a:rPr lang="en-ZA" b="0" i="1" dirty="0"/>
              <a:t>et al.</a:t>
            </a:r>
            <a:r>
              <a:rPr lang="en-ZA" b="0" dirty="0"/>
              <a:t>, </a:t>
            </a:r>
            <a:r>
              <a:rPr lang="en-ZA" b="0" u="sng" dirty="0">
                <a:solidFill>
                  <a:schemeClr val="hlink"/>
                </a:solidFill>
                <a:hlinkClick r:id="rId3"/>
              </a:rPr>
              <a:t>Microwave spectroscopy assisted by electromagnetically induced transparency near natural Förster resonance on Rubidium</a:t>
            </a:r>
            <a:r>
              <a:rPr lang="en-ZA" b="0" dirty="0"/>
              <a:t>, Results in Physics, Volume 68, 2025, 108081</a:t>
            </a:r>
            <a:endParaRPr b="0" dirty="0"/>
          </a:p>
          <a:p>
            <a:pPr marL="266065" lvl="0" indent="-227965" algn="l" rtl="0">
              <a:lnSpc>
                <a:spcPct val="100000"/>
              </a:lnSpc>
              <a:spcBef>
                <a:spcPts val="50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lang="en-ZA" dirty="0"/>
              <a:t>Any other information:</a:t>
            </a:r>
            <a:endParaRPr dirty="0"/>
          </a:p>
          <a:p>
            <a:pPr marL="3810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rPr lang="en-ZA" b="0" dirty="0"/>
              <a:t>Brazilian Physics Society</a:t>
            </a:r>
            <a:endParaRPr b="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" name="Google Shape;48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8200" y="2002050"/>
            <a:ext cx="2283776" cy="285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B2D58-1BA7-4200-BC95-17D2B8281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609599"/>
            <a:ext cx="8534400" cy="762001"/>
          </a:xfrm>
        </p:spPr>
        <p:txBody>
          <a:bodyPr/>
          <a:lstStyle/>
          <a:p>
            <a:pPr algn="ctr"/>
            <a:r>
              <a:rPr lang="en-GB" sz="4000" dirty="0"/>
              <a:t>Janos </a:t>
            </a:r>
            <a:r>
              <a:rPr lang="en-GB" sz="4000" dirty="0" err="1"/>
              <a:t>Kertesz</a:t>
            </a:r>
            <a:r>
              <a:rPr lang="en-GB" sz="4000" dirty="0"/>
              <a:t> </a:t>
            </a:r>
            <a:r>
              <a:rPr lang="en-CH" sz="4000" dirty="0"/>
              <a:t>(C3)</a:t>
            </a:r>
            <a:br>
              <a:rPr lang="en-CH" sz="4000" dirty="0"/>
            </a:br>
            <a:r>
              <a:rPr lang="en-CH" sz="1800" dirty="0"/>
              <a:t>Statistical physics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3AD789-7DBC-90C8-1AF7-5E629F47C8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55145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B2D58-1BA7-4200-BC95-17D2B8281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609599"/>
            <a:ext cx="8534400" cy="762001"/>
          </a:xfrm>
        </p:spPr>
        <p:txBody>
          <a:bodyPr/>
          <a:lstStyle/>
          <a:p>
            <a:pPr algn="ctr"/>
            <a:r>
              <a:rPr lang="en-GB" sz="4000" dirty="0"/>
              <a:t>Ralph Engel </a:t>
            </a:r>
            <a:r>
              <a:rPr lang="en-CH" sz="4000" dirty="0"/>
              <a:t>(C4)</a:t>
            </a:r>
            <a:br>
              <a:rPr lang="en-CH" sz="4000" dirty="0"/>
            </a:br>
            <a:endParaRPr lang="en-CH" sz="18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01C2B4-73E1-5271-3A94-9E7E705161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66820" y="1936552"/>
            <a:ext cx="7434580" cy="4385816"/>
          </a:xfrm>
        </p:spPr>
        <p:txBody>
          <a:bodyPr/>
          <a:lstStyle/>
          <a:p>
            <a:r>
              <a:rPr lang="en-US" dirty="0"/>
              <a:t>Affiliation to IUPAP:</a:t>
            </a:r>
          </a:p>
          <a:p>
            <a:r>
              <a:rPr lang="en-US" b="0" dirty="0"/>
              <a:t>Chair</a:t>
            </a:r>
          </a:p>
          <a:p>
            <a:pPr>
              <a:spcBef>
                <a:spcPts val="600"/>
              </a:spcBef>
            </a:pPr>
            <a:r>
              <a:rPr lang="en-US" dirty="0"/>
              <a:t>Commission/Category:</a:t>
            </a:r>
          </a:p>
          <a:p>
            <a:r>
              <a:rPr lang="en-US" b="0" dirty="0"/>
              <a:t>Commission on </a:t>
            </a:r>
            <a:r>
              <a:rPr lang="en-US" b="0" dirty="0" err="1"/>
              <a:t>Astroparticle</a:t>
            </a:r>
            <a:r>
              <a:rPr lang="en-US" b="0" dirty="0"/>
              <a:t> Physics (C4)</a:t>
            </a:r>
          </a:p>
          <a:p>
            <a:pPr>
              <a:spcBef>
                <a:spcPts val="600"/>
              </a:spcBef>
            </a:pPr>
            <a:r>
              <a:rPr lang="en-US" dirty="0"/>
              <a:t>Current Job Title:</a:t>
            </a:r>
          </a:p>
          <a:p>
            <a:r>
              <a:rPr lang="en-US" b="0" dirty="0"/>
              <a:t>Full Professor</a:t>
            </a:r>
          </a:p>
          <a:p>
            <a:pPr>
              <a:spcBef>
                <a:spcPts val="600"/>
              </a:spcBef>
            </a:pPr>
            <a:r>
              <a:rPr lang="en-US" dirty="0"/>
              <a:t>Current affiliation (Institution):</a:t>
            </a:r>
          </a:p>
          <a:p>
            <a:r>
              <a:rPr lang="en-US" b="0" dirty="0"/>
              <a:t>Karlsruhe Institute of Technology (KIT)</a:t>
            </a:r>
          </a:p>
          <a:p>
            <a:pPr>
              <a:spcBef>
                <a:spcPts val="600"/>
              </a:spcBef>
            </a:pPr>
            <a:r>
              <a:rPr lang="en-US" dirty="0"/>
              <a:t>Area of Study/Research/Expertise:</a:t>
            </a:r>
          </a:p>
          <a:p>
            <a:r>
              <a:rPr lang="en-US" b="0" dirty="0"/>
              <a:t>Cosmic rays, high-energy neutrinos, hadronic interactions</a:t>
            </a:r>
          </a:p>
          <a:p>
            <a:pPr>
              <a:spcBef>
                <a:spcPts val="600"/>
              </a:spcBef>
            </a:pPr>
            <a:r>
              <a:rPr lang="en-US" dirty="0"/>
              <a:t>Last Physics paper written with date of publication:</a:t>
            </a:r>
          </a:p>
          <a:p>
            <a:r>
              <a:rPr lang="en-US" b="0" dirty="0"/>
              <a:t>Pierre Auger Collab., “Inference of the Mass Composition of Cosmic Rays with Energies from 10</a:t>
            </a:r>
            <a:r>
              <a:rPr lang="en-US" b="0" baseline="30000" dirty="0"/>
              <a:t>18.5</a:t>
            </a:r>
            <a:r>
              <a:rPr lang="en-US" b="0" dirty="0"/>
              <a:t> to 10</a:t>
            </a:r>
            <a:r>
              <a:rPr lang="en-US" b="0" baseline="30000" dirty="0"/>
              <a:t>20</a:t>
            </a:r>
            <a:r>
              <a:rPr lang="en-US" b="0" dirty="0"/>
              <a:t>eV Using the Pierre Auger Observatory and Deep Learning” </a:t>
            </a:r>
            <a:r>
              <a:rPr lang="en-US" b="0" dirty="0">
                <a:hlinkClick r:id="rId2"/>
              </a:rPr>
              <a:t>Phys. Rev. Lett. 134 (2025) 2, 021001</a:t>
            </a:r>
            <a:endParaRPr lang="en-US" b="0" dirty="0"/>
          </a:p>
          <a:p>
            <a:pPr>
              <a:spcBef>
                <a:spcPts val="600"/>
              </a:spcBef>
            </a:pPr>
            <a:r>
              <a:rPr lang="en-US" dirty="0"/>
              <a:t>Any other information:</a:t>
            </a:r>
          </a:p>
          <a:p>
            <a:r>
              <a:rPr lang="en-US" b="0" dirty="0"/>
              <a:t>German Physical Society, deputy chair of Division Particle Physics</a:t>
            </a:r>
          </a:p>
          <a:p>
            <a:r>
              <a:rPr lang="en-US" b="0" dirty="0"/>
              <a:t>Spokesperson of Helmholtz Program Matter and the Universe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0328BD9-F942-6E97-8F6D-A771CA8E7CD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250" t="1811" r="20006"/>
          <a:stretch/>
        </p:blipFill>
        <p:spPr>
          <a:xfrm>
            <a:off x="838200" y="1898452"/>
            <a:ext cx="2642626" cy="2665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4361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381000"/>
            <a:ext cx="10423697" cy="1590820"/>
          </a:xfrm>
          <a:prstGeom prst="rect">
            <a:avLst/>
          </a:prstGeom>
        </p:spPr>
        <p:txBody>
          <a:bodyPr vert="horz" wrap="square" lIns="0" tIns="264795" rIns="0" bIns="0" rtlCol="0">
            <a:spAutoFit/>
          </a:bodyPr>
          <a:lstStyle/>
          <a:p>
            <a:pPr marR="873760" algn="ctr">
              <a:lnSpc>
                <a:spcPct val="100000"/>
              </a:lnSpc>
              <a:spcBef>
                <a:spcPts val="2085"/>
              </a:spcBef>
            </a:pPr>
            <a:r>
              <a:rPr lang="en-ZA" spc="-25" dirty="0"/>
              <a:t>	</a:t>
            </a:r>
            <a:r>
              <a:rPr lang="en-ZA" sz="4000" spc="-25" dirty="0"/>
              <a:t>Richard  Haley (C5)</a:t>
            </a:r>
            <a:br>
              <a:rPr lang="en-ZA" sz="4000" spc="-25" dirty="0"/>
            </a:br>
            <a:endParaRPr sz="4000" spc="-10"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810000" y="1828800"/>
            <a:ext cx="7434580" cy="4927631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266065" indent="-227965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266065" algn="l"/>
              </a:tabLst>
            </a:pPr>
            <a:r>
              <a:rPr sz="1600" spc="-10" dirty="0"/>
              <a:t>Affiliation </a:t>
            </a:r>
            <a:r>
              <a:rPr sz="1600" dirty="0"/>
              <a:t>to</a:t>
            </a:r>
            <a:r>
              <a:rPr sz="1600" spc="5" dirty="0"/>
              <a:t> </a:t>
            </a:r>
            <a:r>
              <a:rPr sz="1600" spc="-10" dirty="0"/>
              <a:t>IUPAP:</a:t>
            </a:r>
          </a:p>
          <a:p>
            <a:pPr marL="38100">
              <a:lnSpc>
                <a:spcPct val="100000"/>
              </a:lnSpc>
              <a:spcBef>
                <a:spcPts val="500"/>
              </a:spcBef>
            </a:pPr>
            <a:r>
              <a:rPr lang="en-GB" sz="1600" b="0" spc="-10" dirty="0"/>
              <a:t>Chair</a:t>
            </a:r>
            <a:endParaRPr sz="1600"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sz="1600" spc="-10" dirty="0"/>
              <a:t>Commission/Category:</a:t>
            </a:r>
          </a:p>
          <a:p>
            <a:pPr marL="38100">
              <a:lnSpc>
                <a:spcPct val="100000"/>
              </a:lnSpc>
              <a:spcBef>
                <a:spcPts val="409"/>
              </a:spcBef>
            </a:pPr>
            <a:r>
              <a:rPr lang="en-GB" sz="1600" b="0" spc="-10" dirty="0"/>
              <a:t>Commission on Low Temperature Physics (C5)</a:t>
            </a:r>
            <a:endParaRPr sz="1600"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sz="1600" dirty="0"/>
              <a:t>Current</a:t>
            </a:r>
            <a:r>
              <a:rPr sz="1600" spc="-45" dirty="0"/>
              <a:t> </a:t>
            </a:r>
            <a:r>
              <a:rPr sz="1600" dirty="0"/>
              <a:t>Job</a:t>
            </a:r>
            <a:r>
              <a:rPr sz="1600" spc="-50" dirty="0"/>
              <a:t> </a:t>
            </a:r>
            <a:r>
              <a:rPr sz="1600" spc="-10" dirty="0"/>
              <a:t>Title:</a:t>
            </a:r>
          </a:p>
          <a:p>
            <a:pPr marL="38100">
              <a:lnSpc>
                <a:spcPct val="100000"/>
              </a:lnSpc>
              <a:spcBef>
                <a:spcPts val="380"/>
              </a:spcBef>
            </a:pPr>
            <a:r>
              <a:rPr lang="en-GB" sz="1600" b="0" spc="-10" dirty="0">
                <a:latin typeface="Calibri"/>
                <a:cs typeface="Calibri"/>
              </a:rPr>
              <a:t>Chair in Low Temperature Physics</a:t>
            </a:r>
            <a:endParaRPr sz="1600"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sz="1600" dirty="0"/>
              <a:t>Current</a:t>
            </a:r>
            <a:r>
              <a:rPr sz="1600" spc="-25" dirty="0"/>
              <a:t> </a:t>
            </a:r>
            <a:r>
              <a:rPr sz="1600" spc="-10" dirty="0"/>
              <a:t>affiliation</a:t>
            </a:r>
            <a:r>
              <a:rPr sz="1600" spc="-35" dirty="0"/>
              <a:t> </a:t>
            </a:r>
            <a:r>
              <a:rPr sz="1600" spc="-10" dirty="0"/>
              <a:t>(Institution):</a:t>
            </a:r>
          </a:p>
          <a:p>
            <a:pPr marL="38100">
              <a:lnSpc>
                <a:spcPct val="100000"/>
              </a:lnSpc>
              <a:spcBef>
                <a:spcPts val="505"/>
              </a:spcBef>
            </a:pPr>
            <a:r>
              <a:rPr lang="en-GB" sz="1600" b="0" dirty="0">
                <a:latin typeface="Calibri"/>
                <a:cs typeface="Calibri"/>
              </a:rPr>
              <a:t>Lancaster University, UK</a:t>
            </a:r>
            <a:endParaRPr sz="1600"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9"/>
              </a:spcBef>
              <a:buFont typeface="Arial"/>
              <a:buChar char="•"/>
              <a:tabLst>
                <a:tab pos="266065" algn="l"/>
              </a:tabLst>
            </a:pPr>
            <a:r>
              <a:rPr sz="1600" dirty="0"/>
              <a:t>Area</a:t>
            </a:r>
            <a:r>
              <a:rPr sz="1600" spc="-30" dirty="0"/>
              <a:t> </a:t>
            </a:r>
            <a:r>
              <a:rPr sz="1600" dirty="0"/>
              <a:t>of</a:t>
            </a:r>
            <a:r>
              <a:rPr sz="1600" spc="-25" dirty="0"/>
              <a:t> </a:t>
            </a:r>
            <a:r>
              <a:rPr sz="1600" spc="-10" dirty="0"/>
              <a:t>Study/Research/Expertise: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n-GB" sz="1600" b="0" spc="-10" dirty="0">
                <a:latin typeface="Calibri"/>
                <a:cs typeface="Calibri"/>
              </a:rPr>
              <a:t>Low Temperature Physics</a:t>
            </a:r>
            <a:endParaRPr sz="1600"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5"/>
              </a:spcBef>
              <a:buFont typeface="Arial"/>
              <a:buChar char="•"/>
              <a:tabLst>
                <a:tab pos="266065" algn="l"/>
              </a:tabLst>
            </a:pPr>
            <a:r>
              <a:rPr sz="1600" dirty="0"/>
              <a:t>Last</a:t>
            </a:r>
            <a:r>
              <a:rPr sz="1600" spc="-45" dirty="0"/>
              <a:t> </a:t>
            </a:r>
            <a:r>
              <a:rPr sz="1600" dirty="0"/>
              <a:t>Physics</a:t>
            </a:r>
            <a:r>
              <a:rPr sz="1600" spc="-45" dirty="0"/>
              <a:t> </a:t>
            </a:r>
            <a:r>
              <a:rPr sz="1600" dirty="0"/>
              <a:t>paper</a:t>
            </a:r>
            <a:r>
              <a:rPr sz="1600" spc="-45" dirty="0"/>
              <a:t> </a:t>
            </a:r>
            <a:r>
              <a:rPr sz="1600" dirty="0"/>
              <a:t>written</a:t>
            </a:r>
            <a:r>
              <a:rPr sz="1600" spc="-55" dirty="0"/>
              <a:t> </a:t>
            </a:r>
            <a:r>
              <a:rPr sz="1600" dirty="0"/>
              <a:t>with</a:t>
            </a:r>
            <a:r>
              <a:rPr sz="1600" spc="-50" dirty="0"/>
              <a:t> </a:t>
            </a:r>
            <a:r>
              <a:rPr sz="1600" dirty="0"/>
              <a:t>date</a:t>
            </a:r>
            <a:r>
              <a:rPr sz="1600" spc="-55" dirty="0"/>
              <a:t> </a:t>
            </a:r>
            <a:r>
              <a:rPr sz="1600" dirty="0"/>
              <a:t>of</a:t>
            </a:r>
            <a:r>
              <a:rPr sz="1600" spc="-50" dirty="0"/>
              <a:t> </a:t>
            </a:r>
            <a:r>
              <a:rPr sz="1600" spc="-10" dirty="0"/>
              <a:t>publication:</a:t>
            </a:r>
          </a:p>
          <a:p>
            <a:pPr marL="38100" marR="30480">
              <a:spcBef>
                <a:spcPts val="1000"/>
              </a:spcBef>
            </a:pPr>
            <a:r>
              <a:rPr lang="en-GB" sz="1600" b="0" i="0" dirty="0">
                <a:effectLst/>
                <a:latin typeface="Arial" panose="020B0604020202020204" pitchFamily="34" charset="0"/>
              </a:rPr>
              <a:t>QUEST-DMC superfluid </a:t>
            </a:r>
            <a:r>
              <a:rPr lang="en-GB" sz="1600" b="0" i="0" baseline="30000" dirty="0">
                <a:effectLst/>
                <a:latin typeface="Arial" panose="020B0604020202020204" pitchFamily="34" charset="0"/>
              </a:rPr>
              <a:t>3</a:t>
            </a:r>
            <a:r>
              <a:rPr lang="en-GB" sz="1600" b="0" i="0" dirty="0">
                <a:effectLst/>
                <a:latin typeface="Arial" panose="020B0604020202020204" pitchFamily="34" charset="0"/>
              </a:rPr>
              <a:t>He detector for sub-GeV dark matter</a:t>
            </a:r>
          </a:p>
          <a:p>
            <a:pPr marL="38100" marR="30480"/>
            <a:r>
              <a:rPr lang="en-GB" sz="1600" b="0" i="1" dirty="0">
                <a:latin typeface="Arial" panose="020B0604020202020204" pitchFamily="34" charset="0"/>
              </a:rPr>
              <a:t>QUEST-DMC Collaboration, </a:t>
            </a:r>
            <a:r>
              <a:rPr lang="en-GB" sz="1600" b="0" i="1" dirty="0">
                <a:latin typeface="Arial" panose="020B0604020202020204" pitchFamily="34" charset="0"/>
                <a:hlinkClick r:id="rId2"/>
              </a:rPr>
              <a:t>European Physical Journal C: Particles and Fields 84(3), March 2024</a:t>
            </a:r>
            <a:r>
              <a:rPr lang="en-GB" sz="1600" b="0" i="1" dirty="0">
                <a:latin typeface="Arial" panose="020B0604020202020204" pitchFamily="34" charset="0"/>
              </a:rPr>
              <a:t>.</a:t>
            </a:r>
            <a:endParaRPr lang="en-GB" sz="1600" b="0" i="1" dirty="0">
              <a:effectLst/>
              <a:latin typeface="Arial" panose="020B0604020202020204" pitchFamily="34" charset="0"/>
            </a:endParaRPr>
          </a:p>
          <a:p>
            <a:pPr marL="323850" marR="30480" indent="-285750">
              <a:spcBef>
                <a:spcPts val="1010"/>
              </a:spcBef>
              <a:buFont typeface="Arial" panose="020B0604020202020204" pitchFamily="34" charset="0"/>
              <a:buChar char="•"/>
            </a:pPr>
            <a:r>
              <a:rPr sz="1600" dirty="0"/>
              <a:t>Any</a:t>
            </a:r>
            <a:r>
              <a:rPr sz="1600" spc="-35" dirty="0"/>
              <a:t> </a:t>
            </a:r>
            <a:r>
              <a:rPr sz="1600" dirty="0"/>
              <a:t>other</a:t>
            </a:r>
            <a:r>
              <a:rPr sz="1600" spc="-30" dirty="0"/>
              <a:t> </a:t>
            </a:r>
            <a:r>
              <a:rPr sz="1600" spc="-10" dirty="0"/>
              <a:t>information: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n-ZA" sz="1600" b="0" spc="-25" dirty="0">
                <a:latin typeface="Calibri"/>
                <a:cs typeface="Calibri"/>
              </a:rPr>
              <a:t>Institute of Physics, UK</a:t>
            </a:r>
            <a:endParaRPr sz="1600" b="0" spc="-10" dirty="0">
              <a:latin typeface="Calibri"/>
              <a:cs typeface="Calibri"/>
            </a:endParaRPr>
          </a:p>
        </p:txBody>
      </p:sp>
      <p:pic>
        <p:nvPicPr>
          <p:cNvPr id="7" name="Picture 6" descr="A person in a suit and tie&#10;&#10;Description automatically generated">
            <a:extLst>
              <a:ext uri="{FF2B5EF4-FFF2-40B4-BE49-F238E27FC236}">
                <a16:creationId xmlns:a16="http://schemas.microsoft.com/office/drawing/2014/main" id="{EE7D1B6A-02A9-6A06-A64F-3616437063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" r="2778"/>
          <a:stretch/>
        </p:blipFill>
        <p:spPr>
          <a:xfrm>
            <a:off x="838200" y="2209800"/>
            <a:ext cx="2590800" cy="321384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80954475"/>
              </p:ext>
            </p:extLst>
          </p:nvPr>
        </p:nvGraphicFramePr>
        <p:xfrm>
          <a:off x="838200" y="1295400"/>
          <a:ext cx="10439400" cy="5486400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6019800">
                  <a:extLst>
                    <a:ext uri="{9D8B030D-6E8A-4147-A177-3AD203B41FA5}">
                      <a16:colId xmlns:a16="http://schemas.microsoft.com/office/drawing/2014/main" val="2343766008"/>
                    </a:ext>
                  </a:extLst>
                </a:gridCol>
                <a:gridCol w="4419600">
                  <a:extLst>
                    <a:ext uri="{9D8B030D-6E8A-4147-A177-3AD203B41FA5}">
                      <a16:colId xmlns:a16="http://schemas.microsoft.com/office/drawing/2014/main" val="22748853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President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2000" u="none" strike="noStrike" dirty="0" err="1">
                          <a:effectLst/>
                        </a:rPr>
                        <a:t>Silvina</a:t>
                      </a:r>
                      <a:r>
                        <a:rPr lang="en-SG" sz="2000" u="none" strike="noStrike" dirty="0">
                          <a:effectLst/>
                        </a:rPr>
                        <a:t> Ponce Dawson 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0980816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>
                          <a:effectLst/>
                        </a:rPr>
                        <a:t>Past President</a:t>
                      </a:r>
                      <a:endParaRPr lang="en-SG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Michel Spiro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1413936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President-Designate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2000" u="none" strike="noStrike" dirty="0">
                          <a:effectLst/>
                        </a:rPr>
                        <a:t>Sunil Gupta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15335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Associate Secretary General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Rudzani</a:t>
                      </a:r>
                      <a:r>
                        <a:rPr lang="en-SG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SG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Nemtudi</a:t>
                      </a:r>
                      <a:r>
                        <a:rPr lang="en-SG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1754843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Treasurer</a:t>
                      </a:r>
                    </a:p>
                    <a:p>
                      <a:pPr algn="l" fontAlgn="ctr"/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Secretary General for Legal and Financial Affairs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Boris </a:t>
                      </a:r>
                      <a:r>
                        <a:rPr lang="en-SG" sz="2000" u="none" strike="noStrike" dirty="0" err="1">
                          <a:effectLst/>
                        </a:rPr>
                        <a:t>Sharkov</a:t>
                      </a:r>
                      <a:endParaRPr lang="en-SG" sz="2000" u="none" strike="noStrike" dirty="0">
                        <a:effectLst/>
                      </a:endParaRPr>
                    </a:p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Jens </a:t>
                      </a:r>
                      <a:r>
                        <a:rPr lang="en-SG" sz="2000" u="none" strike="noStrike" dirty="0" err="1">
                          <a:effectLst/>
                        </a:rPr>
                        <a:t>Vigen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402792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Secretary General for Administrative Affairs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Stefano </a:t>
                      </a:r>
                      <a:r>
                        <a:rPr lang="en-SG" sz="2000" u="none" strike="noStrike" dirty="0" err="1">
                          <a:effectLst/>
                        </a:rPr>
                        <a:t>Fantoni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939528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Deputy Secretary General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Sandro </a:t>
                      </a:r>
                      <a:r>
                        <a:rPr lang="en-SG" sz="2000" u="none" strike="noStrike" dirty="0" err="1">
                          <a:effectLst/>
                        </a:rPr>
                        <a:t>Scandolo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3457036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Deputy Secretary General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Florencia </a:t>
                      </a:r>
                      <a:r>
                        <a:rPr lang="en-SG" sz="2000" u="none" strike="noStrike" dirty="0" err="1">
                          <a:effectLst/>
                        </a:rPr>
                        <a:t>Canelli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112448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 dirty="0">
                          <a:effectLst/>
                        </a:rPr>
                        <a:t>Vice-President at Large (Projects)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Kuijuan</a:t>
                      </a: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Jin</a:t>
                      </a:r>
                      <a:r>
                        <a:rPr lang="en-SG" sz="2000" u="none" strike="noStrike" dirty="0">
                          <a:effectLst/>
                        </a:rPr>
                        <a:t> 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543827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 dirty="0">
                          <a:effectLst/>
                        </a:rPr>
                        <a:t>Vice-President at Large (Equity, diversity, and inclusion )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 dirty="0">
                          <a:effectLst/>
                        </a:rPr>
                        <a:t>Gillian Butcher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6390553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 dirty="0">
                          <a:effectLst/>
                        </a:rPr>
                        <a:t>Vice-President at Large (Membership and development)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 dirty="0" err="1">
                          <a:effectLst/>
                        </a:rPr>
                        <a:t>Igle</a:t>
                      </a:r>
                      <a:r>
                        <a:rPr lang="en-SG" sz="2000" u="none" strike="noStrike" dirty="0">
                          <a:effectLst/>
                        </a:rPr>
                        <a:t> Gledhill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0891625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 dirty="0">
                          <a:effectLst/>
                        </a:rPr>
                        <a:t>Vice-President at Large (Outreach and Ethics)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SG" sz="2000" u="none" strike="noStrike" dirty="0">
                          <a:effectLst/>
                        </a:rPr>
                        <a:t>Laura Greene </a:t>
                      </a:r>
                      <a:endParaRPr lang="en-S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8031360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>
                          <a:effectLst/>
                        </a:rPr>
                        <a:t>Vice-President from Commission Chairs</a:t>
                      </a:r>
                      <a:endParaRPr lang="en-SG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2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Gloria Platero (C8)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8002982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>
                          <a:effectLst/>
                        </a:rPr>
                        <a:t>Vice-President from Commission Chairs</a:t>
                      </a:r>
                      <a:endParaRPr lang="en-SG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Shinji Yuasa (C9)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156646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>
                          <a:effectLst/>
                        </a:rPr>
                        <a:t>Vice-President from Commission Chairs</a:t>
                      </a:r>
                      <a:endParaRPr lang="en-SG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Marcelo Gameiro </a:t>
                      </a:r>
                      <a:r>
                        <a:rPr lang="en-GB" sz="2000" b="0" i="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Munhoz</a:t>
                      </a:r>
                      <a:r>
                        <a:rPr lang="en-GB" sz="2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(C11)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0088083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>
                          <a:effectLst/>
                        </a:rPr>
                        <a:t>Vice-President from Commission Chairs</a:t>
                      </a:r>
                      <a:endParaRPr lang="en-SG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Cather Simpson (C17)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54660278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SG" sz="2000" u="none" strike="noStrike">
                          <a:effectLst/>
                        </a:rPr>
                        <a:t>Vice-President from Commission Chairs</a:t>
                      </a:r>
                      <a:endParaRPr lang="en-SG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2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Simone </a:t>
                      </a:r>
                      <a:r>
                        <a:rPr lang="en-GB" sz="2000" b="0" i="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Warzel</a:t>
                      </a:r>
                      <a:r>
                        <a:rPr lang="en-GB" sz="2000" b="0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(C18)</a:t>
                      </a:r>
                      <a:endParaRPr lang="en-SG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73488443"/>
                  </a:ext>
                </a:extLst>
              </a:tr>
            </a:tbl>
          </a:graphicData>
        </a:graphic>
      </p:graphicFrame>
      <p:sp>
        <p:nvSpPr>
          <p:cNvPr id="7" name="Right Brace 6"/>
          <p:cNvSpPr/>
          <p:nvPr/>
        </p:nvSpPr>
        <p:spPr>
          <a:xfrm>
            <a:off x="9372600" y="1447800"/>
            <a:ext cx="457200" cy="2895600"/>
          </a:xfrm>
          <a:prstGeom prst="rightBrace">
            <a:avLst>
              <a:gd name="adj1" fmla="val 8333"/>
              <a:gd name="adj2" fmla="val 50354"/>
            </a:avLst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8" name="TextBox 7"/>
          <p:cNvSpPr txBox="1"/>
          <p:nvPr/>
        </p:nvSpPr>
        <p:spPr>
          <a:xfrm>
            <a:off x="9837529" y="2264909"/>
            <a:ext cx="15162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dirty="0"/>
              <a:t>Commission for Policy and Finance (C1)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4EBE7B-A471-3622-25F8-75E77EDEAD32}"/>
              </a:ext>
            </a:extLst>
          </p:cNvPr>
          <p:cNvSpPr txBox="1"/>
          <p:nvPr/>
        </p:nvSpPr>
        <p:spPr>
          <a:xfrm>
            <a:off x="3153528" y="587514"/>
            <a:ext cx="58849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4000" dirty="0">
                <a:solidFill>
                  <a:srgbClr val="FF0000"/>
                </a:solidFill>
                <a:latin typeface="+mj-lt"/>
              </a:rPr>
              <a:t>IUPAP EXECUTIVE COUNCIL</a:t>
            </a:r>
            <a:endParaRPr lang="en-CH" sz="40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58508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827317" y="1828800"/>
            <a:ext cx="7434580" cy="4681410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266065" indent="-227965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Affiliation </a:t>
            </a:r>
            <a:r>
              <a:rPr dirty="0"/>
              <a:t>to</a:t>
            </a:r>
            <a:r>
              <a:rPr spc="5" dirty="0"/>
              <a:t> </a:t>
            </a:r>
            <a:r>
              <a:rPr spc="-10" dirty="0"/>
              <a:t>IUPAP:</a:t>
            </a:r>
          </a:p>
          <a:p>
            <a:pPr marL="38100">
              <a:lnSpc>
                <a:spcPct val="100000"/>
              </a:lnSpc>
              <a:spcBef>
                <a:spcPts val="500"/>
              </a:spcBef>
            </a:pPr>
            <a:r>
              <a:rPr lang="fr-FR" b="0" spc="-10" dirty="0"/>
              <a:t>Chair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Commission/Category:</a:t>
            </a:r>
          </a:p>
          <a:p>
            <a:pPr marL="38100">
              <a:lnSpc>
                <a:spcPct val="100000"/>
              </a:lnSpc>
              <a:spcBef>
                <a:spcPts val="409"/>
              </a:spcBef>
            </a:pPr>
            <a:r>
              <a:rPr lang="fr-FR" b="0" dirty="0">
                <a:latin typeface="Calibri"/>
                <a:cs typeface="Calibri"/>
              </a:rPr>
              <a:t>Commission </a:t>
            </a:r>
            <a:r>
              <a:rPr lang="fr-FR" b="0" dirty="0" err="1">
                <a:latin typeface="Calibri"/>
                <a:cs typeface="Calibri"/>
              </a:rPr>
              <a:t>Biological</a:t>
            </a:r>
            <a:r>
              <a:rPr lang="fr-FR" b="0" dirty="0">
                <a:latin typeface="Calibri"/>
                <a:cs typeface="Calibri"/>
              </a:rPr>
              <a:t> </a:t>
            </a:r>
            <a:r>
              <a:rPr lang="fr-FR" b="0" dirty="0" err="1"/>
              <a:t>P</a:t>
            </a:r>
            <a:r>
              <a:rPr lang="fr-FR" b="0" dirty="0" err="1">
                <a:latin typeface="Calibri"/>
                <a:cs typeface="Calibri"/>
              </a:rPr>
              <a:t>hysics</a:t>
            </a:r>
            <a:r>
              <a:rPr lang="fr-FR" b="0" dirty="0">
                <a:latin typeface="Calibri"/>
                <a:cs typeface="Calibri"/>
              </a:rPr>
              <a:t> (C6)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45" dirty="0"/>
              <a:t> </a:t>
            </a:r>
            <a:r>
              <a:rPr dirty="0"/>
              <a:t>Job</a:t>
            </a:r>
            <a:r>
              <a:rPr spc="-50" dirty="0"/>
              <a:t> </a:t>
            </a:r>
            <a:r>
              <a:rPr spc="-10" dirty="0"/>
              <a:t>Title:</a:t>
            </a:r>
          </a:p>
          <a:p>
            <a:pPr marL="38100">
              <a:lnSpc>
                <a:spcPct val="100000"/>
              </a:lnSpc>
              <a:spcBef>
                <a:spcPts val="380"/>
              </a:spcBef>
            </a:pPr>
            <a:r>
              <a:rPr lang="fr-FR" b="0" spc="-10" dirty="0">
                <a:latin typeface="Calibri"/>
                <a:cs typeface="Calibri"/>
              </a:rPr>
              <a:t>CNRS </a:t>
            </a:r>
            <a:r>
              <a:rPr lang="fr-FR" b="0" spc="-10" dirty="0" err="1">
                <a:latin typeface="Calibri"/>
                <a:cs typeface="Calibri"/>
              </a:rPr>
              <a:t>Researc</a:t>
            </a:r>
            <a:r>
              <a:rPr lang="fr-FR" b="0" spc="-10" dirty="0" err="1"/>
              <a:t>h</a:t>
            </a:r>
            <a:r>
              <a:rPr lang="fr-FR" b="0" spc="-10" dirty="0"/>
              <a:t> </a:t>
            </a:r>
            <a:r>
              <a:rPr lang="fr-FR" b="0" spc="-10" dirty="0" err="1"/>
              <a:t>Director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25" dirty="0"/>
              <a:t> </a:t>
            </a:r>
            <a:r>
              <a:rPr spc="-10" dirty="0"/>
              <a:t>affiliation</a:t>
            </a:r>
            <a:r>
              <a:rPr spc="-35" dirty="0"/>
              <a:t> </a:t>
            </a:r>
            <a:r>
              <a:rPr spc="-10" dirty="0"/>
              <a:t>(Institution):</a:t>
            </a:r>
          </a:p>
          <a:p>
            <a:pPr marL="38100">
              <a:lnSpc>
                <a:spcPct val="100000"/>
              </a:lnSpc>
              <a:spcBef>
                <a:spcPts val="505"/>
              </a:spcBef>
            </a:pPr>
            <a:r>
              <a:rPr lang="fr-FR" b="0" dirty="0">
                <a:latin typeface="Calibri"/>
                <a:cs typeface="Calibri"/>
              </a:rPr>
              <a:t>Institut Curie (Paris, France)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9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Area</a:t>
            </a:r>
            <a:r>
              <a:rPr spc="-30" dirty="0"/>
              <a:t> </a:t>
            </a:r>
            <a:r>
              <a:rPr dirty="0"/>
              <a:t>of</a:t>
            </a:r>
            <a:r>
              <a:rPr spc="-25" dirty="0"/>
              <a:t> </a:t>
            </a:r>
            <a:r>
              <a:rPr spc="-10" dirty="0"/>
              <a:t>Study/Research/Expertise: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fr-FR" b="0" spc="-10" dirty="0">
                <a:latin typeface="Calibri"/>
                <a:cs typeface="Calibri"/>
              </a:rPr>
              <a:t>Membrane </a:t>
            </a:r>
            <a:r>
              <a:rPr lang="fr-FR" b="0" spc="-10" dirty="0" err="1"/>
              <a:t>B</a:t>
            </a:r>
            <a:r>
              <a:rPr lang="fr-FR" b="0" spc="-10" dirty="0" err="1">
                <a:latin typeface="Calibri"/>
                <a:cs typeface="Calibri"/>
              </a:rPr>
              <a:t>iophysics</a:t>
            </a:r>
            <a:r>
              <a:rPr lang="fr-FR" b="0" spc="-10" dirty="0">
                <a:latin typeface="Calibri"/>
                <a:cs typeface="Calibri"/>
              </a:rPr>
              <a:t>, </a:t>
            </a:r>
            <a:r>
              <a:rPr lang="fr-FR" b="0" spc="-10" dirty="0" err="1">
                <a:latin typeface="Calibri"/>
                <a:cs typeface="Calibri"/>
              </a:rPr>
              <a:t>Physics</a:t>
            </a:r>
            <a:r>
              <a:rPr lang="fr-FR" b="0" spc="-10" dirty="0">
                <a:latin typeface="Calibri"/>
                <a:cs typeface="Calibri"/>
              </a:rPr>
              <a:t> of </a:t>
            </a:r>
            <a:r>
              <a:rPr lang="fr-FR" b="0" spc="-10" dirty="0" err="1">
                <a:latin typeface="Calibri"/>
                <a:cs typeface="Calibri"/>
              </a:rPr>
              <a:t>Cells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Last</a:t>
            </a:r>
            <a:r>
              <a:rPr spc="-45" dirty="0"/>
              <a:t> </a:t>
            </a:r>
            <a:r>
              <a:rPr dirty="0"/>
              <a:t>Physics</a:t>
            </a:r>
            <a:r>
              <a:rPr spc="-45" dirty="0"/>
              <a:t> </a:t>
            </a:r>
            <a:r>
              <a:rPr dirty="0"/>
              <a:t>paper</a:t>
            </a:r>
            <a:r>
              <a:rPr spc="-45" dirty="0"/>
              <a:t> </a:t>
            </a:r>
            <a:r>
              <a:rPr dirty="0"/>
              <a:t>written</a:t>
            </a:r>
            <a:r>
              <a:rPr spc="-55" dirty="0"/>
              <a:t> </a:t>
            </a:r>
            <a:r>
              <a:rPr dirty="0"/>
              <a:t>with</a:t>
            </a:r>
            <a:r>
              <a:rPr spc="-50" dirty="0"/>
              <a:t> </a:t>
            </a:r>
            <a:r>
              <a:rPr dirty="0"/>
              <a:t>date</a:t>
            </a:r>
            <a:r>
              <a:rPr spc="-55" dirty="0"/>
              <a:t> </a:t>
            </a:r>
            <a:r>
              <a:rPr dirty="0"/>
              <a:t>of</a:t>
            </a:r>
            <a:r>
              <a:rPr spc="-50" dirty="0"/>
              <a:t> </a:t>
            </a:r>
            <a:r>
              <a:rPr spc="-10" dirty="0"/>
              <a:t>publication:</a:t>
            </a:r>
          </a:p>
          <a:p>
            <a:pPr marL="38100" marR="30480">
              <a:lnSpc>
                <a:spcPct val="100000"/>
              </a:lnSpc>
              <a:spcBef>
                <a:spcPts val="1010"/>
              </a:spcBef>
            </a:pPr>
            <a:r>
              <a:rPr lang="en-ZA" b="0" dirty="0">
                <a:latin typeface="Calibri"/>
                <a:cs typeface="Calibri"/>
                <a:hlinkClick r:id="rId3"/>
              </a:rPr>
              <a:t>Tsai F.-C et al</a:t>
            </a:r>
            <a:r>
              <a:rPr lang="en-ZA" b="0" dirty="0">
                <a:latin typeface="Calibri"/>
                <a:cs typeface="Calibri"/>
              </a:rPr>
              <a:t>, </a:t>
            </a:r>
            <a:r>
              <a:rPr lang="en-ZA" b="0" i="1" dirty="0">
                <a:latin typeface="Calibri"/>
                <a:cs typeface="Calibri"/>
              </a:rPr>
              <a:t>Activated I-BAR IRSp53 clustering controls the formation of VASP-actin-based membrane protrusions </a:t>
            </a:r>
            <a:r>
              <a:rPr lang="en-ZA" b="0" dirty="0">
                <a:latin typeface="Calibri"/>
                <a:cs typeface="Calibri"/>
              </a:rPr>
              <a:t>Science Advances  </a:t>
            </a:r>
            <a:r>
              <a:rPr lang="en-ZA" b="0" u="sng" dirty="0">
                <a:latin typeface="Calibri"/>
                <a:cs typeface="Calibri"/>
              </a:rPr>
              <a:t>8</a:t>
            </a:r>
            <a:r>
              <a:rPr lang="en-ZA" b="0" dirty="0">
                <a:latin typeface="Calibri"/>
                <a:cs typeface="Calibri"/>
              </a:rPr>
              <a:t> eabp8677 (2022)</a:t>
            </a:r>
          </a:p>
          <a:p>
            <a:pPr marL="323850" marR="30480" indent="-285750">
              <a:lnSpc>
                <a:spcPct val="100000"/>
              </a:lnSpc>
              <a:spcBef>
                <a:spcPts val="1010"/>
              </a:spcBef>
              <a:buFont typeface="Arial" panose="020B0604020202020204" pitchFamily="34" charset="0"/>
              <a:buChar char="•"/>
            </a:pPr>
            <a:r>
              <a:rPr dirty="0"/>
              <a:t>Any</a:t>
            </a:r>
            <a:r>
              <a:rPr spc="-35" dirty="0"/>
              <a:t> </a:t>
            </a:r>
            <a:r>
              <a:rPr dirty="0"/>
              <a:t>other</a:t>
            </a:r>
            <a:r>
              <a:rPr spc="-30" dirty="0"/>
              <a:t> </a:t>
            </a:r>
            <a:r>
              <a:rPr spc="-10" dirty="0"/>
              <a:t>information: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n-ZA" b="0" spc="-25" dirty="0">
                <a:latin typeface="Calibri"/>
                <a:cs typeface="Calibri"/>
              </a:rPr>
              <a:t>Biophysical Society (US, council member); Society of Physics (SFP, France); EMBO Fellow (Fellowship committee); HFSP (council member)</a:t>
            </a:r>
            <a:endParaRPr b="0" spc="-10" dirty="0">
              <a:latin typeface="Calibri"/>
              <a:cs typeface="Calibri"/>
            </a:endParaRPr>
          </a:p>
        </p:txBody>
      </p:sp>
      <p:pic>
        <p:nvPicPr>
          <p:cNvPr id="5" name="Image 4" descr="Une image contenant Visage humain, personne, sourire, habits&#10;&#10;Description générée automatiquement">
            <a:extLst>
              <a:ext uri="{FF2B5EF4-FFF2-40B4-BE49-F238E27FC236}">
                <a16:creationId xmlns:a16="http://schemas.microsoft.com/office/drawing/2014/main" id="{96DE769E-8545-2198-E7AE-F362FF69D4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89" y="2362200"/>
            <a:ext cx="2331108" cy="2331108"/>
          </a:xfrm>
          <a:prstGeom prst="rect">
            <a:avLst/>
          </a:prstGeom>
        </p:spPr>
      </p:pic>
      <p:sp>
        <p:nvSpPr>
          <p:cNvPr id="11" name="object 2">
            <a:extLst>
              <a:ext uri="{FF2B5EF4-FFF2-40B4-BE49-F238E27FC236}">
                <a16:creationId xmlns:a16="http://schemas.microsoft.com/office/drawing/2014/main" id="{E61ED6FA-BCFF-6819-09F7-5E48316BF7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64795" rIns="0" bIns="0" rtlCol="0">
            <a:spAutoFit/>
          </a:bodyPr>
          <a:lstStyle/>
          <a:p>
            <a:pPr marR="873760" algn="ctr">
              <a:lnSpc>
                <a:spcPct val="100000"/>
              </a:lnSpc>
              <a:spcBef>
                <a:spcPts val="2085"/>
              </a:spcBef>
            </a:pPr>
            <a:r>
              <a:rPr lang="en-ZA" spc="-25" dirty="0"/>
              <a:t>	Patricia BASSEREAU </a:t>
            </a:r>
            <a:r>
              <a:rPr spc="-10" dirty="0"/>
              <a:t>(</a:t>
            </a:r>
            <a:r>
              <a:rPr lang="en-ZA" spc="-10" dirty="0"/>
              <a:t>C6</a:t>
            </a:r>
            <a:r>
              <a:rPr spc="-10" dirty="0"/>
              <a:t>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827317" y="1828800"/>
            <a:ext cx="7434580" cy="4681410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266065" indent="-227965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Affiliation </a:t>
            </a:r>
            <a:r>
              <a:rPr dirty="0"/>
              <a:t>to</a:t>
            </a:r>
            <a:r>
              <a:rPr spc="5" dirty="0"/>
              <a:t> </a:t>
            </a:r>
            <a:r>
              <a:rPr spc="-10" dirty="0"/>
              <a:t>IUPAP:</a:t>
            </a:r>
          </a:p>
          <a:p>
            <a:pPr marL="38100">
              <a:lnSpc>
                <a:spcPct val="100000"/>
              </a:lnSpc>
              <a:spcBef>
                <a:spcPts val="500"/>
              </a:spcBef>
            </a:pPr>
            <a:r>
              <a:rPr lang="fr-FR" b="0" spc="-10" dirty="0" err="1"/>
              <a:t>S</a:t>
            </a:r>
            <a:r>
              <a:rPr lang="fr-FR" b="0" spc="-10" dirty="0" err="1">
                <a:latin typeface="Calibri"/>
                <a:cs typeface="Calibri"/>
              </a:rPr>
              <a:t>ecretary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Commission/Category:</a:t>
            </a:r>
          </a:p>
          <a:p>
            <a:pPr marL="38100">
              <a:lnSpc>
                <a:spcPct val="100000"/>
              </a:lnSpc>
              <a:spcBef>
                <a:spcPts val="409"/>
              </a:spcBef>
            </a:pPr>
            <a:r>
              <a:rPr lang="fr-FR" b="0" dirty="0">
                <a:latin typeface="Calibri"/>
                <a:cs typeface="Calibri"/>
              </a:rPr>
              <a:t>Commission </a:t>
            </a:r>
            <a:r>
              <a:rPr lang="fr-FR" b="0" dirty="0" err="1">
                <a:latin typeface="Calibri"/>
                <a:cs typeface="Calibri"/>
              </a:rPr>
              <a:t>Biological</a:t>
            </a:r>
            <a:r>
              <a:rPr lang="fr-FR" b="0" dirty="0">
                <a:latin typeface="Calibri"/>
                <a:cs typeface="Calibri"/>
              </a:rPr>
              <a:t> </a:t>
            </a:r>
            <a:r>
              <a:rPr lang="fr-FR" b="0" dirty="0" err="1"/>
              <a:t>P</a:t>
            </a:r>
            <a:r>
              <a:rPr lang="fr-FR" b="0" dirty="0" err="1">
                <a:latin typeface="Calibri"/>
                <a:cs typeface="Calibri"/>
              </a:rPr>
              <a:t>hysics</a:t>
            </a:r>
            <a:r>
              <a:rPr lang="fr-FR" b="0" dirty="0">
                <a:latin typeface="Calibri"/>
                <a:cs typeface="Calibri"/>
              </a:rPr>
              <a:t> (C6)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45" dirty="0"/>
              <a:t> </a:t>
            </a:r>
            <a:r>
              <a:rPr dirty="0"/>
              <a:t>Job</a:t>
            </a:r>
            <a:r>
              <a:rPr spc="-50" dirty="0"/>
              <a:t> </a:t>
            </a:r>
            <a:r>
              <a:rPr spc="-10" dirty="0"/>
              <a:t>Title:</a:t>
            </a:r>
          </a:p>
          <a:p>
            <a:pPr marL="38100">
              <a:lnSpc>
                <a:spcPct val="100000"/>
              </a:lnSpc>
              <a:spcBef>
                <a:spcPts val="380"/>
              </a:spcBef>
            </a:pPr>
            <a:r>
              <a:rPr lang="fr-FR" b="0" spc="-10" dirty="0"/>
              <a:t>Professor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25" dirty="0"/>
              <a:t> </a:t>
            </a:r>
            <a:r>
              <a:rPr spc="-10" dirty="0"/>
              <a:t>affiliation</a:t>
            </a:r>
            <a:r>
              <a:rPr spc="-35" dirty="0"/>
              <a:t> </a:t>
            </a:r>
            <a:r>
              <a:rPr spc="-10" dirty="0"/>
              <a:t>(Institution):</a:t>
            </a:r>
          </a:p>
          <a:p>
            <a:pPr marL="38100">
              <a:lnSpc>
                <a:spcPct val="100000"/>
              </a:lnSpc>
              <a:spcBef>
                <a:spcPts val="505"/>
              </a:spcBef>
            </a:pPr>
            <a:r>
              <a:rPr lang="fr-FR" b="0" dirty="0" err="1"/>
              <a:t>University</a:t>
            </a:r>
            <a:r>
              <a:rPr lang="fr-FR" b="0" dirty="0"/>
              <a:t> of </a:t>
            </a:r>
            <a:r>
              <a:rPr lang="fr-FR" b="0" dirty="0" err="1"/>
              <a:t>Warsaw</a:t>
            </a:r>
            <a:r>
              <a:rPr lang="fr-FR" b="0" dirty="0">
                <a:latin typeface="Calibri"/>
                <a:cs typeface="Calibri"/>
              </a:rPr>
              <a:t> (</a:t>
            </a:r>
            <a:r>
              <a:rPr lang="fr-FR" b="0" dirty="0" err="1"/>
              <a:t>Poland</a:t>
            </a:r>
            <a:r>
              <a:rPr lang="fr-FR" b="0" dirty="0">
                <a:latin typeface="Calibri"/>
                <a:cs typeface="Calibri"/>
              </a:rPr>
              <a:t>)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9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Area</a:t>
            </a:r>
            <a:r>
              <a:rPr spc="-30" dirty="0"/>
              <a:t> </a:t>
            </a:r>
            <a:r>
              <a:rPr dirty="0"/>
              <a:t>of</a:t>
            </a:r>
            <a:r>
              <a:rPr spc="-25" dirty="0"/>
              <a:t> </a:t>
            </a:r>
            <a:r>
              <a:rPr spc="-10" dirty="0"/>
              <a:t>Study/Research/Expertise: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fr-FR" b="0" spc="-10" dirty="0" err="1"/>
              <a:t>Molecular</a:t>
            </a:r>
            <a:r>
              <a:rPr lang="fr-FR" b="0" spc="-10" dirty="0"/>
              <a:t> </a:t>
            </a:r>
            <a:r>
              <a:rPr lang="fr-FR" b="0" spc="-10" dirty="0" err="1"/>
              <a:t>B</a:t>
            </a:r>
            <a:r>
              <a:rPr lang="fr-FR" b="0" spc="-10" dirty="0" err="1">
                <a:latin typeface="Calibri"/>
                <a:cs typeface="Calibri"/>
              </a:rPr>
              <a:t>iophysics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Last</a:t>
            </a:r>
            <a:r>
              <a:rPr spc="-45" dirty="0"/>
              <a:t> </a:t>
            </a:r>
            <a:r>
              <a:rPr dirty="0"/>
              <a:t>Physics</a:t>
            </a:r>
            <a:r>
              <a:rPr spc="-45" dirty="0"/>
              <a:t> </a:t>
            </a:r>
            <a:r>
              <a:rPr dirty="0"/>
              <a:t>paper</a:t>
            </a:r>
            <a:r>
              <a:rPr spc="-45" dirty="0"/>
              <a:t> </a:t>
            </a:r>
            <a:r>
              <a:rPr dirty="0"/>
              <a:t>written</a:t>
            </a:r>
            <a:r>
              <a:rPr spc="-55" dirty="0"/>
              <a:t> </a:t>
            </a:r>
            <a:r>
              <a:rPr dirty="0"/>
              <a:t>with</a:t>
            </a:r>
            <a:r>
              <a:rPr spc="-50" dirty="0"/>
              <a:t> </a:t>
            </a:r>
            <a:r>
              <a:rPr dirty="0"/>
              <a:t>date</a:t>
            </a:r>
            <a:r>
              <a:rPr spc="-55" dirty="0"/>
              <a:t> </a:t>
            </a:r>
            <a:r>
              <a:rPr dirty="0"/>
              <a:t>of</a:t>
            </a:r>
            <a:r>
              <a:rPr spc="-50" dirty="0"/>
              <a:t> </a:t>
            </a:r>
            <a:r>
              <a:rPr spc="-10" dirty="0"/>
              <a:t>publication:</a:t>
            </a:r>
          </a:p>
          <a:p>
            <a:pPr marL="38100" marR="30480">
              <a:lnSpc>
                <a:spcPct val="100000"/>
              </a:lnSpc>
              <a:spcBef>
                <a:spcPts val="1010"/>
              </a:spcBef>
            </a:pPr>
            <a:r>
              <a:rPr lang="en-ZA" b="0" dirty="0">
                <a:latin typeface="Calibri"/>
                <a:cs typeface="Calibri"/>
              </a:rPr>
              <a:t>Piotr </a:t>
            </a:r>
            <a:r>
              <a:rPr lang="en-ZA" b="0" dirty="0" err="1">
                <a:latin typeface="Calibri"/>
                <a:cs typeface="Calibri"/>
              </a:rPr>
              <a:t>Chyży</a:t>
            </a:r>
            <a:r>
              <a:rPr lang="en-ZA" b="0" dirty="0">
                <a:latin typeface="Calibri"/>
                <a:cs typeface="Calibri"/>
              </a:rPr>
              <a:t>, Marta Kulik, Ai </a:t>
            </a:r>
            <a:r>
              <a:rPr lang="en-ZA" b="0" dirty="0" err="1">
                <a:latin typeface="Calibri"/>
                <a:cs typeface="Calibri"/>
              </a:rPr>
              <a:t>Shinobu</a:t>
            </a:r>
            <a:r>
              <a:rPr lang="en-ZA" b="0" dirty="0">
                <a:latin typeface="Calibri"/>
                <a:cs typeface="Calibri"/>
              </a:rPr>
              <a:t>, </a:t>
            </a:r>
            <a:r>
              <a:rPr lang="en-ZA" b="0" dirty="0" err="1">
                <a:latin typeface="Calibri"/>
                <a:cs typeface="Calibri"/>
              </a:rPr>
              <a:t>Suyong</a:t>
            </a:r>
            <a:r>
              <a:rPr lang="en-ZA" b="0" dirty="0">
                <a:latin typeface="Calibri"/>
                <a:cs typeface="Calibri"/>
              </a:rPr>
              <a:t> Re, Yuji Sugita, Joanna </a:t>
            </a:r>
            <a:r>
              <a:rPr lang="en-ZA" b="0" dirty="0" err="1">
                <a:latin typeface="Calibri"/>
                <a:cs typeface="Calibri"/>
              </a:rPr>
              <a:t>Trylska</a:t>
            </a:r>
            <a:r>
              <a:rPr lang="en-ZA" b="0" i="1" dirty="0">
                <a:latin typeface="Calibri"/>
                <a:cs typeface="Calibri"/>
              </a:rPr>
              <a:t>, Molecular dynamics in multi-dimensional space explains how mutations affect the association path of neomycin to a riboswitch, </a:t>
            </a:r>
            <a:r>
              <a:rPr lang="en-ZA" i="1" dirty="0">
                <a:latin typeface="Calibri"/>
                <a:cs typeface="Calibri"/>
                <a:hlinkClick r:id="rId3"/>
              </a:rPr>
              <a:t>Proc. Natl. Acad. Sci</a:t>
            </a:r>
            <a:r>
              <a:rPr lang="en-ZA" b="0" i="1" dirty="0">
                <a:latin typeface="Calibri"/>
                <a:cs typeface="Calibri"/>
                <a:hlinkClick r:id="rId3"/>
              </a:rPr>
              <a:t>., 121 (15) e2317197121, </a:t>
            </a:r>
            <a:r>
              <a:rPr lang="en-ZA" i="1" dirty="0">
                <a:latin typeface="Calibri"/>
                <a:cs typeface="Calibri"/>
                <a:hlinkClick r:id="rId3"/>
              </a:rPr>
              <a:t>2024</a:t>
            </a:r>
            <a:endParaRPr lang="en-ZA" dirty="0">
              <a:latin typeface="Calibri"/>
              <a:cs typeface="Calibri"/>
            </a:endParaRPr>
          </a:p>
          <a:p>
            <a:pPr marL="323850" marR="30480" indent="-285750">
              <a:lnSpc>
                <a:spcPct val="100000"/>
              </a:lnSpc>
              <a:spcBef>
                <a:spcPts val="1010"/>
              </a:spcBef>
              <a:buFont typeface="Arial" panose="020B0604020202020204" pitchFamily="34" charset="0"/>
              <a:buChar char="•"/>
            </a:pPr>
            <a:r>
              <a:rPr lang="en-ZA" dirty="0"/>
              <a:t>Any</a:t>
            </a:r>
            <a:r>
              <a:rPr lang="en-ZA" spc="-35" dirty="0"/>
              <a:t> </a:t>
            </a:r>
            <a:r>
              <a:rPr lang="en-ZA" dirty="0"/>
              <a:t>other</a:t>
            </a:r>
            <a:r>
              <a:rPr lang="en-ZA" spc="-30" dirty="0"/>
              <a:t> </a:t>
            </a:r>
            <a:r>
              <a:rPr lang="en-ZA" spc="-10" dirty="0"/>
              <a:t>information:</a:t>
            </a:r>
          </a:p>
          <a:p>
            <a:pPr marL="38100">
              <a:spcBef>
                <a:spcPts val="480"/>
              </a:spcBef>
            </a:pPr>
            <a:r>
              <a:rPr lang="en-ZA" b="0" spc="-25" dirty="0">
                <a:latin typeface="Calibri"/>
                <a:cs typeface="Calibri"/>
              </a:rPr>
              <a:t>Fulbright Fellow, Biophysical Society, American Chemical Society, Polish Society for Bioinformatics</a:t>
            </a:r>
          </a:p>
        </p:txBody>
      </p:sp>
      <p:sp>
        <p:nvSpPr>
          <p:cNvPr id="11" name="object 2">
            <a:extLst>
              <a:ext uri="{FF2B5EF4-FFF2-40B4-BE49-F238E27FC236}">
                <a16:creationId xmlns:a16="http://schemas.microsoft.com/office/drawing/2014/main" id="{E61ED6FA-BCFF-6819-09F7-5E48316BF79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929100"/>
          </a:xfrm>
          <a:prstGeom prst="rect">
            <a:avLst/>
          </a:prstGeom>
        </p:spPr>
        <p:txBody>
          <a:bodyPr vert="horz" wrap="square" lIns="0" tIns="264795" rIns="0" bIns="0" rtlCol="0">
            <a:spAutoFit/>
          </a:bodyPr>
          <a:lstStyle/>
          <a:p>
            <a:pPr marR="873760" algn="ctr">
              <a:lnSpc>
                <a:spcPct val="100000"/>
              </a:lnSpc>
              <a:spcBef>
                <a:spcPts val="2085"/>
              </a:spcBef>
            </a:pPr>
            <a:r>
              <a:rPr lang="en-ZA" spc="-25" dirty="0"/>
              <a:t>	Joanna </a:t>
            </a:r>
            <a:r>
              <a:rPr lang="en-ZA" spc="-25" dirty="0" err="1"/>
              <a:t>Trylska</a:t>
            </a:r>
            <a:r>
              <a:rPr lang="en-ZA" spc="-25" dirty="0"/>
              <a:t> </a:t>
            </a:r>
            <a:r>
              <a:rPr spc="-10" dirty="0"/>
              <a:t>(</a:t>
            </a:r>
            <a:r>
              <a:rPr lang="en-ZA" spc="-10" dirty="0"/>
              <a:t>C6</a:t>
            </a:r>
            <a:r>
              <a:rPr spc="-10" dirty="0"/>
              <a:t>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00D949-4A37-0E30-49E6-67C12E1536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958" y="2133600"/>
            <a:ext cx="2133976" cy="28499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0986F23-7906-4FFF-2D06-9F56FC5686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77508" y="1981200"/>
            <a:ext cx="8776232" cy="4934933"/>
          </a:xfrm>
        </p:spPr>
        <p:txBody>
          <a:bodyPr>
            <a:normAutofit/>
          </a:bodyPr>
          <a:lstStyle/>
          <a:p>
            <a:pPr marL="342891" indent="-342891" algn="l">
              <a:buFont typeface="Arial" panose="020B0604020202020204" pitchFamily="34" charset="0"/>
              <a:buChar char="•"/>
            </a:pPr>
            <a:r>
              <a:rPr lang="es-ES" sz="1700" dirty="0" err="1"/>
              <a:t>Affiliation</a:t>
            </a:r>
            <a:r>
              <a:rPr lang="es-ES" sz="1700" dirty="0"/>
              <a:t> </a:t>
            </a:r>
            <a:r>
              <a:rPr lang="es-ES" sz="1700" dirty="0" err="1"/>
              <a:t>to</a:t>
            </a:r>
            <a:r>
              <a:rPr lang="es-ES" sz="1700" dirty="0"/>
              <a:t> IUPAP:                                                                      </a:t>
            </a:r>
          </a:p>
          <a:p>
            <a:pPr indent="49213" algn="l"/>
            <a:r>
              <a:rPr lang="es-ES" sz="1700" dirty="0"/>
              <a:t>      </a:t>
            </a:r>
            <a:r>
              <a:rPr lang="es-ES" sz="1700" b="0" dirty="0" err="1"/>
              <a:t>Chair</a:t>
            </a:r>
            <a:endParaRPr lang="es-ES" sz="1700" b="0" dirty="0"/>
          </a:p>
          <a:p>
            <a:pPr marL="342891" indent="-342891" algn="l">
              <a:buFont typeface="Arial" panose="020B0604020202020204" pitchFamily="34" charset="0"/>
              <a:buChar char="•"/>
            </a:pPr>
            <a:r>
              <a:rPr lang="es-ES" sz="1700" dirty="0" err="1"/>
              <a:t>Commission</a:t>
            </a:r>
            <a:r>
              <a:rPr lang="es-ES" sz="1700" dirty="0"/>
              <a:t>/</a:t>
            </a:r>
            <a:r>
              <a:rPr lang="es-ES" sz="1700" dirty="0" err="1"/>
              <a:t>Category</a:t>
            </a:r>
            <a:r>
              <a:rPr lang="es-ES" sz="1700" dirty="0"/>
              <a:t>:</a:t>
            </a:r>
          </a:p>
          <a:p>
            <a:pPr marL="11113" indent="38100" algn="l"/>
            <a:r>
              <a:rPr lang="es-ES" sz="1700" dirty="0"/>
              <a:t>      </a:t>
            </a:r>
            <a:r>
              <a:rPr lang="es-ES" sz="1700" b="0" dirty="0" err="1"/>
              <a:t>Commission</a:t>
            </a:r>
            <a:r>
              <a:rPr lang="es-ES" sz="1700" b="0" dirty="0"/>
              <a:t> </a:t>
            </a:r>
            <a:r>
              <a:rPr lang="es-ES" sz="1700" b="0" dirty="0" err="1"/>
              <a:t>on</a:t>
            </a:r>
            <a:r>
              <a:rPr lang="es-ES" sz="1700" b="0" dirty="0"/>
              <a:t> Semiconductor </a:t>
            </a:r>
            <a:r>
              <a:rPr lang="es-ES" sz="1700" b="0" dirty="0" err="1"/>
              <a:t>Physics</a:t>
            </a:r>
            <a:r>
              <a:rPr lang="es-ES" sz="1700" b="0" dirty="0"/>
              <a:t> (C8)</a:t>
            </a:r>
          </a:p>
          <a:p>
            <a:pPr marL="342891" indent="-342891" algn="l">
              <a:buFont typeface="Arial" panose="020B0604020202020204" pitchFamily="34" charset="0"/>
              <a:buChar char="•"/>
            </a:pPr>
            <a:r>
              <a:rPr lang="es-ES" sz="1700" dirty="0" err="1"/>
              <a:t>Current</a:t>
            </a:r>
            <a:r>
              <a:rPr lang="es-ES" sz="1700" dirty="0"/>
              <a:t> Job </a:t>
            </a:r>
            <a:r>
              <a:rPr lang="es-ES" sz="1700" dirty="0" err="1"/>
              <a:t>Title</a:t>
            </a:r>
            <a:r>
              <a:rPr lang="es-ES" sz="1700" dirty="0"/>
              <a:t>:</a:t>
            </a:r>
          </a:p>
          <a:p>
            <a:pPr indent="49213" algn="l"/>
            <a:r>
              <a:rPr lang="es-ES" sz="1700" dirty="0"/>
              <a:t>      </a:t>
            </a:r>
            <a:r>
              <a:rPr lang="es-ES" sz="1700" b="0" dirty="0" err="1"/>
              <a:t>Research</a:t>
            </a:r>
            <a:r>
              <a:rPr lang="es-ES" sz="1700" b="0" dirty="0"/>
              <a:t> </a:t>
            </a:r>
            <a:r>
              <a:rPr lang="es-ES" sz="1700" b="0" dirty="0" err="1"/>
              <a:t>Professor</a:t>
            </a:r>
            <a:endParaRPr lang="es-ES" sz="1700" b="0" dirty="0"/>
          </a:p>
          <a:p>
            <a:pPr marL="342891" indent="-342891" algn="l">
              <a:buFont typeface="Arial" panose="020B0604020202020204" pitchFamily="34" charset="0"/>
              <a:buChar char="•"/>
            </a:pPr>
            <a:r>
              <a:rPr lang="es-ES" sz="1700" dirty="0" err="1"/>
              <a:t>Current</a:t>
            </a:r>
            <a:r>
              <a:rPr lang="es-ES" sz="1700" dirty="0"/>
              <a:t> </a:t>
            </a:r>
            <a:r>
              <a:rPr lang="es-ES" sz="1700" dirty="0" err="1"/>
              <a:t>Affiliation</a:t>
            </a:r>
            <a:r>
              <a:rPr lang="es-ES" sz="1700" dirty="0"/>
              <a:t> (</a:t>
            </a:r>
            <a:r>
              <a:rPr lang="es-ES" sz="1700" dirty="0" err="1"/>
              <a:t>Institution</a:t>
            </a:r>
            <a:r>
              <a:rPr lang="es-ES" sz="1700" dirty="0"/>
              <a:t>):</a:t>
            </a:r>
          </a:p>
          <a:p>
            <a:pPr indent="49213" algn="l"/>
            <a:r>
              <a:rPr lang="es-ES" sz="1700" dirty="0"/>
              <a:t>      </a:t>
            </a:r>
            <a:r>
              <a:rPr lang="es-ES" sz="1700" b="0" dirty="0" err="1"/>
              <a:t>Materials</a:t>
            </a:r>
            <a:r>
              <a:rPr lang="es-ES" sz="1700" b="0" dirty="0"/>
              <a:t> </a:t>
            </a:r>
            <a:r>
              <a:rPr lang="es-ES" sz="1700" b="0" dirty="0" err="1"/>
              <a:t>Science</a:t>
            </a:r>
            <a:r>
              <a:rPr lang="es-ES" sz="1700" b="0" dirty="0"/>
              <a:t> </a:t>
            </a:r>
            <a:r>
              <a:rPr lang="es-ES" sz="1700" b="0" dirty="0" err="1"/>
              <a:t>Institute</a:t>
            </a:r>
            <a:r>
              <a:rPr lang="es-ES" sz="1700" b="0" dirty="0"/>
              <a:t> </a:t>
            </a:r>
            <a:r>
              <a:rPr lang="es-ES" sz="1700" b="0" dirty="0" err="1"/>
              <a:t>of</a:t>
            </a:r>
            <a:r>
              <a:rPr lang="es-ES" sz="1700" b="0" dirty="0"/>
              <a:t> Madrid, CSIC (</a:t>
            </a:r>
            <a:r>
              <a:rPr lang="es-ES" sz="1700" b="0" dirty="0" err="1"/>
              <a:t>Spanish</a:t>
            </a:r>
            <a:r>
              <a:rPr lang="es-ES" sz="1700" b="0" dirty="0"/>
              <a:t> </a:t>
            </a:r>
            <a:r>
              <a:rPr lang="es-ES" sz="1700" b="0" dirty="0" err="1"/>
              <a:t>Research</a:t>
            </a:r>
            <a:r>
              <a:rPr lang="es-ES" sz="1700" b="0" dirty="0"/>
              <a:t> Council)</a:t>
            </a:r>
          </a:p>
          <a:p>
            <a:pPr marL="342891" indent="-342891" algn="l">
              <a:buFont typeface="Arial" panose="020B0604020202020204" pitchFamily="34" charset="0"/>
              <a:buChar char="•"/>
            </a:pPr>
            <a:r>
              <a:rPr lang="es-ES" sz="1700" dirty="0" err="1"/>
              <a:t>Area</a:t>
            </a:r>
            <a:r>
              <a:rPr lang="es-ES" sz="1700" dirty="0"/>
              <a:t> </a:t>
            </a:r>
            <a:r>
              <a:rPr lang="es-ES" sz="1700" dirty="0" err="1"/>
              <a:t>of</a:t>
            </a:r>
            <a:r>
              <a:rPr lang="es-ES" sz="1700" dirty="0"/>
              <a:t> </a:t>
            </a:r>
            <a:r>
              <a:rPr lang="es-ES" sz="1700" dirty="0" err="1"/>
              <a:t>Study</a:t>
            </a:r>
            <a:r>
              <a:rPr lang="es-ES" sz="1700" dirty="0"/>
              <a:t>/</a:t>
            </a:r>
            <a:r>
              <a:rPr lang="es-ES" sz="1700" dirty="0" err="1"/>
              <a:t>Research</a:t>
            </a:r>
            <a:r>
              <a:rPr lang="es-ES" sz="1700" dirty="0"/>
              <a:t>/</a:t>
            </a:r>
            <a:r>
              <a:rPr lang="es-ES" sz="1700" dirty="0" err="1"/>
              <a:t>Expertise</a:t>
            </a:r>
            <a:endParaRPr lang="es-ES" sz="1700" dirty="0"/>
          </a:p>
          <a:p>
            <a:pPr indent="49213" algn="l"/>
            <a:r>
              <a:rPr lang="es-ES" sz="1700" dirty="0"/>
              <a:t>      </a:t>
            </a:r>
            <a:r>
              <a:rPr lang="es-ES" sz="1700" b="0" dirty="0"/>
              <a:t>Condensed </a:t>
            </a:r>
            <a:r>
              <a:rPr lang="es-ES" sz="1700" b="0" dirty="0" err="1"/>
              <a:t>Matter</a:t>
            </a:r>
            <a:r>
              <a:rPr lang="es-ES" sz="1700" b="0" dirty="0"/>
              <a:t> </a:t>
            </a:r>
            <a:r>
              <a:rPr lang="es-ES" sz="1700" b="0" dirty="0" err="1"/>
              <a:t>Theory</a:t>
            </a:r>
            <a:r>
              <a:rPr lang="es-ES" sz="1700" b="0" dirty="0"/>
              <a:t>, </a:t>
            </a:r>
            <a:r>
              <a:rPr lang="es-ES" sz="1700" b="0" dirty="0" err="1"/>
              <a:t>QuantumTechnologies</a:t>
            </a:r>
            <a:endParaRPr lang="es-ES" sz="1700" b="0" dirty="0"/>
          </a:p>
          <a:p>
            <a:pPr marL="342891" indent="-342891" algn="l">
              <a:buFont typeface="Arial" panose="020B0604020202020204" pitchFamily="34" charset="0"/>
              <a:buChar char="•"/>
            </a:pPr>
            <a:r>
              <a:rPr lang="es-ES" sz="1700" dirty="0" err="1"/>
              <a:t>Last</a:t>
            </a:r>
            <a:r>
              <a:rPr lang="es-ES" sz="1700" dirty="0"/>
              <a:t> </a:t>
            </a:r>
            <a:r>
              <a:rPr lang="es-ES" sz="1700" dirty="0" err="1"/>
              <a:t>physics</a:t>
            </a:r>
            <a:r>
              <a:rPr lang="es-ES" sz="1700" dirty="0"/>
              <a:t> </a:t>
            </a:r>
            <a:r>
              <a:rPr lang="es-ES" sz="1700" dirty="0" err="1"/>
              <a:t>paper</a:t>
            </a:r>
            <a:r>
              <a:rPr lang="es-ES" sz="1700" dirty="0"/>
              <a:t> </a:t>
            </a:r>
            <a:r>
              <a:rPr lang="es-ES" sz="1700" dirty="0" err="1"/>
              <a:t>written</a:t>
            </a:r>
            <a:r>
              <a:rPr lang="es-ES" sz="1700" dirty="0"/>
              <a:t> </a:t>
            </a:r>
            <a:r>
              <a:rPr lang="es-ES" sz="1700" dirty="0" err="1"/>
              <a:t>with</a:t>
            </a:r>
            <a:r>
              <a:rPr lang="es-ES" sz="1700" dirty="0"/>
              <a:t> date </a:t>
            </a:r>
            <a:r>
              <a:rPr lang="es-ES" sz="1700" dirty="0" err="1"/>
              <a:t>of</a:t>
            </a:r>
            <a:r>
              <a:rPr lang="es-ES" sz="1700" dirty="0"/>
              <a:t> </a:t>
            </a:r>
            <a:r>
              <a:rPr lang="es-ES" sz="1700" dirty="0" err="1"/>
              <a:t>publication</a:t>
            </a:r>
            <a:r>
              <a:rPr lang="es-ES" sz="1700" dirty="0"/>
              <a:t>: </a:t>
            </a:r>
          </a:p>
          <a:p>
            <a:pPr indent="100013" algn="l"/>
            <a:r>
              <a:rPr lang="es-ES" sz="1700" dirty="0">
                <a:solidFill>
                  <a:srgbClr val="222222"/>
                </a:solidFill>
              </a:rPr>
              <a:t>     </a:t>
            </a:r>
            <a:r>
              <a:rPr lang="es-ES" sz="1700" b="0" dirty="0">
                <a:solidFill>
                  <a:srgbClr val="222222"/>
                </a:solidFill>
              </a:rPr>
              <a:t>“</a:t>
            </a:r>
            <a:r>
              <a:rPr lang="es-ES" sz="1700" b="0" dirty="0" err="1">
                <a:solidFill>
                  <a:srgbClr val="222222"/>
                </a:solidFill>
              </a:rPr>
              <a:t>Flying</a:t>
            </a:r>
            <a:r>
              <a:rPr lang="es-ES" sz="1700" b="0" dirty="0">
                <a:solidFill>
                  <a:srgbClr val="222222"/>
                </a:solidFill>
              </a:rPr>
              <a:t> Spin </a:t>
            </a:r>
            <a:r>
              <a:rPr lang="es-ES" sz="1700" b="0" dirty="0" err="1">
                <a:solidFill>
                  <a:srgbClr val="222222"/>
                </a:solidFill>
              </a:rPr>
              <a:t>Qubits</a:t>
            </a:r>
            <a:r>
              <a:rPr lang="es-ES" sz="1700" b="0" dirty="0">
                <a:solidFill>
                  <a:srgbClr val="222222"/>
                </a:solidFill>
              </a:rPr>
              <a:t> in Quantum </a:t>
            </a:r>
            <a:r>
              <a:rPr lang="es-ES" sz="1700" b="0" dirty="0" err="1">
                <a:solidFill>
                  <a:srgbClr val="222222"/>
                </a:solidFill>
              </a:rPr>
              <a:t>Dot</a:t>
            </a:r>
            <a:r>
              <a:rPr lang="es-ES" sz="1700" b="0" dirty="0">
                <a:solidFill>
                  <a:srgbClr val="222222"/>
                </a:solidFill>
              </a:rPr>
              <a:t> </a:t>
            </a:r>
            <a:r>
              <a:rPr lang="es-ES" sz="1700" b="0" dirty="0" err="1">
                <a:solidFill>
                  <a:srgbClr val="222222"/>
                </a:solidFill>
              </a:rPr>
              <a:t>Arrays</a:t>
            </a:r>
            <a:r>
              <a:rPr lang="es-ES" sz="1700" b="0" dirty="0">
                <a:solidFill>
                  <a:srgbClr val="222222"/>
                </a:solidFill>
              </a:rPr>
              <a:t> </a:t>
            </a:r>
            <a:r>
              <a:rPr lang="es-ES" sz="1700" b="0" dirty="0" err="1">
                <a:solidFill>
                  <a:srgbClr val="222222"/>
                </a:solidFill>
              </a:rPr>
              <a:t>Driven</a:t>
            </a:r>
            <a:r>
              <a:rPr lang="es-ES" sz="1700" b="0" dirty="0">
                <a:solidFill>
                  <a:srgbClr val="222222"/>
                </a:solidFill>
              </a:rPr>
              <a:t> </a:t>
            </a:r>
            <a:r>
              <a:rPr lang="es-ES" sz="1700" b="0" dirty="0" err="1">
                <a:solidFill>
                  <a:srgbClr val="222222"/>
                </a:solidFill>
              </a:rPr>
              <a:t>by</a:t>
            </a:r>
            <a:r>
              <a:rPr lang="es-ES" sz="1700" b="0" dirty="0">
                <a:solidFill>
                  <a:srgbClr val="222222"/>
                </a:solidFill>
              </a:rPr>
              <a:t> Spin-</a:t>
            </a:r>
            <a:r>
              <a:rPr lang="es-ES" sz="1700" b="0" dirty="0" err="1">
                <a:solidFill>
                  <a:srgbClr val="222222"/>
                </a:solidFill>
              </a:rPr>
              <a:t>Orbit</a:t>
            </a:r>
            <a:r>
              <a:rPr lang="es-ES" sz="1700" b="0" dirty="0">
                <a:solidFill>
                  <a:srgbClr val="222222"/>
                </a:solidFill>
              </a:rPr>
              <a:t> </a:t>
            </a:r>
            <a:r>
              <a:rPr lang="es-ES" sz="1700" b="0" dirty="0" err="1">
                <a:solidFill>
                  <a:srgbClr val="222222"/>
                </a:solidFill>
              </a:rPr>
              <a:t>Interaction</a:t>
            </a:r>
            <a:r>
              <a:rPr lang="es-ES" sz="1700" b="0" dirty="0">
                <a:solidFill>
                  <a:srgbClr val="222222"/>
                </a:solidFill>
              </a:rPr>
              <a:t>”,    </a:t>
            </a:r>
          </a:p>
          <a:p>
            <a:pPr indent="100013" algn="l"/>
            <a:r>
              <a:rPr lang="es-ES" sz="1700" b="0" dirty="0">
                <a:solidFill>
                  <a:srgbClr val="222222"/>
                </a:solidFill>
              </a:rPr>
              <a:t>      D. Fernández-Fernández, Y. Ban, G. Platero, </a:t>
            </a:r>
            <a:r>
              <a:rPr lang="es-ES" sz="1700" b="0" dirty="0">
                <a:solidFill>
                  <a:srgbClr val="222222"/>
                </a:solidFill>
                <a:hlinkClick r:id="rId2"/>
              </a:rPr>
              <a:t>Quantum, 8, 1533 (2024)</a:t>
            </a:r>
            <a:endParaRPr lang="es-ES" sz="1700" b="0" dirty="0">
              <a:solidFill>
                <a:srgbClr val="222222"/>
              </a:solidFill>
            </a:endParaRPr>
          </a:p>
          <a:p>
            <a:pPr marL="342891" indent="-342891" algn="l">
              <a:buFont typeface="Arial" panose="020B0604020202020204" pitchFamily="34" charset="0"/>
              <a:buChar char="•"/>
            </a:pPr>
            <a:r>
              <a:rPr lang="es-ES" sz="1700" dirty="0" err="1">
                <a:solidFill>
                  <a:srgbClr val="222222"/>
                </a:solidFill>
              </a:rPr>
              <a:t>Any</a:t>
            </a:r>
            <a:r>
              <a:rPr lang="es-ES" sz="1700" dirty="0">
                <a:solidFill>
                  <a:srgbClr val="222222"/>
                </a:solidFill>
              </a:rPr>
              <a:t> </a:t>
            </a:r>
            <a:r>
              <a:rPr lang="es-ES" sz="1700" dirty="0" err="1">
                <a:solidFill>
                  <a:srgbClr val="222222"/>
                </a:solidFill>
              </a:rPr>
              <a:t>other</a:t>
            </a:r>
            <a:r>
              <a:rPr lang="es-ES" sz="1700" dirty="0">
                <a:solidFill>
                  <a:srgbClr val="222222"/>
                </a:solidFill>
              </a:rPr>
              <a:t> </a:t>
            </a:r>
            <a:r>
              <a:rPr lang="es-ES" sz="1700" dirty="0" err="1">
                <a:solidFill>
                  <a:srgbClr val="222222"/>
                </a:solidFill>
              </a:rPr>
              <a:t>information</a:t>
            </a:r>
            <a:r>
              <a:rPr lang="es-ES" sz="1700" dirty="0">
                <a:solidFill>
                  <a:srgbClr val="222222"/>
                </a:solidFill>
              </a:rPr>
              <a:t>:</a:t>
            </a:r>
          </a:p>
          <a:p>
            <a:pPr indent="100013" algn="l"/>
            <a:r>
              <a:rPr lang="en-US" sz="1700" dirty="0">
                <a:solidFill>
                  <a:srgbClr val="000000"/>
                </a:solidFill>
                <a:ea typeface="Times New Roman" panose="02020603050405020304" pitchFamily="18" charset="0"/>
              </a:rPr>
              <a:t>      </a:t>
            </a:r>
            <a:r>
              <a:rPr lang="en-US" sz="1700" b="0" dirty="0">
                <a:solidFill>
                  <a:srgbClr val="000000"/>
                </a:solidFill>
                <a:ea typeface="Times New Roman" panose="02020603050405020304" pitchFamily="18" charset="0"/>
              </a:rPr>
              <a:t>Web-page </a:t>
            </a:r>
            <a:r>
              <a:rPr lang="en-US" sz="1700" b="0" u="sng" dirty="0">
                <a:solidFill>
                  <a:srgbClr val="0432FF"/>
                </a:solidFill>
                <a:ea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https://wp.icmm.csic.es/npqsic/</a:t>
            </a:r>
            <a:r>
              <a:rPr lang="en-US" sz="1700" b="0" dirty="0">
                <a:solidFill>
                  <a:srgbClr val="0432FF"/>
                </a:solidFill>
                <a:ea typeface="Times New Roman" panose="02020603050405020304" pitchFamily="18" charset="0"/>
              </a:rPr>
              <a:t>    </a:t>
            </a:r>
            <a:r>
              <a:rPr lang="es-ES" sz="1700" b="0" dirty="0">
                <a:solidFill>
                  <a:srgbClr val="222222"/>
                </a:solidFill>
              </a:rPr>
              <a:t>       </a:t>
            </a:r>
            <a:endParaRPr lang="es-ES" sz="1700" b="0" dirty="0"/>
          </a:p>
          <a:p>
            <a:pPr algn="l"/>
            <a:endParaRPr lang="es-ES" sz="2000" dirty="0"/>
          </a:p>
          <a:p>
            <a:pPr algn="l"/>
            <a:endParaRPr lang="es-ES" sz="20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BE573F2-9B97-B1E3-6F5A-6BE0101A35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494" r="15027"/>
          <a:stretch/>
        </p:blipFill>
        <p:spPr>
          <a:xfrm>
            <a:off x="838200" y="1981200"/>
            <a:ext cx="2057400" cy="25953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55A30F0-22C6-5D46-55F4-F71457189FD7}"/>
              </a:ext>
            </a:extLst>
          </p:cNvPr>
          <p:cNvSpPr txBox="1"/>
          <p:nvPr/>
        </p:nvSpPr>
        <p:spPr>
          <a:xfrm>
            <a:off x="3864460" y="691515"/>
            <a:ext cx="4463081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4000" dirty="0">
                <a:solidFill>
                  <a:srgbClr val="FF0000"/>
                </a:solidFill>
              </a:rPr>
              <a:t>Gloria Platero (C8)</a:t>
            </a:r>
            <a:endParaRPr lang="ko-KR" alt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60970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スーツを着た男性">
            <a:extLst>
              <a:ext uri="{FF2B5EF4-FFF2-40B4-BE49-F238E27FC236}">
                <a16:creationId xmlns:a16="http://schemas.microsoft.com/office/drawing/2014/main" id="{3C3A9863-5D95-C1C6-F2BB-39C768125E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7859" y="1954300"/>
            <a:ext cx="2299448" cy="2927307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533400"/>
            <a:ext cx="10423697" cy="988884"/>
          </a:xfrm>
          <a:prstGeom prst="rect">
            <a:avLst/>
          </a:prstGeom>
        </p:spPr>
        <p:txBody>
          <a:bodyPr vert="horz" wrap="square" lIns="0" tIns="144000" rIns="0" bIns="144000" rtlCol="0" anchor="ctr">
            <a:spAutoFit/>
          </a:bodyPr>
          <a:lstStyle/>
          <a:p>
            <a:pPr marR="873760" algn="ctr">
              <a:lnSpc>
                <a:spcPct val="100000"/>
              </a:lnSpc>
            </a:pPr>
            <a:r>
              <a:rPr lang="en-ZA" spc="-25" dirty="0"/>
              <a:t>	Shinji YUASA (C9)</a:t>
            </a:r>
            <a:endParaRPr spc="-10"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827317" y="1717039"/>
            <a:ext cx="7434580" cy="4617290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266065" indent="-227965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Affiliation </a:t>
            </a:r>
            <a:r>
              <a:rPr dirty="0"/>
              <a:t>to</a:t>
            </a:r>
            <a:r>
              <a:rPr spc="5" dirty="0"/>
              <a:t> </a:t>
            </a:r>
            <a:r>
              <a:rPr spc="-10" dirty="0"/>
              <a:t>IUPAP:</a:t>
            </a:r>
          </a:p>
          <a:p>
            <a:pPr marL="38100">
              <a:lnSpc>
                <a:spcPct val="100000"/>
              </a:lnSpc>
              <a:spcBef>
                <a:spcPts val="500"/>
              </a:spcBef>
            </a:pPr>
            <a:r>
              <a:rPr lang="en-US" b="0" spc="-10" dirty="0"/>
              <a:t>Chair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Commission/Category:</a:t>
            </a:r>
          </a:p>
          <a:p>
            <a:pPr marL="38100">
              <a:lnSpc>
                <a:spcPct val="100000"/>
              </a:lnSpc>
              <a:spcBef>
                <a:spcPts val="409"/>
              </a:spcBef>
            </a:pPr>
            <a:r>
              <a:rPr lang="en-ZA" b="0" dirty="0">
                <a:latin typeface="Calibri"/>
                <a:cs typeface="Calibri"/>
              </a:rPr>
              <a:t>Commission on Magnetism (C9)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45" dirty="0"/>
              <a:t> </a:t>
            </a:r>
            <a:r>
              <a:rPr dirty="0"/>
              <a:t>Job</a:t>
            </a:r>
            <a:r>
              <a:rPr spc="-50" dirty="0"/>
              <a:t> </a:t>
            </a:r>
            <a:r>
              <a:rPr spc="-10" dirty="0"/>
              <a:t>Title:</a:t>
            </a:r>
          </a:p>
          <a:p>
            <a:pPr marL="38100">
              <a:lnSpc>
                <a:spcPct val="100000"/>
              </a:lnSpc>
              <a:spcBef>
                <a:spcPts val="380"/>
              </a:spcBef>
            </a:pPr>
            <a:r>
              <a:rPr lang="en-US" b="0" spc="-10" dirty="0">
                <a:latin typeface="Calibri"/>
                <a:cs typeface="Calibri"/>
              </a:rPr>
              <a:t>Director and Professor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25" dirty="0"/>
              <a:t> </a:t>
            </a:r>
            <a:r>
              <a:rPr spc="-10" dirty="0"/>
              <a:t>affiliation</a:t>
            </a:r>
            <a:r>
              <a:rPr spc="-35" dirty="0"/>
              <a:t> </a:t>
            </a:r>
            <a:r>
              <a:rPr spc="-10" dirty="0"/>
              <a:t>(Institution):</a:t>
            </a:r>
          </a:p>
          <a:p>
            <a:pPr marL="38100">
              <a:lnSpc>
                <a:spcPct val="100000"/>
              </a:lnSpc>
              <a:spcBef>
                <a:spcPts val="505"/>
              </a:spcBef>
            </a:pPr>
            <a:r>
              <a:rPr lang="en-US" b="0" dirty="0">
                <a:latin typeface="Calibri"/>
                <a:cs typeface="Calibri"/>
              </a:rPr>
              <a:t>National Institute of Advanced Industrial Science and Technology (AIST), Japan</a:t>
            </a:r>
            <a:endParaRPr lang="en-US"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9"/>
              </a:spcBef>
              <a:buFont typeface="Arial"/>
              <a:buChar char="•"/>
              <a:tabLst>
                <a:tab pos="266065" algn="l"/>
              </a:tabLst>
            </a:pPr>
            <a:r>
              <a:rPr lang="en-US" dirty="0"/>
              <a:t>Area</a:t>
            </a:r>
            <a:r>
              <a:rPr lang="en-US" spc="-30" dirty="0"/>
              <a:t> </a:t>
            </a:r>
            <a:r>
              <a:rPr lang="en-US" dirty="0"/>
              <a:t>of</a:t>
            </a:r>
            <a:r>
              <a:rPr lang="en-US" spc="-25" dirty="0"/>
              <a:t> </a:t>
            </a:r>
            <a:r>
              <a:rPr lang="en-US" spc="-10" dirty="0"/>
              <a:t>Study/Research/Expertise: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n-US" b="0" spc="-10" dirty="0">
                <a:latin typeface="Calibri"/>
                <a:cs typeface="Calibri"/>
              </a:rPr>
              <a:t>Solid State Physics, Magnetism, Spintronics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Last</a:t>
            </a:r>
            <a:r>
              <a:rPr spc="-45" dirty="0"/>
              <a:t> </a:t>
            </a:r>
            <a:r>
              <a:rPr dirty="0"/>
              <a:t>Physics</a:t>
            </a:r>
            <a:r>
              <a:rPr spc="-45" dirty="0"/>
              <a:t> </a:t>
            </a:r>
            <a:r>
              <a:rPr dirty="0"/>
              <a:t>paper</a:t>
            </a:r>
            <a:r>
              <a:rPr spc="-45" dirty="0"/>
              <a:t> </a:t>
            </a:r>
            <a:r>
              <a:rPr dirty="0"/>
              <a:t>written</a:t>
            </a:r>
            <a:r>
              <a:rPr spc="-55" dirty="0"/>
              <a:t> </a:t>
            </a:r>
            <a:r>
              <a:rPr dirty="0"/>
              <a:t>with</a:t>
            </a:r>
            <a:r>
              <a:rPr spc="-50" dirty="0"/>
              <a:t> </a:t>
            </a:r>
            <a:r>
              <a:rPr dirty="0"/>
              <a:t>date</a:t>
            </a:r>
            <a:r>
              <a:rPr spc="-55" dirty="0"/>
              <a:t> </a:t>
            </a:r>
            <a:r>
              <a:rPr dirty="0"/>
              <a:t>of</a:t>
            </a:r>
            <a:r>
              <a:rPr spc="-50" dirty="0"/>
              <a:t> </a:t>
            </a:r>
            <a:r>
              <a:rPr spc="-10" dirty="0"/>
              <a:t>publication:</a:t>
            </a:r>
          </a:p>
          <a:p>
            <a:pPr marL="38100" marR="30480">
              <a:spcBef>
                <a:spcPts val="480"/>
              </a:spcBef>
            </a:pPr>
            <a:r>
              <a:rPr lang="en-US" b="0" dirty="0">
                <a:latin typeface="Calibri"/>
                <a:cs typeface="Calibri"/>
              </a:rPr>
              <a:t>1 November 2024: </a:t>
            </a:r>
            <a:r>
              <a:rPr lang="en-US" altLang="ja-JP" b="0" dirty="0"/>
              <a:t>“</a:t>
            </a:r>
            <a:r>
              <a:rPr lang="en-US" altLang="ja-JP" b="0" dirty="0">
                <a:hlinkClick r:id="rId4"/>
              </a:rPr>
              <a:t>Thermally robust electrically reversible spin selection in a quantum dot qubit with double reservoir spin accumulations</a:t>
            </a:r>
            <a:r>
              <a:rPr lang="en-US" altLang="ja-JP" b="0" dirty="0"/>
              <a:t>”, </a:t>
            </a:r>
            <a:r>
              <a:rPr lang="en-US" b="0" dirty="0">
                <a:latin typeface="Calibri"/>
                <a:cs typeface="Calibri"/>
              </a:rPr>
              <a:t>R Jansen and S Yuasa, Physical Review Applied, </a:t>
            </a:r>
            <a:r>
              <a:rPr lang="en-US" dirty="0">
                <a:latin typeface="Calibri"/>
                <a:cs typeface="Calibri"/>
              </a:rPr>
              <a:t>22</a:t>
            </a:r>
            <a:r>
              <a:rPr lang="en-US" b="0" dirty="0">
                <a:latin typeface="Calibri"/>
                <a:cs typeface="Calibri"/>
              </a:rPr>
              <a:t> (5), 054049, 2024.</a:t>
            </a:r>
            <a:endParaRPr lang="en-ZA" sz="150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Any</a:t>
            </a:r>
            <a:r>
              <a:rPr spc="-35" dirty="0"/>
              <a:t> </a:t>
            </a:r>
            <a:r>
              <a:rPr dirty="0"/>
              <a:t>other</a:t>
            </a:r>
            <a:r>
              <a:rPr spc="-30" dirty="0"/>
              <a:t> </a:t>
            </a:r>
            <a:r>
              <a:rPr spc="-10" dirty="0"/>
              <a:t>information: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n-ZA" b="0" spc="-25" dirty="0">
                <a:latin typeface="Calibri"/>
                <a:cs typeface="Calibri"/>
              </a:rPr>
              <a:t>University of Tsukuba</a:t>
            </a:r>
            <a:endParaRPr b="0" spc="-1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B2D58-1BA7-4200-BC95-17D2B8281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609599"/>
            <a:ext cx="8534400" cy="762001"/>
          </a:xfrm>
        </p:spPr>
        <p:txBody>
          <a:bodyPr/>
          <a:lstStyle/>
          <a:p>
            <a:pPr algn="ctr"/>
            <a:r>
              <a:rPr lang="en-GB" sz="4000" dirty="0" err="1"/>
              <a:t>Shobhana</a:t>
            </a:r>
            <a:r>
              <a:rPr lang="en-GB" sz="4000" dirty="0"/>
              <a:t> Narasimhan  </a:t>
            </a:r>
            <a:r>
              <a:rPr lang="en-CH" sz="4000" dirty="0"/>
              <a:t>(C10)</a:t>
            </a:r>
            <a:br>
              <a:rPr lang="en-CH" sz="4000" dirty="0"/>
            </a:br>
            <a:r>
              <a:rPr lang="en-GB" sz="1800" b="0" i="0" u="none" strike="noStrike" dirty="0">
                <a:effectLst/>
                <a:latin typeface="+mj-lt"/>
              </a:rPr>
              <a:t>Structure and Dynamics of Condensed Matter</a:t>
            </a:r>
            <a:endParaRPr lang="en-CH" sz="1800" dirty="0"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9D09B9-A0BB-6BD1-D094-A2F6991FE9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27317" y="1717039"/>
            <a:ext cx="7434580" cy="230832"/>
          </a:xfrm>
        </p:spPr>
        <p:txBody>
          <a:bodyPr/>
          <a:lstStyle/>
          <a:p>
            <a:r>
              <a:rPr lang="en-CH" dirty="0"/>
              <a:t>\</a:t>
            </a:r>
          </a:p>
        </p:txBody>
      </p:sp>
    </p:spTree>
    <p:extLst>
      <p:ext uri="{BB962C8B-B14F-4D97-AF65-F5344CB8AC3E}">
        <p14:creationId xmlns:p14="http://schemas.microsoft.com/office/powerpoint/2010/main" val="6687983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ço Reservado para Conteúdo 7">
            <a:extLst>
              <a:ext uri="{FF2B5EF4-FFF2-40B4-BE49-F238E27FC236}">
                <a16:creationId xmlns:a16="http://schemas.microsoft.com/office/drawing/2014/main" id="{05916A09-5E99-8EBD-D045-74D2D50DF45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199" y="1905000"/>
            <a:ext cx="2051437" cy="2768147"/>
          </a:xfrm>
        </p:spPr>
      </p:pic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2D2BED80-9FAA-5B15-5FA5-5321A220C9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20145" y="1979615"/>
            <a:ext cx="8033656" cy="4802185"/>
          </a:xfrm>
        </p:spPr>
        <p:txBody>
          <a:bodyPr>
            <a:noAutofit/>
          </a:bodyPr>
          <a:lstStyle/>
          <a:p>
            <a:r>
              <a:rPr lang="en-US" sz="1600" dirty="0"/>
              <a:t>Affiliation to IUPAP:</a:t>
            </a:r>
          </a:p>
          <a:p>
            <a:r>
              <a:rPr lang="en-US" sz="1600" b="0" dirty="0"/>
              <a:t>Chair</a:t>
            </a:r>
          </a:p>
          <a:p>
            <a:r>
              <a:rPr lang="en-US" sz="1600" dirty="0"/>
              <a:t>Commission/Category:</a:t>
            </a:r>
          </a:p>
          <a:p>
            <a:r>
              <a:rPr lang="en-US" sz="1600" b="0" dirty="0"/>
              <a:t>Commission on Particles and Fields (C11)</a:t>
            </a:r>
          </a:p>
          <a:p>
            <a:r>
              <a:rPr lang="en-US" sz="1600" dirty="0"/>
              <a:t>Current Job Title:</a:t>
            </a:r>
          </a:p>
          <a:p>
            <a:r>
              <a:rPr lang="en-US" sz="1600" b="0" dirty="0"/>
              <a:t>Full Professor</a:t>
            </a:r>
          </a:p>
          <a:p>
            <a:r>
              <a:rPr lang="en-US" sz="1600" dirty="0"/>
              <a:t>Current affiliation (Institution):</a:t>
            </a:r>
          </a:p>
          <a:p>
            <a:r>
              <a:rPr lang="en-US" sz="1600" b="0" dirty="0"/>
              <a:t>University of São Paulo, Brazil</a:t>
            </a:r>
          </a:p>
          <a:p>
            <a:r>
              <a:rPr lang="en-US" sz="1600" dirty="0"/>
              <a:t>Area of Study/Research/Expertise:</a:t>
            </a:r>
          </a:p>
          <a:p>
            <a:r>
              <a:rPr lang="en-US" sz="1600" b="0" dirty="0"/>
              <a:t>Particle Physics (Relativistic Heavy Ion Collisions)</a:t>
            </a:r>
          </a:p>
          <a:p>
            <a:r>
              <a:rPr lang="en-US" sz="1600" dirty="0"/>
              <a:t>Last Physics paper written with date of publication:</a:t>
            </a:r>
          </a:p>
          <a:p>
            <a:r>
              <a:rPr lang="en-US" sz="1600" b="0" dirty="0"/>
              <a:t>January 2025: “Jet cone radius dependence of RAA and v2 at </a:t>
            </a:r>
            <a:r>
              <a:rPr lang="en-US" sz="1600" b="0" dirty="0" err="1"/>
              <a:t>PbPb</a:t>
            </a:r>
            <a:r>
              <a:rPr lang="en-US" sz="1600" b="0" dirty="0"/>
              <a:t> 5.02 </a:t>
            </a:r>
            <a:r>
              <a:rPr lang="en-US" sz="1600" b="0" dirty="0" err="1"/>
              <a:t>TeV</a:t>
            </a:r>
            <a:r>
              <a:rPr lang="en-US" sz="1600" b="0" dirty="0"/>
              <a:t> from </a:t>
            </a:r>
            <a:r>
              <a:rPr lang="en-US" sz="1600" b="0" dirty="0" err="1"/>
              <a:t>JEWEL+TRENTo+v-USPhydro</a:t>
            </a:r>
            <a:r>
              <a:rPr lang="en-US" sz="1600" b="0" dirty="0"/>
              <a:t>”, L. Barreto et al., </a:t>
            </a:r>
            <a:r>
              <a:rPr lang="en-US" sz="1600" b="0" dirty="0">
                <a:hlinkClick r:id="rId3"/>
              </a:rPr>
              <a:t>Physics Letters B 860 (2025) 139217</a:t>
            </a:r>
            <a:endParaRPr lang="en-US" sz="1600" b="0" dirty="0"/>
          </a:p>
          <a:p>
            <a:r>
              <a:rPr lang="en-US" sz="1600" dirty="0"/>
              <a:t>Any other information:</a:t>
            </a:r>
          </a:p>
          <a:p>
            <a:r>
              <a:rPr lang="en-US" sz="1600" b="0" dirty="0"/>
              <a:t>Vice coordinator of the National Institute for Science and Technology “CERN-Brazil”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BFE887-7380-CCA4-2D47-09D3E4F98906}"/>
              </a:ext>
            </a:extLst>
          </p:cNvPr>
          <p:cNvSpPr txBox="1"/>
          <p:nvPr/>
        </p:nvSpPr>
        <p:spPr>
          <a:xfrm>
            <a:off x="3393177" y="539115"/>
            <a:ext cx="5405647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4000" dirty="0">
                <a:solidFill>
                  <a:srgbClr val="FF0000"/>
                </a:solidFill>
              </a:rPr>
              <a:t>Marcelo Munhoz (C11)</a:t>
            </a:r>
            <a:endParaRPr lang="ko-KR" alt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8297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BBFC71-B2C3-05CF-E99C-AAEAFBD6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00" y="685799"/>
            <a:ext cx="9220200" cy="762001"/>
          </a:xfrm>
        </p:spPr>
        <p:txBody>
          <a:bodyPr/>
          <a:lstStyle/>
          <a:p>
            <a:pPr algn="ctr"/>
            <a:r>
              <a:rPr lang="es-ES" sz="4000" dirty="0" err="1">
                <a:solidFill>
                  <a:srgbClr val="FF0000"/>
                </a:solidFill>
              </a:rPr>
              <a:t>Maria</a:t>
            </a:r>
            <a:r>
              <a:rPr lang="es-ES" sz="4000" dirty="0">
                <a:solidFill>
                  <a:srgbClr val="FF0000"/>
                </a:solidFill>
              </a:rPr>
              <a:t> </a:t>
            </a:r>
            <a:r>
              <a:rPr lang="es-ES" sz="4000" dirty="0" err="1">
                <a:solidFill>
                  <a:srgbClr val="FF0000"/>
                </a:solidFill>
              </a:rPr>
              <a:t>Jose</a:t>
            </a:r>
            <a:r>
              <a:rPr lang="es-ES" sz="4000" dirty="0">
                <a:solidFill>
                  <a:srgbClr val="FF0000"/>
                </a:solidFill>
              </a:rPr>
              <a:t> </a:t>
            </a:r>
            <a:r>
              <a:rPr lang="es-ES" sz="4000" dirty="0" err="1">
                <a:solidFill>
                  <a:srgbClr val="FF0000"/>
                </a:solidFill>
              </a:rPr>
              <a:t>Garcia</a:t>
            </a:r>
            <a:r>
              <a:rPr lang="es-ES" sz="4000" dirty="0">
                <a:solidFill>
                  <a:srgbClr val="FF0000"/>
                </a:solidFill>
              </a:rPr>
              <a:t> Borge (C12)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E0A3AD89-20ED-59A9-B372-5E947A8908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2210202"/>
            <a:ext cx="2592765" cy="2933066"/>
          </a:xfr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7213C071-5C78-2138-9E42-EE08DD389CFF}"/>
              </a:ext>
            </a:extLst>
          </p:cNvPr>
          <p:cNvSpPr txBox="1"/>
          <p:nvPr/>
        </p:nvSpPr>
        <p:spPr>
          <a:xfrm>
            <a:off x="3738880" y="2210202"/>
            <a:ext cx="7538720" cy="4495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s-ES" dirty="0">
                <a:latin typeface="+mn-lt"/>
              </a:rPr>
              <a:t>• </a:t>
            </a:r>
            <a:r>
              <a:rPr lang="es-ES" b="1" dirty="0" err="1">
                <a:latin typeface="+mn-lt"/>
              </a:rPr>
              <a:t>Affiliation</a:t>
            </a:r>
            <a:r>
              <a:rPr lang="es-ES" b="1" dirty="0">
                <a:latin typeface="+mn-lt"/>
              </a:rPr>
              <a:t> </a:t>
            </a:r>
            <a:r>
              <a:rPr lang="es-ES" b="1" dirty="0" err="1">
                <a:latin typeface="+mn-lt"/>
              </a:rPr>
              <a:t>to</a:t>
            </a:r>
            <a:r>
              <a:rPr lang="es-ES" b="1" dirty="0">
                <a:latin typeface="+mn-lt"/>
              </a:rPr>
              <a:t> IUPAP: </a:t>
            </a:r>
          </a:p>
          <a:p>
            <a:pPr>
              <a:lnSpc>
                <a:spcPct val="114000"/>
              </a:lnSpc>
            </a:pPr>
            <a:r>
              <a:rPr lang="es-ES" dirty="0" err="1">
                <a:latin typeface="+mn-lt"/>
              </a:rPr>
              <a:t>Chair</a:t>
            </a:r>
            <a:r>
              <a:rPr lang="es-ES" dirty="0">
                <a:latin typeface="+mn-lt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es-ES" dirty="0">
                <a:latin typeface="+mn-lt"/>
              </a:rPr>
              <a:t>• </a:t>
            </a:r>
            <a:r>
              <a:rPr lang="es-ES" b="1" dirty="0" err="1">
                <a:latin typeface="+mn-lt"/>
              </a:rPr>
              <a:t>Commission</a:t>
            </a:r>
            <a:r>
              <a:rPr lang="es-ES" b="1" dirty="0">
                <a:latin typeface="+mn-lt"/>
              </a:rPr>
              <a:t>/</a:t>
            </a:r>
            <a:r>
              <a:rPr lang="es-ES" b="1" dirty="0" err="1">
                <a:latin typeface="+mn-lt"/>
              </a:rPr>
              <a:t>Category</a:t>
            </a:r>
            <a:r>
              <a:rPr lang="es-ES" b="1" dirty="0">
                <a:latin typeface="+mn-lt"/>
              </a:rPr>
              <a:t>: </a:t>
            </a:r>
          </a:p>
          <a:p>
            <a:pPr>
              <a:lnSpc>
                <a:spcPct val="114000"/>
              </a:lnSpc>
            </a:pPr>
            <a:r>
              <a:rPr lang="es-ES" dirty="0" err="1">
                <a:latin typeface="+mn-lt"/>
              </a:rPr>
              <a:t>Commission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on</a:t>
            </a:r>
            <a:r>
              <a:rPr lang="es-ES" dirty="0">
                <a:latin typeface="+mn-lt"/>
              </a:rPr>
              <a:t> Nuclear </a:t>
            </a:r>
            <a:r>
              <a:rPr lang="es-ES" dirty="0" err="1">
                <a:latin typeface="+mn-lt"/>
              </a:rPr>
              <a:t>Physics</a:t>
            </a:r>
            <a:r>
              <a:rPr lang="es-ES" dirty="0">
                <a:latin typeface="+mn-lt"/>
              </a:rPr>
              <a:t> (C12) </a:t>
            </a:r>
          </a:p>
          <a:p>
            <a:pPr>
              <a:lnSpc>
                <a:spcPct val="114000"/>
              </a:lnSpc>
            </a:pPr>
            <a:r>
              <a:rPr lang="es-ES" dirty="0">
                <a:latin typeface="+mn-lt"/>
              </a:rPr>
              <a:t>• </a:t>
            </a:r>
            <a:r>
              <a:rPr lang="es-ES" b="1" dirty="0" err="1">
                <a:latin typeface="+mn-lt"/>
              </a:rPr>
              <a:t>Current</a:t>
            </a:r>
            <a:r>
              <a:rPr lang="es-ES" b="1" dirty="0">
                <a:latin typeface="+mn-lt"/>
              </a:rPr>
              <a:t> Job </a:t>
            </a:r>
            <a:r>
              <a:rPr lang="es-ES" b="1" dirty="0" err="1">
                <a:latin typeface="+mn-lt"/>
              </a:rPr>
              <a:t>Title</a:t>
            </a:r>
            <a:r>
              <a:rPr lang="es-ES" b="1" dirty="0">
                <a:latin typeface="+mn-lt"/>
              </a:rPr>
              <a:t>: </a:t>
            </a:r>
          </a:p>
          <a:p>
            <a:pPr>
              <a:lnSpc>
                <a:spcPct val="114000"/>
              </a:lnSpc>
            </a:pPr>
            <a:r>
              <a:rPr lang="es-ES" dirty="0" err="1">
                <a:latin typeface="+mn-lt"/>
              </a:rPr>
              <a:t>Research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Professor</a:t>
            </a:r>
            <a:r>
              <a:rPr lang="es-ES" dirty="0">
                <a:latin typeface="+mn-lt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es-ES" dirty="0">
                <a:latin typeface="+mn-lt"/>
              </a:rPr>
              <a:t>• </a:t>
            </a:r>
            <a:r>
              <a:rPr lang="es-ES" b="1" dirty="0" err="1">
                <a:latin typeface="+mn-lt"/>
              </a:rPr>
              <a:t>Current</a:t>
            </a:r>
            <a:r>
              <a:rPr lang="es-ES" b="1" dirty="0">
                <a:latin typeface="+mn-lt"/>
              </a:rPr>
              <a:t> </a:t>
            </a:r>
            <a:r>
              <a:rPr lang="es-ES" b="1" dirty="0" err="1">
                <a:latin typeface="+mn-lt"/>
              </a:rPr>
              <a:t>Affiliation</a:t>
            </a:r>
            <a:r>
              <a:rPr lang="es-ES" b="1" dirty="0">
                <a:latin typeface="+mn-lt"/>
              </a:rPr>
              <a:t> (</a:t>
            </a:r>
            <a:r>
              <a:rPr lang="es-ES" b="1" dirty="0" err="1">
                <a:latin typeface="+mn-lt"/>
              </a:rPr>
              <a:t>Institution</a:t>
            </a:r>
            <a:r>
              <a:rPr lang="es-ES" b="1" dirty="0">
                <a:latin typeface="+mn-lt"/>
              </a:rPr>
              <a:t>): </a:t>
            </a:r>
          </a:p>
          <a:p>
            <a:pPr>
              <a:lnSpc>
                <a:spcPct val="114000"/>
              </a:lnSpc>
            </a:pPr>
            <a:r>
              <a:rPr lang="es-ES" dirty="0" err="1">
                <a:latin typeface="+mn-lt"/>
              </a:rPr>
              <a:t>Institute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of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the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Structure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of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the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Matter</a:t>
            </a:r>
            <a:r>
              <a:rPr lang="es-ES" dirty="0">
                <a:latin typeface="+mn-lt"/>
              </a:rPr>
              <a:t>, CSIC (</a:t>
            </a:r>
            <a:r>
              <a:rPr lang="es-ES" dirty="0" err="1">
                <a:latin typeface="+mn-lt"/>
              </a:rPr>
              <a:t>Spanish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Research</a:t>
            </a:r>
            <a:r>
              <a:rPr lang="es-ES" dirty="0">
                <a:latin typeface="+mn-lt"/>
              </a:rPr>
              <a:t> Council) </a:t>
            </a:r>
          </a:p>
          <a:p>
            <a:pPr>
              <a:lnSpc>
                <a:spcPct val="114000"/>
              </a:lnSpc>
            </a:pPr>
            <a:r>
              <a:rPr lang="es-ES" dirty="0">
                <a:latin typeface="+mn-lt"/>
              </a:rPr>
              <a:t>• </a:t>
            </a:r>
            <a:r>
              <a:rPr lang="es-ES" b="1" dirty="0" err="1">
                <a:latin typeface="+mn-lt"/>
              </a:rPr>
              <a:t>Area</a:t>
            </a:r>
            <a:r>
              <a:rPr lang="es-ES" b="1" dirty="0">
                <a:latin typeface="+mn-lt"/>
              </a:rPr>
              <a:t> </a:t>
            </a:r>
            <a:r>
              <a:rPr lang="es-ES" b="1" dirty="0" err="1">
                <a:latin typeface="+mn-lt"/>
              </a:rPr>
              <a:t>of</a:t>
            </a:r>
            <a:r>
              <a:rPr lang="es-ES" b="1" dirty="0">
                <a:latin typeface="+mn-lt"/>
              </a:rPr>
              <a:t> </a:t>
            </a:r>
            <a:r>
              <a:rPr lang="es-ES" b="1" dirty="0" err="1">
                <a:latin typeface="+mn-lt"/>
              </a:rPr>
              <a:t>Study</a:t>
            </a:r>
            <a:r>
              <a:rPr lang="es-ES" b="1" dirty="0">
                <a:latin typeface="+mn-lt"/>
              </a:rPr>
              <a:t>/</a:t>
            </a:r>
            <a:r>
              <a:rPr lang="es-ES" b="1" dirty="0" err="1">
                <a:latin typeface="+mn-lt"/>
              </a:rPr>
              <a:t>Research</a:t>
            </a:r>
            <a:r>
              <a:rPr lang="es-ES" b="1" dirty="0">
                <a:latin typeface="+mn-lt"/>
              </a:rPr>
              <a:t>/</a:t>
            </a:r>
            <a:r>
              <a:rPr lang="es-ES" b="1" dirty="0" err="1">
                <a:latin typeface="+mn-lt"/>
              </a:rPr>
              <a:t>Expertise</a:t>
            </a:r>
            <a:r>
              <a:rPr lang="es-ES" b="1" dirty="0">
                <a:latin typeface="+mn-lt"/>
              </a:rPr>
              <a:t> </a:t>
            </a:r>
          </a:p>
          <a:p>
            <a:pPr>
              <a:lnSpc>
                <a:spcPct val="114000"/>
              </a:lnSpc>
            </a:pPr>
            <a:r>
              <a:rPr lang="es-ES" dirty="0" err="1">
                <a:latin typeface="+mn-lt"/>
              </a:rPr>
              <a:t>Structure</a:t>
            </a:r>
            <a:r>
              <a:rPr lang="es-ES" dirty="0">
                <a:latin typeface="+mn-lt"/>
              </a:rPr>
              <a:t> and </a:t>
            </a:r>
            <a:r>
              <a:rPr lang="es-ES" dirty="0" err="1">
                <a:latin typeface="+mn-lt"/>
              </a:rPr>
              <a:t>dynamics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of</a:t>
            </a:r>
            <a:r>
              <a:rPr lang="es-ES" dirty="0">
                <a:latin typeface="+mn-lt"/>
              </a:rPr>
              <a:t> light </a:t>
            </a:r>
            <a:r>
              <a:rPr lang="es-ES" dirty="0" err="1">
                <a:latin typeface="+mn-lt"/>
              </a:rPr>
              <a:t>nuclei</a:t>
            </a:r>
            <a:endParaRPr lang="es-ES" dirty="0">
              <a:latin typeface="+mn-lt"/>
            </a:endParaRPr>
          </a:p>
          <a:p>
            <a:pPr>
              <a:lnSpc>
                <a:spcPct val="114000"/>
              </a:lnSpc>
            </a:pPr>
            <a:r>
              <a:rPr lang="es-ES" dirty="0">
                <a:latin typeface="+mn-lt"/>
              </a:rPr>
              <a:t>• </a:t>
            </a:r>
            <a:r>
              <a:rPr lang="es-ES" dirty="0" err="1">
                <a:latin typeface="+mn-lt"/>
              </a:rPr>
              <a:t>Last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physics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paper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written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with</a:t>
            </a:r>
            <a:r>
              <a:rPr lang="es-ES" dirty="0">
                <a:latin typeface="+mn-lt"/>
              </a:rPr>
              <a:t> date </a:t>
            </a:r>
            <a:r>
              <a:rPr lang="es-ES" dirty="0" err="1">
                <a:latin typeface="+mn-lt"/>
              </a:rPr>
              <a:t>of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publication</a:t>
            </a:r>
            <a:r>
              <a:rPr lang="es-ES" dirty="0">
                <a:latin typeface="+mn-lt"/>
              </a:rPr>
              <a:t>: “</a:t>
            </a:r>
            <a:r>
              <a:rPr lang="es-ES" dirty="0" err="1">
                <a:latin typeface="+mn-lt"/>
              </a:rPr>
              <a:t>Strong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coupling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effects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on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near-barrier</a:t>
            </a:r>
            <a:r>
              <a:rPr lang="es-ES" dirty="0">
                <a:latin typeface="+mn-lt"/>
              </a:rPr>
              <a:t> 15C + 208Pb </a:t>
            </a:r>
            <a:r>
              <a:rPr lang="es-ES" dirty="0" err="1">
                <a:latin typeface="+mn-lt"/>
              </a:rPr>
              <a:t>elastic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Scattering</a:t>
            </a:r>
            <a:r>
              <a:rPr lang="es-ES" dirty="0">
                <a:latin typeface="+mn-lt"/>
              </a:rPr>
              <a:t>”, V.G, Távora et al., </a:t>
            </a:r>
            <a:r>
              <a:rPr lang="es-ES" dirty="0" err="1">
                <a:latin typeface="+mn-lt"/>
                <a:hlinkClick r:id="rId3"/>
              </a:rPr>
              <a:t>Phys</a:t>
            </a:r>
            <a:r>
              <a:rPr lang="es-ES" dirty="0">
                <a:latin typeface="+mn-lt"/>
                <a:hlinkClick r:id="rId3"/>
              </a:rPr>
              <a:t> </a:t>
            </a:r>
            <a:r>
              <a:rPr lang="es-ES" dirty="0" err="1">
                <a:latin typeface="+mn-lt"/>
                <a:hlinkClick r:id="rId3"/>
              </a:rPr>
              <a:t>Lett</a:t>
            </a:r>
            <a:r>
              <a:rPr lang="es-ES" dirty="0">
                <a:latin typeface="+mn-lt"/>
                <a:hlinkClick r:id="rId3"/>
              </a:rPr>
              <a:t> B855, 138770 (2024)</a:t>
            </a:r>
            <a:endParaRPr lang="es-ES" dirty="0">
              <a:latin typeface="+mn-lt"/>
            </a:endParaRPr>
          </a:p>
          <a:p>
            <a:pPr>
              <a:lnSpc>
                <a:spcPct val="114000"/>
              </a:lnSpc>
            </a:pPr>
            <a:r>
              <a:rPr lang="es-ES" dirty="0">
                <a:latin typeface="+mn-lt"/>
              </a:rPr>
              <a:t>• </a:t>
            </a:r>
            <a:r>
              <a:rPr lang="es-ES" dirty="0" err="1">
                <a:latin typeface="+mn-lt"/>
              </a:rPr>
              <a:t>Any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other</a:t>
            </a:r>
            <a:r>
              <a:rPr lang="es-ES" dirty="0">
                <a:latin typeface="+mn-lt"/>
              </a:rPr>
              <a:t> </a:t>
            </a:r>
            <a:r>
              <a:rPr lang="es-ES" dirty="0" err="1">
                <a:latin typeface="+mn-lt"/>
              </a:rPr>
              <a:t>information</a:t>
            </a:r>
            <a:r>
              <a:rPr lang="es-ES" dirty="0">
                <a:latin typeface="+mn-lt"/>
              </a:rPr>
              <a:t>: Web-page </a:t>
            </a:r>
            <a:r>
              <a:rPr lang="es-ES" dirty="0">
                <a:latin typeface="+mn-lt"/>
                <a:hlinkClick r:id="rId4"/>
              </a:rPr>
              <a:t>https://</a:t>
            </a:r>
            <a:r>
              <a:rPr lang="es-ES" dirty="0" err="1">
                <a:latin typeface="+mn-lt"/>
                <a:hlinkClick r:id="rId4"/>
              </a:rPr>
              <a:t>fnexp.iem.csic.es</a:t>
            </a:r>
            <a:r>
              <a:rPr lang="es-ES" dirty="0">
                <a:latin typeface="+mn-lt"/>
                <a:hlinkClick r:id="rId4"/>
              </a:rPr>
              <a:t>/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246408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B2D58-1BA7-4200-BC95-17D2B8281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609599"/>
            <a:ext cx="8534400" cy="914401"/>
          </a:xfrm>
        </p:spPr>
        <p:txBody>
          <a:bodyPr/>
          <a:lstStyle/>
          <a:p>
            <a:pPr algn="ctr"/>
            <a:r>
              <a:rPr lang="en-GB" sz="4000" dirty="0"/>
              <a:t>Joseph Niemela </a:t>
            </a:r>
            <a:r>
              <a:rPr lang="en-CH" sz="4000" dirty="0"/>
              <a:t>(C13)</a:t>
            </a:r>
            <a:endParaRPr lang="en-CH" sz="1800" dirty="0">
              <a:latin typeface="+mj-l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42474F-A30C-6045-7416-845D95A071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27317" y="1951745"/>
            <a:ext cx="7434580" cy="4705107"/>
          </a:xfrm>
        </p:spPr>
        <p:txBody>
          <a:bodyPr/>
          <a:lstStyle/>
          <a:p>
            <a:r>
              <a:rPr lang="en-GB" sz="1800" dirty="0">
                <a:effectLst/>
                <a:latin typeface="+mn-lt"/>
              </a:rPr>
              <a:t>• </a:t>
            </a:r>
            <a:r>
              <a:rPr lang="en-GB" sz="1800" b="1" dirty="0">
                <a:effectLst/>
                <a:latin typeface="+mn-lt"/>
              </a:rPr>
              <a:t>Affiliation to IUPAP:</a:t>
            </a:r>
            <a:br>
              <a:rPr lang="en-GB" sz="1800" b="1" dirty="0">
                <a:effectLst/>
                <a:latin typeface="+mn-lt"/>
              </a:rPr>
            </a:br>
            <a:r>
              <a:rPr lang="en-GB" sz="1800" b="0" dirty="0">
                <a:effectLst/>
                <a:latin typeface="+mn-lt"/>
              </a:rPr>
              <a:t>Chair</a:t>
            </a:r>
            <a:br>
              <a:rPr lang="en-GB" sz="1800" dirty="0">
                <a:effectLst/>
                <a:latin typeface="+mn-lt"/>
              </a:rPr>
            </a:br>
            <a:r>
              <a:rPr lang="en-GB" sz="1800" b="1" dirty="0">
                <a:effectLst/>
                <a:latin typeface="+mn-lt"/>
              </a:rPr>
              <a:t>• Commission/Category:</a:t>
            </a:r>
            <a:br>
              <a:rPr lang="en-GB" sz="1800" b="1" dirty="0">
                <a:effectLst/>
                <a:latin typeface="+mn-lt"/>
              </a:rPr>
            </a:br>
            <a:r>
              <a:rPr lang="en-GB" sz="1800" b="0" dirty="0">
                <a:effectLst/>
                <a:latin typeface="+mn-lt"/>
              </a:rPr>
              <a:t>Commission on Physics for Development (C13)</a:t>
            </a:r>
            <a:br>
              <a:rPr lang="en-GB" sz="1800" b="0" dirty="0">
                <a:effectLst/>
                <a:latin typeface="+mn-lt"/>
              </a:rPr>
            </a:br>
            <a:r>
              <a:rPr lang="en-GB" sz="1800" b="1" dirty="0">
                <a:effectLst/>
                <a:latin typeface="+mn-lt"/>
              </a:rPr>
              <a:t>• Current Job Title:</a:t>
            </a:r>
            <a:br>
              <a:rPr lang="en-GB" sz="1800" b="1" dirty="0">
                <a:effectLst/>
                <a:latin typeface="+mn-lt"/>
              </a:rPr>
            </a:br>
            <a:r>
              <a:rPr lang="en-GB" sz="1800" b="0" dirty="0">
                <a:effectLst/>
                <a:latin typeface="+mn-lt"/>
              </a:rPr>
              <a:t>Scientist Emeritus</a:t>
            </a:r>
            <a:br>
              <a:rPr lang="en-GB" sz="1800" dirty="0">
                <a:effectLst/>
                <a:latin typeface="+mn-lt"/>
              </a:rPr>
            </a:br>
            <a:r>
              <a:rPr lang="en-GB" sz="1800" dirty="0">
                <a:effectLst/>
                <a:latin typeface="+mn-lt"/>
              </a:rPr>
              <a:t>• </a:t>
            </a:r>
            <a:r>
              <a:rPr lang="en-GB" sz="1800" b="1" dirty="0">
                <a:effectLst/>
                <a:latin typeface="+mn-lt"/>
              </a:rPr>
              <a:t>Current affiliation (Institution):</a:t>
            </a:r>
            <a:br>
              <a:rPr lang="en-GB" sz="1800" b="1" dirty="0">
                <a:effectLst/>
                <a:latin typeface="+mn-lt"/>
              </a:rPr>
            </a:br>
            <a:r>
              <a:rPr lang="en-GB" sz="1800" b="0" dirty="0">
                <a:effectLst/>
                <a:latin typeface="+mn-lt"/>
              </a:rPr>
              <a:t>UNESCO-ICTP</a:t>
            </a:r>
            <a:br>
              <a:rPr lang="en-GB" sz="1800" dirty="0">
                <a:effectLst/>
                <a:latin typeface="+mn-lt"/>
              </a:rPr>
            </a:br>
            <a:r>
              <a:rPr lang="en-GB" sz="1800" dirty="0">
                <a:effectLst/>
                <a:latin typeface="+mn-lt"/>
              </a:rPr>
              <a:t>• </a:t>
            </a:r>
            <a:r>
              <a:rPr lang="en-GB" sz="1800" b="1" dirty="0">
                <a:effectLst/>
                <a:latin typeface="+mn-lt"/>
              </a:rPr>
              <a:t>Area of Study/Research/Expertise:</a:t>
            </a:r>
            <a:br>
              <a:rPr lang="en-GB" sz="1800" b="1" dirty="0">
                <a:effectLst/>
                <a:latin typeface="+mn-lt"/>
              </a:rPr>
            </a:br>
            <a:r>
              <a:rPr lang="en-GB" sz="1800" b="0" dirty="0">
                <a:effectLst/>
                <a:latin typeface="+mn-lt"/>
              </a:rPr>
              <a:t>Low Temperature Physics/Fluid Dynamics</a:t>
            </a:r>
            <a:br>
              <a:rPr lang="en-GB" sz="1800" dirty="0">
                <a:effectLst/>
                <a:latin typeface="+mn-lt"/>
              </a:rPr>
            </a:br>
            <a:r>
              <a:rPr lang="en-GB" sz="1800" dirty="0">
                <a:effectLst/>
                <a:latin typeface="+mn-lt"/>
              </a:rPr>
              <a:t>• </a:t>
            </a:r>
            <a:r>
              <a:rPr lang="en-GB" sz="1800" b="1" dirty="0">
                <a:effectLst/>
                <a:latin typeface="+mn-lt"/>
              </a:rPr>
              <a:t>Last Physics paper written with date of publication:</a:t>
            </a:r>
            <a:br>
              <a:rPr lang="en-GB" sz="1800" b="1" dirty="0">
                <a:effectLst/>
                <a:latin typeface="+mn-lt"/>
              </a:rPr>
            </a:br>
            <a:r>
              <a:rPr lang="en-GB" sz="1800" b="0" dirty="0">
                <a:effectLst/>
                <a:latin typeface="+mn-lt"/>
              </a:rPr>
              <a:t>10 November 2024: “Utilization of cryogenic phases of helium as “magic” working fluids in laboratory experiments: Pushing the boundaries of fluid dynamics”, L. </a:t>
            </a:r>
            <a:r>
              <a:rPr lang="en-GB" sz="1800" b="0" dirty="0" err="1">
                <a:effectLst/>
                <a:latin typeface="+mn-lt"/>
              </a:rPr>
              <a:t>Skrbek</a:t>
            </a:r>
            <a:r>
              <a:rPr lang="en-GB" sz="1800" b="0" dirty="0">
                <a:effectLst/>
                <a:latin typeface="+mn-lt"/>
              </a:rPr>
              <a:t>, J.J. Niemela, P. Urban, </a:t>
            </a:r>
            <a:r>
              <a:rPr lang="en-GB" sz="1800" b="0" i="1" dirty="0">
                <a:effectLst/>
                <a:latin typeface="+mn-lt"/>
                <a:hlinkClick r:id="rId2"/>
              </a:rPr>
              <a:t>Physics of Fluids </a:t>
            </a:r>
            <a:r>
              <a:rPr lang="en-GB" sz="1800" b="0" dirty="0">
                <a:effectLst/>
                <a:latin typeface="+mn-lt"/>
                <a:hlinkClick r:id="rId2"/>
              </a:rPr>
              <a:t>36 (2024) </a:t>
            </a:r>
            <a:r>
              <a:rPr lang="en-CH" sz="1800" b="0" i="0" u="none" strike="noStrike" dirty="0">
                <a:solidFill>
                  <a:srgbClr val="1A1A1A"/>
                </a:solidFill>
                <a:effectLst/>
                <a:latin typeface="+mn-lt"/>
                <a:hlinkClick r:id="rId2"/>
              </a:rPr>
              <a:t>101303</a:t>
            </a:r>
            <a:r>
              <a:rPr lang="en-GB" sz="1800" b="0" dirty="0">
                <a:effectLst/>
                <a:latin typeface="+mn-lt"/>
                <a:hlinkClick r:id="rId2"/>
              </a:rPr>
              <a:t> </a:t>
            </a:r>
            <a:br>
              <a:rPr lang="en-GB" sz="1800" dirty="0">
                <a:effectLst/>
                <a:latin typeface="+mn-lt"/>
                <a:hlinkClick r:id="rId2"/>
              </a:rPr>
            </a:br>
            <a:r>
              <a:rPr lang="en-GB" sz="1800" dirty="0">
                <a:effectLst/>
                <a:latin typeface="+mn-lt"/>
              </a:rPr>
              <a:t>• </a:t>
            </a:r>
            <a:r>
              <a:rPr lang="en-GB" sz="1800" b="1" dirty="0">
                <a:effectLst/>
                <a:latin typeface="+mn-lt"/>
              </a:rPr>
              <a:t>Any other information:</a:t>
            </a:r>
            <a:br>
              <a:rPr lang="en-GB" sz="1800" b="1" dirty="0">
                <a:effectLst/>
                <a:latin typeface="+mn-lt"/>
              </a:rPr>
            </a:br>
            <a:r>
              <a:rPr lang="en-GB" sz="1800" b="0" dirty="0">
                <a:effectLst/>
                <a:latin typeface="+mn-lt"/>
              </a:rPr>
              <a:t>Fellow, American Physical Society</a:t>
            </a:r>
            <a:br>
              <a:rPr lang="en-GB" sz="1800" dirty="0">
                <a:effectLst/>
                <a:latin typeface="+mn-lt"/>
              </a:rPr>
            </a:br>
            <a:r>
              <a:rPr lang="en-GB" sz="1800" b="0" dirty="0">
                <a:effectLst/>
                <a:latin typeface="+mn-lt"/>
              </a:rPr>
              <a:t>Foreign Fellow, Pakistan Academy of Sciences </a:t>
            </a:r>
            <a:endParaRPr lang="en-GB" b="0" dirty="0">
              <a:effectLst/>
              <a:latin typeface="+mn-lt"/>
            </a:endParaRPr>
          </a:p>
          <a:p>
            <a:endParaRPr lang="en-CH" dirty="0"/>
          </a:p>
        </p:txBody>
      </p:sp>
      <p:pic>
        <p:nvPicPr>
          <p:cNvPr id="4" name="Picture 3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D4146633-BD65-9CC1-446F-AAFEDB0804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951746"/>
            <a:ext cx="2658709" cy="277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3228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4151" y="395756"/>
            <a:ext cx="10423697" cy="929100"/>
          </a:xfrm>
          <a:prstGeom prst="rect">
            <a:avLst/>
          </a:prstGeom>
        </p:spPr>
        <p:txBody>
          <a:bodyPr vert="horz" wrap="square" lIns="0" tIns="264795" rIns="0" bIns="0" rtlCol="0">
            <a:spAutoFit/>
          </a:bodyPr>
          <a:lstStyle/>
          <a:p>
            <a:pPr marR="873760" algn="ctr">
              <a:lnSpc>
                <a:spcPct val="100000"/>
              </a:lnSpc>
              <a:spcBef>
                <a:spcPts val="2085"/>
              </a:spcBef>
            </a:pPr>
            <a:r>
              <a:rPr lang="en-ZA" spc="-25" dirty="0"/>
              <a:t>	Manjula Sharma</a:t>
            </a:r>
            <a:r>
              <a:rPr spc="-10" dirty="0"/>
              <a:t>(</a:t>
            </a:r>
            <a:r>
              <a:rPr lang="en-ZA" spc="-10" dirty="0"/>
              <a:t>C14</a:t>
            </a:r>
            <a:r>
              <a:rPr spc="-10" dirty="0"/>
              <a:t>)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827317" y="1717039"/>
            <a:ext cx="7434580" cy="4681410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266065" indent="-227965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Affiliation </a:t>
            </a:r>
            <a:r>
              <a:rPr dirty="0"/>
              <a:t>to</a:t>
            </a:r>
            <a:r>
              <a:rPr spc="5" dirty="0"/>
              <a:t> </a:t>
            </a:r>
            <a:r>
              <a:rPr spc="-10" dirty="0"/>
              <a:t>IUPAP:</a:t>
            </a:r>
          </a:p>
          <a:p>
            <a:pPr marL="38100">
              <a:lnSpc>
                <a:spcPct val="100000"/>
              </a:lnSpc>
              <a:spcBef>
                <a:spcPts val="500"/>
              </a:spcBef>
            </a:pPr>
            <a:r>
              <a:rPr lang="en-AU" b="0" spc="-10" dirty="0"/>
              <a:t>Chair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Commission/Category:</a:t>
            </a:r>
          </a:p>
          <a:p>
            <a:pPr marL="38100">
              <a:lnSpc>
                <a:spcPct val="100000"/>
              </a:lnSpc>
              <a:spcBef>
                <a:spcPts val="409"/>
              </a:spcBef>
            </a:pPr>
            <a:r>
              <a:rPr lang="en-AU" b="0" dirty="0">
                <a:latin typeface="Calibri"/>
                <a:cs typeface="Calibri"/>
              </a:rPr>
              <a:t>Commission on </a:t>
            </a:r>
            <a:r>
              <a:rPr lang="en-AU" b="0" dirty="0"/>
              <a:t>P</a:t>
            </a:r>
            <a:r>
              <a:rPr lang="en-AU" b="0" dirty="0">
                <a:latin typeface="Calibri"/>
                <a:cs typeface="Calibri"/>
              </a:rPr>
              <a:t>hysics Education (C14)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45" dirty="0"/>
              <a:t> </a:t>
            </a:r>
            <a:r>
              <a:rPr dirty="0"/>
              <a:t>Job</a:t>
            </a:r>
            <a:r>
              <a:rPr spc="-50" dirty="0"/>
              <a:t> </a:t>
            </a:r>
            <a:r>
              <a:rPr spc="-10" dirty="0"/>
              <a:t>Title:</a:t>
            </a:r>
          </a:p>
          <a:p>
            <a:pPr marL="38100">
              <a:lnSpc>
                <a:spcPct val="100000"/>
              </a:lnSpc>
              <a:spcBef>
                <a:spcPts val="380"/>
              </a:spcBef>
            </a:pPr>
            <a:r>
              <a:rPr lang="en-AU" b="0" spc="-10" dirty="0">
                <a:latin typeface="Calibri"/>
                <a:cs typeface="Calibri"/>
              </a:rPr>
              <a:t>Director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25" dirty="0"/>
              <a:t> </a:t>
            </a:r>
            <a:r>
              <a:rPr spc="-10" dirty="0"/>
              <a:t>affiliation</a:t>
            </a:r>
            <a:r>
              <a:rPr spc="-35" dirty="0"/>
              <a:t> </a:t>
            </a:r>
            <a:r>
              <a:rPr spc="-10" dirty="0"/>
              <a:t>(Institution):</a:t>
            </a:r>
          </a:p>
          <a:p>
            <a:pPr marL="38100">
              <a:lnSpc>
                <a:spcPct val="100000"/>
              </a:lnSpc>
              <a:spcBef>
                <a:spcPts val="505"/>
              </a:spcBef>
            </a:pPr>
            <a:r>
              <a:rPr lang="en-AU" b="0" dirty="0">
                <a:latin typeface="Calibri"/>
                <a:cs typeface="Calibri"/>
              </a:rPr>
              <a:t>The University of Sydney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9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Area</a:t>
            </a:r>
            <a:r>
              <a:rPr spc="-30" dirty="0"/>
              <a:t> </a:t>
            </a:r>
            <a:r>
              <a:rPr dirty="0"/>
              <a:t>of</a:t>
            </a:r>
            <a:r>
              <a:rPr spc="-25" dirty="0"/>
              <a:t> </a:t>
            </a:r>
            <a:r>
              <a:rPr spc="-10" dirty="0"/>
              <a:t>Study/Research/Expertise: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n-AU" b="0" spc="-10" dirty="0">
                <a:latin typeface="Calibri"/>
                <a:cs typeface="Calibri"/>
              </a:rPr>
              <a:t>Physics Education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Last</a:t>
            </a:r>
            <a:r>
              <a:rPr spc="-45" dirty="0"/>
              <a:t> </a:t>
            </a:r>
            <a:r>
              <a:rPr dirty="0"/>
              <a:t>Physics</a:t>
            </a:r>
            <a:r>
              <a:rPr spc="-45" dirty="0"/>
              <a:t> </a:t>
            </a:r>
            <a:r>
              <a:rPr dirty="0"/>
              <a:t>paper</a:t>
            </a:r>
            <a:r>
              <a:rPr spc="-45" dirty="0"/>
              <a:t> </a:t>
            </a:r>
            <a:r>
              <a:rPr dirty="0"/>
              <a:t>written</a:t>
            </a:r>
            <a:r>
              <a:rPr spc="-55" dirty="0"/>
              <a:t> </a:t>
            </a:r>
            <a:r>
              <a:rPr dirty="0"/>
              <a:t>with</a:t>
            </a:r>
            <a:r>
              <a:rPr spc="-50" dirty="0"/>
              <a:t> </a:t>
            </a:r>
            <a:r>
              <a:rPr dirty="0"/>
              <a:t>date</a:t>
            </a:r>
            <a:r>
              <a:rPr spc="-55" dirty="0"/>
              <a:t> </a:t>
            </a:r>
            <a:r>
              <a:rPr dirty="0"/>
              <a:t>of</a:t>
            </a:r>
            <a:r>
              <a:rPr spc="-50" dirty="0"/>
              <a:t> </a:t>
            </a:r>
            <a:r>
              <a:rPr spc="-10" dirty="0"/>
              <a:t>publication:</a:t>
            </a:r>
          </a:p>
          <a:p>
            <a:pPr marL="38100" marR="30480">
              <a:lnSpc>
                <a:spcPct val="100000"/>
              </a:lnSpc>
              <a:spcBef>
                <a:spcPts val="1010"/>
              </a:spcBef>
            </a:pPr>
            <a:r>
              <a:rPr lang="en-AU" b="0" dirty="0">
                <a:effectLst/>
                <a:latin typeface="+mn-lt"/>
                <a:ea typeface="Times New Roman" panose="02020603050405020304" pitchFamily="18" charset="0"/>
              </a:rPr>
              <a:t>A </a:t>
            </a:r>
            <a:r>
              <a:rPr lang="en-AU" b="0" dirty="0" err="1">
                <a:effectLst/>
                <a:latin typeface="+mn-lt"/>
                <a:ea typeface="Times New Roman" panose="02020603050405020304" pitchFamily="18" charset="0"/>
              </a:rPr>
              <a:t>Eambaipreuk</a:t>
            </a:r>
            <a:r>
              <a:rPr lang="en-AU" b="0" dirty="0">
                <a:effectLst/>
                <a:latin typeface="+mn-lt"/>
                <a:ea typeface="Times New Roman" panose="02020603050405020304" pitchFamily="18" charset="0"/>
              </a:rPr>
              <a:t>, K </a:t>
            </a:r>
            <a:r>
              <a:rPr lang="en-AU" b="0" dirty="0" err="1">
                <a:effectLst/>
                <a:latin typeface="+mn-lt"/>
                <a:ea typeface="Times New Roman" panose="02020603050405020304" pitchFamily="18" charset="0"/>
              </a:rPr>
              <a:t>Arayathanitkul</a:t>
            </a:r>
            <a:r>
              <a:rPr lang="en-AU" b="0" dirty="0">
                <a:effectLst/>
                <a:latin typeface="+mn-lt"/>
                <a:ea typeface="Times New Roman" panose="02020603050405020304" pitchFamily="18" charset="0"/>
              </a:rPr>
              <a:t>, N Emarat, MD Sharma, Ways of incorporating active learning experiences: an exploration of worksheets over five years in a first year Thai physics courses, </a:t>
            </a:r>
            <a:r>
              <a:rPr lang="en-AU" b="0" i="1" dirty="0">
                <a:effectLst/>
                <a:latin typeface="+mn-lt"/>
                <a:ea typeface="Times New Roman" panose="02020603050405020304" pitchFamily="18" charset="0"/>
                <a:hlinkClick r:id="rId2"/>
              </a:rPr>
              <a:t>European Journal of Physics </a:t>
            </a:r>
            <a:r>
              <a:rPr lang="en-AU" dirty="0">
                <a:effectLst/>
                <a:latin typeface="+mn-lt"/>
                <a:ea typeface="Times New Roman" panose="02020603050405020304" pitchFamily="18" charset="0"/>
                <a:hlinkClick r:id="rId2"/>
              </a:rPr>
              <a:t>42 </a:t>
            </a:r>
            <a:r>
              <a:rPr lang="en-AU" b="0" dirty="0">
                <a:effectLst/>
                <a:latin typeface="+mn-lt"/>
                <a:ea typeface="Times New Roman" panose="02020603050405020304" pitchFamily="18" charset="0"/>
                <a:hlinkClick r:id="rId2"/>
              </a:rPr>
              <a:t>(3), 035703</a:t>
            </a:r>
            <a:r>
              <a:rPr lang="en-AU" b="0" dirty="0">
                <a:effectLst/>
                <a:latin typeface="+mn-lt"/>
                <a:hlinkClick r:id="rId2"/>
              </a:rPr>
              <a:t> (2021)</a:t>
            </a:r>
            <a:r>
              <a:rPr lang="en-AU" b="0" dirty="0">
                <a:effectLst/>
                <a:latin typeface="+mn-lt"/>
              </a:rPr>
              <a:t>.</a:t>
            </a:r>
          </a:p>
          <a:p>
            <a:pPr marL="323850" marR="30480" indent="-285750">
              <a:lnSpc>
                <a:spcPct val="100000"/>
              </a:lnSpc>
              <a:spcBef>
                <a:spcPts val="1010"/>
              </a:spcBef>
              <a:buFont typeface="Arial" panose="020B0604020202020204" pitchFamily="34" charset="0"/>
              <a:buChar char="•"/>
            </a:pPr>
            <a:r>
              <a:rPr dirty="0"/>
              <a:t>Any</a:t>
            </a:r>
            <a:r>
              <a:rPr spc="-35" dirty="0"/>
              <a:t> </a:t>
            </a:r>
            <a:r>
              <a:rPr dirty="0"/>
              <a:t>other</a:t>
            </a:r>
            <a:r>
              <a:rPr spc="-30" dirty="0"/>
              <a:t> </a:t>
            </a:r>
            <a:r>
              <a:rPr spc="-10" dirty="0"/>
              <a:t>information: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n-ZA" b="0" spc="-25" dirty="0">
                <a:latin typeface="Calibri"/>
                <a:cs typeface="Calibri"/>
              </a:rPr>
              <a:t>Australian Institute of Physics</a:t>
            </a:r>
            <a:endParaRPr b="0" spc="-10" dirty="0">
              <a:latin typeface="Calibri"/>
              <a:cs typeface="Calibri"/>
            </a:endParaRPr>
          </a:p>
        </p:txBody>
      </p:sp>
      <p:pic>
        <p:nvPicPr>
          <p:cNvPr id="9" name="Picture 8" descr="A person wearing glasses smiling&#10;&#10;Description automatically generated">
            <a:extLst>
              <a:ext uri="{FF2B5EF4-FFF2-40B4-BE49-F238E27FC236}">
                <a16:creationId xmlns:a16="http://schemas.microsoft.com/office/drawing/2014/main" id="{CF10F5EB-BFE6-B25F-0F5D-66FF634FFD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51" y="2231198"/>
            <a:ext cx="2484389" cy="3653092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>
            <a:extLst>
              <a:ext uri="{FF2B5EF4-FFF2-40B4-BE49-F238E27FC236}">
                <a16:creationId xmlns:a16="http://schemas.microsoft.com/office/drawing/2014/main" id="{62E0CD2E-2CC1-4869-B59B-1859A3D39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79776"/>
            <a:ext cx="2387087" cy="258714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51448F2-82F8-4AF7-90CA-3583D28ED7E5}"/>
              </a:ext>
            </a:extLst>
          </p:cNvPr>
          <p:cNvSpPr txBox="1"/>
          <p:nvPr/>
        </p:nvSpPr>
        <p:spPr>
          <a:xfrm>
            <a:off x="3657600" y="1981200"/>
            <a:ext cx="822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b="1" dirty="0"/>
              <a:t>Affiliation to IUPAP</a:t>
            </a:r>
            <a:r>
              <a:rPr lang="en-US" sz="1600" b="1" dirty="0"/>
              <a:t>:</a:t>
            </a:r>
          </a:p>
          <a:p>
            <a:pPr indent="314325"/>
            <a:r>
              <a:rPr lang="en-US" sz="1600" b="0" dirty="0"/>
              <a:t>Chair</a:t>
            </a:r>
            <a:endParaRPr lang="en-US" altLang="ko-KR" sz="1600" b="1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altLang="ko-KR" sz="1600" b="1" dirty="0"/>
              <a:t>Commission/Category:</a:t>
            </a:r>
            <a:br>
              <a:rPr lang="en-US" altLang="ko-KR" sz="1600" b="1" dirty="0"/>
            </a:br>
            <a:r>
              <a:rPr lang="en-US" altLang="ko-KR" sz="1600" dirty="0"/>
              <a:t>Commission on Atomic, Molecular, and Optical Physics (C15)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altLang="ko-KR" sz="1600" b="1" dirty="0"/>
              <a:t>Current Job Title:</a:t>
            </a:r>
            <a:br>
              <a:rPr lang="en-US" altLang="ko-KR" sz="1600" b="1" dirty="0"/>
            </a:br>
            <a:r>
              <a:rPr lang="en-US" altLang="ko-KR" sz="1600" dirty="0"/>
              <a:t>Professor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altLang="ko-KR" sz="1600" b="1" dirty="0"/>
              <a:t>Current affiliation (Institution)</a:t>
            </a:r>
            <a:br>
              <a:rPr lang="en-US" altLang="ko-KR" sz="1600" b="1" dirty="0"/>
            </a:br>
            <a:r>
              <a:rPr lang="en-US" altLang="ko-KR" sz="1600" dirty="0"/>
              <a:t>Korea Advanced Institute of Science and Technology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altLang="ko-KR" sz="1600" b="1" dirty="0"/>
              <a:t>Area of Study/Research/Expertise</a:t>
            </a:r>
            <a:br>
              <a:rPr lang="en-US" altLang="ko-KR" sz="1600" b="1" dirty="0"/>
            </a:br>
            <a:r>
              <a:rPr lang="en-US" altLang="ko-KR" sz="1600" dirty="0"/>
              <a:t>Atomic Physics/Quantum Computing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altLang="ko-KR" sz="1600" b="1" dirty="0"/>
              <a:t>Last Physics paper written with data of publication</a:t>
            </a:r>
            <a:br>
              <a:rPr lang="en-US" altLang="ko-KR" sz="1600" b="1" dirty="0"/>
            </a:br>
            <a:r>
              <a:rPr lang="en-US" altLang="ko-KR" sz="1600" dirty="0"/>
              <a:t>11 October 2024L “Programming higher-order interactions of Rydberg atoms,” A. Byun, S. </a:t>
            </a:r>
            <a:r>
              <a:rPr lang="en-US" altLang="ko-KR" sz="1600" dirty="0" err="1"/>
              <a:t>Jeong</a:t>
            </a:r>
            <a:r>
              <a:rPr lang="en-US" altLang="ko-KR" sz="1600" dirty="0"/>
              <a:t>, and J. Ahn, </a:t>
            </a:r>
            <a:r>
              <a:rPr lang="en-US" altLang="ko-KR" sz="1600" dirty="0">
                <a:hlinkClick r:id="rId3"/>
              </a:rPr>
              <a:t>Phys. Rev. A 110, 042612 (2024)</a:t>
            </a:r>
            <a:endParaRPr lang="en-US" altLang="ko-KR" sz="1600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altLang="ko-KR" sz="1600" b="1" dirty="0"/>
              <a:t>Any other information</a:t>
            </a:r>
            <a:br>
              <a:rPr lang="en-US" altLang="ko-KR" sz="1600" b="1" dirty="0"/>
            </a:br>
            <a:r>
              <a:rPr lang="en-US" altLang="ko-KR" sz="1600" dirty="0"/>
              <a:t>Korean Physical Society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A717D3-D122-0AD1-77FF-8F822FF776BE}"/>
              </a:ext>
            </a:extLst>
          </p:cNvPr>
          <p:cNvSpPr txBox="1"/>
          <p:nvPr/>
        </p:nvSpPr>
        <p:spPr>
          <a:xfrm>
            <a:off x="3048000" y="663714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4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Jaewook</a:t>
            </a:r>
            <a:r>
              <a:rPr lang="en-US" altLang="ko-KR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4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Ahn</a:t>
            </a:r>
            <a:r>
              <a:rPr lang="en-US" altLang="ko-KR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(C15)</a:t>
            </a:r>
            <a:endParaRPr lang="ko-KR" alt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2158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CE434-AD91-2CBE-A283-0CF531697F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7200"/>
            <a:ext cx="10439400" cy="1066800"/>
          </a:xfrm>
        </p:spPr>
        <p:txBody>
          <a:bodyPr/>
          <a:lstStyle/>
          <a:p>
            <a:pPr algn="ctr"/>
            <a:r>
              <a:rPr lang="en-GB" sz="4000" b="1" dirty="0" err="1">
                <a:effectLst/>
                <a:latin typeface="+mj-lt"/>
              </a:rPr>
              <a:t>Silvina</a:t>
            </a:r>
            <a:r>
              <a:rPr lang="en-GB" sz="4000" b="1" dirty="0">
                <a:effectLst/>
                <a:latin typeface="+mj-lt"/>
              </a:rPr>
              <a:t> Ponce Dawson</a:t>
            </a:r>
            <a:br>
              <a:rPr lang="en-GB" sz="1800" b="1" dirty="0">
                <a:effectLst/>
                <a:latin typeface="+mj-lt"/>
              </a:rPr>
            </a:br>
            <a:r>
              <a:rPr lang="en-GB" sz="1800" b="1" dirty="0">
                <a:effectLst/>
                <a:latin typeface="+mj-lt"/>
              </a:rPr>
              <a:t>President </a:t>
            </a:r>
            <a:br>
              <a:rPr lang="en-GB" dirty="0">
                <a:effectLst/>
              </a:rPr>
            </a:br>
            <a:endParaRPr lang="en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5EE146-8431-3DC7-F8F8-073C18685406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3048000" y="1694557"/>
            <a:ext cx="8229600" cy="5724644"/>
          </a:xfrm>
        </p:spPr>
        <p:txBody>
          <a:bodyPr/>
          <a:lstStyle/>
          <a:p>
            <a:r>
              <a:rPr lang="en-GB" sz="1800" spc="-11" dirty="0">
                <a:latin typeface="+mn-lt"/>
              </a:rPr>
              <a:t>Affiliation </a:t>
            </a:r>
            <a:r>
              <a:rPr lang="en-GB" sz="1800" dirty="0">
                <a:latin typeface="+mn-lt"/>
              </a:rPr>
              <a:t>to</a:t>
            </a:r>
            <a:r>
              <a:rPr lang="en-GB" sz="1800" spc="5" dirty="0">
                <a:latin typeface="+mn-lt"/>
              </a:rPr>
              <a:t> </a:t>
            </a:r>
            <a:r>
              <a:rPr lang="en-GB" sz="1800" spc="-11" dirty="0">
                <a:latin typeface="+mn-lt"/>
              </a:rPr>
              <a:t>IUPAP:</a:t>
            </a:r>
          </a:p>
          <a:p>
            <a:r>
              <a:rPr lang="en-GB" sz="1800" b="0" dirty="0">
                <a:effectLst/>
                <a:latin typeface="+mn-lt"/>
              </a:rPr>
              <a:t>President</a:t>
            </a:r>
          </a:p>
          <a:p>
            <a:r>
              <a:rPr lang="en-SG" sz="1800" b="1" dirty="0">
                <a:latin typeface="+mn-lt"/>
              </a:rPr>
              <a:t>Commission/Category:</a:t>
            </a:r>
          </a:p>
          <a:p>
            <a:pPr marL="0" indent="0">
              <a:buNone/>
            </a:pPr>
            <a:r>
              <a:rPr lang="en-SG" sz="1800" b="0" dirty="0">
                <a:latin typeface="+mn-lt"/>
              </a:rPr>
              <a:t>Executive Council / Commission on Policy And Finance (C1)</a:t>
            </a:r>
          </a:p>
          <a:p>
            <a:r>
              <a:rPr lang="en-GB" sz="1800" b="1" dirty="0">
                <a:effectLst/>
                <a:latin typeface="+mn-lt"/>
              </a:rPr>
              <a:t>Current Job Title: </a:t>
            </a:r>
            <a:endParaRPr lang="en-GB" dirty="0">
              <a:effectLst/>
              <a:latin typeface="+mn-lt"/>
            </a:endParaRPr>
          </a:p>
          <a:p>
            <a:r>
              <a:rPr lang="en-GB" sz="1800" b="0" dirty="0">
                <a:effectLst/>
                <a:latin typeface="+mn-lt"/>
              </a:rPr>
              <a:t>Full Professor</a:t>
            </a:r>
            <a:endParaRPr lang="en-GB" b="0" dirty="0">
              <a:effectLst/>
              <a:latin typeface="+mn-lt"/>
            </a:endParaRPr>
          </a:p>
          <a:p>
            <a:r>
              <a:rPr lang="en-GB" sz="1800" b="1" dirty="0">
                <a:effectLst/>
                <a:latin typeface="+mn-lt"/>
              </a:rPr>
              <a:t>Current Affiliation :</a:t>
            </a:r>
            <a:endParaRPr lang="en-GB" dirty="0">
              <a:effectLst/>
              <a:latin typeface="+mn-lt"/>
            </a:endParaRPr>
          </a:p>
          <a:p>
            <a:r>
              <a:rPr lang="en-GB" sz="1800" b="0" dirty="0">
                <a:effectLst/>
                <a:latin typeface="+mn-lt"/>
              </a:rPr>
              <a:t>University of Buenos Aires, Argentina</a:t>
            </a:r>
            <a:r>
              <a:rPr lang="en-GB" sz="1800" b="0" dirty="0">
                <a:latin typeface="+mn-lt"/>
              </a:rPr>
              <a:t>, </a:t>
            </a:r>
            <a:r>
              <a:rPr lang="en-GB" sz="1800" b="0" dirty="0">
                <a:effectLst/>
                <a:latin typeface="+mn-lt"/>
              </a:rPr>
              <a:t>National Research Council (CONICET), Argentina </a:t>
            </a:r>
          </a:p>
          <a:p>
            <a:r>
              <a:rPr lang="en-GB" sz="1800" b="1" dirty="0">
                <a:effectLst/>
                <a:latin typeface="+mn-lt"/>
              </a:rPr>
              <a:t>Previous IUPAP Experience: </a:t>
            </a:r>
            <a:endParaRPr lang="en-GB" sz="2000" dirty="0">
              <a:effectLst/>
              <a:latin typeface="+mn-lt"/>
            </a:endParaRPr>
          </a:p>
          <a:p>
            <a:r>
              <a:rPr lang="en-GB" sz="1800" b="0" dirty="0">
                <a:effectLst/>
                <a:latin typeface="+mn-lt"/>
              </a:rPr>
              <a:t>Chair, IUPAP Working Group on Women in Physics (2011-2014), Vice President at Large and Gender Champion (2017-2019), President Designate (Acting: 2019-2021; 2021-2024)</a:t>
            </a:r>
          </a:p>
          <a:p>
            <a:r>
              <a:rPr lang="en-GB" sz="1800" b="1" dirty="0">
                <a:effectLst/>
                <a:latin typeface="+mn-lt"/>
              </a:rPr>
              <a:t>Area of research: </a:t>
            </a:r>
            <a:endParaRPr lang="en-GB" sz="2000" dirty="0">
              <a:effectLst/>
              <a:latin typeface="+mn-lt"/>
            </a:endParaRPr>
          </a:p>
          <a:p>
            <a:r>
              <a:rPr lang="en-GB" sz="1800" b="0" dirty="0">
                <a:effectLst/>
                <a:latin typeface="+mn-lt"/>
              </a:rPr>
              <a:t>Biological Physics, Nonlinear Dynamics, Statistical Physics </a:t>
            </a:r>
            <a:endParaRPr lang="en-GB" sz="2000" b="0" dirty="0">
              <a:effectLst/>
              <a:latin typeface="+mn-lt"/>
            </a:endParaRPr>
          </a:p>
          <a:p>
            <a:r>
              <a:rPr lang="en-GB" sz="1800" b="1" dirty="0">
                <a:effectLst/>
                <a:latin typeface="+mn-lt"/>
              </a:rPr>
              <a:t>Latest paper: </a:t>
            </a:r>
            <a:endParaRPr lang="en-GB" sz="2000" dirty="0">
              <a:effectLst/>
              <a:latin typeface="+mn-lt"/>
            </a:endParaRPr>
          </a:p>
          <a:p>
            <a:r>
              <a:rPr lang="en-GB" sz="1800" b="0" dirty="0">
                <a:effectLst/>
                <a:latin typeface="+mn-lt"/>
              </a:rPr>
              <a:t>“Biological physics to uncover cell </a:t>
            </a:r>
            <a:r>
              <a:rPr lang="en-GB" sz="1800" b="0" dirty="0" err="1">
                <a:effectLst/>
                <a:latin typeface="+mn-lt"/>
              </a:rPr>
              <a:t>signaling</a:t>
            </a:r>
            <a:r>
              <a:rPr lang="en-GB" sz="1800" b="0" dirty="0">
                <a:effectLst/>
                <a:latin typeface="+mn-lt"/>
              </a:rPr>
              <a:t>”, SPD, </a:t>
            </a:r>
            <a:r>
              <a:rPr lang="en-GB" sz="1800" b="0" dirty="0" err="1">
                <a:effectLst/>
                <a:latin typeface="+mn-lt"/>
              </a:rPr>
              <a:t>Biophys</a:t>
            </a:r>
            <a:r>
              <a:rPr lang="en-GB" sz="1800" b="0" dirty="0">
                <a:effectLst/>
                <a:latin typeface="+mn-lt"/>
              </a:rPr>
              <a:t> Rev (submitted) </a:t>
            </a:r>
            <a:endParaRPr lang="en-GB" sz="2000" b="0" dirty="0">
              <a:effectLst/>
              <a:latin typeface="+mn-lt"/>
            </a:endParaRPr>
          </a:p>
          <a:p>
            <a:r>
              <a:rPr lang="en-GB" sz="1800" dirty="0">
                <a:effectLst/>
                <a:latin typeface="+mn-lt"/>
              </a:rPr>
              <a:t>Other Information: </a:t>
            </a:r>
            <a:endParaRPr lang="en-GB" sz="2000" dirty="0">
              <a:effectLst/>
              <a:latin typeface="+mn-lt"/>
            </a:endParaRPr>
          </a:p>
          <a:p>
            <a:r>
              <a:rPr lang="en-GB" sz="1800" b="0" dirty="0">
                <a:effectLst/>
                <a:latin typeface="+mn-lt"/>
              </a:rPr>
              <a:t>Fellow of the International Science Council (ISC) </a:t>
            </a:r>
            <a:endParaRPr lang="en-GB" sz="2000" b="0" dirty="0">
              <a:effectLst/>
              <a:latin typeface="+mn-lt"/>
            </a:endParaRPr>
          </a:p>
          <a:p>
            <a:endParaRPr lang="en-GB" sz="1800" dirty="0">
              <a:effectLst/>
              <a:latin typeface="HelveticaNeue" panose="02000503000000020004" pitchFamily="2" charset="0"/>
            </a:endParaRPr>
          </a:p>
          <a:p>
            <a:endParaRPr lang="en-GB" dirty="0">
              <a:effectLst/>
            </a:endParaRPr>
          </a:p>
          <a:p>
            <a:endParaRPr lang="en-CH" dirty="0"/>
          </a:p>
        </p:txBody>
      </p:sp>
      <p:pic>
        <p:nvPicPr>
          <p:cNvPr id="7" name="Picture 6" descr="A person with glasses smiling&#10;&#10;Description automatically generated">
            <a:extLst>
              <a:ext uri="{FF2B5EF4-FFF2-40B4-BE49-F238E27FC236}">
                <a16:creationId xmlns:a16="http://schemas.microsoft.com/office/drawing/2014/main" id="{45C1F1EE-4692-121A-A399-608DC0148D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52600"/>
            <a:ext cx="2057400" cy="2366682"/>
          </a:xfrm>
          <a:prstGeom prst="rect">
            <a:avLst/>
          </a:prstGeom>
        </p:spPr>
      </p:pic>
      <p:pic>
        <p:nvPicPr>
          <p:cNvPr id="9" name="Picture 8" descr="A drawing of a person with her hand up&#10;&#10;Description automatically generated">
            <a:extLst>
              <a:ext uri="{FF2B5EF4-FFF2-40B4-BE49-F238E27FC236}">
                <a16:creationId xmlns:a16="http://schemas.microsoft.com/office/drawing/2014/main" id="{C0E1F1CC-D87F-ABD1-4226-1F44B18A1A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93"/>
          <a:stretch/>
        </p:blipFill>
        <p:spPr>
          <a:xfrm>
            <a:off x="10287000" y="4691757"/>
            <a:ext cx="1714500" cy="216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874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457200"/>
            <a:ext cx="10423697" cy="929100"/>
          </a:xfrm>
          <a:prstGeom prst="rect">
            <a:avLst/>
          </a:prstGeom>
        </p:spPr>
        <p:txBody>
          <a:bodyPr vert="horz" wrap="square" lIns="0" tIns="264795" rIns="0" bIns="0" rtlCol="0">
            <a:spAutoFit/>
          </a:bodyPr>
          <a:lstStyle/>
          <a:p>
            <a:pPr marR="873760" algn="ctr">
              <a:lnSpc>
                <a:spcPct val="100000"/>
              </a:lnSpc>
              <a:spcBef>
                <a:spcPts val="2085"/>
              </a:spcBef>
            </a:pPr>
            <a:r>
              <a:rPr lang="en-ZA" spc="-25" dirty="0" err="1"/>
              <a:t>Ursel</a:t>
            </a:r>
            <a:r>
              <a:rPr lang="en-ZA" spc="-25" dirty="0"/>
              <a:t> </a:t>
            </a:r>
            <a:r>
              <a:rPr lang="en-ZA" spc="-25" dirty="0" err="1"/>
              <a:t>Fantz</a:t>
            </a:r>
            <a:r>
              <a:rPr lang="en-ZA" spc="-25" dirty="0"/>
              <a:t> </a:t>
            </a:r>
            <a:r>
              <a:rPr spc="-10" dirty="0"/>
              <a:t>(</a:t>
            </a:r>
            <a:r>
              <a:rPr lang="en-ZA" spc="-10" dirty="0"/>
              <a:t>C16</a:t>
            </a:r>
            <a:r>
              <a:rPr spc="-10" dirty="0"/>
              <a:t>)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827317" y="1717039"/>
            <a:ext cx="7434580" cy="4386457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266065" indent="-227965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Affiliation </a:t>
            </a:r>
            <a:r>
              <a:rPr dirty="0"/>
              <a:t>to</a:t>
            </a:r>
            <a:r>
              <a:rPr spc="5" dirty="0"/>
              <a:t> </a:t>
            </a:r>
            <a:r>
              <a:rPr spc="-10" dirty="0"/>
              <a:t>IUPAP:</a:t>
            </a:r>
          </a:p>
          <a:p>
            <a:pPr marL="38100">
              <a:lnSpc>
                <a:spcPct val="100000"/>
              </a:lnSpc>
              <a:spcBef>
                <a:spcPts val="500"/>
              </a:spcBef>
            </a:pPr>
            <a:r>
              <a:rPr lang="en-ZA" b="0" spc="-10" dirty="0"/>
              <a:t>Chair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Commission/Category:</a:t>
            </a:r>
          </a:p>
          <a:p>
            <a:pPr marL="38100">
              <a:lnSpc>
                <a:spcPct val="100000"/>
              </a:lnSpc>
              <a:spcBef>
                <a:spcPts val="409"/>
              </a:spcBef>
            </a:pPr>
            <a:r>
              <a:rPr lang="en-GB" b="0" dirty="0">
                <a:latin typeface="Calibri"/>
                <a:cs typeface="Calibri"/>
              </a:rPr>
              <a:t>Commission on Plasma Physics (C16) 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45" dirty="0"/>
              <a:t> </a:t>
            </a:r>
            <a:r>
              <a:rPr dirty="0"/>
              <a:t>Job</a:t>
            </a:r>
            <a:r>
              <a:rPr spc="-50" dirty="0"/>
              <a:t> </a:t>
            </a:r>
            <a:r>
              <a:rPr spc="-10" dirty="0"/>
              <a:t>Title:</a:t>
            </a:r>
          </a:p>
          <a:p>
            <a:pPr marL="38100">
              <a:lnSpc>
                <a:spcPct val="100000"/>
              </a:lnSpc>
              <a:spcBef>
                <a:spcPts val="380"/>
              </a:spcBef>
            </a:pPr>
            <a:r>
              <a:rPr lang="en-GB" b="0" spc="-10" dirty="0"/>
              <a:t>Division Head: ITER Technology &amp; Diagnostics &amp; Professor at University Augsburg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25" dirty="0"/>
              <a:t> </a:t>
            </a:r>
            <a:r>
              <a:rPr spc="-10" dirty="0"/>
              <a:t>affiliation</a:t>
            </a:r>
            <a:r>
              <a:rPr spc="-35" dirty="0"/>
              <a:t> </a:t>
            </a:r>
            <a:r>
              <a:rPr spc="-10" dirty="0"/>
              <a:t>(Institution):</a:t>
            </a:r>
          </a:p>
          <a:p>
            <a:pPr marL="38100">
              <a:lnSpc>
                <a:spcPct val="100000"/>
              </a:lnSpc>
              <a:spcBef>
                <a:spcPts val="505"/>
              </a:spcBef>
            </a:pPr>
            <a:r>
              <a:rPr lang="en-ZA" b="0" dirty="0">
                <a:latin typeface="Calibri"/>
                <a:cs typeface="Calibri"/>
              </a:rPr>
              <a:t>Max-Planck-Institute for Plasma Physics</a:t>
            </a:r>
            <a:r>
              <a:rPr lang="en-ZA" b="0" dirty="0"/>
              <a:t>, </a:t>
            </a:r>
            <a:r>
              <a:rPr lang="en-ZA" b="0" dirty="0" err="1"/>
              <a:t>Garching</a:t>
            </a:r>
            <a:r>
              <a:rPr lang="en-ZA" b="0" dirty="0"/>
              <a:t> &amp; University of Augsburg, Germany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9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Area</a:t>
            </a:r>
            <a:r>
              <a:rPr spc="-30" dirty="0"/>
              <a:t> </a:t>
            </a:r>
            <a:r>
              <a:rPr dirty="0"/>
              <a:t>of</a:t>
            </a:r>
            <a:r>
              <a:rPr spc="-25" dirty="0"/>
              <a:t> </a:t>
            </a:r>
            <a:r>
              <a:rPr spc="-10" dirty="0"/>
              <a:t>Study/Research/Expertise: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n-GB" b="0" spc="-10" dirty="0">
                <a:latin typeface="Calibri"/>
                <a:cs typeface="Calibri"/>
              </a:rPr>
              <a:t>Plasma Physics, Low Temperature Plasmas and Fusion Technology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Last</a:t>
            </a:r>
            <a:r>
              <a:rPr spc="-45" dirty="0"/>
              <a:t> </a:t>
            </a:r>
            <a:r>
              <a:rPr dirty="0"/>
              <a:t>Physics</a:t>
            </a:r>
            <a:r>
              <a:rPr spc="-45" dirty="0"/>
              <a:t> </a:t>
            </a:r>
            <a:r>
              <a:rPr dirty="0"/>
              <a:t>paper</a:t>
            </a:r>
            <a:r>
              <a:rPr spc="-45" dirty="0"/>
              <a:t> </a:t>
            </a:r>
            <a:r>
              <a:rPr dirty="0"/>
              <a:t>written</a:t>
            </a:r>
            <a:r>
              <a:rPr spc="-55" dirty="0"/>
              <a:t> </a:t>
            </a:r>
            <a:r>
              <a:rPr dirty="0"/>
              <a:t>with</a:t>
            </a:r>
            <a:r>
              <a:rPr spc="-50" dirty="0"/>
              <a:t> </a:t>
            </a:r>
            <a:r>
              <a:rPr dirty="0"/>
              <a:t>date</a:t>
            </a:r>
            <a:r>
              <a:rPr spc="-55" dirty="0"/>
              <a:t> </a:t>
            </a:r>
            <a:r>
              <a:rPr dirty="0"/>
              <a:t>of</a:t>
            </a:r>
            <a:r>
              <a:rPr spc="-50" dirty="0"/>
              <a:t> </a:t>
            </a:r>
            <a:r>
              <a:rPr spc="-10" dirty="0"/>
              <a:t>publication:</a:t>
            </a:r>
          </a:p>
          <a:p>
            <a:pPr marL="38100" marR="30480">
              <a:lnSpc>
                <a:spcPct val="100000"/>
              </a:lnSpc>
              <a:spcBef>
                <a:spcPts val="1010"/>
              </a:spcBef>
            </a:pPr>
            <a:r>
              <a:rPr lang="en-GB" b="0" dirty="0"/>
              <a:t>Contributions of the extended ELISE and BATMAN Upgrade test facilities to the roadmap towards ITER NBI</a:t>
            </a:r>
            <a:r>
              <a:rPr lang="en-ZA" b="0" dirty="0">
                <a:latin typeface="Calibri"/>
                <a:cs typeface="Calibri"/>
              </a:rPr>
              <a:t>, </a:t>
            </a:r>
            <a:r>
              <a:rPr lang="it-IT" b="0" dirty="0">
                <a:hlinkClick r:id="rId2"/>
              </a:rPr>
              <a:t>Nuclear Fusion </a:t>
            </a:r>
            <a:r>
              <a:rPr lang="it-IT" dirty="0">
                <a:hlinkClick r:id="rId2"/>
              </a:rPr>
              <a:t>64</a:t>
            </a:r>
            <a:r>
              <a:rPr lang="it-IT" b="0" dirty="0">
                <a:hlinkClick r:id="rId2"/>
              </a:rPr>
              <a:t> (2024) 086063 </a:t>
            </a:r>
            <a:r>
              <a:rPr lang="it-IT" b="0" dirty="0"/>
              <a:t>(11pp)</a:t>
            </a:r>
            <a:endParaRPr lang="en-ZA" sz="150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Any</a:t>
            </a:r>
            <a:r>
              <a:rPr spc="-35" dirty="0"/>
              <a:t> </a:t>
            </a:r>
            <a:r>
              <a:rPr dirty="0"/>
              <a:t>other</a:t>
            </a:r>
            <a:r>
              <a:rPr spc="-30" dirty="0"/>
              <a:t> </a:t>
            </a:r>
            <a:r>
              <a:rPr spc="-10" dirty="0"/>
              <a:t>information: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n-ZA" b="0" spc="-25" dirty="0">
                <a:latin typeface="Calibri"/>
                <a:cs typeface="Calibri"/>
              </a:rPr>
              <a:t>German Physical Society, European Physical Society,</a:t>
            </a:r>
            <a:r>
              <a:rPr lang="en-GB" b="0" spc="-25" dirty="0"/>
              <a:t> Academia </a:t>
            </a:r>
            <a:r>
              <a:rPr lang="en-GB" b="0" spc="-25" dirty="0" err="1"/>
              <a:t>Europaea</a:t>
            </a:r>
            <a:r>
              <a:rPr lang="en-GB" b="0" spc="-25" dirty="0"/>
              <a:t> </a:t>
            </a:r>
            <a:endParaRPr b="0" spc="-10" dirty="0">
              <a:latin typeface="Calibri"/>
              <a:cs typeface="Calibri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7A0BB05-794C-4F0F-86E3-A5AB763258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07" y="1947117"/>
            <a:ext cx="2203034" cy="2931949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457200"/>
            <a:ext cx="10423697" cy="929100"/>
          </a:xfrm>
          <a:prstGeom prst="rect">
            <a:avLst/>
          </a:prstGeom>
        </p:spPr>
        <p:txBody>
          <a:bodyPr vert="horz" wrap="square" lIns="0" tIns="264795" rIns="0" bIns="0" rtlCol="0">
            <a:spAutoFit/>
          </a:bodyPr>
          <a:lstStyle/>
          <a:p>
            <a:pPr marR="873760" algn="ctr">
              <a:lnSpc>
                <a:spcPct val="100000"/>
              </a:lnSpc>
              <a:spcBef>
                <a:spcPts val="2085"/>
              </a:spcBef>
            </a:pPr>
            <a:r>
              <a:rPr lang="en-GB" spc="-10" dirty="0"/>
              <a:t>Cather Simpson (C17)</a:t>
            </a:r>
            <a:endParaRPr spc="-10"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827317" y="1717039"/>
            <a:ext cx="7434580" cy="4835298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266065" indent="-227965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Affiliation </a:t>
            </a:r>
            <a:r>
              <a:rPr dirty="0"/>
              <a:t>to</a:t>
            </a:r>
            <a:r>
              <a:rPr spc="5" dirty="0"/>
              <a:t> </a:t>
            </a:r>
            <a:r>
              <a:rPr spc="-10" dirty="0"/>
              <a:t>IUPAP:</a:t>
            </a:r>
          </a:p>
          <a:p>
            <a:pPr marL="38100">
              <a:lnSpc>
                <a:spcPct val="100000"/>
              </a:lnSpc>
              <a:spcBef>
                <a:spcPts val="500"/>
              </a:spcBef>
            </a:pPr>
            <a:r>
              <a:rPr lang="en-ZA" b="0" spc="-10" dirty="0"/>
              <a:t>Chair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Commission/Category:</a:t>
            </a:r>
          </a:p>
          <a:p>
            <a:pPr marL="38100">
              <a:lnSpc>
                <a:spcPct val="100000"/>
              </a:lnSpc>
              <a:spcBef>
                <a:spcPts val="409"/>
              </a:spcBef>
            </a:pPr>
            <a:r>
              <a:rPr lang="en-GB" b="0" dirty="0">
                <a:latin typeface="Calibri"/>
                <a:cs typeface="Calibri"/>
              </a:rPr>
              <a:t>Laser Physics and Photonics (C17) 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45" dirty="0"/>
              <a:t> </a:t>
            </a:r>
            <a:r>
              <a:rPr dirty="0"/>
              <a:t>Job</a:t>
            </a:r>
            <a:r>
              <a:rPr spc="-50" dirty="0"/>
              <a:t> </a:t>
            </a:r>
            <a:r>
              <a:rPr spc="-10" dirty="0"/>
              <a:t>Title</a:t>
            </a:r>
            <a:r>
              <a:rPr lang="en-US" spc="-10" dirty="0"/>
              <a:t>s</a:t>
            </a:r>
            <a:r>
              <a:rPr spc="-10" dirty="0"/>
              <a:t>:</a:t>
            </a:r>
            <a:endParaRPr lang="en-US" spc="-10" dirty="0"/>
          </a:p>
          <a:p>
            <a:pPr marL="38100">
              <a:lnSpc>
                <a:spcPct val="100000"/>
              </a:lnSpc>
              <a:spcBef>
                <a:spcPts val="505"/>
              </a:spcBef>
              <a:tabLst>
                <a:tab pos="266065" algn="l"/>
              </a:tabLst>
            </a:pPr>
            <a:r>
              <a:rPr lang="en-GB" b="0" spc="-10" dirty="0"/>
              <a:t>Professor of Physics and Chemical Sciences Chief Executive Officer</a:t>
            </a:r>
            <a:endParaRPr b="0" spc="-10" dirty="0"/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25" dirty="0"/>
              <a:t> </a:t>
            </a:r>
            <a:r>
              <a:rPr spc="-10" dirty="0"/>
              <a:t>affiliation</a:t>
            </a:r>
            <a:r>
              <a:rPr spc="-35" dirty="0"/>
              <a:t> </a:t>
            </a:r>
            <a:r>
              <a:rPr spc="-10" dirty="0"/>
              <a:t>(Institution):</a:t>
            </a:r>
            <a:endParaRPr lang="en-US" spc="-10" dirty="0"/>
          </a:p>
          <a:p>
            <a:pPr marL="38100">
              <a:lnSpc>
                <a:spcPct val="100000"/>
              </a:lnSpc>
              <a:spcBef>
                <a:spcPts val="505"/>
              </a:spcBef>
              <a:tabLst>
                <a:tab pos="266065" algn="l"/>
              </a:tabLst>
            </a:pPr>
            <a:r>
              <a:rPr lang="en-GB" b="0" spc="-10" dirty="0"/>
              <a:t>The University of Auckland </a:t>
            </a:r>
          </a:p>
          <a:p>
            <a:pPr marL="38100">
              <a:lnSpc>
                <a:spcPct val="100000"/>
              </a:lnSpc>
              <a:spcBef>
                <a:spcPts val="505"/>
              </a:spcBef>
              <a:tabLst>
                <a:tab pos="266065" algn="l"/>
              </a:tabLst>
            </a:pPr>
            <a:r>
              <a:rPr lang="en-GB" b="0" spc="-10" dirty="0"/>
              <a:t>Orbis Diagnostics</a:t>
            </a:r>
            <a:endParaRPr b="0" spc="-10" dirty="0"/>
          </a:p>
          <a:p>
            <a:pPr marL="266065" indent="-227965">
              <a:lnSpc>
                <a:spcPct val="100000"/>
              </a:lnSpc>
              <a:spcBef>
                <a:spcPts val="409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Area</a:t>
            </a:r>
            <a:r>
              <a:rPr spc="-30" dirty="0"/>
              <a:t> </a:t>
            </a:r>
            <a:r>
              <a:rPr dirty="0"/>
              <a:t>of</a:t>
            </a:r>
            <a:r>
              <a:rPr spc="-25" dirty="0"/>
              <a:t> </a:t>
            </a:r>
            <a:r>
              <a:rPr spc="-10" dirty="0"/>
              <a:t>Study/Research/Expertise:</a:t>
            </a:r>
            <a:endParaRPr lang="en-US" spc="-10" dirty="0"/>
          </a:p>
          <a:p>
            <a:pPr marL="38100">
              <a:lnSpc>
                <a:spcPct val="100000"/>
              </a:lnSpc>
              <a:spcBef>
                <a:spcPts val="409"/>
              </a:spcBef>
              <a:tabLst>
                <a:tab pos="266065" algn="l"/>
              </a:tabLst>
            </a:pPr>
            <a:r>
              <a:rPr lang="en-GB" b="0" spc="-10" dirty="0"/>
              <a:t>Chemical physics, Light-matter interactions, Photonics, Fluid dynamics and microfluidics</a:t>
            </a:r>
            <a:endParaRPr b="0" spc="-10" dirty="0"/>
          </a:p>
          <a:p>
            <a:pPr marL="266065" indent="-227965">
              <a:lnSpc>
                <a:spcPct val="100000"/>
              </a:lnSpc>
              <a:spcBef>
                <a:spcPts val="4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Last</a:t>
            </a:r>
            <a:r>
              <a:rPr spc="-45" dirty="0"/>
              <a:t> </a:t>
            </a:r>
            <a:r>
              <a:rPr dirty="0"/>
              <a:t>Physics</a:t>
            </a:r>
            <a:r>
              <a:rPr spc="-45" dirty="0"/>
              <a:t> </a:t>
            </a:r>
            <a:r>
              <a:rPr dirty="0"/>
              <a:t>paper</a:t>
            </a:r>
            <a:r>
              <a:rPr spc="-45" dirty="0"/>
              <a:t> </a:t>
            </a:r>
            <a:r>
              <a:rPr dirty="0"/>
              <a:t>written</a:t>
            </a:r>
            <a:r>
              <a:rPr spc="-55" dirty="0"/>
              <a:t> </a:t>
            </a:r>
            <a:r>
              <a:rPr dirty="0"/>
              <a:t>with</a:t>
            </a:r>
            <a:r>
              <a:rPr spc="-50" dirty="0"/>
              <a:t> </a:t>
            </a:r>
            <a:r>
              <a:rPr dirty="0"/>
              <a:t>date</a:t>
            </a:r>
            <a:r>
              <a:rPr spc="-55" dirty="0"/>
              <a:t> </a:t>
            </a:r>
            <a:r>
              <a:rPr dirty="0"/>
              <a:t>of</a:t>
            </a:r>
            <a:r>
              <a:rPr spc="-50" dirty="0"/>
              <a:t> </a:t>
            </a:r>
            <a:r>
              <a:rPr spc="-10" dirty="0"/>
              <a:t>publication:</a:t>
            </a:r>
            <a:endParaRPr lang="en-US" spc="-10" dirty="0"/>
          </a:p>
          <a:p>
            <a:pPr marL="38100">
              <a:lnSpc>
                <a:spcPct val="100000"/>
              </a:lnSpc>
              <a:spcBef>
                <a:spcPts val="405"/>
              </a:spcBef>
              <a:tabLst>
                <a:tab pos="266065" algn="l"/>
              </a:tabLst>
            </a:pPr>
            <a:r>
              <a:rPr lang="en-GB" b="0" spc="-10" dirty="0"/>
              <a:t>“Lab on a bead with oscillatory centrifugal microfluidics for fast and complete mixing enables fast and accurate biomedical assays” DE. Williams et al., </a:t>
            </a:r>
            <a:r>
              <a:rPr lang="en-GB" b="0" spc="-10" dirty="0">
                <a:hlinkClick r:id="rId2"/>
              </a:rPr>
              <a:t>Sci. Rep. (2024) 14, 8637</a:t>
            </a:r>
            <a:r>
              <a:rPr lang="en-GB" b="0" spc="-10" dirty="0"/>
              <a:t>.</a:t>
            </a:r>
            <a:endParaRPr b="0" spc="-10" dirty="0"/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Any</a:t>
            </a:r>
            <a:r>
              <a:rPr spc="-35" dirty="0"/>
              <a:t> </a:t>
            </a:r>
            <a:r>
              <a:rPr dirty="0"/>
              <a:t>other</a:t>
            </a:r>
            <a:r>
              <a:rPr spc="-30" dirty="0"/>
              <a:t> </a:t>
            </a:r>
            <a:r>
              <a:rPr spc="-10" dirty="0"/>
              <a:t>information:</a:t>
            </a:r>
            <a:endParaRPr lang="en-US" spc="-10" dirty="0"/>
          </a:p>
          <a:p>
            <a:pPr marL="38100">
              <a:lnSpc>
                <a:spcPct val="100000"/>
              </a:lnSpc>
              <a:spcBef>
                <a:spcPts val="505"/>
              </a:spcBef>
              <a:tabLst>
                <a:tab pos="266065" algn="l"/>
              </a:tabLst>
            </a:pPr>
            <a:r>
              <a:rPr lang="en-GB" b="0" spc="-10" dirty="0"/>
              <a:t>Royal Society </a:t>
            </a:r>
            <a:r>
              <a:rPr lang="en-GB" b="0" spc="-10" dirty="0" err="1"/>
              <a:t>Te</a:t>
            </a:r>
            <a:r>
              <a:rPr lang="en-GB" b="0" spc="-10" dirty="0"/>
              <a:t> </a:t>
            </a:r>
            <a:r>
              <a:rPr lang="en-GB" b="0" spc="-10" dirty="0" err="1"/>
              <a:t>Apārangi</a:t>
            </a:r>
            <a:r>
              <a:rPr lang="en-GB" b="0" spc="-10" dirty="0"/>
              <a:t> (New Zealand), Convenor of Technology, Applied Science &amp; Engineering &amp; Member, Academy Executive Council</a:t>
            </a:r>
            <a:endParaRPr b="0" spc="-10" dirty="0"/>
          </a:p>
        </p:txBody>
      </p:sp>
      <p:pic>
        <p:nvPicPr>
          <p:cNvPr id="5" name="Picture 4" descr="A person in a blue shirt&#10;&#10;Description automatically generated">
            <a:extLst>
              <a:ext uri="{FF2B5EF4-FFF2-40B4-BE49-F238E27FC236}">
                <a16:creationId xmlns:a16="http://schemas.microsoft.com/office/drawing/2014/main" id="{76AF7DD7-62E5-C518-8F09-AEB33AEBD5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64298"/>
            <a:ext cx="2679075" cy="312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1113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457200"/>
            <a:ext cx="10423697" cy="929100"/>
          </a:xfrm>
          <a:prstGeom prst="rect">
            <a:avLst/>
          </a:prstGeom>
        </p:spPr>
        <p:txBody>
          <a:bodyPr vert="horz" wrap="square" lIns="0" tIns="264795" rIns="0" bIns="0" rtlCol="0">
            <a:spAutoFit/>
          </a:bodyPr>
          <a:lstStyle/>
          <a:p>
            <a:pPr marR="873760" algn="ctr">
              <a:lnSpc>
                <a:spcPct val="100000"/>
              </a:lnSpc>
              <a:spcBef>
                <a:spcPts val="2085"/>
              </a:spcBef>
            </a:pPr>
            <a:r>
              <a:rPr lang="en-ZA" spc="-25" dirty="0"/>
              <a:t>Simone </a:t>
            </a:r>
            <a:r>
              <a:rPr lang="en-ZA" spc="-25" dirty="0" err="1"/>
              <a:t>Warzel</a:t>
            </a:r>
            <a:r>
              <a:rPr lang="en-ZA" spc="-25" dirty="0"/>
              <a:t> </a:t>
            </a:r>
            <a:r>
              <a:rPr spc="-10" dirty="0"/>
              <a:t>(</a:t>
            </a:r>
            <a:r>
              <a:rPr lang="en-ZA" spc="-10" dirty="0"/>
              <a:t>C18</a:t>
            </a:r>
            <a:r>
              <a:rPr spc="-10" dirty="0"/>
              <a:t>)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827317" y="1905000"/>
            <a:ext cx="7434580" cy="4309513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266065" indent="-227965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Affiliation </a:t>
            </a:r>
            <a:r>
              <a:rPr dirty="0"/>
              <a:t>to</a:t>
            </a:r>
            <a:r>
              <a:rPr spc="5" dirty="0"/>
              <a:t> </a:t>
            </a:r>
            <a:r>
              <a:rPr spc="-10" dirty="0"/>
              <a:t>IUPAP:</a:t>
            </a:r>
          </a:p>
          <a:p>
            <a:pPr marL="38100">
              <a:lnSpc>
                <a:spcPct val="100000"/>
              </a:lnSpc>
              <a:spcBef>
                <a:spcPts val="500"/>
              </a:spcBef>
            </a:pPr>
            <a:r>
              <a:rPr lang="en-ZA" b="0" spc="-10" dirty="0"/>
              <a:t>Chair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Commission/Category:</a:t>
            </a:r>
          </a:p>
          <a:p>
            <a:pPr marL="38100">
              <a:lnSpc>
                <a:spcPct val="100000"/>
              </a:lnSpc>
              <a:spcBef>
                <a:spcPts val="409"/>
              </a:spcBef>
            </a:pPr>
            <a:r>
              <a:rPr lang="en-GB" b="0" dirty="0">
                <a:latin typeface="Calibri"/>
                <a:cs typeface="Calibri"/>
              </a:rPr>
              <a:t>Commission on Mathematical Physics (C18) 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45" dirty="0"/>
              <a:t> </a:t>
            </a:r>
            <a:r>
              <a:rPr dirty="0"/>
              <a:t>Job</a:t>
            </a:r>
            <a:r>
              <a:rPr spc="-50" dirty="0"/>
              <a:t> </a:t>
            </a:r>
            <a:r>
              <a:rPr spc="-10" dirty="0"/>
              <a:t>Title:</a:t>
            </a:r>
          </a:p>
          <a:p>
            <a:pPr marL="38100">
              <a:lnSpc>
                <a:spcPct val="100000"/>
              </a:lnSpc>
              <a:spcBef>
                <a:spcPts val="380"/>
              </a:spcBef>
            </a:pPr>
            <a:r>
              <a:rPr lang="en-US" b="0" spc="-10" dirty="0"/>
              <a:t>Full professor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25" dirty="0"/>
              <a:t> </a:t>
            </a:r>
            <a:r>
              <a:rPr spc="-10" dirty="0"/>
              <a:t>affiliation</a:t>
            </a:r>
            <a:r>
              <a:rPr spc="-35" dirty="0"/>
              <a:t> </a:t>
            </a:r>
            <a:r>
              <a:rPr spc="-10" dirty="0"/>
              <a:t>(Institution):</a:t>
            </a:r>
          </a:p>
          <a:p>
            <a:pPr marL="38100">
              <a:lnSpc>
                <a:spcPct val="100000"/>
              </a:lnSpc>
              <a:spcBef>
                <a:spcPts val="505"/>
              </a:spcBef>
            </a:pPr>
            <a:r>
              <a:rPr lang="en-GB" b="0" i="0" u="none" strike="noStrike" dirty="0">
                <a:solidFill>
                  <a:srgbClr val="072140"/>
                </a:solidFill>
                <a:effectLst/>
                <a:latin typeface="+mn-lt"/>
              </a:rPr>
              <a:t>Technical University of Munich</a:t>
            </a:r>
            <a:r>
              <a:rPr lang="en-ZA" b="0" dirty="0">
                <a:latin typeface="+mn-lt"/>
              </a:rPr>
              <a:t>, Germany</a:t>
            </a:r>
            <a:endParaRPr b="0" spc="-10" dirty="0">
              <a:latin typeface="+mn-lt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9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Area</a:t>
            </a:r>
            <a:r>
              <a:rPr spc="-30" dirty="0"/>
              <a:t> </a:t>
            </a:r>
            <a:r>
              <a:rPr dirty="0"/>
              <a:t>of</a:t>
            </a:r>
            <a:r>
              <a:rPr spc="-25" dirty="0"/>
              <a:t> </a:t>
            </a:r>
            <a:r>
              <a:rPr spc="-10" dirty="0"/>
              <a:t>Study/Research/Expertise: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n-US" b="0" spc="-10" dirty="0">
                <a:latin typeface="Calibri"/>
                <a:cs typeface="Calibri"/>
              </a:rPr>
              <a:t>Mathematical physics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Last</a:t>
            </a:r>
            <a:r>
              <a:rPr spc="-45" dirty="0"/>
              <a:t> </a:t>
            </a:r>
            <a:r>
              <a:rPr dirty="0"/>
              <a:t>Physics</a:t>
            </a:r>
            <a:r>
              <a:rPr spc="-45" dirty="0"/>
              <a:t> </a:t>
            </a:r>
            <a:r>
              <a:rPr dirty="0"/>
              <a:t>paper</a:t>
            </a:r>
            <a:r>
              <a:rPr spc="-45" dirty="0"/>
              <a:t> </a:t>
            </a:r>
            <a:r>
              <a:rPr dirty="0"/>
              <a:t>written</a:t>
            </a:r>
            <a:r>
              <a:rPr spc="-55" dirty="0"/>
              <a:t> </a:t>
            </a:r>
            <a:r>
              <a:rPr dirty="0"/>
              <a:t>with</a:t>
            </a:r>
            <a:r>
              <a:rPr spc="-50" dirty="0"/>
              <a:t> </a:t>
            </a:r>
            <a:r>
              <a:rPr dirty="0"/>
              <a:t>date</a:t>
            </a:r>
            <a:r>
              <a:rPr spc="-55" dirty="0"/>
              <a:t> </a:t>
            </a:r>
            <a:r>
              <a:rPr dirty="0"/>
              <a:t>of</a:t>
            </a:r>
            <a:r>
              <a:rPr spc="-50" dirty="0"/>
              <a:t> </a:t>
            </a:r>
            <a:r>
              <a:rPr spc="-10" dirty="0"/>
              <a:t>publication:</a:t>
            </a:r>
            <a:endParaRPr lang="en-US" spc="-10" dirty="0"/>
          </a:p>
          <a:p>
            <a:pPr marL="38100">
              <a:lnSpc>
                <a:spcPct val="100000"/>
              </a:lnSpc>
              <a:spcBef>
                <a:spcPts val="405"/>
              </a:spcBef>
              <a:tabLst>
                <a:tab pos="266065" algn="l"/>
              </a:tabLst>
            </a:pPr>
            <a:r>
              <a:rPr lang="en-US" b="0" spc="-10" dirty="0"/>
              <a:t>M. </a:t>
            </a:r>
            <a:r>
              <a:rPr lang="en-US" b="0" spc="-10" dirty="0" err="1"/>
              <a:t>Lemm</a:t>
            </a:r>
            <a:r>
              <a:rPr lang="en-US" b="0" spc="-10" dirty="0"/>
              <a:t>, B. </a:t>
            </a:r>
            <a:r>
              <a:rPr lang="en-US" b="0" spc="-10" dirty="0" err="1"/>
              <a:t>Nachtergaele</a:t>
            </a:r>
            <a:r>
              <a:rPr lang="en-US" b="0" spc="-10" dirty="0"/>
              <a:t>, S. </a:t>
            </a:r>
            <a:r>
              <a:rPr lang="en-US" b="0" spc="-10" dirty="0" err="1"/>
              <a:t>Warzel</a:t>
            </a:r>
            <a:r>
              <a:rPr lang="en-US" b="0" spc="-10" dirty="0"/>
              <a:t>, A. Young: The charge gap is greater than the neutral gap in fractional quantum Hall systems, </a:t>
            </a:r>
            <a:r>
              <a:rPr lang="en-GB" b="0" i="0" u="none" strike="noStrike" dirty="0">
                <a:effectLst/>
                <a:latin typeface="+mn-lt"/>
                <a:hlinkClick r:id="rId2"/>
              </a:rPr>
              <a:t>arXiv:2410.11645</a:t>
            </a:r>
            <a:r>
              <a:rPr lang="en-GB" b="1" i="0" u="none" strike="noStrike" dirty="0">
                <a:solidFill>
                  <a:srgbClr val="000000"/>
                </a:solidFill>
                <a:effectLst/>
                <a:latin typeface="+mn-lt"/>
              </a:rPr>
              <a:t> 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+mn-lt"/>
              </a:rPr>
              <a:t>[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+mn-lt"/>
              </a:rPr>
              <a:t>cond-mat.str-el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+mn-lt"/>
              </a:rPr>
              <a:t>].</a:t>
            </a:r>
            <a:endParaRPr lang="en-US" b="0" spc="-10" dirty="0">
              <a:latin typeface="+mn-lt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Any</a:t>
            </a:r>
            <a:r>
              <a:rPr spc="-35" dirty="0"/>
              <a:t> </a:t>
            </a:r>
            <a:r>
              <a:rPr dirty="0"/>
              <a:t>other</a:t>
            </a:r>
            <a:r>
              <a:rPr spc="-30" dirty="0"/>
              <a:t> </a:t>
            </a:r>
            <a:r>
              <a:rPr spc="-10" dirty="0"/>
              <a:t>information: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n-ZA" b="0" spc="-25" dirty="0">
                <a:latin typeface="Calibri"/>
                <a:cs typeface="Calibri"/>
              </a:rPr>
              <a:t>German Physical Society</a:t>
            </a:r>
            <a:endParaRPr b="0" spc="-10" dirty="0">
              <a:latin typeface="Calibri"/>
              <a:cs typeface="Calibri"/>
            </a:endParaRPr>
          </a:p>
        </p:txBody>
      </p:sp>
      <p:pic>
        <p:nvPicPr>
          <p:cNvPr id="2050" name="Picture 2" descr="Picture of Simone Warzel">
            <a:extLst>
              <a:ext uri="{FF2B5EF4-FFF2-40B4-BE49-F238E27FC236}">
                <a16:creationId xmlns:a16="http://schemas.microsoft.com/office/drawing/2014/main" id="{17C513A6-7C1A-FE1D-E742-FB3EA0F91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008414"/>
            <a:ext cx="2209800" cy="2841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669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457200"/>
            <a:ext cx="10423697" cy="944489"/>
          </a:xfrm>
          <a:prstGeom prst="rect">
            <a:avLst/>
          </a:prstGeom>
        </p:spPr>
        <p:txBody>
          <a:bodyPr vert="horz" wrap="square" lIns="0" tIns="264795" rIns="0" bIns="0" rtlCol="0">
            <a:spAutoFit/>
          </a:bodyPr>
          <a:lstStyle/>
          <a:p>
            <a:pPr marR="873760" algn="ctr">
              <a:lnSpc>
                <a:spcPct val="100000"/>
              </a:lnSpc>
              <a:spcBef>
                <a:spcPts val="2085"/>
              </a:spcBef>
            </a:pPr>
            <a:r>
              <a:rPr lang="en-GB" altLang="zh-CN" sz="4400" dirty="0"/>
              <a:t>Shuang-Nan Zhang </a:t>
            </a:r>
            <a:r>
              <a:rPr lang="en-CH" altLang="zh-CN" sz="4400" dirty="0"/>
              <a:t>(C19)</a:t>
            </a:r>
            <a:endParaRPr spc="-10"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800599" y="1905000"/>
            <a:ext cx="6461297" cy="4771178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266065" indent="-227965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Affiliation </a:t>
            </a:r>
            <a:r>
              <a:rPr dirty="0"/>
              <a:t>to</a:t>
            </a:r>
            <a:r>
              <a:rPr spc="5" dirty="0"/>
              <a:t> </a:t>
            </a:r>
            <a:r>
              <a:rPr spc="-10" dirty="0"/>
              <a:t>IUPAP:</a:t>
            </a:r>
          </a:p>
          <a:p>
            <a:pPr marL="38100">
              <a:lnSpc>
                <a:spcPct val="100000"/>
              </a:lnSpc>
              <a:spcBef>
                <a:spcPts val="500"/>
              </a:spcBef>
            </a:pPr>
            <a:r>
              <a:rPr lang="en-ZA" b="0" spc="-10" dirty="0"/>
              <a:t>Chair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Commission/Category:</a:t>
            </a:r>
          </a:p>
          <a:p>
            <a:pPr marL="38100">
              <a:lnSpc>
                <a:spcPct val="100000"/>
              </a:lnSpc>
              <a:spcBef>
                <a:spcPts val="409"/>
              </a:spcBef>
            </a:pPr>
            <a:r>
              <a:rPr lang="en-GB" b="0" dirty="0">
                <a:latin typeface="Calibri"/>
                <a:cs typeface="Calibri"/>
              </a:rPr>
              <a:t>Commission on </a:t>
            </a:r>
            <a:r>
              <a:rPr lang="en-US" altLang="zh-CN" b="0" dirty="0" err="1">
                <a:latin typeface="Calibri"/>
                <a:cs typeface="Calibri"/>
              </a:rPr>
              <a:t>Astrop</a:t>
            </a:r>
            <a:r>
              <a:rPr lang="en-GB" b="0" dirty="0" err="1">
                <a:latin typeface="Calibri"/>
                <a:cs typeface="Calibri"/>
              </a:rPr>
              <a:t>hysics</a:t>
            </a:r>
            <a:r>
              <a:rPr lang="en-GB" b="0" dirty="0">
                <a:latin typeface="Calibri"/>
                <a:cs typeface="Calibri"/>
              </a:rPr>
              <a:t> (C18) 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45" dirty="0"/>
              <a:t> </a:t>
            </a:r>
            <a:r>
              <a:rPr dirty="0"/>
              <a:t>Job</a:t>
            </a:r>
            <a:r>
              <a:rPr spc="-50" dirty="0"/>
              <a:t> </a:t>
            </a:r>
            <a:r>
              <a:rPr spc="-10" dirty="0"/>
              <a:t>Title:</a:t>
            </a:r>
          </a:p>
          <a:p>
            <a:pPr marL="38100">
              <a:lnSpc>
                <a:spcPct val="100000"/>
              </a:lnSpc>
              <a:spcBef>
                <a:spcPts val="380"/>
              </a:spcBef>
            </a:pPr>
            <a:r>
              <a:rPr lang="en-US" b="0" spc="-10" dirty="0"/>
              <a:t>Full professor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25" dirty="0"/>
              <a:t> </a:t>
            </a:r>
            <a:r>
              <a:rPr spc="-10" dirty="0"/>
              <a:t>affiliation</a:t>
            </a:r>
            <a:r>
              <a:rPr spc="-35" dirty="0"/>
              <a:t> </a:t>
            </a:r>
            <a:r>
              <a:rPr spc="-10" dirty="0"/>
              <a:t>(Institution):</a:t>
            </a:r>
          </a:p>
          <a:p>
            <a:pPr marL="38100">
              <a:lnSpc>
                <a:spcPct val="100000"/>
              </a:lnSpc>
              <a:spcBef>
                <a:spcPts val="505"/>
              </a:spcBef>
            </a:pPr>
            <a:r>
              <a:rPr lang="en-US" b="0" i="0" u="none" strike="noStrike" dirty="0">
                <a:solidFill>
                  <a:srgbClr val="072140"/>
                </a:solidFill>
                <a:effectLst/>
                <a:latin typeface="+mn-lt"/>
              </a:rPr>
              <a:t>Particle Astrophysics Division, Institute of High Energy Physics, the Chinese Academy of Sciences, Beijing, China</a:t>
            </a:r>
            <a:endParaRPr b="0" spc="-10" dirty="0">
              <a:latin typeface="+mn-lt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9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Area</a:t>
            </a:r>
            <a:r>
              <a:rPr spc="-30" dirty="0"/>
              <a:t> </a:t>
            </a:r>
            <a:r>
              <a:rPr dirty="0"/>
              <a:t>of</a:t>
            </a:r>
            <a:r>
              <a:rPr spc="-25" dirty="0"/>
              <a:t> </a:t>
            </a:r>
            <a:r>
              <a:rPr spc="-10" dirty="0"/>
              <a:t>Study/Research/Expertise: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n-US" b="0" spc="-10" dirty="0">
                <a:latin typeface="Calibri"/>
                <a:cs typeface="Calibri"/>
              </a:rPr>
              <a:t>High energy astrophysics, black holes, neutron stars, space instrumentation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Last</a:t>
            </a:r>
            <a:r>
              <a:rPr spc="-45" dirty="0"/>
              <a:t> </a:t>
            </a:r>
            <a:r>
              <a:rPr dirty="0"/>
              <a:t>Physics</a:t>
            </a:r>
            <a:r>
              <a:rPr spc="-45" dirty="0"/>
              <a:t> </a:t>
            </a:r>
            <a:r>
              <a:rPr dirty="0"/>
              <a:t>paper</a:t>
            </a:r>
            <a:r>
              <a:rPr spc="-45" dirty="0"/>
              <a:t> </a:t>
            </a:r>
            <a:r>
              <a:rPr dirty="0"/>
              <a:t>written</a:t>
            </a:r>
            <a:r>
              <a:rPr spc="-55" dirty="0"/>
              <a:t> </a:t>
            </a:r>
            <a:r>
              <a:rPr dirty="0"/>
              <a:t>with</a:t>
            </a:r>
            <a:r>
              <a:rPr spc="-50" dirty="0"/>
              <a:t> </a:t>
            </a:r>
            <a:r>
              <a:rPr dirty="0"/>
              <a:t>date</a:t>
            </a:r>
            <a:r>
              <a:rPr spc="-55" dirty="0"/>
              <a:t> </a:t>
            </a:r>
            <a:r>
              <a:rPr dirty="0"/>
              <a:t>of</a:t>
            </a:r>
            <a:r>
              <a:rPr spc="-50" dirty="0"/>
              <a:t> </a:t>
            </a:r>
            <a:r>
              <a:rPr spc="-10" dirty="0"/>
              <a:t>publication:</a:t>
            </a:r>
            <a:endParaRPr lang="en-US" spc="-10" dirty="0"/>
          </a:p>
          <a:p>
            <a:pPr marL="38100">
              <a:lnSpc>
                <a:spcPct val="100000"/>
              </a:lnSpc>
              <a:spcBef>
                <a:spcPts val="405"/>
              </a:spcBef>
              <a:tabLst>
                <a:tab pos="266065" algn="l"/>
              </a:tabLst>
            </a:pPr>
            <a:r>
              <a:rPr lang="en-US" b="0" spc="-10" dirty="0"/>
              <a:t>Moradi, R. et al: , </a:t>
            </a:r>
            <a:r>
              <a:rPr lang="en-US" b="0" spc="-10" dirty="0">
                <a:hlinkClick r:id="rId2"/>
              </a:rPr>
              <a:t>The Astrophysical Journal, 977 (2) 155, Dec. 2024</a:t>
            </a:r>
            <a:r>
              <a:rPr lang="en-US" b="0" spc="-10" dirty="0"/>
              <a:t>,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+mn-lt"/>
                <a:hlinkClick r:id="rId3"/>
              </a:rPr>
              <a:t>arXiv:2410.17189</a:t>
            </a:r>
            <a:endParaRPr lang="en-US" b="0" spc="-10" dirty="0">
              <a:latin typeface="+mn-lt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Any</a:t>
            </a:r>
            <a:r>
              <a:rPr spc="-35" dirty="0"/>
              <a:t> </a:t>
            </a:r>
            <a:r>
              <a:rPr dirty="0"/>
              <a:t>other</a:t>
            </a:r>
            <a:r>
              <a:rPr spc="-30" dirty="0"/>
              <a:t> </a:t>
            </a:r>
            <a:r>
              <a:rPr spc="-10" dirty="0"/>
              <a:t>information: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n-ZA" b="0" spc="-25" dirty="0">
                <a:latin typeface="Calibri"/>
                <a:cs typeface="Calibri"/>
              </a:rPr>
              <a:t>Chinese Astronomical Society; PI of several ongoing space (X-ray, gamma-ray and high energy particle) missions of China, e.g., Insight-HXMT, POLAR-2, eXTP, HERD, etc.</a:t>
            </a:r>
            <a:endParaRPr b="0" spc="-10" dirty="0">
              <a:latin typeface="Calibri"/>
              <a:cs typeface="Calibri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443C81A7-FB66-4A0D-BBAE-4773DECD7E3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19" r="15124"/>
          <a:stretch/>
        </p:blipFill>
        <p:spPr>
          <a:xfrm flipH="1">
            <a:off x="842962" y="1928812"/>
            <a:ext cx="33528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0781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99" y="1961526"/>
            <a:ext cx="2686958" cy="3753474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346992" y="1981200"/>
            <a:ext cx="856923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• </a:t>
            </a:r>
            <a:r>
              <a:rPr lang="es-ES" b="1" dirty="0" err="1"/>
              <a:t>Affiliation</a:t>
            </a:r>
            <a:r>
              <a:rPr lang="es-ES" b="1" dirty="0"/>
              <a:t> to IUPAP:</a:t>
            </a:r>
          </a:p>
          <a:p>
            <a:r>
              <a:rPr lang="es-ES" dirty="0" err="1"/>
              <a:t>Chair</a:t>
            </a:r>
            <a:endParaRPr lang="es-ES" dirty="0"/>
          </a:p>
          <a:p>
            <a:r>
              <a:rPr lang="es-ES" dirty="0"/>
              <a:t>• </a:t>
            </a:r>
            <a:r>
              <a:rPr lang="es-ES" b="1" dirty="0" err="1"/>
              <a:t>Commission</a:t>
            </a:r>
            <a:r>
              <a:rPr lang="es-ES" b="1" dirty="0"/>
              <a:t>/</a:t>
            </a:r>
            <a:r>
              <a:rPr lang="es-ES" b="1" dirty="0" err="1"/>
              <a:t>Category</a:t>
            </a:r>
            <a:r>
              <a:rPr lang="es-ES" b="1" dirty="0"/>
              <a:t>:</a:t>
            </a:r>
          </a:p>
          <a:p>
            <a:r>
              <a:rPr lang="es-ES" dirty="0" err="1"/>
              <a:t>Commission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Computational</a:t>
            </a:r>
            <a:r>
              <a:rPr lang="es-ES" dirty="0"/>
              <a:t> </a:t>
            </a:r>
            <a:r>
              <a:rPr lang="es-ES" dirty="0" err="1"/>
              <a:t>Physics</a:t>
            </a:r>
            <a:r>
              <a:rPr lang="es-ES" dirty="0"/>
              <a:t> (C20)</a:t>
            </a:r>
          </a:p>
          <a:p>
            <a:r>
              <a:rPr lang="es-ES" dirty="0"/>
              <a:t>• </a:t>
            </a:r>
            <a:r>
              <a:rPr lang="es-ES" b="1" dirty="0" err="1"/>
              <a:t>Current</a:t>
            </a:r>
            <a:r>
              <a:rPr lang="es-ES" b="1" dirty="0"/>
              <a:t> Job </a:t>
            </a:r>
            <a:r>
              <a:rPr lang="es-ES" b="1" dirty="0" err="1"/>
              <a:t>Title</a:t>
            </a:r>
            <a:r>
              <a:rPr lang="es-ES" b="1" dirty="0"/>
              <a:t>:</a:t>
            </a:r>
          </a:p>
          <a:p>
            <a:r>
              <a:rPr lang="en-US" dirty="0"/>
              <a:t>Honorary Professor</a:t>
            </a:r>
          </a:p>
          <a:p>
            <a:r>
              <a:rPr lang="es-ES" dirty="0"/>
              <a:t>• </a:t>
            </a:r>
            <a:r>
              <a:rPr lang="es-ES" b="1" dirty="0" err="1"/>
              <a:t>Current</a:t>
            </a:r>
            <a:r>
              <a:rPr lang="es-ES" b="1" dirty="0"/>
              <a:t> </a:t>
            </a:r>
            <a:r>
              <a:rPr lang="es-ES" b="1" dirty="0" err="1"/>
              <a:t>affiliation</a:t>
            </a:r>
            <a:r>
              <a:rPr lang="es-ES" b="1" dirty="0"/>
              <a:t> (</a:t>
            </a:r>
            <a:r>
              <a:rPr lang="es-ES" b="1" dirty="0" err="1"/>
              <a:t>Institution</a:t>
            </a:r>
            <a:r>
              <a:rPr lang="es-ES" b="1" dirty="0"/>
              <a:t>):</a:t>
            </a:r>
          </a:p>
          <a:p>
            <a:r>
              <a:rPr lang="es-ES" dirty="0"/>
              <a:t>Universidad de La Laguna, Tenerife, </a:t>
            </a:r>
            <a:r>
              <a:rPr lang="es-ES" dirty="0" err="1"/>
              <a:t>Canary</a:t>
            </a:r>
            <a:r>
              <a:rPr lang="es-ES" dirty="0"/>
              <a:t> </a:t>
            </a:r>
            <a:r>
              <a:rPr lang="es-ES" dirty="0" err="1"/>
              <a:t>Islands</a:t>
            </a:r>
            <a:r>
              <a:rPr lang="es-ES" dirty="0"/>
              <a:t>. </a:t>
            </a:r>
            <a:r>
              <a:rPr lang="es-ES" dirty="0" err="1"/>
              <a:t>Spain</a:t>
            </a:r>
            <a:endParaRPr lang="es-ES" dirty="0"/>
          </a:p>
          <a:p>
            <a:r>
              <a:rPr lang="es-ES" dirty="0"/>
              <a:t>• </a:t>
            </a:r>
            <a:r>
              <a:rPr lang="es-ES" b="1" dirty="0" err="1"/>
              <a:t>Area</a:t>
            </a:r>
            <a:r>
              <a:rPr lang="es-ES" b="1" dirty="0"/>
              <a:t> of </a:t>
            </a:r>
            <a:r>
              <a:rPr lang="es-ES" b="1" dirty="0" err="1"/>
              <a:t>Study</a:t>
            </a:r>
            <a:r>
              <a:rPr lang="es-ES" b="1" dirty="0"/>
              <a:t>/</a:t>
            </a:r>
            <a:r>
              <a:rPr lang="es-ES" b="1" dirty="0" err="1"/>
              <a:t>Research</a:t>
            </a:r>
            <a:r>
              <a:rPr lang="es-ES" b="1" dirty="0"/>
              <a:t>/</a:t>
            </a:r>
            <a:r>
              <a:rPr lang="es-ES" b="1" dirty="0" err="1"/>
              <a:t>Expertise</a:t>
            </a:r>
            <a:r>
              <a:rPr lang="es-ES" b="1" dirty="0"/>
              <a:t>:</a:t>
            </a:r>
          </a:p>
          <a:p>
            <a:r>
              <a:rPr lang="es-ES" dirty="0" err="1"/>
              <a:t>Computational</a:t>
            </a:r>
            <a:r>
              <a:rPr lang="es-ES" dirty="0"/>
              <a:t> </a:t>
            </a:r>
            <a:r>
              <a:rPr lang="es-ES" dirty="0" err="1"/>
              <a:t>Physics</a:t>
            </a:r>
            <a:r>
              <a:rPr lang="es-ES" dirty="0"/>
              <a:t>. Condensed </a:t>
            </a:r>
            <a:r>
              <a:rPr lang="es-ES" dirty="0" err="1"/>
              <a:t>Matter</a:t>
            </a:r>
            <a:r>
              <a:rPr lang="es-ES" dirty="0"/>
              <a:t>. </a:t>
            </a:r>
            <a:r>
              <a:rPr lang="es-ES" dirty="0" err="1"/>
              <a:t>Matter</a:t>
            </a:r>
            <a:r>
              <a:rPr lang="es-ES" dirty="0"/>
              <a:t> </a:t>
            </a:r>
            <a:r>
              <a:rPr lang="es-ES" dirty="0" err="1"/>
              <a:t>under</a:t>
            </a:r>
            <a:r>
              <a:rPr lang="es-ES" dirty="0"/>
              <a:t> extreme </a:t>
            </a:r>
            <a:r>
              <a:rPr lang="es-ES" dirty="0" err="1"/>
              <a:t>conditions</a:t>
            </a:r>
            <a:r>
              <a:rPr lang="es-ES" dirty="0"/>
              <a:t>.</a:t>
            </a:r>
          </a:p>
          <a:p>
            <a:r>
              <a:rPr lang="en-US" dirty="0"/>
              <a:t>• </a:t>
            </a:r>
            <a:r>
              <a:rPr lang="en-US" b="1" dirty="0"/>
              <a:t>Last Physics paper written with date of publication:</a:t>
            </a:r>
          </a:p>
          <a:p>
            <a:r>
              <a:rPr lang="en-US" dirty="0"/>
              <a:t>High-pressure structural and electrical properties of </a:t>
            </a:r>
            <a:r>
              <a:rPr lang="en-US" dirty="0" err="1"/>
              <a:t>pyrochlore</a:t>
            </a:r>
            <a:r>
              <a:rPr lang="en-US" dirty="0"/>
              <a:t>: Enhanced octahedral distortions and electrical resistance of La2Sn2O7, </a:t>
            </a:r>
            <a:r>
              <a:rPr lang="en-US" dirty="0" err="1"/>
              <a:t>Jia</a:t>
            </a:r>
            <a:r>
              <a:rPr lang="en-US" dirty="0"/>
              <a:t> S. et al, </a:t>
            </a:r>
            <a:r>
              <a:rPr lang="en-US" dirty="0">
                <a:hlinkClick r:id="rId3"/>
              </a:rPr>
              <a:t>Journal of Materials Research and Technology, 34 (2025), 175-183</a:t>
            </a:r>
            <a:r>
              <a:rPr lang="en-US" dirty="0"/>
              <a:t> .  Pub. Jan-</a:t>
            </a:r>
            <a:r>
              <a:rPr lang="en-US" dirty="0" err="1"/>
              <a:t>feb</a:t>
            </a:r>
            <a:r>
              <a:rPr lang="en-US" dirty="0"/>
              <a:t> 2025.</a:t>
            </a:r>
            <a:endParaRPr lang="nl-NL" dirty="0"/>
          </a:p>
          <a:p>
            <a:r>
              <a:rPr lang="es-ES" dirty="0"/>
              <a:t>• </a:t>
            </a:r>
            <a:r>
              <a:rPr lang="es-ES" b="1" dirty="0" err="1"/>
              <a:t>Any</a:t>
            </a:r>
            <a:r>
              <a:rPr lang="es-ES" b="1" dirty="0"/>
              <a:t> </a:t>
            </a:r>
            <a:r>
              <a:rPr lang="es-ES" b="1" dirty="0" err="1"/>
              <a:t>other</a:t>
            </a:r>
            <a:r>
              <a:rPr lang="es-ES" b="1" dirty="0"/>
              <a:t> </a:t>
            </a:r>
            <a:r>
              <a:rPr lang="es-ES" b="1" dirty="0" err="1"/>
              <a:t>information</a:t>
            </a:r>
            <a:r>
              <a:rPr lang="es-ES" b="1" dirty="0"/>
              <a:t>:</a:t>
            </a:r>
          </a:p>
          <a:p>
            <a:r>
              <a:rPr lang="es-ES" dirty="0"/>
              <a:t>Royal </a:t>
            </a:r>
            <a:r>
              <a:rPr lang="es-ES" dirty="0" err="1"/>
              <a:t>Spanish</a:t>
            </a:r>
            <a:r>
              <a:rPr lang="es-ES" dirty="0"/>
              <a:t> </a:t>
            </a:r>
            <a:r>
              <a:rPr lang="es-ES" dirty="0" err="1"/>
              <a:t>Physical</a:t>
            </a:r>
            <a:r>
              <a:rPr lang="es-ES" dirty="0"/>
              <a:t> </a:t>
            </a:r>
            <a:r>
              <a:rPr lang="es-ES" dirty="0" err="1"/>
              <a:t>Society</a:t>
            </a:r>
            <a:r>
              <a:rPr lang="es-ES" dirty="0"/>
              <a:t>. </a:t>
            </a:r>
            <a:r>
              <a:rPr lang="es-ES" u="sng" dirty="0">
                <a:hlinkClick r:id="rId4"/>
              </a:rPr>
              <a:t>https://portalciencia.ull.es/investigadores/80940/detalle</a:t>
            </a:r>
            <a:r>
              <a:rPr lang="es-ES" dirty="0"/>
              <a:t> </a:t>
            </a:r>
          </a:p>
          <a:p>
            <a:endParaRPr lang="es-E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7148EB-BBF5-E76D-0227-9ED096DF927B}"/>
              </a:ext>
            </a:extLst>
          </p:cNvPr>
          <p:cNvSpPr txBox="1"/>
          <p:nvPr/>
        </p:nvSpPr>
        <p:spPr>
          <a:xfrm>
            <a:off x="2819302" y="615315"/>
            <a:ext cx="6553397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>
                <a:solidFill>
                  <a:srgbClr val="FB0007"/>
                </a:solidFill>
                <a:effectLst/>
                <a:latin typeface="+mj-lt"/>
              </a:rPr>
              <a:t>Alfonso Muñoz González (C20)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633837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381000"/>
            <a:ext cx="10423697" cy="1236877"/>
          </a:xfrm>
          <a:prstGeom prst="rect">
            <a:avLst/>
          </a:prstGeom>
        </p:spPr>
        <p:txBody>
          <a:bodyPr vert="horz" wrap="square" lIns="0" tIns="264795" rIns="0" bIns="0" rtlCol="0">
            <a:spAutoFit/>
          </a:bodyPr>
          <a:lstStyle/>
          <a:p>
            <a:pPr marR="873760" algn="ctr">
              <a:lnSpc>
                <a:spcPct val="100000"/>
              </a:lnSpc>
              <a:spcBef>
                <a:spcPts val="2085"/>
              </a:spcBef>
            </a:pPr>
            <a:r>
              <a:rPr lang="en-ZA" spc="-25" dirty="0"/>
              <a:t>Eric Rosas (AC1)</a:t>
            </a:r>
            <a:br>
              <a:rPr lang="en-ZA" spc="-25" dirty="0"/>
            </a:br>
            <a:endParaRPr sz="2000" spc="-10"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827317" y="1717039"/>
            <a:ext cx="7434580" cy="4617290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266065" indent="-227965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Affiliation </a:t>
            </a:r>
            <a:r>
              <a:rPr dirty="0"/>
              <a:t>to</a:t>
            </a:r>
            <a:r>
              <a:rPr spc="5" dirty="0"/>
              <a:t> </a:t>
            </a:r>
            <a:r>
              <a:rPr spc="-10" dirty="0"/>
              <a:t>IUPAP:</a:t>
            </a:r>
          </a:p>
          <a:p>
            <a:pPr marL="38100">
              <a:lnSpc>
                <a:spcPct val="100000"/>
              </a:lnSpc>
              <a:spcBef>
                <a:spcPts val="500"/>
              </a:spcBef>
            </a:pPr>
            <a:r>
              <a:rPr lang="es-MX" b="0" spc="-10" dirty="0" err="1"/>
              <a:t>Affiliated</a:t>
            </a:r>
            <a:r>
              <a:rPr lang="es-MX" b="0" spc="-10" dirty="0"/>
              <a:t> </a:t>
            </a:r>
            <a:r>
              <a:rPr lang="es-MX" b="0" spc="-10" dirty="0" err="1"/>
              <a:t>Commission</a:t>
            </a:r>
            <a:r>
              <a:rPr lang="es-MX" b="0" spc="-10" dirty="0"/>
              <a:t> </a:t>
            </a:r>
            <a:r>
              <a:rPr lang="es-MX" b="0" spc="-10" dirty="0" err="1"/>
              <a:t>Chair</a:t>
            </a:r>
            <a:r>
              <a:rPr lang="es-MX" b="0" spc="-10" dirty="0"/>
              <a:t> - </a:t>
            </a:r>
            <a:r>
              <a:rPr lang="es-MX" b="0" spc="-10" dirty="0" err="1"/>
              <a:t>President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Commission/Category:</a:t>
            </a:r>
          </a:p>
          <a:p>
            <a:pPr marL="38100">
              <a:lnSpc>
                <a:spcPct val="100000"/>
              </a:lnSpc>
              <a:spcBef>
                <a:spcPts val="409"/>
              </a:spcBef>
            </a:pPr>
            <a:r>
              <a:rPr lang="es-MX" b="0" dirty="0">
                <a:latin typeface="Calibri"/>
                <a:cs typeface="Calibri"/>
              </a:rPr>
              <a:t>AC1 – International </a:t>
            </a:r>
            <a:r>
              <a:rPr lang="es-MX" b="0" dirty="0" err="1">
                <a:latin typeface="Calibri"/>
                <a:cs typeface="Calibri"/>
              </a:rPr>
              <a:t>Commission</a:t>
            </a:r>
            <a:r>
              <a:rPr lang="es-MX" b="0" dirty="0">
                <a:latin typeface="Calibri"/>
                <a:cs typeface="Calibri"/>
              </a:rPr>
              <a:t> </a:t>
            </a:r>
            <a:r>
              <a:rPr lang="es-MX" b="0" dirty="0" err="1">
                <a:latin typeface="Calibri"/>
                <a:cs typeface="Calibri"/>
              </a:rPr>
              <a:t>for</a:t>
            </a:r>
            <a:r>
              <a:rPr lang="es-MX" b="0" dirty="0">
                <a:latin typeface="Calibri"/>
                <a:cs typeface="Calibri"/>
              </a:rPr>
              <a:t> </a:t>
            </a:r>
            <a:r>
              <a:rPr lang="es-MX" b="0" dirty="0" err="1">
                <a:latin typeface="Calibri"/>
                <a:cs typeface="Calibri"/>
              </a:rPr>
              <a:t>Optics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45" dirty="0"/>
              <a:t> </a:t>
            </a:r>
            <a:r>
              <a:rPr dirty="0"/>
              <a:t>Job</a:t>
            </a:r>
            <a:r>
              <a:rPr spc="-50" dirty="0"/>
              <a:t> </a:t>
            </a:r>
            <a:r>
              <a:rPr spc="-10" dirty="0"/>
              <a:t>Title:</a:t>
            </a:r>
          </a:p>
          <a:p>
            <a:pPr marL="38100">
              <a:lnSpc>
                <a:spcPct val="100000"/>
              </a:lnSpc>
              <a:spcBef>
                <a:spcPts val="380"/>
              </a:spcBef>
            </a:pPr>
            <a:r>
              <a:rPr lang="es-MX" b="0" spc="-10" dirty="0" err="1">
                <a:latin typeface="Calibri"/>
                <a:cs typeface="Calibri"/>
              </a:rPr>
              <a:t>President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25" dirty="0"/>
              <a:t> </a:t>
            </a:r>
            <a:r>
              <a:rPr spc="-10" dirty="0"/>
              <a:t>affiliation</a:t>
            </a:r>
            <a:r>
              <a:rPr spc="-35" dirty="0"/>
              <a:t> </a:t>
            </a:r>
            <a:r>
              <a:rPr spc="-10" dirty="0"/>
              <a:t>(Institution):</a:t>
            </a:r>
          </a:p>
          <a:p>
            <a:pPr marL="38100">
              <a:lnSpc>
                <a:spcPct val="100000"/>
              </a:lnSpc>
              <a:spcBef>
                <a:spcPts val="505"/>
              </a:spcBef>
            </a:pPr>
            <a:r>
              <a:rPr lang="es-MX" b="0" dirty="0">
                <a:latin typeface="Calibri"/>
                <a:cs typeface="Calibri"/>
              </a:rPr>
              <a:t>Clúster Mexicano de Fotónica /  Universidad Autónoma del Estado </a:t>
            </a:r>
            <a:r>
              <a:rPr lang="es-MX" b="0">
                <a:latin typeface="Calibri"/>
                <a:cs typeface="Calibri"/>
              </a:rPr>
              <a:t>de México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9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Area</a:t>
            </a:r>
            <a:r>
              <a:rPr spc="-30" dirty="0"/>
              <a:t> </a:t>
            </a:r>
            <a:r>
              <a:rPr dirty="0"/>
              <a:t>of</a:t>
            </a:r>
            <a:r>
              <a:rPr spc="-25" dirty="0"/>
              <a:t> </a:t>
            </a:r>
            <a:r>
              <a:rPr spc="-10" dirty="0"/>
              <a:t>Study/Research/Expertise: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s-MX" b="0" spc="-10" dirty="0" err="1">
                <a:latin typeface="Calibri"/>
                <a:cs typeface="Calibri"/>
              </a:rPr>
              <a:t>Optics</a:t>
            </a:r>
            <a:r>
              <a:rPr lang="es-MX" b="0" spc="-10" dirty="0">
                <a:latin typeface="Calibri"/>
                <a:cs typeface="Calibri"/>
              </a:rPr>
              <a:t> &amp; </a:t>
            </a:r>
            <a:r>
              <a:rPr lang="es-MX" b="0" spc="-10" dirty="0" err="1">
                <a:latin typeface="Calibri"/>
                <a:cs typeface="Calibri"/>
              </a:rPr>
              <a:t>Photonics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Last</a:t>
            </a:r>
            <a:r>
              <a:rPr spc="-45" dirty="0"/>
              <a:t> </a:t>
            </a:r>
            <a:r>
              <a:rPr dirty="0"/>
              <a:t>Physics</a:t>
            </a:r>
            <a:r>
              <a:rPr spc="-45" dirty="0"/>
              <a:t> </a:t>
            </a:r>
            <a:r>
              <a:rPr dirty="0"/>
              <a:t>paper</a:t>
            </a:r>
            <a:r>
              <a:rPr spc="-45" dirty="0"/>
              <a:t> </a:t>
            </a:r>
            <a:r>
              <a:rPr dirty="0"/>
              <a:t>written</a:t>
            </a:r>
            <a:r>
              <a:rPr spc="-55" dirty="0"/>
              <a:t> </a:t>
            </a:r>
            <a:r>
              <a:rPr dirty="0"/>
              <a:t>with</a:t>
            </a:r>
            <a:r>
              <a:rPr spc="-50" dirty="0"/>
              <a:t> </a:t>
            </a:r>
            <a:r>
              <a:rPr dirty="0"/>
              <a:t>date</a:t>
            </a:r>
            <a:r>
              <a:rPr spc="-55" dirty="0"/>
              <a:t> </a:t>
            </a:r>
            <a:r>
              <a:rPr dirty="0"/>
              <a:t>of</a:t>
            </a:r>
            <a:r>
              <a:rPr spc="-50" dirty="0"/>
              <a:t> </a:t>
            </a:r>
            <a:r>
              <a:rPr spc="-10" dirty="0"/>
              <a:t>publication:</a:t>
            </a:r>
          </a:p>
          <a:p>
            <a:pPr marL="38100" marR="30480">
              <a:lnSpc>
                <a:spcPct val="100000"/>
              </a:lnSpc>
              <a:spcBef>
                <a:spcPts val="1010"/>
              </a:spcBef>
            </a:pPr>
            <a:r>
              <a:rPr lang="en-US" b="0" dirty="0"/>
              <a:t>Irena </a:t>
            </a:r>
            <a:r>
              <a:rPr lang="en-US" b="0" dirty="0" err="1"/>
              <a:t>Fryc</a:t>
            </a:r>
            <a:r>
              <a:rPr lang="en-US" b="0" dirty="0"/>
              <a:t> </a:t>
            </a:r>
            <a:r>
              <a:rPr lang="en-US" b="0" i="1" dirty="0"/>
              <a:t>et al</a:t>
            </a:r>
            <a:r>
              <a:rPr lang="en-US" b="0" dirty="0"/>
              <a:t>, The spectral mismatch correction factor estimation using broadband photometer measurements and catalog parameters for tested white LED sources</a:t>
            </a:r>
            <a:r>
              <a:rPr lang="en-ZA" b="0" dirty="0">
                <a:latin typeface="Calibri"/>
                <a:cs typeface="Calibri"/>
              </a:rPr>
              <a:t>, </a:t>
            </a:r>
            <a:r>
              <a:rPr lang="en-US" b="0" dirty="0">
                <a:hlinkClick r:id="rId2"/>
              </a:rPr>
              <a:t>Optics and Lasers in Engineering </a:t>
            </a:r>
            <a:r>
              <a:rPr lang="en-US" dirty="0">
                <a:hlinkClick r:id="rId2"/>
              </a:rPr>
              <a:t>184</a:t>
            </a:r>
            <a:r>
              <a:rPr lang="en-US" b="0" dirty="0">
                <a:hlinkClick r:id="rId2"/>
              </a:rPr>
              <a:t> (2025) 108614</a:t>
            </a:r>
            <a:r>
              <a:rPr lang="en-ZA" b="0" dirty="0">
                <a:latin typeface="Calibri"/>
                <a:cs typeface="Calibri"/>
              </a:rPr>
              <a:t>.</a:t>
            </a:r>
            <a:endParaRPr lang="en-ZA" sz="150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Any</a:t>
            </a:r>
            <a:r>
              <a:rPr spc="-35" dirty="0"/>
              <a:t> </a:t>
            </a:r>
            <a:r>
              <a:rPr dirty="0"/>
              <a:t>other</a:t>
            </a:r>
            <a:r>
              <a:rPr spc="-30" dirty="0"/>
              <a:t> </a:t>
            </a:r>
            <a:r>
              <a:rPr spc="-10" dirty="0"/>
              <a:t>information: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n-ZA" b="0" spc="-25" dirty="0">
                <a:latin typeface="Calibri"/>
                <a:cs typeface="Calibri"/>
              </a:rPr>
              <a:t>Former ICO Appointed Vice-President by the Red </a:t>
            </a:r>
            <a:r>
              <a:rPr lang="en-ZA" b="0" spc="-25" dirty="0" err="1">
                <a:latin typeface="Calibri"/>
                <a:cs typeface="Calibri"/>
              </a:rPr>
              <a:t>Iberoamericana</a:t>
            </a:r>
            <a:r>
              <a:rPr lang="en-ZA" b="0" spc="-25" dirty="0">
                <a:latin typeface="Calibri"/>
                <a:cs typeface="Calibri"/>
              </a:rPr>
              <a:t> de </a:t>
            </a:r>
            <a:r>
              <a:rPr lang="en-ZA" b="0" spc="-25" dirty="0" err="1">
                <a:latin typeface="Calibri"/>
                <a:cs typeface="Calibri"/>
              </a:rPr>
              <a:t>Óptica</a:t>
            </a:r>
            <a:endParaRPr b="0" spc="-10" dirty="0">
              <a:latin typeface="Calibri"/>
              <a:cs typeface="Calibri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6440F9E-88A4-32D4-D1A2-F32AFF591F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7179" y="1969930"/>
            <a:ext cx="2283762" cy="2884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3">
            <a:extLst>
              <a:ext uri="{FF2B5EF4-FFF2-40B4-BE49-F238E27FC236}">
                <a16:creationId xmlns:a16="http://schemas.microsoft.com/office/drawing/2014/main" id="{E7B7D452-6209-1A3C-40AD-A60B9314BAF7}"/>
              </a:ext>
            </a:extLst>
          </p:cNvPr>
          <p:cNvSpPr txBox="1">
            <a:spLocks/>
          </p:cNvSpPr>
          <p:nvPr/>
        </p:nvSpPr>
        <p:spPr>
          <a:xfrm>
            <a:off x="3831336" y="1719072"/>
            <a:ext cx="7434580" cy="4155625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>
            <a:lvl1pPr marL="0">
              <a:defRPr sz="1500" b="1" i="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266065" marR="0" lvl="0" indent="-227965" defTabSz="914400" eaLnBrk="1" fontAlgn="auto" latinLnBrk="0" hangingPunct="1">
              <a:lnSpc>
                <a:spcPct val="100000"/>
              </a:lnSpc>
              <a:spcBef>
                <a:spcPts val="6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66065" algn="l"/>
              </a:tabLst>
              <a:defRPr/>
            </a:pP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Affiliation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</a:t>
            </a:r>
            <a:r>
              <a:rPr kumimoji="0" lang="en-US" sz="1500" b="1" i="0" u="none" strike="noStrike" kern="0" cap="none" spc="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IUPAP:</a:t>
            </a: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President</a:t>
            </a:r>
          </a:p>
          <a:p>
            <a:pPr marL="266065" marR="0" lvl="0" indent="-227965" defTabSz="914400" eaLnBrk="1" fontAlgn="auto" latinLnBrk="0" hangingPunct="1">
              <a:lnSpc>
                <a:spcPct val="100000"/>
              </a:lnSpc>
              <a:spcBef>
                <a:spcPts val="5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66065" algn="l"/>
              </a:tabLst>
              <a:defRPr/>
            </a:pP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Commission/Category:</a:t>
            </a: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40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kern="0" dirty="0">
                <a:solidFill>
                  <a:sysClr val="windowText" lastClr="000000"/>
                </a:solidFill>
              </a:rPr>
              <a:t>AC2 – International Society on General Relativity and Gravitation</a:t>
            </a:r>
            <a:endParaRPr kumimoji="0" lang="en-US" sz="1500" b="0" i="0" u="none" strike="noStrike" kern="0" cap="none" spc="-1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66065" marR="0" lvl="0" indent="-227965" defTabSz="914400" eaLnBrk="1" fontAlgn="auto" latinLnBrk="0" hangingPunct="1">
              <a:lnSpc>
                <a:spcPct val="100000"/>
              </a:lnSpc>
              <a:spcBef>
                <a:spcPts val="5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66065" algn="l"/>
              </a:tabLst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Current</a:t>
            </a:r>
            <a:r>
              <a:rPr kumimoji="0" lang="en-US" sz="1500" b="1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Job</a:t>
            </a:r>
            <a:r>
              <a:rPr kumimoji="0" lang="en-US" sz="1500" b="1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Title:</a:t>
            </a: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Professor</a:t>
            </a:r>
          </a:p>
          <a:p>
            <a:pPr marL="266065" marR="0" lvl="0" indent="-227965" defTabSz="914400" eaLnBrk="1" fontAlgn="auto" latinLnBrk="0" hangingPunct="1">
              <a:lnSpc>
                <a:spcPct val="100000"/>
              </a:lnSpc>
              <a:spcBef>
                <a:spcPts val="5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66065" algn="l"/>
              </a:tabLst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Current</a:t>
            </a:r>
            <a:r>
              <a:rPr kumimoji="0" lang="en-US" sz="15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affiliation</a:t>
            </a:r>
            <a:r>
              <a:rPr kumimoji="0" lang="en-US" sz="1500" b="1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(Institution):</a:t>
            </a: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5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Johns Hopkins University, USA</a:t>
            </a:r>
            <a:endParaRPr kumimoji="0" lang="en-US" sz="1500" b="0" i="0" u="none" strike="noStrike" kern="0" cap="none" spc="-1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66065" marR="0" lvl="0" indent="-227965" defTabSz="914400" eaLnBrk="1" fontAlgn="auto" latinLnBrk="0" hangingPunct="1">
              <a:lnSpc>
                <a:spcPct val="100000"/>
              </a:lnSpc>
              <a:spcBef>
                <a:spcPts val="409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66065" algn="l"/>
              </a:tabLst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Area</a:t>
            </a:r>
            <a:r>
              <a:rPr kumimoji="0" lang="en-US" sz="1500" b="1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lang="en-US" sz="15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Study/Research/Expertise:</a:t>
            </a: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Gravitational physics</a:t>
            </a:r>
          </a:p>
          <a:p>
            <a:pPr marL="266065" marR="0" lvl="0" indent="-227965" defTabSz="914400" eaLnBrk="1" fontAlgn="auto" latinLnBrk="0" hangingPunct="1">
              <a:lnSpc>
                <a:spcPct val="100000"/>
              </a:lnSpc>
              <a:spcBef>
                <a:spcPts val="4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66065" algn="l"/>
              </a:tabLst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Last</a:t>
            </a:r>
            <a:r>
              <a:rPr kumimoji="0" lang="en-US" sz="1500" b="1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Physics</a:t>
            </a:r>
            <a:r>
              <a:rPr kumimoji="0" lang="en-US" sz="1500" b="1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paper</a:t>
            </a:r>
            <a:r>
              <a:rPr kumimoji="0" lang="en-US" sz="1500" b="1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written</a:t>
            </a:r>
            <a:r>
              <a:rPr kumimoji="0" lang="en-US" sz="1500" b="1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with</a:t>
            </a:r>
            <a:r>
              <a:rPr kumimoji="0" lang="en-US" sz="1500" b="1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date</a:t>
            </a:r>
            <a:r>
              <a:rPr kumimoji="0" lang="en-US" sz="1500" b="1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lang="en-US" sz="1500" b="1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publication:</a:t>
            </a:r>
          </a:p>
          <a:p>
            <a:pPr marL="38100" marR="30480" lvl="0" indent="0" defTabSz="914400" eaLnBrk="1" fontAlgn="auto" latinLnBrk="0" hangingPunct="1">
              <a:lnSpc>
                <a:spcPct val="100000"/>
              </a:lnSpc>
              <a:spcBef>
                <a:spcPts val="101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E. </a:t>
            </a:r>
            <a:r>
              <a:rPr kumimoji="0" lang="en-US" sz="15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Berti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 Tests of general relativity with future detectors, 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Gen. Rel. </a:t>
            </a:r>
            <a:r>
              <a:rPr kumimoji="0" lang="en-US" sz="15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Grav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. </a:t>
            </a:r>
            <a:r>
              <a:rPr kumimoji="0" lang="en-US" sz="150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56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hlinkClick r:id="rId2"/>
              </a:rPr>
              <a:t> 12, 145 (2024)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66065" marR="0" lvl="0" indent="-227965" defTabSz="914400" eaLnBrk="1" fontAlgn="auto" latinLnBrk="0" hangingPunct="1">
              <a:lnSpc>
                <a:spcPct val="100000"/>
              </a:lnSpc>
              <a:spcBef>
                <a:spcPts val="5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66065" algn="l"/>
              </a:tabLst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Any</a:t>
            </a:r>
            <a:r>
              <a:rPr kumimoji="0" lang="en-US" sz="1500" b="1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other</a:t>
            </a:r>
            <a:r>
              <a:rPr kumimoji="0" lang="en-US" sz="1500" b="1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information:</a:t>
            </a: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Former Chair of Division of Gravitational Physics, American Physical Society</a:t>
            </a:r>
            <a:endParaRPr kumimoji="0" lang="en-US" sz="1500" b="0" i="0" u="none" strike="noStrike" kern="0" cap="none" spc="-1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pic>
        <p:nvPicPr>
          <p:cNvPr id="9" name="Picture 8" descr="A person with glasses and a beard&#10;&#10;Description automatically generated">
            <a:extLst>
              <a:ext uri="{FF2B5EF4-FFF2-40B4-BE49-F238E27FC236}">
                <a16:creationId xmlns:a16="http://schemas.microsoft.com/office/drawing/2014/main" id="{F3914B62-0DA3-5798-FA2D-69CBB7540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22104"/>
            <a:ext cx="2286000" cy="27863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0316385-EA63-0065-B565-63FCCF84622E}"/>
              </a:ext>
            </a:extLst>
          </p:cNvPr>
          <p:cNvSpPr txBox="1"/>
          <p:nvPr/>
        </p:nvSpPr>
        <p:spPr>
          <a:xfrm>
            <a:off x="3818774" y="587514"/>
            <a:ext cx="45544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ZA" sz="4000" b="0" i="0" u="none" strike="noStrike" kern="0" cap="none" spc="-25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/>
                <a:ea typeface="+mj-ea"/>
                <a:cs typeface="Calibri Light"/>
              </a:rPr>
              <a:t>Emanuele </a:t>
            </a:r>
            <a:r>
              <a:rPr kumimoji="0" lang="en-ZA" sz="4000" b="0" i="0" u="none" strike="noStrike" kern="0" cap="none" spc="-25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/>
                <a:ea typeface="+mj-ea"/>
                <a:cs typeface="Calibri Light"/>
              </a:rPr>
              <a:t>Berti</a:t>
            </a:r>
            <a:r>
              <a:rPr lang="en-ZA" sz="4000" kern="0" spc="-25" dirty="0"/>
              <a:t> </a:t>
            </a:r>
            <a:r>
              <a:rPr kumimoji="0" lang="en-ZA" sz="4000" b="0" i="0" u="none" strike="noStrike" kern="0" cap="none" spc="-1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/>
                <a:ea typeface="+mj-ea"/>
                <a:cs typeface="Calibri Light"/>
              </a:rPr>
              <a:t>(AC2)</a:t>
            </a:r>
            <a:endParaRPr lang="en-CH" sz="4000" dirty="0"/>
          </a:p>
        </p:txBody>
      </p:sp>
    </p:spTree>
    <p:extLst>
      <p:ext uri="{BB962C8B-B14F-4D97-AF65-F5344CB8AC3E}">
        <p14:creationId xmlns:p14="http://schemas.microsoft.com/office/powerpoint/2010/main" val="36701241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B2D58-1BA7-4200-BC95-17D2B8281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609599"/>
            <a:ext cx="8534400" cy="914401"/>
          </a:xfrm>
        </p:spPr>
        <p:txBody>
          <a:bodyPr/>
          <a:lstStyle/>
          <a:p>
            <a:pPr algn="ctr"/>
            <a:r>
              <a:rPr lang="en-GB" sz="4000" dirty="0" err="1"/>
              <a:t>Dorthe</a:t>
            </a:r>
            <a:r>
              <a:rPr lang="en-GB" sz="4000" dirty="0"/>
              <a:t> </a:t>
            </a:r>
            <a:r>
              <a:rPr lang="en-GB" sz="4000" dirty="0" err="1"/>
              <a:t>Hammershøi</a:t>
            </a:r>
            <a:r>
              <a:rPr lang="en-GB" sz="4000" dirty="0"/>
              <a:t> </a:t>
            </a:r>
            <a:r>
              <a:rPr lang="en-CH" sz="4000" dirty="0"/>
              <a:t>(AC3)</a:t>
            </a:r>
            <a:br>
              <a:rPr lang="en-CH" sz="4000" dirty="0"/>
            </a:br>
            <a:r>
              <a:rPr lang="en-GB" sz="1800" dirty="0"/>
              <a:t>International Commission for Acoustics</a:t>
            </a:r>
            <a:endParaRPr lang="en-CH" sz="1800" dirty="0"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9D09B9-A0BB-6BD1-D094-A2F6991FE9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27317" y="1717039"/>
            <a:ext cx="7434580" cy="230832"/>
          </a:xfrm>
        </p:spPr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398572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Εικόνα 5">
            <a:extLst>
              <a:ext uri="{FF2B5EF4-FFF2-40B4-BE49-F238E27FC236}">
                <a16:creationId xmlns:a16="http://schemas.microsoft.com/office/drawing/2014/main" id="{8B089BC2-FEF3-D631-206F-9F1621E8C2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781" y="2031977"/>
            <a:ext cx="2581019" cy="30734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367EAA-FD77-A515-EF39-03A0A6EA4DC6}"/>
              </a:ext>
            </a:extLst>
          </p:cNvPr>
          <p:cNvSpPr txBox="1"/>
          <p:nvPr/>
        </p:nvSpPr>
        <p:spPr>
          <a:xfrm>
            <a:off x="3492466" y="2087463"/>
            <a:ext cx="5681363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Affiliation to IUPAP: 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Chair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Commission/Category: 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Commission on Medical Physics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Job Title: 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affiliation (Institution)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Crete, Greece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 of Study/Research/Expertise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Medical Physics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Last Physics paper written with data of publication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Damilakis J,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Stratakis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J,</a:t>
            </a:r>
          </a:p>
          <a:p>
            <a:r>
              <a:rPr lang="it-IT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J Radiol Prot. 2024 Dec 27;44(4)</a:t>
            </a:r>
            <a:r>
              <a:rPr lang="it-IT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16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it-IT" sz="1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10.1088/1361-6498/ad9f71.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l-G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0DEDFE-38F9-F9E8-1222-538A6CB48086}"/>
              </a:ext>
            </a:extLst>
          </p:cNvPr>
          <p:cNvSpPr txBox="1"/>
          <p:nvPr/>
        </p:nvSpPr>
        <p:spPr>
          <a:xfrm>
            <a:off x="3451687" y="615315"/>
            <a:ext cx="5288627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John  </a:t>
            </a:r>
            <a:r>
              <a:rPr lang="en-US" sz="4000" dirty="0" err="1">
                <a:solidFill>
                  <a:srgbClr val="FF0000"/>
                </a:solidFill>
              </a:rPr>
              <a:t>Damilakis</a:t>
            </a:r>
            <a:r>
              <a:rPr lang="en-US" sz="4000" dirty="0">
                <a:solidFill>
                  <a:srgbClr val="FF0000"/>
                </a:solidFill>
              </a:rPr>
              <a:t> (AC4)</a:t>
            </a:r>
            <a:endParaRPr lang="el-GR" sz="4000" dirty="0">
              <a:solidFill>
                <a:srgbClr val="FF0000"/>
              </a:solidFill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444526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C8866-27B6-0BE8-5FB7-B70E14B0B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609600"/>
            <a:ext cx="8534400" cy="854075"/>
          </a:xfrm>
        </p:spPr>
        <p:txBody>
          <a:bodyPr/>
          <a:lstStyle/>
          <a:p>
            <a:pPr algn="ctr"/>
            <a:r>
              <a:rPr lang="en-US" dirty="0"/>
              <a:t>Madan Rehani (AC4)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4B58D-BB89-E7B2-360E-CDE91EA77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1800" y="1825625"/>
            <a:ext cx="8381999" cy="4351338"/>
          </a:xfrm>
        </p:spPr>
        <p:txBody>
          <a:bodyPr>
            <a:normAutofit/>
          </a:bodyPr>
          <a:lstStyle/>
          <a:p>
            <a:r>
              <a:rPr lang="en-US" b="1" dirty="0"/>
              <a:t>Affiliation to IUPAP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dirty="0"/>
              <a:t>Co-Chair</a:t>
            </a:r>
          </a:p>
          <a:p>
            <a:r>
              <a:rPr lang="en-US" b="1" dirty="0"/>
              <a:t>Commission/Category:</a:t>
            </a:r>
          </a:p>
          <a:p>
            <a:pPr lvl="1"/>
            <a:r>
              <a:rPr lang="en-US" dirty="0"/>
              <a:t>Affiliate Commission on Medical Physics (AC4)</a:t>
            </a:r>
          </a:p>
          <a:p>
            <a:r>
              <a:rPr lang="en-US" b="1" dirty="0"/>
              <a:t>Current Job Title: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dirty="0"/>
              <a:t>Professor</a:t>
            </a:r>
            <a:r>
              <a:rPr lang="en-US" b="1" dirty="0"/>
              <a:t> </a:t>
            </a:r>
          </a:p>
          <a:p>
            <a:r>
              <a:rPr lang="en-US" b="1" dirty="0"/>
              <a:t>• Current affiliation (Institution):</a:t>
            </a:r>
          </a:p>
          <a:p>
            <a:pPr lvl="1"/>
            <a:r>
              <a:rPr lang="en-US" dirty="0"/>
              <a:t>Harvard Medical School &amp; Massachusetts General Hospital</a:t>
            </a:r>
          </a:p>
          <a:p>
            <a:r>
              <a:rPr lang="en-US" b="1" dirty="0"/>
              <a:t>• Area of Study/Research/Expertise:</a:t>
            </a:r>
          </a:p>
          <a:p>
            <a:pPr lvl="1"/>
            <a:r>
              <a:rPr lang="en-US" dirty="0"/>
              <a:t>Medical Physics</a:t>
            </a:r>
          </a:p>
          <a:p>
            <a:r>
              <a:rPr lang="en-US" b="1" dirty="0"/>
              <a:t>• Last Physics paper written with date of publication:</a:t>
            </a:r>
          </a:p>
          <a:p>
            <a:pPr lvl="1"/>
            <a:r>
              <a:rPr lang="en-US" dirty="0"/>
              <a:t>4 Sept 2024: “Real-time patient-specific-dose in CT through use of artificial intelligence. </a:t>
            </a:r>
            <a:r>
              <a:rPr lang="en-US" dirty="0">
                <a:hlinkClick r:id="rId2"/>
              </a:rPr>
              <a:t>J Radiol Prot. 2024 Sep 4;44(3)</a:t>
            </a:r>
            <a:r>
              <a:rPr lang="en-US" dirty="0"/>
              <a:t>, </a:t>
            </a:r>
            <a:r>
              <a:rPr lang="en-US" dirty="0" err="1"/>
              <a:t>doi</a:t>
            </a:r>
            <a:r>
              <a:rPr lang="en-US" dirty="0"/>
              <a:t>: 10.1088/1361-6498/ad750e. </a:t>
            </a:r>
            <a:endParaRPr lang="el-GR" dirty="0"/>
          </a:p>
          <a:p>
            <a:r>
              <a:rPr lang="en-US" b="1" dirty="0"/>
              <a:t>Any other information:</a:t>
            </a:r>
          </a:p>
          <a:p>
            <a:pPr lvl="1"/>
            <a:r>
              <a:rPr lang="en-US" dirty="0"/>
              <a:t>President, International Union of Physical &amp; Engineering Sciences in Medicine</a:t>
            </a:r>
          </a:p>
          <a:p>
            <a:endParaRPr lang="en-US" b="1" dirty="0"/>
          </a:p>
        </p:txBody>
      </p:sp>
      <p:pic>
        <p:nvPicPr>
          <p:cNvPr id="5" name="Picture 4" descr="A person in a suit and tie&#10;&#10;Description automatically generated">
            <a:extLst>
              <a:ext uri="{FF2B5EF4-FFF2-40B4-BE49-F238E27FC236}">
                <a16:creationId xmlns:a16="http://schemas.microsoft.com/office/drawing/2014/main" id="{F273D6A8-E460-7AE8-634D-6600532B01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000250"/>
            <a:ext cx="1790700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678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2" r="20771"/>
          <a:stretch/>
        </p:blipFill>
        <p:spPr>
          <a:xfrm>
            <a:off x="837308" y="1968578"/>
            <a:ext cx="2638800" cy="293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0"/>
            <a:ext cx="0" cy="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4"/>
            <a:ext cx="7579822" cy="4691553"/>
          </a:xfrm>
        </p:spPr>
        <p:txBody>
          <a:bodyPr>
            <a:noAutofit/>
          </a:bodyPr>
          <a:lstStyle/>
          <a:p>
            <a:r>
              <a:rPr lang="en-SG" sz="1500" b="1" dirty="0"/>
              <a:t>Affiliation to IUPAP: </a:t>
            </a:r>
          </a:p>
          <a:p>
            <a:pPr marL="0" indent="0">
              <a:buNone/>
            </a:pPr>
            <a:r>
              <a:rPr lang="en-SG" sz="1500" b="0" dirty="0"/>
              <a:t>Past president IUPAP</a:t>
            </a:r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SG" sz="1500" b="0" dirty="0"/>
              <a:t>Executive Council / Commission on Policy And Finance (C1)</a:t>
            </a:r>
          </a:p>
          <a:p>
            <a:r>
              <a:rPr lang="en-SG" sz="1500" b="1" dirty="0"/>
              <a:t>Current affiliation (Institution):</a:t>
            </a:r>
          </a:p>
          <a:p>
            <a:pPr marL="0" indent="0">
              <a:buNone/>
            </a:pPr>
            <a:r>
              <a:rPr lang="en-SG" sz="1500" b="0" dirty="0"/>
              <a:t>CEA-CNRS</a:t>
            </a:r>
          </a:p>
          <a:p>
            <a:r>
              <a:rPr lang="en-SG" sz="1500" b="1" dirty="0"/>
              <a:t>Area of Study/Research/Expertise:</a:t>
            </a:r>
          </a:p>
          <a:p>
            <a:pPr marL="0" indent="0">
              <a:buNone/>
            </a:pPr>
            <a:r>
              <a:rPr lang="en-SG" sz="1500" b="0" dirty="0"/>
              <a:t>Particle and </a:t>
            </a:r>
            <a:r>
              <a:rPr lang="en-SG" sz="1500" b="0" dirty="0" err="1"/>
              <a:t>Astroparticle</a:t>
            </a:r>
            <a:r>
              <a:rPr lang="en-SG" sz="1500" b="0" dirty="0"/>
              <a:t> Physics</a:t>
            </a:r>
          </a:p>
          <a:p>
            <a:r>
              <a:rPr lang="en-SG" sz="1500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sz="1400" b="0" dirty="0"/>
              <a:t>2019: “</a:t>
            </a:r>
            <a:r>
              <a:rPr lang="en-SG" sz="1400" b="0" dirty="0">
                <a:hlinkClick r:id="rId3"/>
              </a:rPr>
              <a:t>Neutrino Physics Sociology</a:t>
            </a:r>
            <a:r>
              <a:rPr lang="en-SG" sz="1400" b="0" dirty="0"/>
              <a:t>”, Proceedings of the International Conference on History of the Neutrino: 1930-2018 : Paris, France. September 5-7, 2018.</a:t>
            </a:r>
          </a:p>
          <a:p>
            <a:r>
              <a:rPr lang="en-SG" sz="1500" b="1" dirty="0"/>
              <a:t>Any other information:</a:t>
            </a:r>
          </a:p>
          <a:p>
            <a:pPr marL="0" indent="0">
              <a:buNone/>
            </a:pPr>
            <a:r>
              <a:rPr lang="en-SG" sz="1500" b="0" dirty="0"/>
              <a:t>Chair of the Steering Committee for the Earth Humanity Coalition working if support of the  International Decade of Sciences for Sustainable Development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059BC3-6C3C-464F-FD4E-EA1CC5CC52DE}"/>
              </a:ext>
            </a:extLst>
          </p:cNvPr>
          <p:cNvSpPr txBox="1"/>
          <p:nvPr/>
        </p:nvSpPr>
        <p:spPr>
          <a:xfrm>
            <a:off x="4592223" y="490716"/>
            <a:ext cx="3007555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4000" dirty="0">
                <a:solidFill>
                  <a:srgbClr val="FF0000"/>
                </a:solidFill>
              </a:rPr>
              <a:t>Michel Spiro</a:t>
            </a:r>
          </a:p>
          <a:p>
            <a:pPr algn="ctr"/>
            <a:r>
              <a:rPr lang="en-CH" dirty="0">
                <a:solidFill>
                  <a:srgbClr val="FF0000"/>
                </a:solidFill>
              </a:rPr>
              <a:t>Past president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585743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B2D58-1BA7-4200-BC95-17D2B8281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609599"/>
            <a:ext cx="8534400" cy="914401"/>
          </a:xfrm>
        </p:spPr>
        <p:txBody>
          <a:bodyPr/>
          <a:lstStyle/>
          <a:p>
            <a:pPr algn="ctr"/>
            <a:r>
              <a:rPr lang="en-GB" sz="4000" dirty="0" err="1"/>
              <a:t>Niloofar</a:t>
            </a:r>
            <a:r>
              <a:rPr lang="en-GB" sz="4000" dirty="0"/>
              <a:t> </a:t>
            </a:r>
            <a:r>
              <a:rPr lang="en-GB" sz="4000" dirty="0" err="1"/>
              <a:t>Jokar</a:t>
            </a:r>
            <a:r>
              <a:rPr lang="en-GB" sz="4000" dirty="0"/>
              <a:t> </a:t>
            </a:r>
            <a:r>
              <a:rPr lang="en-CH" sz="4000" dirty="0"/>
              <a:t>(AC5)</a:t>
            </a:r>
            <a:br>
              <a:rPr lang="en-CH" sz="4000" dirty="0"/>
            </a:br>
            <a:r>
              <a:rPr lang="en-GB" sz="1800" dirty="0"/>
              <a:t>International Association of Physics Students</a:t>
            </a:r>
            <a:endParaRPr lang="en-CH" sz="1800" dirty="0">
              <a:latin typeface="+mj-l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481726-A2FC-DD53-FCBE-6BB02C7C54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886799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71EBE3A-3D6B-852F-ECB6-36ADFF0A8237}"/>
              </a:ext>
            </a:extLst>
          </p:cNvPr>
          <p:cNvSpPr txBox="1"/>
          <p:nvPr/>
        </p:nvSpPr>
        <p:spPr>
          <a:xfrm>
            <a:off x="6565288" y="409903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26" name="Picture 2" descr="Foto di Roberto Lalli">
            <a:extLst>
              <a:ext uri="{FF2B5EF4-FFF2-40B4-BE49-F238E27FC236}">
                <a16:creationId xmlns:a16="http://schemas.microsoft.com/office/drawing/2014/main" id="{2C53EBA9-8B9F-6AD3-B44D-FF6075630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54340"/>
            <a:ext cx="2867841" cy="2867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ject 3">
            <a:extLst>
              <a:ext uri="{FF2B5EF4-FFF2-40B4-BE49-F238E27FC236}">
                <a16:creationId xmlns:a16="http://schemas.microsoft.com/office/drawing/2014/main" id="{A9632869-81C9-E7C4-08D6-5162F1811480}"/>
              </a:ext>
            </a:extLst>
          </p:cNvPr>
          <p:cNvSpPr txBox="1">
            <a:spLocks/>
          </p:cNvSpPr>
          <p:nvPr/>
        </p:nvSpPr>
        <p:spPr>
          <a:xfrm>
            <a:off x="4391840" y="2144815"/>
            <a:ext cx="6809560" cy="4027385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>
            <a:lvl1pPr marL="0">
              <a:defRPr sz="1500" b="1" i="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L="266065" marR="0" lvl="0" indent="-227965" defTabSz="914400" eaLnBrk="1" fontAlgn="auto" latinLnBrk="0" hangingPunct="1">
              <a:lnSpc>
                <a:spcPct val="100000"/>
              </a:lnSpc>
              <a:spcBef>
                <a:spcPts val="6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66065" algn="l"/>
              </a:tabLst>
              <a:defRPr/>
            </a:pP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Affiliation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to</a:t>
            </a:r>
            <a:r>
              <a:rPr kumimoji="0" lang="en-US" sz="1500" b="1" i="0" u="none" strike="noStrike" kern="0" cap="none" spc="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IUPAP:</a:t>
            </a: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Vice-Chair</a:t>
            </a:r>
          </a:p>
          <a:p>
            <a:pPr marL="266065" marR="0" lvl="0" indent="-227965" defTabSz="914400" eaLnBrk="1" fontAlgn="auto" latinLnBrk="0" hangingPunct="1">
              <a:lnSpc>
                <a:spcPct val="100000"/>
              </a:lnSpc>
              <a:spcBef>
                <a:spcPts val="5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66065" algn="l"/>
              </a:tabLst>
              <a:defRPr/>
            </a:pP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Commission/Category:</a:t>
            </a: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40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History and Philosophy of Physics </a:t>
            </a:r>
            <a:r>
              <a:rPr kumimoji="0" lang="en-US" sz="15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(AC6)</a:t>
            </a:r>
          </a:p>
          <a:p>
            <a:pPr marL="266065" marR="0" lvl="0" indent="-227965" defTabSz="914400" eaLnBrk="1" fontAlgn="auto" latinLnBrk="0" hangingPunct="1">
              <a:lnSpc>
                <a:spcPct val="100000"/>
              </a:lnSpc>
              <a:spcBef>
                <a:spcPts val="5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66065" algn="l"/>
              </a:tabLst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Current</a:t>
            </a:r>
            <a:r>
              <a:rPr kumimoji="0" lang="en-US" sz="1500" b="1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Job</a:t>
            </a:r>
            <a:r>
              <a:rPr kumimoji="0" lang="en-US" sz="1500" b="1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Title:</a:t>
            </a: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Assistant Professor</a:t>
            </a:r>
          </a:p>
          <a:p>
            <a:pPr marL="266065" marR="0" lvl="0" indent="-227965" defTabSz="914400" eaLnBrk="1" fontAlgn="auto" latinLnBrk="0" hangingPunct="1">
              <a:lnSpc>
                <a:spcPct val="100000"/>
              </a:lnSpc>
              <a:spcBef>
                <a:spcPts val="5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66065" algn="l"/>
              </a:tabLst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Current</a:t>
            </a:r>
            <a:r>
              <a:rPr kumimoji="0" lang="en-US" sz="15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affiliation</a:t>
            </a:r>
            <a:r>
              <a:rPr kumimoji="0" lang="en-US" sz="1500" b="1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(Institution):</a:t>
            </a: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5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Politecnico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di Torino, Italy</a:t>
            </a:r>
            <a:endParaRPr kumimoji="0" lang="en-US" sz="1500" b="0" i="0" u="none" strike="noStrike" kern="0" cap="none" spc="-1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266065" marR="0" lvl="0" indent="-227965" defTabSz="914400" eaLnBrk="1" fontAlgn="auto" latinLnBrk="0" hangingPunct="1">
              <a:lnSpc>
                <a:spcPct val="100000"/>
              </a:lnSpc>
              <a:spcBef>
                <a:spcPts val="409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66065" algn="l"/>
              </a:tabLst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Area</a:t>
            </a:r>
            <a:r>
              <a:rPr kumimoji="0" lang="en-US" sz="1500" b="1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lang="en-US" sz="1500" b="1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Study/Research/Expertise:</a:t>
            </a:r>
          </a:p>
          <a:p>
            <a:pPr marL="38100" marR="0" lvl="0" indent="0" defTabSz="91440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History of Physics</a:t>
            </a:r>
          </a:p>
          <a:p>
            <a:pPr marL="266065" marR="0" lvl="0" indent="-227965" defTabSz="914400" eaLnBrk="1" fontAlgn="auto" latinLnBrk="0" hangingPunct="1">
              <a:lnSpc>
                <a:spcPct val="100000"/>
              </a:lnSpc>
              <a:spcBef>
                <a:spcPts val="405"/>
              </a:spcBef>
              <a:spcAft>
                <a:spcPts val="0"/>
              </a:spcAft>
              <a:buClrTx/>
              <a:buSzTx/>
              <a:buFont typeface="Arial"/>
              <a:buChar char="•"/>
              <a:tabLst>
                <a:tab pos="266065" algn="l"/>
              </a:tabLst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Last</a:t>
            </a:r>
            <a:r>
              <a:rPr kumimoji="0" lang="en-US" sz="1500" b="1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Physics</a:t>
            </a:r>
            <a:r>
              <a:rPr kumimoji="0" lang="en-US" sz="1500" b="1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paper</a:t>
            </a:r>
            <a:r>
              <a:rPr kumimoji="0" lang="en-US" sz="1500" b="1" i="0" u="none" strike="noStrike" kern="0" cap="none" spc="-4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written</a:t>
            </a:r>
            <a:r>
              <a:rPr kumimoji="0" lang="en-US" sz="1500" b="1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with</a:t>
            </a:r>
            <a:r>
              <a:rPr kumimoji="0" lang="en-US" sz="1500" b="1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date</a:t>
            </a:r>
            <a:r>
              <a:rPr kumimoji="0" lang="en-US" sz="1500" b="1" i="0" u="none" strike="noStrike" kern="0" cap="none" spc="-5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of</a:t>
            </a:r>
            <a:r>
              <a:rPr kumimoji="0" lang="en-US" sz="1500" b="1" i="0" u="none" strike="noStrike" kern="0" cap="none" spc="-5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1" i="0" u="none" strike="noStrike" kern="0" cap="none" spc="-1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publication:</a:t>
            </a:r>
          </a:p>
          <a:p>
            <a:pPr marL="38100" marR="30480">
              <a:spcBef>
                <a:spcPts val="1010"/>
              </a:spcBef>
            </a:pPr>
            <a:r>
              <a:rPr lang="en-US" b="0" kern="0" dirty="0">
                <a:solidFill>
                  <a:sysClr val="windowText" lastClr="000000"/>
                </a:solidFill>
              </a:rPr>
              <a:t>8</a:t>
            </a:r>
            <a:r>
              <a:rPr kumimoji="0" lang="en-US" sz="15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July 2024:</a:t>
            </a:r>
            <a:r>
              <a:rPr kumimoji="0" lang="en-US" sz="1500" b="0" i="0" u="none" strike="noStrike" kern="0" cap="none" spc="-3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“</a:t>
            </a:r>
            <a:r>
              <a:rPr lang="en-US" b="1" dirty="0">
                <a:hlinkClick r:id="rId3"/>
              </a:rPr>
              <a:t>The birth of </a:t>
            </a:r>
            <a:r>
              <a:rPr lang="en-US" b="1" dirty="0" err="1">
                <a:hlinkClick r:id="rId3"/>
              </a:rPr>
              <a:t>StatPhys</a:t>
            </a:r>
            <a:r>
              <a:rPr lang="en-US" b="1" dirty="0">
                <a:hlinkClick r:id="rId3"/>
              </a:rPr>
              <a:t>: the 1949 Florence conference at the juncture of national and international physics reconstruction after World War II</a:t>
            </a:r>
            <a:r>
              <a:rPr kumimoji="0" lang="en-US" sz="1500" b="0" i="0" u="none" strike="noStrike" kern="0" cap="none" spc="-2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”,</a:t>
            </a:r>
            <a:r>
              <a:rPr kumimoji="0" lang="en-US" sz="15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R. Lalli and P. Politi,</a:t>
            </a:r>
            <a:r>
              <a:rPr kumimoji="0" lang="en-US" sz="1500" b="0" i="0" u="none" strike="noStrike" kern="0" cap="none" spc="-3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European Physical Journal H 49</a:t>
            </a:r>
            <a:r>
              <a:rPr kumimoji="0" lang="en-US" sz="1500" b="0" i="0" u="none" strike="noStrike" kern="0" cap="none" spc="-25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(2024).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186A8D-C89F-DD76-47A6-66BD89053F4C}"/>
              </a:ext>
            </a:extLst>
          </p:cNvPr>
          <p:cNvSpPr txBox="1"/>
          <p:nvPr/>
        </p:nvSpPr>
        <p:spPr>
          <a:xfrm>
            <a:off x="3821980" y="609600"/>
            <a:ext cx="454804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Roberto </a:t>
            </a:r>
            <a:r>
              <a:rPr lang="en-US" sz="4000" dirty="0" err="1">
                <a:solidFill>
                  <a:srgbClr val="FF0000"/>
                </a:solidFill>
              </a:rPr>
              <a:t>Lalli</a:t>
            </a:r>
            <a:r>
              <a:rPr lang="en-US" sz="4000" dirty="0">
                <a:solidFill>
                  <a:srgbClr val="FF0000"/>
                </a:solidFill>
              </a:rPr>
              <a:t> (AC6)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49333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609755" y="273422"/>
            <a:ext cx="10971300" cy="114463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GB" sz="5321" spc="-1" dirty="0"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2971799" y="1995089"/>
            <a:ext cx="8229601" cy="4024711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l"/>
            <a:r>
              <a:rPr lang="en-SG" sz="1500" b="1" dirty="0"/>
              <a:t>Affiliation to IUPAP: </a:t>
            </a:r>
          </a:p>
          <a:p>
            <a:pPr algn="l"/>
            <a:r>
              <a:rPr lang="en-GB" sz="1500" spc="-1" dirty="0">
                <a:latin typeface="Arial"/>
              </a:rPr>
              <a:t>President Designate (2025-)</a:t>
            </a:r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SG" sz="1500" b="0" dirty="0"/>
              <a:t>Executive Council / Commission on Policy And Finance (C1)</a:t>
            </a:r>
          </a:p>
          <a:p>
            <a:pPr algn="l"/>
            <a:r>
              <a:rPr lang="en-SG" sz="1500" b="1" dirty="0"/>
              <a:t>Current affiliation (Institution):</a:t>
            </a:r>
          </a:p>
          <a:p>
            <a:pPr algn="l"/>
            <a:r>
              <a:rPr lang="en-GB" sz="1500" spc="-1" dirty="0">
                <a:latin typeface="Arial"/>
              </a:rPr>
              <a:t>Tata Institute of Fundamental Research, Mumbai, India</a:t>
            </a:r>
          </a:p>
          <a:p>
            <a:pPr algn="l"/>
            <a:r>
              <a:rPr lang="en-GB" sz="1600" b="1" dirty="0">
                <a:effectLst/>
                <a:latin typeface="+mn-lt"/>
              </a:rPr>
              <a:t>Current Job Title: </a:t>
            </a:r>
            <a:endParaRPr lang="en-GB" sz="1400" b="1" dirty="0">
              <a:latin typeface="+mn-lt"/>
            </a:endParaRPr>
          </a:p>
          <a:p>
            <a:pPr algn="l"/>
            <a:r>
              <a:rPr lang="en-GB" sz="1500" spc="-1" dirty="0">
                <a:latin typeface="Arial"/>
              </a:rPr>
              <a:t>Senior Professor &amp; Raja </a:t>
            </a:r>
            <a:r>
              <a:rPr lang="en-GB" sz="1500" spc="-1" dirty="0" err="1">
                <a:latin typeface="Arial"/>
              </a:rPr>
              <a:t>Ramanna</a:t>
            </a:r>
            <a:r>
              <a:rPr lang="en-GB" sz="1500" spc="-1" dirty="0">
                <a:latin typeface="Arial"/>
              </a:rPr>
              <a:t> Fellow (2021-2024)</a:t>
            </a:r>
          </a:p>
          <a:p>
            <a:pPr algn="l"/>
            <a:r>
              <a:rPr lang="en-SG" sz="1500" b="1" dirty="0"/>
              <a:t>Area of Study/Research/Expertise:</a:t>
            </a:r>
          </a:p>
          <a:p>
            <a:pPr algn="l"/>
            <a:r>
              <a:rPr lang="en-GB" sz="1500" spc="-1" dirty="0" err="1">
                <a:solidFill>
                  <a:schemeClr val="tx1"/>
                </a:solidFill>
                <a:latin typeface="Arial"/>
              </a:rPr>
              <a:t>Astroparticle</a:t>
            </a:r>
            <a:r>
              <a:rPr lang="en-GB" sz="1500" spc="-1" dirty="0">
                <a:solidFill>
                  <a:schemeClr val="tx1"/>
                </a:solidFill>
                <a:latin typeface="Arial"/>
              </a:rPr>
              <a:t> physics, Cosmic rays, Space weather, Instrumentation</a:t>
            </a:r>
          </a:p>
          <a:p>
            <a:pPr algn="l"/>
            <a:r>
              <a:rPr lang="en-GB" sz="1600" b="1" dirty="0">
                <a:effectLst/>
                <a:latin typeface="+mn-lt"/>
              </a:rPr>
              <a:t>Other Information: </a:t>
            </a:r>
            <a:endParaRPr lang="en-GB" sz="1800" b="1" dirty="0">
              <a:effectLst/>
              <a:latin typeface="+mn-lt"/>
            </a:endParaRPr>
          </a:p>
          <a:p>
            <a:pPr algn="l"/>
            <a:r>
              <a:rPr lang="en-GB" sz="1500" spc="-1" dirty="0">
                <a:latin typeface="Arial"/>
              </a:rPr>
              <a:t>IUPAP Commission C4, Chair (2017-2021), Vice-Chair (2014-2017), Member (2011-2014)</a:t>
            </a:r>
          </a:p>
          <a:p>
            <a:pPr algn="l"/>
            <a:r>
              <a:rPr lang="en-GB" sz="1500" spc="-1" dirty="0">
                <a:latin typeface="Arial"/>
              </a:rPr>
              <a:t>Founding Member: </a:t>
            </a:r>
            <a:r>
              <a:rPr lang="en-GB" sz="1500" spc="-1" dirty="0">
                <a:latin typeface="Arial"/>
                <a:hlinkClick r:id="rId2"/>
              </a:rPr>
              <a:t>GRAPES-3 India-Japan Collaboration</a:t>
            </a:r>
            <a:endParaRPr lang="en-GB" sz="1500" spc="-1" dirty="0">
              <a:latin typeface="Arial"/>
            </a:endParaRPr>
          </a:p>
          <a:p>
            <a:pPr algn="l"/>
            <a:r>
              <a:rPr lang="en-GB" sz="1500" spc="-1" dirty="0">
                <a:latin typeface="Arial"/>
              </a:rPr>
              <a:t>Recent Publications are </a:t>
            </a:r>
            <a:r>
              <a:rPr lang="en-GB" sz="1500" spc="-1" dirty="0">
                <a:latin typeface="Arial"/>
                <a:hlinkClick r:id="rId3"/>
              </a:rPr>
              <a:t>here</a:t>
            </a:r>
            <a:endParaRPr lang="en-GB" sz="1500" spc="-1" dirty="0">
              <a:latin typeface="Arial"/>
            </a:endParaRPr>
          </a:p>
          <a:p>
            <a:pPr algn="l"/>
            <a:r>
              <a:rPr lang="en-GB" sz="1500" spc="-1" dirty="0">
                <a:latin typeface="Arial"/>
              </a:rPr>
              <a:t>Email: </a:t>
            </a:r>
            <a:r>
              <a:rPr lang="en-GB" sz="1500" spc="-1" dirty="0">
                <a:latin typeface="Arial"/>
                <a:hlinkClick r:id="rId4"/>
              </a:rPr>
              <a:t>gupta.crl@gmail.com</a:t>
            </a:r>
            <a:r>
              <a:rPr lang="en-GB" sz="1500" spc="-1" dirty="0">
                <a:latin typeface="Arial"/>
              </a:rPr>
              <a:t> &amp; </a:t>
            </a:r>
            <a:r>
              <a:rPr lang="en-GB" sz="1500" spc="-1" dirty="0">
                <a:latin typeface="Arial"/>
                <a:hlinkClick r:id="rId5"/>
              </a:rPr>
              <a:t>guptask@tifr.res.in</a:t>
            </a:r>
            <a:endParaRPr lang="en-GB" sz="1500" spc="-1" dirty="0">
              <a:latin typeface="Arial"/>
            </a:endParaRPr>
          </a:p>
          <a:p>
            <a:pPr algn="l"/>
            <a:r>
              <a:rPr lang="en-GB" sz="1500" spc="-1" dirty="0">
                <a:latin typeface="Arial"/>
              </a:rPr>
              <a:t>Contact: +91-98694-39435 (India), +1 (201) 895 9945 (USA)</a:t>
            </a:r>
          </a:p>
        </p:txBody>
      </p:sp>
      <p:pic>
        <p:nvPicPr>
          <p:cNvPr id="43" name="Picture 42"/>
          <p:cNvPicPr/>
          <p:nvPr/>
        </p:nvPicPr>
        <p:blipFill>
          <a:blip r:embed="rId6"/>
          <a:stretch/>
        </p:blipFill>
        <p:spPr>
          <a:xfrm>
            <a:off x="762000" y="2041859"/>
            <a:ext cx="1927455" cy="2774282"/>
          </a:xfrm>
          <a:prstGeom prst="rect">
            <a:avLst/>
          </a:prstGeom>
          <a:ln w="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05CCCE1-CEB9-9D84-D313-DCBBB5E43E25}"/>
              </a:ext>
            </a:extLst>
          </p:cNvPr>
          <p:cNvSpPr txBox="1"/>
          <p:nvPr/>
        </p:nvSpPr>
        <p:spPr>
          <a:xfrm>
            <a:off x="4663556" y="563740"/>
            <a:ext cx="286488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4000" dirty="0">
                <a:solidFill>
                  <a:srgbClr val="FF0000"/>
                </a:solidFill>
              </a:rPr>
              <a:t>Sunil Gupta</a:t>
            </a:r>
          </a:p>
          <a:p>
            <a:pPr algn="ctr"/>
            <a:r>
              <a:rPr lang="en-CH" dirty="0">
                <a:solidFill>
                  <a:srgbClr val="FF0000"/>
                </a:solidFill>
              </a:rPr>
              <a:t>President-Designate</a:t>
            </a:r>
          </a:p>
          <a:p>
            <a:endParaRPr lang="en-CH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827318" y="1943288"/>
            <a:ext cx="7434580" cy="4617290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266059" indent="-227960">
              <a:spcBef>
                <a:spcPts val="605"/>
              </a:spcBef>
              <a:buFont typeface="Arial"/>
              <a:buChar char="•"/>
              <a:tabLst>
                <a:tab pos="266059" algn="l"/>
              </a:tabLst>
            </a:pPr>
            <a:r>
              <a:rPr sz="1600" spc="-11" dirty="0"/>
              <a:t>Affiliation </a:t>
            </a:r>
            <a:r>
              <a:rPr sz="1600" dirty="0"/>
              <a:t>to</a:t>
            </a:r>
            <a:r>
              <a:rPr sz="1600" spc="5" dirty="0"/>
              <a:t> </a:t>
            </a:r>
            <a:r>
              <a:rPr sz="1600" spc="-11" dirty="0"/>
              <a:t>IUPAP:</a:t>
            </a:r>
          </a:p>
          <a:p>
            <a:pPr marL="38099">
              <a:spcBef>
                <a:spcPts val="500"/>
              </a:spcBef>
            </a:pPr>
            <a:r>
              <a:rPr lang="en-ZA" sz="1600" b="0" spc="-11" dirty="0"/>
              <a:t>Vice-President</a:t>
            </a:r>
            <a:endParaRPr sz="1600" b="0" spc="-11" dirty="0"/>
          </a:p>
          <a:p>
            <a:pPr marL="266059" indent="-227960">
              <a:spcBef>
                <a:spcPts val="505"/>
              </a:spcBef>
              <a:buFont typeface="Arial"/>
              <a:buChar char="•"/>
              <a:tabLst>
                <a:tab pos="266059" algn="l"/>
              </a:tabLst>
            </a:pPr>
            <a:r>
              <a:rPr sz="1600" spc="-11" dirty="0"/>
              <a:t>Commission/Category:</a:t>
            </a:r>
          </a:p>
          <a:p>
            <a:pPr marL="38099">
              <a:spcBef>
                <a:spcPts val="409"/>
              </a:spcBef>
            </a:pPr>
            <a:r>
              <a:rPr lang="en-ZA" sz="1600" b="0" dirty="0"/>
              <a:t>Membership and Development</a:t>
            </a:r>
            <a:endParaRPr sz="1600" spc="-11" dirty="0"/>
          </a:p>
          <a:p>
            <a:pPr marL="266059" indent="-227960">
              <a:spcBef>
                <a:spcPts val="505"/>
              </a:spcBef>
              <a:buFont typeface="Arial"/>
              <a:buChar char="•"/>
              <a:tabLst>
                <a:tab pos="266059" algn="l"/>
              </a:tabLst>
            </a:pPr>
            <a:r>
              <a:rPr sz="1600" dirty="0"/>
              <a:t>Current</a:t>
            </a:r>
            <a:r>
              <a:rPr sz="1600" spc="-45" dirty="0"/>
              <a:t> </a:t>
            </a:r>
            <a:r>
              <a:rPr sz="1600" dirty="0"/>
              <a:t>Job</a:t>
            </a:r>
            <a:r>
              <a:rPr sz="1600" spc="-51" dirty="0"/>
              <a:t> </a:t>
            </a:r>
            <a:r>
              <a:rPr sz="1600" spc="-11" dirty="0"/>
              <a:t>Title:</a:t>
            </a:r>
          </a:p>
          <a:p>
            <a:pPr marL="38099">
              <a:spcBef>
                <a:spcPts val="380"/>
              </a:spcBef>
            </a:pPr>
            <a:r>
              <a:rPr lang="en-ZA" sz="1600" b="0" spc="-11" dirty="0"/>
              <a:t>Honorary Adjunct Professor</a:t>
            </a:r>
            <a:endParaRPr sz="1600" b="0" spc="-11" dirty="0"/>
          </a:p>
          <a:p>
            <a:pPr marL="266059" indent="-227960">
              <a:spcBef>
                <a:spcPts val="505"/>
              </a:spcBef>
              <a:buFont typeface="Arial"/>
              <a:buChar char="•"/>
              <a:tabLst>
                <a:tab pos="266059" algn="l"/>
              </a:tabLst>
            </a:pPr>
            <a:r>
              <a:rPr sz="1600" dirty="0"/>
              <a:t>Current</a:t>
            </a:r>
            <a:r>
              <a:rPr sz="1600" spc="-25" dirty="0"/>
              <a:t> </a:t>
            </a:r>
            <a:r>
              <a:rPr sz="1600" spc="-11" dirty="0"/>
              <a:t>affiliation</a:t>
            </a:r>
            <a:r>
              <a:rPr sz="1600" spc="-35" dirty="0"/>
              <a:t> </a:t>
            </a:r>
            <a:r>
              <a:rPr sz="1600" spc="-11" dirty="0"/>
              <a:t>(Institution):</a:t>
            </a:r>
          </a:p>
          <a:p>
            <a:pPr marL="38099">
              <a:spcBef>
                <a:spcPts val="505"/>
              </a:spcBef>
            </a:pPr>
            <a:r>
              <a:rPr lang="en-ZA" sz="1600" b="0" dirty="0"/>
              <a:t>University of the Witwatersrand, South Africa</a:t>
            </a:r>
            <a:endParaRPr sz="1600" spc="-11" dirty="0"/>
          </a:p>
          <a:p>
            <a:pPr marL="266059" indent="-227960">
              <a:spcBef>
                <a:spcPts val="409"/>
              </a:spcBef>
              <a:buFont typeface="Arial"/>
              <a:buChar char="•"/>
              <a:tabLst>
                <a:tab pos="266059" algn="l"/>
              </a:tabLst>
            </a:pPr>
            <a:r>
              <a:rPr sz="1600" dirty="0"/>
              <a:t>Area</a:t>
            </a:r>
            <a:r>
              <a:rPr sz="1600" spc="-31" dirty="0"/>
              <a:t> </a:t>
            </a:r>
            <a:r>
              <a:rPr sz="1600" dirty="0"/>
              <a:t>of</a:t>
            </a:r>
            <a:r>
              <a:rPr sz="1600" spc="-25" dirty="0"/>
              <a:t> </a:t>
            </a:r>
            <a:r>
              <a:rPr sz="1600" spc="-11" dirty="0"/>
              <a:t>Study/Research/Expertise:</a:t>
            </a:r>
          </a:p>
          <a:p>
            <a:pPr marL="38099">
              <a:spcBef>
                <a:spcPts val="480"/>
              </a:spcBef>
            </a:pPr>
            <a:r>
              <a:rPr lang="en-ZA" sz="1600" b="0" spc="-11" dirty="0"/>
              <a:t>Applied </a:t>
            </a:r>
            <a:r>
              <a:rPr sz="1600" b="0" spc="-11" dirty="0"/>
              <a:t>Computational</a:t>
            </a:r>
            <a:r>
              <a:rPr sz="1600" b="0" spc="31" dirty="0"/>
              <a:t> </a:t>
            </a:r>
            <a:r>
              <a:rPr sz="1600" b="0" spc="-11" dirty="0"/>
              <a:t>Physics</a:t>
            </a:r>
          </a:p>
          <a:p>
            <a:pPr marL="266059" indent="-227960">
              <a:spcBef>
                <a:spcPts val="405"/>
              </a:spcBef>
              <a:buFont typeface="Arial"/>
              <a:buChar char="•"/>
              <a:tabLst>
                <a:tab pos="266059" algn="l"/>
              </a:tabLst>
            </a:pPr>
            <a:r>
              <a:rPr sz="1600" dirty="0"/>
              <a:t>Last</a:t>
            </a:r>
            <a:r>
              <a:rPr sz="1600" spc="-45" dirty="0"/>
              <a:t> </a:t>
            </a:r>
            <a:r>
              <a:rPr sz="1600" dirty="0"/>
              <a:t>Physics</a:t>
            </a:r>
            <a:r>
              <a:rPr sz="1600" spc="-45" dirty="0"/>
              <a:t> </a:t>
            </a:r>
            <a:r>
              <a:rPr sz="1600" dirty="0"/>
              <a:t>paper</a:t>
            </a:r>
            <a:r>
              <a:rPr sz="1600" spc="-45" dirty="0"/>
              <a:t> </a:t>
            </a:r>
            <a:r>
              <a:rPr sz="1600" dirty="0"/>
              <a:t>written</a:t>
            </a:r>
            <a:r>
              <a:rPr sz="1600" spc="-55" dirty="0"/>
              <a:t> </a:t>
            </a:r>
            <a:r>
              <a:rPr sz="1600" dirty="0"/>
              <a:t>with</a:t>
            </a:r>
            <a:r>
              <a:rPr sz="1600" spc="-51" dirty="0"/>
              <a:t> </a:t>
            </a:r>
            <a:r>
              <a:rPr sz="1600" dirty="0"/>
              <a:t>date</a:t>
            </a:r>
            <a:r>
              <a:rPr sz="1600" spc="-55" dirty="0"/>
              <a:t> </a:t>
            </a:r>
            <a:r>
              <a:rPr sz="1600" dirty="0"/>
              <a:t>of</a:t>
            </a:r>
            <a:r>
              <a:rPr sz="1600" spc="-51" dirty="0"/>
              <a:t> </a:t>
            </a:r>
            <a:r>
              <a:rPr sz="1600" spc="-11" dirty="0"/>
              <a:t>publication:</a:t>
            </a:r>
          </a:p>
          <a:p>
            <a:pPr marL="38099" marR="30479">
              <a:spcBef>
                <a:spcPts val="1011"/>
              </a:spcBef>
            </a:pPr>
            <a:r>
              <a:rPr lang="en-ZA" sz="1600" b="0" dirty="0"/>
              <a:t>BB Ndebele and IMA Gledhill, Two Dimensional Vortex Shedding from a Rotating Cluster of Cylinders, </a:t>
            </a:r>
            <a:r>
              <a:rPr lang="en-ZA" sz="1600" b="0" dirty="0">
                <a:hlinkClick r:id="rId2"/>
              </a:rPr>
              <a:t>Journal of Applied Fluid Mechanics, </a:t>
            </a:r>
            <a:r>
              <a:rPr lang="en-ZA" sz="1600" dirty="0">
                <a:hlinkClick r:id="rId2"/>
              </a:rPr>
              <a:t>16</a:t>
            </a:r>
            <a:r>
              <a:rPr lang="en-ZA" sz="1600" b="0" dirty="0">
                <a:hlinkClick r:id="rId2"/>
              </a:rPr>
              <a:t> (11) 2175-2188, 2023</a:t>
            </a:r>
            <a:endParaRPr lang="en-ZA" sz="1600" dirty="0"/>
          </a:p>
          <a:p>
            <a:pPr marL="266059" indent="-227960">
              <a:spcBef>
                <a:spcPts val="505"/>
              </a:spcBef>
              <a:buFont typeface="Arial"/>
              <a:buChar char="•"/>
              <a:tabLst>
                <a:tab pos="266059" algn="l"/>
              </a:tabLst>
            </a:pPr>
            <a:r>
              <a:rPr sz="1600" dirty="0"/>
              <a:t>Any</a:t>
            </a:r>
            <a:r>
              <a:rPr sz="1600" spc="-35" dirty="0"/>
              <a:t> </a:t>
            </a:r>
            <a:r>
              <a:rPr sz="1600" dirty="0"/>
              <a:t>other</a:t>
            </a:r>
            <a:r>
              <a:rPr sz="1600" spc="-31" dirty="0"/>
              <a:t> </a:t>
            </a:r>
            <a:r>
              <a:rPr sz="1600" spc="-11" dirty="0"/>
              <a:t>information:</a:t>
            </a:r>
          </a:p>
          <a:p>
            <a:pPr marL="38099">
              <a:spcBef>
                <a:spcPts val="480"/>
              </a:spcBef>
            </a:pPr>
            <a:r>
              <a:rPr lang="en-ZA" sz="1600" b="0" spc="-25" dirty="0"/>
              <a:t>South African Institute of Physics</a:t>
            </a:r>
            <a:endParaRPr sz="1600" b="0" spc="-1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6440F9E-88A4-32D4-D1A2-F32AFF591F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179" y="1981200"/>
            <a:ext cx="2283763" cy="29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60BD46-EF36-E251-577E-64E36A14E01F}"/>
              </a:ext>
            </a:extLst>
          </p:cNvPr>
          <p:cNvSpPr txBox="1"/>
          <p:nvPr/>
        </p:nvSpPr>
        <p:spPr>
          <a:xfrm>
            <a:off x="1361995" y="566916"/>
            <a:ext cx="946801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4000" spc="-25" dirty="0" err="1">
                <a:solidFill>
                  <a:srgbClr val="FF0000"/>
                </a:solidFill>
                <a:latin typeface="+mj-lt"/>
              </a:rPr>
              <a:t>Irvy</a:t>
            </a:r>
            <a:r>
              <a:rPr lang="en-ZA" sz="4000" spc="-25" dirty="0">
                <a:solidFill>
                  <a:srgbClr val="FF0000"/>
                </a:solidFill>
                <a:latin typeface="+mj-lt"/>
              </a:rPr>
              <a:t> (</a:t>
            </a:r>
            <a:r>
              <a:rPr lang="en-ZA" sz="4000" spc="-25" dirty="0" err="1">
                <a:solidFill>
                  <a:srgbClr val="FF0000"/>
                </a:solidFill>
                <a:latin typeface="+mj-lt"/>
              </a:rPr>
              <a:t>Igle</a:t>
            </a:r>
            <a:r>
              <a:rPr lang="en-ZA" sz="4000" spc="-25" dirty="0">
                <a:solidFill>
                  <a:srgbClr val="FF0000"/>
                </a:solidFill>
                <a:latin typeface="+mj-lt"/>
              </a:rPr>
              <a:t>) Gledhill</a:t>
            </a:r>
          </a:p>
          <a:p>
            <a:pPr algn="ctr"/>
            <a:r>
              <a:rPr lang="en-ZA" sz="1800" spc="-25" dirty="0">
                <a:solidFill>
                  <a:srgbClr val="FF0000"/>
                </a:solidFill>
                <a:latin typeface="+mj-lt"/>
              </a:rPr>
              <a:t>Vice-President, Membership and Development</a:t>
            </a:r>
            <a:endParaRPr lang="ko-KR" altLang="en-US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en-CH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381000"/>
            <a:ext cx="10423697" cy="1206099"/>
          </a:xfrm>
          <a:prstGeom prst="rect">
            <a:avLst/>
          </a:prstGeom>
        </p:spPr>
        <p:txBody>
          <a:bodyPr vert="horz" wrap="square" lIns="0" tIns="264795" rIns="0" bIns="0" rtlCol="0">
            <a:spAutoFit/>
          </a:bodyPr>
          <a:lstStyle/>
          <a:p>
            <a:pPr marR="873760" algn="ctr">
              <a:lnSpc>
                <a:spcPct val="100000"/>
              </a:lnSpc>
              <a:spcBef>
                <a:spcPts val="2085"/>
              </a:spcBef>
            </a:pPr>
            <a:r>
              <a:rPr lang="en-ZA" sz="4000" spc="-25" dirty="0" err="1">
                <a:latin typeface="+mj-lt"/>
              </a:rPr>
              <a:t>Kuijuan</a:t>
            </a:r>
            <a:r>
              <a:rPr lang="en-ZA" sz="4000" spc="-25" dirty="0">
                <a:latin typeface="+mj-lt"/>
              </a:rPr>
              <a:t> Jin</a:t>
            </a:r>
            <a:br>
              <a:rPr lang="en-ZA" spc="-25" dirty="0">
                <a:latin typeface="+mj-lt"/>
              </a:rPr>
            </a:br>
            <a:r>
              <a:rPr lang="en-ZA" sz="1800" spc="-10" dirty="0">
                <a:latin typeface="+mj-lt"/>
              </a:rPr>
              <a:t>Vice-President, Projects</a:t>
            </a:r>
            <a:endParaRPr sz="1800" spc="-10" dirty="0">
              <a:latin typeface="+mj-l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3657600" y="1717039"/>
            <a:ext cx="7434580" cy="3873496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266065" indent="-227965">
              <a:lnSpc>
                <a:spcPct val="100000"/>
              </a:lnSpc>
              <a:spcBef>
                <a:spcPts val="605"/>
              </a:spcBef>
              <a:buFont typeface="Arial"/>
              <a:buChar char="•"/>
              <a:tabLst>
                <a:tab pos="266065" algn="l"/>
              </a:tabLst>
            </a:pPr>
            <a:r>
              <a:rPr spc="-10" dirty="0"/>
              <a:t>Affiliation </a:t>
            </a:r>
            <a:r>
              <a:rPr dirty="0"/>
              <a:t>to</a:t>
            </a:r>
            <a:r>
              <a:rPr spc="5" dirty="0"/>
              <a:t> </a:t>
            </a:r>
            <a:r>
              <a:rPr spc="-10" dirty="0"/>
              <a:t>IUPAP:</a:t>
            </a:r>
          </a:p>
          <a:p>
            <a:pPr marL="38100">
              <a:lnSpc>
                <a:spcPct val="100000"/>
              </a:lnSpc>
              <a:spcBef>
                <a:spcPts val="500"/>
              </a:spcBef>
            </a:pPr>
            <a:r>
              <a:rPr lang="en-ZA" b="0" spc="-10" dirty="0"/>
              <a:t>Vice-President at large, Project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Current</a:t>
            </a:r>
            <a:r>
              <a:rPr spc="-45" dirty="0"/>
              <a:t> </a:t>
            </a:r>
            <a:r>
              <a:rPr dirty="0"/>
              <a:t>Job</a:t>
            </a:r>
            <a:r>
              <a:rPr spc="-50" dirty="0"/>
              <a:t> </a:t>
            </a:r>
            <a:r>
              <a:rPr spc="-10" dirty="0"/>
              <a:t>Title:</a:t>
            </a:r>
          </a:p>
          <a:p>
            <a:pPr marL="38100">
              <a:lnSpc>
                <a:spcPct val="100000"/>
              </a:lnSpc>
              <a:spcBef>
                <a:spcPts val="380"/>
              </a:spcBef>
            </a:pPr>
            <a:r>
              <a:rPr lang="en-ZA" b="0" spc="-10" dirty="0">
                <a:latin typeface="Calibri"/>
                <a:cs typeface="Calibri"/>
              </a:rPr>
              <a:t>Profess of Physics, Academician of Chinese Academy of Sciences, </a:t>
            </a:r>
          </a:p>
          <a:p>
            <a:pPr marL="266065" indent="-227965">
              <a:lnSpc>
                <a:spcPct val="100000"/>
              </a:lnSpc>
              <a:spcBef>
                <a:spcPts val="505"/>
              </a:spcBef>
              <a:buFont typeface="Arial"/>
              <a:buChar char="•"/>
              <a:tabLst>
                <a:tab pos="266065" algn="l"/>
              </a:tabLst>
            </a:pPr>
            <a:r>
              <a:rPr lang="en-ZA" dirty="0"/>
              <a:t>Current</a:t>
            </a:r>
            <a:r>
              <a:rPr lang="en-ZA" spc="-25" dirty="0"/>
              <a:t> </a:t>
            </a:r>
            <a:r>
              <a:rPr lang="en-ZA" spc="-10" dirty="0"/>
              <a:t>affiliation</a:t>
            </a:r>
            <a:r>
              <a:rPr lang="en-ZA" spc="-35" dirty="0"/>
              <a:t> </a:t>
            </a:r>
            <a:r>
              <a:rPr lang="en-ZA" spc="-10" dirty="0"/>
              <a:t>(Institution):</a:t>
            </a:r>
          </a:p>
          <a:p>
            <a:pPr marL="38100">
              <a:lnSpc>
                <a:spcPct val="100000"/>
              </a:lnSpc>
              <a:spcBef>
                <a:spcPts val="505"/>
              </a:spcBef>
            </a:pPr>
            <a:r>
              <a:rPr lang="en-ZA" b="0" spc="-10" dirty="0"/>
              <a:t>Institute of Physics, Chinese Academy of Sciences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9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Area</a:t>
            </a:r>
            <a:r>
              <a:rPr spc="-30" dirty="0"/>
              <a:t> </a:t>
            </a:r>
            <a:r>
              <a:rPr dirty="0"/>
              <a:t>of</a:t>
            </a:r>
            <a:r>
              <a:rPr spc="-25" dirty="0"/>
              <a:t> </a:t>
            </a:r>
            <a:r>
              <a:rPr spc="-10" dirty="0"/>
              <a:t>Study/Research/Expertise: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n-ZA" b="0" spc="-10" dirty="0"/>
              <a:t>Optics and condensed matter physics</a:t>
            </a:r>
            <a:endParaRPr b="0" spc="-10" dirty="0">
              <a:latin typeface="Calibri"/>
              <a:cs typeface="Calibri"/>
            </a:endParaRPr>
          </a:p>
          <a:p>
            <a:pPr marL="266065" indent="-227965">
              <a:lnSpc>
                <a:spcPct val="100000"/>
              </a:lnSpc>
              <a:spcBef>
                <a:spcPts val="405"/>
              </a:spcBef>
              <a:buFont typeface="Arial"/>
              <a:buChar char="•"/>
              <a:tabLst>
                <a:tab pos="266065" algn="l"/>
              </a:tabLst>
            </a:pPr>
            <a:r>
              <a:rPr dirty="0"/>
              <a:t>Last</a:t>
            </a:r>
            <a:r>
              <a:rPr spc="-45" dirty="0"/>
              <a:t> </a:t>
            </a:r>
            <a:r>
              <a:rPr dirty="0"/>
              <a:t>Physics</a:t>
            </a:r>
            <a:r>
              <a:rPr spc="-45" dirty="0"/>
              <a:t> </a:t>
            </a:r>
            <a:r>
              <a:rPr dirty="0"/>
              <a:t>paper</a:t>
            </a:r>
            <a:r>
              <a:rPr spc="-45" dirty="0"/>
              <a:t> </a:t>
            </a:r>
            <a:r>
              <a:rPr dirty="0"/>
              <a:t>written</a:t>
            </a:r>
            <a:r>
              <a:rPr spc="-55" dirty="0"/>
              <a:t> </a:t>
            </a:r>
            <a:r>
              <a:rPr dirty="0"/>
              <a:t>with</a:t>
            </a:r>
            <a:r>
              <a:rPr spc="-50" dirty="0"/>
              <a:t> </a:t>
            </a:r>
            <a:r>
              <a:rPr dirty="0"/>
              <a:t>date</a:t>
            </a:r>
            <a:r>
              <a:rPr spc="-55" dirty="0"/>
              <a:t> </a:t>
            </a:r>
            <a:r>
              <a:rPr dirty="0"/>
              <a:t>of</a:t>
            </a:r>
            <a:r>
              <a:rPr spc="-50" dirty="0"/>
              <a:t> </a:t>
            </a:r>
            <a:r>
              <a:rPr spc="-10" dirty="0"/>
              <a:t>publication:</a:t>
            </a:r>
          </a:p>
          <a:p>
            <a:pPr marL="38100" marR="30480">
              <a:lnSpc>
                <a:spcPct val="100000"/>
              </a:lnSpc>
              <a:spcBef>
                <a:spcPts val="1010"/>
              </a:spcBef>
            </a:pPr>
            <a:r>
              <a:rPr lang="en-ZA" b="0" dirty="0">
                <a:latin typeface="Calibri"/>
                <a:cs typeface="Calibri"/>
              </a:rPr>
              <a:t> Shuai Xu, </a:t>
            </a:r>
            <a:r>
              <a:rPr lang="en-ZA" b="0" dirty="0" err="1">
                <a:latin typeface="Calibri"/>
                <a:cs typeface="Calibri"/>
              </a:rPr>
              <a:t>Jiesu</a:t>
            </a:r>
            <a:r>
              <a:rPr lang="en-ZA" b="0" dirty="0">
                <a:latin typeface="Calibri"/>
                <a:cs typeface="Calibri"/>
              </a:rPr>
              <a:t> Wang, Pan Chen, </a:t>
            </a:r>
            <a:r>
              <a:rPr lang="en-ZA" b="0" dirty="0" err="1">
                <a:latin typeface="Calibri"/>
                <a:cs typeface="Calibri"/>
              </a:rPr>
              <a:t>Kuijuan</a:t>
            </a:r>
            <a:r>
              <a:rPr lang="en-ZA" b="0" dirty="0">
                <a:latin typeface="Calibri"/>
                <a:cs typeface="Calibri"/>
              </a:rPr>
              <a:t> Jin*, et., al., Magnetoelectric coupling in multiferroics probed by optical second harmonic generation, </a:t>
            </a:r>
            <a:r>
              <a:rPr lang="en-ZA" b="0" dirty="0">
                <a:latin typeface="Calibri"/>
                <a:cs typeface="Calibri"/>
                <a:hlinkClick r:id="rId2"/>
              </a:rPr>
              <a:t>Nature Communications, 14, 2274 (2023)</a:t>
            </a:r>
            <a:endParaRPr lang="en-ZA" b="0" dirty="0">
              <a:latin typeface="Calibri"/>
              <a:cs typeface="Calibri"/>
            </a:endParaRPr>
          </a:p>
          <a:p>
            <a:pPr marL="323850" marR="30480" indent="-285750">
              <a:lnSpc>
                <a:spcPct val="100000"/>
              </a:lnSpc>
              <a:spcBef>
                <a:spcPts val="1010"/>
              </a:spcBef>
              <a:buFont typeface="Arial" panose="020B0604020202020204" pitchFamily="34" charset="0"/>
              <a:buChar char="•"/>
            </a:pPr>
            <a:r>
              <a:rPr dirty="0"/>
              <a:t>Any</a:t>
            </a:r>
            <a:r>
              <a:rPr spc="-35" dirty="0"/>
              <a:t> </a:t>
            </a:r>
            <a:r>
              <a:rPr dirty="0"/>
              <a:t>other</a:t>
            </a:r>
            <a:r>
              <a:rPr spc="-30" dirty="0"/>
              <a:t> </a:t>
            </a:r>
            <a:r>
              <a:rPr spc="-10" dirty="0"/>
              <a:t>information:</a:t>
            </a:r>
          </a:p>
          <a:p>
            <a:pPr marL="38100">
              <a:lnSpc>
                <a:spcPct val="100000"/>
              </a:lnSpc>
              <a:spcBef>
                <a:spcPts val="480"/>
              </a:spcBef>
            </a:pPr>
            <a:r>
              <a:rPr lang="en-US" b="0" spc="-25" dirty="0">
                <a:latin typeface="Calibri"/>
                <a:cs typeface="Calibri"/>
              </a:rPr>
              <a:t>Fellow of The World Academy of Sciences</a:t>
            </a:r>
            <a:endParaRPr b="0" spc="-10" dirty="0">
              <a:latin typeface="Calibri"/>
              <a:cs typeface="Calibri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F74B6C9-B9AA-B204-FFBD-8F6FD787CA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4987"/>
            <a:ext cx="2667000" cy="349907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" b="252"/>
          <a:stretch/>
        </p:blipFill>
        <p:spPr bwMode="auto">
          <a:xfrm>
            <a:off x="837308" y="1968578"/>
            <a:ext cx="2638800" cy="293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endParaRPr lang="en-SG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1825625"/>
            <a:ext cx="7579822" cy="4351338"/>
          </a:xfrm>
        </p:spPr>
        <p:txBody>
          <a:bodyPr>
            <a:noAutofit/>
          </a:bodyPr>
          <a:lstStyle/>
          <a:p>
            <a:r>
              <a:rPr lang="en-SG" sz="1500" b="1" dirty="0"/>
              <a:t>Affiliation to IUPAP: </a:t>
            </a:r>
          </a:p>
          <a:p>
            <a:pPr marL="0" indent="0">
              <a:buNone/>
            </a:pPr>
            <a:r>
              <a:rPr lang="en-SG" sz="1500" b="0" dirty="0"/>
              <a:t>Secretary General for Administrative Affairs</a:t>
            </a:r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SG" sz="1500" b="0" dirty="0"/>
              <a:t>Executive Council / Commission on Policy And Finance (C1)</a:t>
            </a:r>
          </a:p>
          <a:p>
            <a:r>
              <a:rPr lang="en-SG" sz="1500" b="1" dirty="0"/>
              <a:t>Current Job Title: </a:t>
            </a:r>
          </a:p>
          <a:p>
            <a:pPr marL="0" indent="0">
              <a:buNone/>
            </a:pPr>
            <a:r>
              <a:rPr lang="en-SG" sz="1500" b="0" dirty="0"/>
              <a:t>President</a:t>
            </a:r>
          </a:p>
          <a:p>
            <a:r>
              <a:rPr lang="en-SG" sz="1500" b="1" dirty="0"/>
              <a:t>Current affiliation (Institution):</a:t>
            </a:r>
          </a:p>
          <a:p>
            <a:pPr marL="0" indent="0">
              <a:buNone/>
            </a:pPr>
            <a:r>
              <a:rPr lang="en-SG" sz="1500" b="0" dirty="0"/>
              <a:t> International Foundation Trieste for the Progress and Freedom of Sciences</a:t>
            </a:r>
          </a:p>
          <a:p>
            <a:r>
              <a:rPr lang="en-SG" sz="1500" b="1" dirty="0"/>
              <a:t>Area of Study/Research/Expertise:</a:t>
            </a:r>
          </a:p>
          <a:p>
            <a:pPr marL="0" indent="0">
              <a:buNone/>
            </a:pPr>
            <a:r>
              <a:rPr lang="en-SG" sz="1500" b="0" dirty="0"/>
              <a:t> Theoretical Nuclear Physics and Low Temperature Physics</a:t>
            </a:r>
          </a:p>
          <a:p>
            <a:r>
              <a:rPr lang="en-SG" sz="1500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sz="1500" b="0" dirty="0"/>
              <a:t>2020: “</a:t>
            </a:r>
            <a:r>
              <a:rPr lang="en-SG" sz="1500" b="0" dirty="0">
                <a:hlinkClick r:id="rId3"/>
              </a:rPr>
              <a:t>Nuclear Matter Theory</a:t>
            </a:r>
            <a:r>
              <a:rPr lang="en-SG" sz="1500" b="0" dirty="0"/>
              <a:t>”, O. </a:t>
            </a:r>
            <a:r>
              <a:rPr lang="en-SG" sz="1500" b="0" dirty="0" err="1"/>
              <a:t>Benhar</a:t>
            </a:r>
            <a:r>
              <a:rPr lang="en-SG" sz="1500" b="0" dirty="0"/>
              <a:t> and S. </a:t>
            </a:r>
            <a:r>
              <a:rPr lang="en-SG" sz="1500" b="0" dirty="0" err="1"/>
              <a:t>Fantoni</a:t>
            </a:r>
            <a:r>
              <a:rPr lang="en-SG" sz="1500" b="0" dirty="0"/>
              <a:t>, CRC Pres, Boca Raton, FL, 2020.</a:t>
            </a:r>
          </a:p>
          <a:p>
            <a:r>
              <a:rPr lang="en-SG" sz="1500" b="0" dirty="0"/>
              <a:t>Any other information:</a:t>
            </a:r>
          </a:p>
          <a:p>
            <a:pPr marL="0" indent="0">
              <a:buNone/>
            </a:pPr>
            <a:endParaRPr lang="en-SG" sz="15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149379-F3F5-D628-1F5F-D1337DBE1F24}"/>
              </a:ext>
            </a:extLst>
          </p:cNvPr>
          <p:cNvSpPr txBox="1"/>
          <p:nvPr/>
        </p:nvSpPr>
        <p:spPr>
          <a:xfrm>
            <a:off x="3785111" y="457200"/>
            <a:ext cx="4621778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4000" dirty="0">
                <a:solidFill>
                  <a:srgbClr val="FF0000"/>
                </a:solidFill>
                <a:latin typeface="+mj-lt"/>
              </a:rPr>
              <a:t>Stefano Fantoni</a:t>
            </a:r>
          </a:p>
          <a:p>
            <a:pPr algn="ctr"/>
            <a:r>
              <a:rPr lang="en-SG" b="0" dirty="0">
                <a:solidFill>
                  <a:srgbClr val="FF0000"/>
                </a:solidFill>
              </a:rPr>
              <a:t>Secretary General for Administrative Affairs</a:t>
            </a:r>
          </a:p>
          <a:p>
            <a:endParaRPr lang="en-CH" sz="40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2223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SG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Jens </a:t>
            </a:r>
            <a:r>
              <a:rPr lang="en-SG" sz="4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Vigen</a:t>
            </a:r>
            <a:br>
              <a:rPr lang="en-S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dirty="0">
                <a:solidFill>
                  <a:srgbClr val="FF0000"/>
                </a:solidFill>
              </a:rPr>
              <a:t>Secretary General for Legal and Financial Affairs</a:t>
            </a:r>
            <a:r>
              <a:rPr lang="en-S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68183"/>
            <a:ext cx="2637908" cy="2934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  <a:p>
            <a:pPr marL="0" indent="0">
              <a:buNone/>
            </a:pP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3978" y="2049462"/>
            <a:ext cx="7579822" cy="4351338"/>
          </a:xfrm>
        </p:spPr>
        <p:txBody>
          <a:bodyPr>
            <a:noAutofit/>
          </a:bodyPr>
          <a:lstStyle/>
          <a:p>
            <a:r>
              <a:rPr lang="en-SG" sz="1500" b="1" dirty="0"/>
              <a:t>Affiliation to IUPAP: </a:t>
            </a:r>
          </a:p>
          <a:p>
            <a:pPr marL="0" indent="0">
              <a:buNone/>
            </a:pPr>
            <a:r>
              <a:rPr lang="en-SG" sz="1500" b="0" dirty="0"/>
              <a:t>Secretary </a:t>
            </a:r>
            <a:r>
              <a:rPr lang="en-GB" sz="1500" b="0" dirty="0">
                <a:solidFill>
                  <a:schemeClr val="dk1"/>
                </a:solidFill>
              </a:rPr>
              <a:t>General for Legal and Financial Affairs</a:t>
            </a:r>
            <a:endParaRPr lang="en-SG" sz="1500" b="0" dirty="0"/>
          </a:p>
          <a:p>
            <a:r>
              <a:rPr lang="en-SG" sz="1500" b="1" dirty="0"/>
              <a:t>Commission/Category:</a:t>
            </a:r>
          </a:p>
          <a:p>
            <a:pPr marL="0" indent="0">
              <a:buNone/>
            </a:pPr>
            <a:r>
              <a:rPr lang="en-SG" sz="1500" b="0" dirty="0"/>
              <a:t>Executive Council / Commission on Policy And Finance (C1) </a:t>
            </a:r>
          </a:p>
          <a:p>
            <a:r>
              <a:rPr lang="en-SG" sz="1500" b="1" dirty="0"/>
              <a:t>Current Job Title: </a:t>
            </a:r>
          </a:p>
          <a:p>
            <a:pPr marL="0" indent="0">
              <a:buNone/>
            </a:pPr>
            <a:r>
              <a:rPr lang="en-SG" sz="1500" b="0" dirty="0"/>
              <a:t>Scientific Information Officer</a:t>
            </a:r>
          </a:p>
          <a:p>
            <a:r>
              <a:rPr lang="en-SG" sz="1500" b="1" dirty="0"/>
              <a:t>Current affiliation (Institution):</a:t>
            </a:r>
          </a:p>
          <a:p>
            <a:pPr marL="0" indent="0">
              <a:buNone/>
            </a:pPr>
            <a:r>
              <a:rPr lang="en-SG" sz="1500" b="0" dirty="0"/>
              <a:t>CERN</a:t>
            </a:r>
          </a:p>
          <a:p>
            <a:r>
              <a:rPr lang="en-SG" sz="1500" b="1" dirty="0"/>
              <a:t>Area of Study/Research/Expertise:</a:t>
            </a:r>
          </a:p>
          <a:p>
            <a:pPr marL="0" indent="0">
              <a:buNone/>
            </a:pPr>
            <a:r>
              <a:rPr lang="en-SG" sz="1500" b="0" dirty="0"/>
              <a:t>Information Science, Libraries and Publishing</a:t>
            </a:r>
          </a:p>
          <a:p>
            <a:r>
              <a:rPr lang="en-SG" sz="1500" b="1" dirty="0"/>
              <a:t>Last Physics paper written with date of publication:</a:t>
            </a:r>
          </a:p>
          <a:p>
            <a:pPr marL="0" indent="0">
              <a:buNone/>
            </a:pPr>
            <a:r>
              <a:rPr lang="en-SG" sz="1500" b="0" dirty="0"/>
              <a:t>Do not publish in physics</a:t>
            </a:r>
          </a:p>
          <a:p>
            <a:r>
              <a:rPr lang="en-SG" sz="1500" b="1" dirty="0"/>
              <a:t>Any other information:</a:t>
            </a:r>
          </a:p>
          <a:p>
            <a:pPr marL="0" indent="0">
              <a:buNone/>
            </a:pPr>
            <a:endParaRPr lang="en-SG" sz="15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4" b="9941"/>
          <a:stretch/>
        </p:blipFill>
        <p:spPr>
          <a:xfrm>
            <a:off x="838200" y="1977552"/>
            <a:ext cx="2517475" cy="321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16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10223</TotalTime>
  <Words>4237</Words>
  <Application>Microsoft Macintosh PowerPoint</Application>
  <PresentationFormat>Widescreen</PresentationFormat>
  <Paragraphs>592</Paragraphs>
  <Slides>41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Calibri Light</vt:lpstr>
      <vt:lpstr>HelveticaNeue</vt:lpstr>
      <vt:lpstr>Times</vt:lpstr>
      <vt:lpstr>Times New Roman</vt:lpstr>
      <vt:lpstr>Office Theme</vt:lpstr>
      <vt:lpstr>PowerPoint Presentation</vt:lpstr>
      <vt:lpstr>PowerPoint Presentation</vt:lpstr>
      <vt:lpstr>Silvina Ponce Dawson President  </vt:lpstr>
      <vt:lpstr>PowerPoint Presentation</vt:lpstr>
      <vt:lpstr>PowerPoint Presentation</vt:lpstr>
      <vt:lpstr>PowerPoint Presentation</vt:lpstr>
      <vt:lpstr>Kuijuan Jin Vice-President, Projects</vt:lpstr>
      <vt:lpstr>PowerPoint Presentation</vt:lpstr>
      <vt:lpstr>Jens Vigen Secretary General for Legal and Financial Affairs </vt:lpstr>
      <vt:lpstr>PowerPoint Presentation</vt:lpstr>
      <vt:lpstr>PowerPoint Presentation</vt:lpstr>
      <vt:lpstr>PowerPoint Presentation</vt:lpstr>
      <vt:lpstr>PowerPoint Presentation</vt:lpstr>
      <vt:lpstr>Gillian Butcher Vice-President at Large (Equity, diversity and inclusion)  </vt:lpstr>
      <vt:lpstr> </vt:lpstr>
      <vt:lpstr> Daniel Varela Magalhães (C2)</vt:lpstr>
      <vt:lpstr>Janos Kertesz (C3) Statistical physics</vt:lpstr>
      <vt:lpstr>Ralph Engel (C4) </vt:lpstr>
      <vt:lpstr> Richard  Haley (C5) </vt:lpstr>
      <vt:lpstr> Patricia BASSEREAU (C6)</vt:lpstr>
      <vt:lpstr> Joanna Trylska (C6)</vt:lpstr>
      <vt:lpstr>PowerPoint Presentation</vt:lpstr>
      <vt:lpstr> Shinji YUASA (C9)</vt:lpstr>
      <vt:lpstr>Shobhana Narasimhan  (C10) Structure and Dynamics of Condensed Matter</vt:lpstr>
      <vt:lpstr>PowerPoint Presentation</vt:lpstr>
      <vt:lpstr>Maria Jose Garcia Borge (C12)</vt:lpstr>
      <vt:lpstr>Joseph Niemela (C13)</vt:lpstr>
      <vt:lpstr> Manjula Sharma(C14)</vt:lpstr>
      <vt:lpstr>PowerPoint Presentation</vt:lpstr>
      <vt:lpstr>Ursel Fantz (C16)</vt:lpstr>
      <vt:lpstr>Cather Simpson (C17)</vt:lpstr>
      <vt:lpstr>Simone Warzel (C18)</vt:lpstr>
      <vt:lpstr>Shuang-Nan Zhang (C19)</vt:lpstr>
      <vt:lpstr>PowerPoint Presentation</vt:lpstr>
      <vt:lpstr>Eric Rosas (AC1) </vt:lpstr>
      <vt:lpstr>PowerPoint Presentation</vt:lpstr>
      <vt:lpstr>Dorthe Hammershøi (AC3) International Commission for Acoustics</vt:lpstr>
      <vt:lpstr>PowerPoint Presentation</vt:lpstr>
      <vt:lpstr>Madan Rehani (AC4)</vt:lpstr>
      <vt:lpstr>Niloofar Jokar (AC5) International Association of Physics Students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Jens Vigen</cp:lastModifiedBy>
  <cp:revision>46</cp:revision>
  <dcterms:created xsi:type="dcterms:W3CDTF">2025-01-09T13:26:38Z</dcterms:created>
  <dcterms:modified xsi:type="dcterms:W3CDTF">2025-01-27T16:55:54Z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2025-01-09T00:00:00Z</vt:filetime>
  </property>
  <property fmtid="{D5CDD505-2E9C-101B-9397-08002B2CF9AE}" pid="3" name="LastSaved">
    <vt:filetime>2025-01-09T00:00:00Z</vt:filetime>
  </property>
  <property fmtid="{D5CDD505-2E9C-101B-9397-08002B2CF9AE}" pid="4" name="Producer">
    <vt:lpwstr>macOS Version 10.15.7 (Build 19H2026) Quartz PDFContext</vt:lpwstr>
  </property>
</Properties>
</file>