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5" r:id="rId3"/>
    <p:sldId id="270" r:id="rId4"/>
    <p:sldId id="268" r:id="rId5"/>
    <p:sldId id="258" r:id="rId6"/>
    <p:sldId id="266" r:id="rId7"/>
    <p:sldId id="256" r:id="rId8"/>
    <p:sldId id="264" r:id="rId9"/>
    <p:sldId id="262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/>
    <p:restoredTop sz="96743" autoAdjust="0"/>
  </p:normalViewPr>
  <p:slideViewPr>
    <p:cSldViewPr snapToGrid="0" snapToObjects="1">
      <p:cViewPr varScale="1">
        <p:scale>
          <a:sx n="119" d="100"/>
          <a:sy n="119" d="100"/>
        </p:scale>
        <p:origin x="124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92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850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5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5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53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4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01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4D9D-CE02-9945-A7AB-9E5138AA394A}" type="datetimeFigureOut">
              <a:rPr lang="en-US" smtClean="0"/>
              <a:t>1/15/25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8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ommunication@iupap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mmunication@iupap.org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600"/>
            <a:ext cx="6392632" cy="3110109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7684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it-IT" sz="2400" b="1" dirty="0">
                <a:solidFill>
                  <a:schemeClr val="accent1">
                    <a:lumMod val="75000"/>
                  </a:schemeClr>
                </a:solidFill>
              </a:rPr>
              <a:t>   EC&amp;CC January 2025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5786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 rot="294562">
            <a:off x="119750" y="2596094"/>
            <a:ext cx="2722462" cy="2915231"/>
          </a:xfrm>
          <a:prstGeom prst="rect">
            <a:avLst/>
          </a:prstGeom>
        </p:spPr>
      </p:pic>
      <p:pic>
        <p:nvPicPr>
          <p:cNvPr id="15" name="Picture 14" descr="Screen Shot 2022-01-27 at 16.07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754">
            <a:off x="2652323" y="3358432"/>
            <a:ext cx="3098939" cy="19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982" y="4729785"/>
            <a:ext cx="947646" cy="7687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7287" y="4733090"/>
            <a:ext cx="768773" cy="768773"/>
          </a:xfrm>
          <a:prstGeom prst="rect">
            <a:avLst/>
          </a:prstGeom>
        </p:spPr>
      </p:pic>
      <p:pic>
        <p:nvPicPr>
          <p:cNvPr id="3074" name="Picture 2" descr="Francesca Zavino, Autore presso OggiScienza - Pagina 2 di 2">
            <a:extLst>
              <a:ext uri="{FF2B5EF4-FFF2-40B4-BE49-F238E27FC236}">
                <a16:creationId xmlns:a16="http://schemas.microsoft.com/office/drawing/2014/main" id="{D6809BB7-236A-914B-83DE-35E2AFDB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5" y="1289766"/>
            <a:ext cx="2645457" cy="264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E94859-74B0-E246-BE51-1C13C002D282}"/>
              </a:ext>
            </a:extLst>
          </p:cNvPr>
          <p:cNvSpPr txBox="1"/>
          <p:nvPr/>
        </p:nvSpPr>
        <p:spPr>
          <a:xfrm>
            <a:off x="6285675" y="4000656"/>
            <a:ext cx="27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Francesca Zavino </a:t>
            </a:r>
          </a:p>
          <a:p>
            <a:r>
              <a:rPr lang="en-US"/>
              <a:t>communication@iupap.org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3A3F4A-14D8-B646-8E19-3E32404E36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7241" y="4712419"/>
            <a:ext cx="852961" cy="83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3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08" y="1796473"/>
            <a:ext cx="8536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Francesca Zavino 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/>
              <a:t>A special thanks to </a:t>
            </a:r>
            <a:r>
              <a:rPr lang="it-IT" sz="2000" b="1" dirty="0"/>
              <a:t>Hari </a:t>
            </a:r>
            <a:r>
              <a:rPr lang="it-IT" sz="2000" b="1" dirty="0" err="1"/>
              <a:t>Haran</a:t>
            </a:r>
            <a:r>
              <a:rPr lang="it-IT" sz="2000" b="1" dirty="0"/>
              <a:t> </a:t>
            </a:r>
            <a:r>
              <a:rPr lang="it-IT" sz="2000" dirty="0"/>
              <a:t>(GRAPES-3 </a:t>
            </a:r>
            <a:r>
              <a:rPr lang="it-IT" sz="2000" dirty="0" err="1"/>
              <a:t>experiment</a:t>
            </a:r>
            <a:r>
              <a:rPr lang="it-IT" sz="2000" dirty="0"/>
              <a:t>, Tata </a:t>
            </a:r>
            <a:r>
              <a:rPr lang="it-IT" sz="2000" dirty="0" err="1"/>
              <a:t>Institute</a:t>
            </a:r>
            <a:r>
              <a:rPr lang="it-IT" sz="2000" dirty="0"/>
              <a:t> of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) for help with web 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Who’s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3844A1C-563A-3F4E-9A6A-90F169C91CA8}"/>
              </a:ext>
            </a:extLst>
          </p:cNvPr>
          <p:cNvSpPr txBox="1"/>
          <p:nvPr/>
        </p:nvSpPr>
        <p:spPr>
          <a:xfrm>
            <a:off x="457708" y="3738088"/>
            <a:ext cx="86274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communication@iupap.org</a:t>
            </a:r>
            <a:r>
              <a:rPr lang="it-IT" sz="2000" b="1" dirty="0">
                <a:solidFill>
                  <a:prstClr val="black"/>
                </a:solidFill>
              </a:rPr>
              <a:t>: News and web i</a:t>
            </a:r>
            <a:r>
              <a:rPr lang="it-IT" sz="2000" b="1" dirty="0" err="1">
                <a:solidFill>
                  <a:prstClr val="black"/>
                </a:solidFill>
              </a:rPr>
              <a:t>tems</a:t>
            </a:r>
          </a:p>
          <a:p>
            <a:pPr lvl="0"/>
            <a:r>
              <a:rPr lang="it-IT" sz="2000" dirty="0">
                <a:solidFill>
                  <a:prstClr val="black"/>
                </a:solidFill>
              </a:rPr>
              <a:t>[</a:t>
            </a:r>
            <a:r>
              <a:rPr lang="it-IT" sz="2000" dirty="0" err="1">
                <a:solidFill>
                  <a:prstClr val="black"/>
                </a:solidFill>
              </a:rPr>
              <a:t>managed</a:t>
            </a:r>
            <a:r>
              <a:rPr lang="it-IT" sz="2000" dirty="0">
                <a:solidFill>
                  <a:prstClr val="black"/>
                </a:solidFill>
              </a:rPr>
              <a:t> by Francesca Zavino]</a:t>
            </a:r>
          </a:p>
          <a:p>
            <a:pPr lvl="0"/>
            <a:endParaRPr lang="it-IT" sz="2000" dirty="0">
              <a:solidFill>
                <a:prstClr val="black"/>
              </a:solidFill>
            </a:endParaRPr>
          </a:p>
          <a:p>
            <a:r>
              <a:rPr lang="it-IT" sz="2000" b="1" dirty="0">
                <a:solidFill>
                  <a:srgbClr val="0070C0"/>
                </a:solidFill>
              </a:rPr>
              <a:t>secretariat@iupap.org</a:t>
            </a:r>
            <a:r>
              <a:rPr lang="it-IT" sz="2000" b="1" dirty="0"/>
              <a:t>: </a:t>
            </a:r>
            <a:r>
              <a:rPr lang="it-IT" sz="2000" b="1" dirty="0" err="1"/>
              <a:t>All</a:t>
            </a:r>
            <a:r>
              <a:rPr lang="it-IT" sz="2000" b="1" dirty="0"/>
              <a:t> </a:t>
            </a:r>
            <a:r>
              <a:rPr lang="it-IT" sz="2000" b="1" dirty="0" err="1"/>
              <a:t>types</a:t>
            </a:r>
            <a:r>
              <a:rPr lang="it-IT" sz="2000" b="1" dirty="0"/>
              <a:t> of «business» </a:t>
            </a:r>
            <a:r>
              <a:rPr lang="it-IT" sz="2000" b="1" dirty="0" err="1"/>
              <a:t>messages</a:t>
            </a:r>
            <a:endParaRPr lang="it-IT" sz="2000" b="1" dirty="0"/>
          </a:p>
          <a:p>
            <a:r>
              <a:rPr lang="it-IT" sz="2000" dirty="0"/>
              <a:t>[</a:t>
            </a:r>
            <a:r>
              <a:rPr lang="it-IT" sz="2000" dirty="0" err="1"/>
              <a:t>managed</a:t>
            </a:r>
            <a:r>
              <a:rPr lang="it-IT" sz="2000" dirty="0"/>
              <a:t> by Gabriella Marra, </a:t>
            </a:r>
            <a:r>
              <a:rPr lang="it-IT" sz="2000" dirty="0" err="1"/>
              <a:t>read</a:t>
            </a:r>
            <a:r>
              <a:rPr lang="it-IT" sz="2000" dirty="0"/>
              <a:t> by </a:t>
            </a:r>
            <a:r>
              <a:rPr lang="it-IT" sz="2000" dirty="0" err="1"/>
              <a:t>entire</a:t>
            </a:r>
            <a:r>
              <a:rPr lang="it-IT" sz="2000" dirty="0"/>
              <a:t> EC]</a:t>
            </a:r>
          </a:p>
        </p:txBody>
      </p:sp>
    </p:spTree>
    <p:extLst>
      <p:ext uri="{BB962C8B-B14F-4D97-AF65-F5344CB8AC3E}">
        <p14:creationId xmlns:p14="http://schemas.microsoft.com/office/powerpoint/2010/main" val="136003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7994" y="1662575"/>
            <a:ext cx="292169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Quarterly </a:t>
            </a:r>
            <a:r>
              <a:rPr lang="it-IT" sz="2000" b="1" dirty="0"/>
              <a:t>e-</a:t>
            </a:r>
            <a:r>
              <a:rPr lang="it-IT" sz="2000" dirty="0"/>
              <a:t>newsletter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pdf posted on website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1.130 </a:t>
            </a:r>
            <a:r>
              <a:rPr lang="it-IT" sz="2000" dirty="0" err="1"/>
              <a:t>contacts</a:t>
            </a:r>
          </a:p>
          <a:p>
            <a:r>
              <a:rPr lang="it-IT" sz="2000" dirty="0" err="1"/>
              <a:t>     (+281 from 2023)</a:t>
            </a:r>
            <a:endParaRPr lang="it-IT" sz="2000" dirty="0"/>
          </a:p>
          <a:p>
            <a:r>
              <a:rPr lang="it-IT" sz="2000" dirty="0"/>
              <a:t>	</a:t>
            </a:r>
          </a:p>
          <a:p>
            <a:endParaRPr lang="it-IT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1085D1-AC21-FA4B-9682-8DFCACCD5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1507366"/>
            <a:ext cx="4940349" cy="410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3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contents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285" y="1689495"/>
            <a:ext cx="42454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May - 2024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The next General Assembly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Kennedy Reed Medal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Meet out team (Michel)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2021 ICPE Medal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Early Career Scientist Prizes</a:t>
            </a:r>
            <a:endParaRPr lang="it-IT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C1BB-F308-EA46-BB2D-8FD49022AA55}"/>
              </a:ext>
            </a:extLst>
          </p:cNvPr>
          <p:cNvSpPr txBox="1"/>
          <p:nvPr/>
        </p:nvSpPr>
        <p:spPr>
          <a:xfrm>
            <a:off x="4811488" y="1732832"/>
            <a:ext cx="424542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/>
              <a:t>October – 2024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IUPAP EC&amp;CC meeting and 33rd IUPAP General Assembly</a:t>
            </a:r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IUPAP Early Career Scientist </a:t>
            </a:r>
            <a:r>
              <a:rPr lang="it-IT" sz="1600" dirty="0" err="1"/>
              <a:t>Prizes</a:t>
            </a:r>
            <a:r>
              <a:rPr lang="it-IT" sz="1600" dirty="0"/>
              <a:t> 2024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Meet the Team (Monica)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 err="1"/>
              <a:t>Obituary</a:t>
            </a:r>
            <a:r>
              <a:rPr lang="it-IT" sz="1600" dirty="0"/>
              <a:t>: Tsung-Dao Lee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 err="1"/>
              <a:t>Article</a:t>
            </a:r>
            <a:r>
              <a:rPr lang="it-IT" sz="1600" dirty="0"/>
              <a:t> by </a:t>
            </a:r>
            <a:r>
              <a:rPr lang="en-US" sz="1600" dirty="0"/>
              <a:t>by Evelyn Tang, IUPAP Interdisciplinary Early Career Scientist Prize 2023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Experiences applying for US Visas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8479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3D91BF1-8776-8244-A71B-76E9DED72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799"/>
          <a:stretch/>
        </p:blipFill>
        <p:spPr>
          <a:xfrm>
            <a:off x="262554" y="1545646"/>
            <a:ext cx="2428574" cy="39121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FB912-F2C2-B84A-B7A2-ABE9DCE71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599" y="1759153"/>
            <a:ext cx="5978922" cy="27497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0EE91-0759-C549-BC9D-48B325D975E9}"/>
              </a:ext>
            </a:extLst>
          </p:cNvPr>
          <p:cNvSpPr txBox="1"/>
          <p:nvPr/>
        </p:nvSpPr>
        <p:spPr>
          <a:xfrm>
            <a:off x="3678620" y="3804745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Clicked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5474A-3EB4-024C-943C-AD6654F357D0}"/>
              </a:ext>
            </a:extLst>
          </p:cNvPr>
          <p:cNvSpPr txBox="1"/>
          <p:nvPr/>
        </p:nvSpPr>
        <p:spPr>
          <a:xfrm>
            <a:off x="3678620" y="249449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Opened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D55CD-430C-9144-9D6B-035FA857C55F}"/>
              </a:ext>
            </a:extLst>
          </p:cNvPr>
          <p:cNvSpPr txBox="1"/>
          <p:nvPr/>
        </p:nvSpPr>
        <p:spPr>
          <a:xfrm>
            <a:off x="5557667" y="4508930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 hours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60E6D0-D834-4047-95F3-F1F32924FA9B}"/>
              </a:ext>
            </a:extLst>
          </p:cNvPr>
          <p:cNvCxnSpPr/>
          <p:nvPr/>
        </p:nvCxnSpPr>
        <p:spPr>
          <a:xfrm>
            <a:off x="6519571" y="4699779"/>
            <a:ext cx="221565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BC9CFE-98D7-284B-AECB-DBCC0FE6A068}"/>
              </a:ext>
            </a:extLst>
          </p:cNvPr>
          <p:cNvCxnSpPr>
            <a:cxnSpLocks/>
          </p:cNvCxnSpPr>
          <p:nvPr/>
        </p:nvCxnSpPr>
        <p:spPr>
          <a:xfrm flipH="1">
            <a:off x="3426799" y="4693596"/>
            <a:ext cx="218212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B13B47F-7640-0E41-8789-66D8C7F0955F}"/>
              </a:ext>
            </a:extLst>
          </p:cNvPr>
          <p:cNvSpPr/>
          <p:nvPr/>
        </p:nvSpPr>
        <p:spPr>
          <a:xfrm>
            <a:off x="217628" y="1512990"/>
            <a:ext cx="2209888" cy="4022865"/>
          </a:xfrm>
          <a:prstGeom prst="rect">
            <a:avLst/>
          </a:prstGeom>
          <a:noFill/>
          <a:ln w="28575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53E1FF-2BEE-7E4B-ACA6-B32BED0533EC}"/>
              </a:ext>
            </a:extLst>
          </p:cNvPr>
          <p:cNvSpPr txBox="1"/>
          <p:nvPr/>
        </p:nvSpPr>
        <p:spPr>
          <a:xfrm>
            <a:off x="5195370" y="1467572"/>
            <a:ext cx="4626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/>
              <a:t>1130 email </a:t>
            </a:r>
            <a:r>
              <a:rPr lang="it-IT" sz="2400" b="1" dirty="0" err="1"/>
              <a:t>addresses</a:t>
            </a:r>
            <a:r>
              <a:rPr lang="it-IT" sz="2400" b="1" dirty="0"/>
              <a:t> (+ 281)</a:t>
            </a:r>
          </a:p>
          <a:p>
            <a:r>
              <a:rPr lang="it-IT" sz="2400" dirty="0"/>
              <a:t>	. </a:t>
            </a:r>
            <a:r>
              <a:rPr lang="it-IT" sz="2400" b="0" i="0" dirty="0">
                <a:solidFill>
                  <a:srgbClr val="1B1B1B"/>
                </a:solidFill>
                <a:effectLst/>
                <a:latin typeface="Inter-SemiBold"/>
              </a:rPr>
              <a:t>44,39%</a:t>
            </a:r>
            <a:r>
              <a:rPr lang="it-IT" sz="2400" dirty="0"/>
              <a:t> </a:t>
            </a:r>
            <a:r>
              <a:rPr lang="it-IT" sz="2400" dirty="0" err="1"/>
              <a:t>total</a:t>
            </a:r>
            <a:r>
              <a:rPr lang="it-IT" sz="2400" dirty="0"/>
              <a:t> </a:t>
            </a:r>
            <a:r>
              <a:rPr lang="it-IT" sz="2400" dirty="0" err="1"/>
              <a:t>opens</a:t>
            </a:r>
            <a:endParaRPr lang="it-IT" sz="2400" dirty="0"/>
          </a:p>
          <a:p>
            <a:r>
              <a:rPr lang="it-IT" sz="2400" dirty="0"/>
              <a:t>	. 8,55% clicked on link</a:t>
            </a:r>
          </a:p>
        </p:txBody>
      </p:sp>
    </p:spTree>
    <p:extLst>
      <p:ext uri="{BB962C8B-B14F-4D97-AF65-F5344CB8AC3E}">
        <p14:creationId xmlns:p14="http://schemas.microsoft.com/office/powerpoint/2010/main" val="48171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Facebook page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7BF40CB-AC49-8C4D-90FE-69917E48108A}"/>
              </a:ext>
            </a:extLst>
          </p:cNvPr>
          <p:cNvSpPr txBox="1"/>
          <p:nvPr/>
        </p:nvSpPr>
        <p:spPr>
          <a:xfrm>
            <a:off x="344909" y="1775006"/>
            <a:ext cx="4565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Regular Facebook posts (2</a:t>
            </a:r>
            <a:r>
              <a:rPr lang="en-IE" sz="2400" dirty="0"/>
              <a:t>-3</a:t>
            </a:r>
            <a:r>
              <a:rPr lang="en-US" sz="2400" dirty="0"/>
              <a:t>/week)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2044485-DC46-9E98-48A2-C55C20085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134" y="454177"/>
            <a:ext cx="3048957" cy="2816901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44FABFB-0BC9-FF9C-AD84-1CAFD0FF6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909" y="2274760"/>
            <a:ext cx="6231315" cy="3288138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C773B65-729E-A69D-D1BD-A71DFBEC8B78}"/>
              </a:ext>
            </a:extLst>
          </p:cNvPr>
          <p:cNvSpPr txBox="1"/>
          <p:nvPr/>
        </p:nvSpPr>
        <p:spPr>
          <a:xfrm>
            <a:off x="564773" y="3045064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Reach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1248F72-8C87-10F8-DD8A-05352AD5E69F}"/>
              </a:ext>
            </a:extLst>
          </p:cNvPr>
          <p:cNvSpPr txBox="1"/>
          <p:nvPr/>
        </p:nvSpPr>
        <p:spPr>
          <a:xfrm>
            <a:off x="2218571" y="3056848"/>
            <a:ext cx="137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Interactions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A5E5280-CD0F-0084-5D0B-1D6C3F849B3D}"/>
              </a:ext>
            </a:extLst>
          </p:cNvPr>
          <p:cNvSpPr txBox="1"/>
          <p:nvPr/>
        </p:nvSpPr>
        <p:spPr>
          <a:xfrm>
            <a:off x="4163912" y="3056848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Followers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04BE6B7-FBBB-04DD-401C-5B9F006A7B9E}"/>
              </a:ext>
            </a:extLst>
          </p:cNvPr>
          <p:cNvSpPr txBox="1"/>
          <p:nvPr/>
        </p:nvSpPr>
        <p:spPr>
          <a:xfrm>
            <a:off x="5199875" y="3056848"/>
            <a:ext cx="108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Click</a:t>
            </a:r>
          </a:p>
        </p:txBody>
      </p:sp>
    </p:spTree>
    <p:extLst>
      <p:ext uri="{BB962C8B-B14F-4D97-AF65-F5344CB8AC3E}">
        <p14:creationId xmlns:p14="http://schemas.microsoft.com/office/powerpoint/2010/main" val="61868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Social media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9248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3D42BE-ACE0-DC41-89CF-215C3353988A}"/>
              </a:ext>
            </a:extLst>
          </p:cNvPr>
          <p:cNvSpPr txBox="1"/>
          <p:nvPr/>
        </p:nvSpPr>
        <p:spPr>
          <a:xfrm>
            <a:off x="1313466" y="1861947"/>
            <a:ext cx="75643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Facebook: followers: 2786 (</a:t>
            </a:r>
            <a:r>
              <a:rPr lang="en-US" sz="2000" dirty="0" err="1"/>
              <a:t>jun</a:t>
            </a:r>
            <a:r>
              <a:rPr lang="en-US" sz="2000" dirty="0"/>
              <a:t> 2023) =&gt; 3054 (October 2024)</a:t>
            </a:r>
          </a:p>
          <a:p>
            <a:endParaRPr lang="en-US" sz="2000" dirty="0"/>
          </a:p>
          <a:p>
            <a:r>
              <a:rPr lang="en-US" sz="2000" dirty="0"/>
              <a:t>Twitter (now “X”) account re-activated in 2022. 1381 =&gt; 1683 followers</a:t>
            </a:r>
          </a:p>
          <a:p>
            <a:endParaRPr lang="en-US" sz="2000" dirty="0"/>
          </a:p>
          <a:p>
            <a:r>
              <a:rPr lang="en-US" sz="2000" dirty="0"/>
              <a:t>LinkedIn (1488 followers)</a:t>
            </a:r>
          </a:p>
          <a:p>
            <a:r>
              <a:rPr lang="en-US" sz="2000" dirty="0"/>
              <a:t>Impressions: </a:t>
            </a:r>
          </a:p>
          <a:p>
            <a:r>
              <a:rPr lang="en-US" sz="2000" dirty="0"/>
              <a:t>2083 (last months)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Collaboration with communication teams at other organizations (ICTP, CERN, IYBSSD, other Unions, </a:t>
            </a:r>
            <a:r>
              <a:rPr lang="en-US" sz="2000" dirty="0" err="1"/>
              <a:t>etc</a:t>
            </a:r>
            <a:r>
              <a:rPr lang="en-US" sz="2000" dirty="0"/>
              <a:t>) for post re-sharing </a:t>
            </a: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B7AF624F-BCCF-EB45-9D21-9801B7745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2376983"/>
            <a:ext cx="503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E04331D-3DB9-274F-B74F-F4ACEBEDC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1786175"/>
            <a:ext cx="503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CABEA3-2334-214F-B459-3E2230F15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34" y="2990355"/>
            <a:ext cx="553977" cy="54094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1EC26D3-2C71-F9FD-7B2E-C289F4000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5482" y="3044555"/>
            <a:ext cx="4536141" cy="173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6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Website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22-01-27 at 16.0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" y="1521256"/>
            <a:ext cx="4733131" cy="2939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6041" y="2121926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Francesca</a:t>
            </a:r>
          </a:p>
          <a:p>
            <a:r>
              <a:rPr lang="it-IT" dirty="0" err="1"/>
              <a:t>Hari</a:t>
            </a:r>
            <a:r>
              <a:rPr lang="it-IT" dirty="0"/>
              <a:t> </a:t>
            </a:r>
          </a:p>
          <a:p>
            <a:r>
              <a:rPr lang="it-IT" dirty="0"/>
              <a:t>Silvina</a:t>
            </a:r>
            <a:endParaRPr lang="it-IT" strike="sngStrik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878" y="2013038"/>
            <a:ext cx="665200" cy="66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B8EEA7-AE54-A243-A254-F5475CDBC1A0}"/>
              </a:ext>
            </a:extLst>
          </p:cNvPr>
          <p:cNvSpPr txBox="1"/>
          <p:nvPr/>
        </p:nvSpPr>
        <p:spPr>
          <a:xfrm>
            <a:off x="5475514" y="1666683"/>
            <a:ext cx="35705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Updated by communication team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Commissions/AC/WG are responsible for their content on website </a:t>
            </a:r>
          </a:p>
          <a:p>
            <a:r>
              <a:rPr lang="en-US" dirty="0"/>
              <a:t>-&gt; please send your content/updates to </a:t>
            </a:r>
            <a:r>
              <a:rPr lang="en-US" dirty="0">
                <a:hlinkClick r:id="rId5"/>
              </a:rPr>
              <a:t>communication@iupap.org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8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7179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Chairs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34" r="21192"/>
          <a:stretch/>
        </p:blipFill>
        <p:spPr>
          <a:xfrm>
            <a:off x="7607033" y="-30185"/>
            <a:ext cx="1419492" cy="1371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891" y="1707920"/>
            <a:ext cx="86506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Please</a:t>
            </a:r>
            <a:r>
              <a:rPr lang="it-IT" sz="2000" dirty="0"/>
              <a:t> </a:t>
            </a:r>
            <a:r>
              <a:rPr lang="it-IT" sz="2000" dirty="0" err="1"/>
              <a:t>send</a:t>
            </a:r>
            <a:r>
              <a:rPr lang="it-IT" sz="2000" dirty="0"/>
              <a:t> </a:t>
            </a:r>
            <a:r>
              <a:rPr lang="it-IT" sz="2000" dirty="0" err="1"/>
              <a:t>us</a:t>
            </a:r>
            <a:r>
              <a:rPr lang="it-IT" sz="2000" dirty="0"/>
              <a:t> (to </a:t>
            </a:r>
            <a:r>
              <a:rPr lang="it-IT" sz="2000" b="1" dirty="0" err="1"/>
              <a:t>communication@iupap.org</a:t>
            </a:r>
            <a:r>
              <a:rPr lang="it-IT" sz="2000" dirty="0"/>
              <a:t>):</a:t>
            </a:r>
          </a:p>
          <a:p>
            <a:r>
              <a:rPr lang="it-IT" sz="2000" dirty="0"/>
              <a:t>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Content updates for website </a:t>
            </a:r>
            <a:r>
              <a:rPr lang="it-IT" sz="2000" dirty="0"/>
              <a:t>from </a:t>
            </a:r>
            <a:r>
              <a:rPr lang="it-IT" sz="2000" dirty="0" err="1"/>
              <a:t>Commissions</a:t>
            </a:r>
            <a:r>
              <a:rPr lang="it-IT" sz="2000" dirty="0"/>
              <a:t> / AC / WG </a:t>
            </a:r>
            <a:endParaRPr lang="it-IT" sz="2000" dirty="0" err="1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Newsworthy</a:t>
            </a:r>
            <a:r>
              <a:rPr lang="it-IT" sz="2000" dirty="0"/>
              <a:t> </a:t>
            </a:r>
            <a:r>
              <a:rPr lang="it-IT" sz="2000" dirty="0" err="1"/>
              <a:t>updates</a:t>
            </a:r>
            <a:r>
              <a:rPr lang="it-IT" sz="2000" dirty="0"/>
              <a:t> (e.g. conferences, events) - send pics &amp; brief text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Early</a:t>
            </a:r>
            <a:r>
              <a:rPr lang="it-IT" sz="2000" dirty="0"/>
              <a:t> Career Scientist </a:t>
            </a:r>
            <a:r>
              <a:rPr lang="it-IT" sz="2000" dirty="0" err="1"/>
              <a:t>Prize</a:t>
            </a:r>
            <a:r>
              <a:rPr lang="it-IT" sz="2000" dirty="0"/>
              <a:t> winner information (and </a:t>
            </a:r>
            <a:r>
              <a:rPr lang="it-IT" sz="2000" dirty="0" err="1"/>
              <a:t>other</a:t>
            </a:r>
            <a:r>
              <a:rPr lang="it-IT" sz="2000" dirty="0"/>
              <a:t> awards)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>
                <a:solidFill>
                  <a:srgbClr val="C00000"/>
                </a:solidFill>
              </a:rPr>
              <a:t>Commissions will be contacted for rotating «feature» in newsletter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suggestions</a:t>
            </a:r>
            <a:r>
              <a:rPr lang="it-IT" sz="2000" dirty="0"/>
              <a:t> to </a:t>
            </a:r>
            <a:r>
              <a:rPr lang="it-IT" sz="2000" dirty="0" err="1"/>
              <a:t>improve</a:t>
            </a:r>
            <a:r>
              <a:rPr lang="it-IT" sz="2000" dirty="0"/>
              <a:t> the </a:t>
            </a:r>
            <a:r>
              <a:rPr lang="it-IT" sz="2000" dirty="0" err="1"/>
              <a:t>communication</a:t>
            </a:r>
          </a:p>
          <a:p>
            <a:endParaRPr lang="it-IT" sz="2000" dirty="0"/>
          </a:p>
          <a:p>
            <a:r>
              <a:rPr lang="it-IT" sz="2000" dirty="0" err="1"/>
              <a:t>Please</a:t>
            </a:r>
            <a:r>
              <a:rPr lang="it-IT" sz="2000" dirty="0"/>
              <a:t> help </a:t>
            </a:r>
            <a:r>
              <a:rPr lang="it-IT" sz="2000" dirty="0" err="1"/>
              <a:t>us</a:t>
            </a:r>
            <a:r>
              <a:rPr lang="it-IT" sz="2000" dirty="0"/>
              <a:t> sharing news on social media and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local</a:t>
            </a:r>
            <a:r>
              <a:rPr lang="it-IT" sz="2000" dirty="0"/>
              <a:t> </a:t>
            </a:r>
            <a:r>
              <a:rPr lang="it-IT" sz="2000" dirty="0" err="1"/>
              <a:t>communication</a:t>
            </a:r>
            <a:r>
              <a:rPr lang="it-IT" sz="2000" dirty="0"/>
              <a:t> </a:t>
            </a:r>
            <a:r>
              <a:rPr lang="it-IT" sz="2000" dirty="0" err="1"/>
              <a:t>officers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relevant  </a:t>
            </a:r>
            <a:r>
              <a:rPr lang="it-IT" sz="2000" dirty="0" err="1">
                <a:solidFill>
                  <a:srgbClr val="C00000"/>
                </a:solidFill>
              </a:rPr>
              <a:t>(please tag @iupap in your posts!!)</a:t>
            </a:r>
          </a:p>
        </p:txBody>
      </p:sp>
    </p:spTree>
    <p:extLst>
      <p:ext uri="{BB962C8B-B14F-4D97-AF65-F5344CB8AC3E}">
        <p14:creationId xmlns:p14="http://schemas.microsoft.com/office/powerpoint/2010/main" val="153234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7463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Recommendations from EC&amp;CC October 2024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7240678-B7FF-B34F-8EA6-BFE3E7244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43" y="1653457"/>
            <a:ext cx="7368988" cy="3696511"/>
          </a:xfrm>
          <a:prstGeom prst="rect">
            <a:avLst/>
          </a:prstGeom>
          <a:ln w="22225">
            <a:solidFill>
              <a:schemeClr val="accent1"/>
            </a:solidFill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438110-141A-1942-A833-45019B65A517}"/>
              </a:ext>
            </a:extLst>
          </p:cNvPr>
          <p:cNvSpPr txBox="1"/>
          <p:nvPr/>
        </p:nvSpPr>
        <p:spPr>
          <a:xfrm>
            <a:off x="5174428" y="5083799"/>
            <a:ext cx="2908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From Michel’s EC&amp;CC 2024 summary slides </a:t>
            </a:r>
          </a:p>
        </p:txBody>
      </p:sp>
    </p:spTree>
    <p:extLst>
      <p:ext uri="{BB962C8B-B14F-4D97-AF65-F5344CB8AC3E}">
        <p14:creationId xmlns:p14="http://schemas.microsoft.com/office/powerpoint/2010/main" val="36318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5607</TotalTime>
  <Words>439</Words>
  <Application>Microsoft Macintosh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Inter-SemiBold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Scandolo, Sandro</cp:lastModifiedBy>
  <cp:revision>40</cp:revision>
  <dcterms:created xsi:type="dcterms:W3CDTF">2022-01-27T13:40:21Z</dcterms:created>
  <dcterms:modified xsi:type="dcterms:W3CDTF">2025-01-15T08:35:46Z</dcterms:modified>
</cp:coreProperties>
</file>