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5" r:id="rId4"/>
  </p:sldMasterIdLst>
  <p:notesMasterIdLst>
    <p:notesMasterId r:id="rId17"/>
  </p:notesMasterIdLst>
  <p:handoutMasterIdLst>
    <p:handoutMasterId r:id="rId18"/>
  </p:handoutMasterIdLst>
  <p:sldIdLst>
    <p:sldId id="281" r:id="rId5"/>
    <p:sldId id="311" r:id="rId6"/>
    <p:sldId id="293" r:id="rId7"/>
    <p:sldId id="256" r:id="rId8"/>
    <p:sldId id="276" r:id="rId9"/>
    <p:sldId id="259" r:id="rId10"/>
    <p:sldId id="258" r:id="rId11"/>
    <p:sldId id="261" r:id="rId12"/>
    <p:sldId id="278" r:id="rId13"/>
    <p:sldId id="312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72C"/>
    <a:srgbClr val="F2F7FF"/>
    <a:srgbClr val="F2F6FE"/>
    <a:srgbClr val="8E233A"/>
    <a:srgbClr val="005689"/>
    <a:srgbClr val="CB9A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31"/>
    <p:restoredTop sz="95618"/>
  </p:normalViewPr>
  <p:slideViewPr>
    <p:cSldViewPr snapToGrid="0" snapToObjects="1" showGuides="1">
      <p:cViewPr varScale="1">
        <p:scale>
          <a:sx n="103" d="100"/>
          <a:sy n="103" d="100"/>
        </p:scale>
        <p:origin x="208" y="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1" d="100"/>
          <a:sy n="141" d="100"/>
        </p:scale>
        <p:origin x="417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BA7D13D-D24A-2549-AB59-56063E9092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3E2DA11-EDAB-C047-B921-98BF15698BA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7D4CF-51A9-9E45-AA41-1D58C7374B74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7F782A-D922-E04A-A588-CEADECBBB9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79728A-D568-8542-A2C0-169F738E06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364AF-D7EF-4748-9982-B28FB1340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738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F2483-0ABB-A048-98B7-B12C916D9139}" type="datetimeFigureOut">
              <a:rPr lang="fr-FR" smtClean="0"/>
              <a:t>15/01/2025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566D2-C9B7-A646-85A4-D640034D13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5051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PingFang SC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9pPr>
          </a:lstStyle>
          <a:p>
            <a:fld id="{F8A5BCE2-D879-A747-AC01-83F033A8277D}" type="slidenum">
              <a:rPr lang="fr-FR" sz="1400">
                <a:solidFill>
                  <a:srgbClr val="000000"/>
                </a:solidFill>
                <a:latin typeface="Times New Roman" charset="0"/>
              </a:rPr>
              <a:pPr/>
              <a:t>1</a:t>
            </a:fld>
            <a:endParaRPr lang="fr-FR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0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fr-FR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PingFang SC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2400">
                <a:solidFill>
                  <a:schemeClr val="tx1"/>
                </a:solidFill>
                <a:latin typeface="Arial" charset="0"/>
                <a:ea typeface="PingFang SC" charset="0"/>
                <a:cs typeface="PingFang SC" charset="0"/>
              </a:defRPr>
            </a:lvl9pPr>
          </a:lstStyle>
          <a:p>
            <a:fld id="{F8A5BCE2-D879-A747-AC01-83F033A8277D}" type="slidenum">
              <a:rPr lang="fr-FR" sz="1400">
                <a:solidFill>
                  <a:srgbClr val="000000"/>
                </a:solidFill>
                <a:latin typeface="Times New Roman" charset="0"/>
              </a:rPr>
              <a:pPr/>
              <a:t>2</a:t>
            </a:fld>
            <a:endParaRPr lang="fr-FR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0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fr-FR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630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68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83205FD4-F4FC-FB45-B690-4814CDA39F88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476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rde 18">
            <a:extLst>
              <a:ext uri="{FF2B5EF4-FFF2-40B4-BE49-F238E27FC236}">
                <a16:creationId xmlns:a16="http://schemas.microsoft.com/office/drawing/2014/main" id="{1D2C0AFC-F26B-DA46-B79A-1CFE19585F8D}"/>
              </a:ext>
            </a:extLst>
          </p:cNvPr>
          <p:cNvSpPr>
            <a:spLocks/>
          </p:cNvSpPr>
          <p:nvPr userDrawn="1"/>
        </p:nvSpPr>
        <p:spPr>
          <a:xfrm>
            <a:off x="259717" y="2868438"/>
            <a:ext cx="11672566" cy="11673769"/>
          </a:xfrm>
          <a:prstGeom prst="chord">
            <a:avLst>
              <a:gd name="adj1" fmla="val 11755111"/>
              <a:gd name="adj2" fmla="val 2065774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6001" y="5595429"/>
            <a:ext cx="3780000" cy="635946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27801" y="6356352"/>
            <a:ext cx="1187408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fr-FR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CE8AAE8D-3101-6E40-8EBF-925A1F47B8BF}"/>
              </a:ext>
            </a:extLst>
          </p:cNvPr>
          <p:cNvGrpSpPr/>
          <p:nvPr userDrawn="1"/>
        </p:nvGrpSpPr>
        <p:grpSpPr>
          <a:xfrm>
            <a:off x="-267064" y="-1499953"/>
            <a:ext cx="3731966" cy="3708000"/>
            <a:chOff x="-181164" y="-1414767"/>
            <a:chExt cx="2798975" cy="3708000"/>
          </a:xfrm>
        </p:grpSpPr>
        <p:sp>
          <p:nvSpPr>
            <p:cNvPr id="15" name="Corde 14">
              <a:extLst>
                <a:ext uri="{FF2B5EF4-FFF2-40B4-BE49-F238E27FC236}">
                  <a16:creationId xmlns:a16="http://schemas.microsoft.com/office/drawing/2014/main" id="{367D2FCD-B95E-1542-BE34-7C04EEFFCB1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181164" y="-1414767"/>
              <a:ext cx="2781000" cy="3708000"/>
            </a:xfrm>
            <a:prstGeom prst="chord">
              <a:avLst>
                <a:gd name="adj1" fmla="val 21032040"/>
                <a:gd name="adj2" fmla="val 11403008"/>
              </a:avLst>
            </a:prstGeom>
            <a:gradFill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0800000" scaled="0"/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6" name="Corde 15">
              <a:extLst>
                <a:ext uri="{FF2B5EF4-FFF2-40B4-BE49-F238E27FC236}">
                  <a16:creationId xmlns:a16="http://schemas.microsoft.com/office/drawing/2014/main" id="{0DEA176C-60F2-4B41-B860-DDBCF422709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82189" y="-1409907"/>
              <a:ext cx="2700000" cy="3600000"/>
            </a:xfrm>
            <a:prstGeom prst="chord">
              <a:avLst>
                <a:gd name="adj1" fmla="val 20971708"/>
                <a:gd name="adj2" fmla="val 11458202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C72649C6-25CE-CA42-974D-BFB4DEBD6E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363" y="87237"/>
              <a:ext cx="1966896" cy="1852872"/>
            </a:xfrm>
            <a:prstGeom prst="rect">
              <a:avLst/>
            </a:prstGeom>
          </p:spPr>
        </p:pic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91CF7432-8616-6247-9C36-C4E87C5999B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659744" y="5313025"/>
            <a:ext cx="2520000" cy="2520000"/>
            <a:chOff x="-144117" y="-1492342"/>
            <a:chExt cx="2959820" cy="3946427"/>
          </a:xfrm>
        </p:grpSpPr>
        <p:sp>
          <p:nvSpPr>
            <p:cNvPr id="21" name="Corde 20">
              <a:extLst>
                <a:ext uri="{FF2B5EF4-FFF2-40B4-BE49-F238E27FC236}">
                  <a16:creationId xmlns:a16="http://schemas.microsoft.com/office/drawing/2014/main" id="{E0EC9DFC-3A06-DA49-9B6E-3149EB4E88ED}"/>
                </a:ext>
              </a:extLst>
            </p:cNvPr>
            <p:cNvSpPr>
              <a:spLocks/>
            </p:cNvSpPr>
            <p:nvPr userDrawn="1"/>
          </p:nvSpPr>
          <p:spPr>
            <a:xfrm>
              <a:off x="-144117" y="-1492342"/>
              <a:ext cx="2959820" cy="3946427"/>
            </a:xfrm>
            <a:prstGeom prst="chord">
              <a:avLst>
                <a:gd name="adj1" fmla="val 9669685"/>
                <a:gd name="adj2" fmla="val 1125469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0" scaled="0"/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2" name="Corde 21">
              <a:extLst>
                <a:ext uri="{FF2B5EF4-FFF2-40B4-BE49-F238E27FC236}">
                  <a16:creationId xmlns:a16="http://schemas.microsoft.com/office/drawing/2014/main" id="{7C0F20A5-733C-9C4E-AF03-6935D977A3F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142287" y="-1394344"/>
              <a:ext cx="2832971" cy="3777294"/>
            </a:xfrm>
            <a:prstGeom prst="chord">
              <a:avLst>
                <a:gd name="adj1" fmla="val 9406444"/>
                <a:gd name="adj2" fmla="val 1403459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41441BA5-A480-6A44-9EF6-7698A83121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201356" y="5654272"/>
            <a:ext cx="1440000" cy="990000"/>
          </a:xfrm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98D138AB-508F-1E47-942E-556FF1961EEF}"/>
              </a:ext>
            </a:extLst>
          </p:cNvPr>
          <p:cNvGrpSpPr/>
          <p:nvPr userDrawn="1"/>
        </p:nvGrpSpPr>
        <p:grpSpPr>
          <a:xfrm>
            <a:off x="905822" y="564310"/>
            <a:ext cx="10229922" cy="4888819"/>
            <a:chOff x="679367" y="564309"/>
            <a:chExt cx="7672441" cy="4888819"/>
          </a:xfrm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E341B709-00DC-3C4B-B532-0828AAD853A7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637317" y="5323919"/>
              <a:ext cx="97200" cy="129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060706B9-5F2A-3D44-92E7-2BA26B9B2AB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518517" y="2344275"/>
              <a:ext cx="216000" cy="288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3D04A9F9-CE9D-1048-B33D-46EB7731061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057972" y="2729298"/>
              <a:ext cx="54000" cy="72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2CC4D6D0-007D-6C48-80D5-E576E1E97964}"/>
                </a:ext>
              </a:extLst>
            </p:cNvPr>
            <p:cNvSpPr>
              <a:spLocks/>
            </p:cNvSpPr>
            <p:nvPr userDrawn="1"/>
          </p:nvSpPr>
          <p:spPr>
            <a:xfrm>
              <a:off x="679367" y="4423318"/>
              <a:ext cx="216000" cy="28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C1B9E137-DBF2-BC47-9D2A-F1C442AE698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189808" y="564309"/>
              <a:ext cx="162000" cy="216000"/>
            </a:xfrm>
            <a:prstGeom prst="ellipse">
              <a:avLst/>
            </a:prstGeom>
            <a:solidFill>
              <a:srgbClr val="F4972C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2A932599-6438-3942-A9B7-BAD6F8CC2BE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23896" y="1171319"/>
              <a:ext cx="54000" cy="72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44" name="Ellipse 43">
              <a:extLst>
                <a:ext uri="{FF2B5EF4-FFF2-40B4-BE49-F238E27FC236}">
                  <a16:creationId xmlns:a16="http://schemas.microsoft.com/office/drawing/2014/main" id="{88FB58D0-C1AC-AB44-8D63-4C5D0BB0B44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788913" y="3094311"/>
              <a:ext cx="97200" cy="129209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0D78E944-FF78-6340-A9A0-C69B1C917484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7145617" y="590314"/>
            <a:ext cx="2052000" cy="205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37" name="Espace réservé pour une image  34">
            <a:extLst>
              <a:ext uri="{FF2B5EF4-FFF2-40B4-BE49-F238E27FC236}">
                <a16:creationId xmlns:a16="http://schemas.microsoft.com/office/drawing/2014/main" id="{E111AD09-A0B4-E241-896A-8BE305C4C0F8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5773104" y="199368"/>
            <a:ext cx="1152000" cy="115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38" name="Espace réservé pour une image  34">
            <a:extLst>
              <a:ext uri="{FF2B5EF4-FFF2-40B4-BE49-F238E27FC236}">
                <a16:creationId xmlns:a16="http://schemas.microsoft.com/office/drawing/2014/main" id="{5A53EF31-87EF-BF4A-BAD0-DDF05BB2B223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9900629" y="1524191"/>
            <a:ext cx="1692000" cy="169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41" name="Espace réservé pour une image  34">
            <a:extLst>
              <a:ext uri="{FF2B5EF4-FFF2-40B4-BE49-F238E27FC236}">
                <a16:creationId xmlns:a16="http://schemas.microsoft.com/office/drawing/2014/main" id="{7856DC8C-3663-BC44-AF8B-1626B796978E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976290" y="3188202"/>
            <a:ext cx="1512000" cy="151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42" name="Espace réservé pour une image  34">
            <a:extLst>
              <a:ext uri="{FF2B5EF4-FFF2-40B4-BE49-F238E27FC236}">
                <a16:creationId xmlns:a16="http://schemas.microsoft.com/office/drawing/2014/main" id="{6CF04D1E-2AB7-B346-BA83-83800BDB6575}"/>
              </a:ext>
            </a:extLst>
          </p:cNvPr>
          <p:cNvSpPr>
            <a:spLocks noGrp="1" noChangeAspect="1"/>
          </p:cNvSpPr>
          <p:nvPr>
            <p:ph type="pic" sz="quarter" idx="21"/>
          </p:nvPr>
        </p:nvSpPr>
        <p:spPr>
          <a:xfrm>
            <a:off x="251714" y="2310974"/>
            <a:ext cx="1332000" cy="133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43" name="Espace réservé pour une image  34">
            <a:extLst>
              <a:ext uri="{FF2B5EF4-FFF2-40B4-BE49-F238E27FC236}">
                <a16:creationId xmlns:a16="http://schemas.microsoft.com/office/drawing/2014/main" id="{AA21C139-C972-6144-85C9-67C116ADBB92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1488019" y="5200055"/>
            <a:ext cx="1080000" cy="108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4730044-3D5E-1C47-88ED-284CCC51CEC9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4206000" y="1631260"/>
            <a:ext cx="3780000" cy="3780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>
            <a:normAutofit/>
          </a:bodyPr>
          <a:lstStyle>
            <a:lvl1pPr algn="ctr">
              <a:lnSpc>
                <a:spcPts val="25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6" name="Espace réservé pour une image  34">
            <a:extLst>
              <a:ext uri="{FF2B5EF4-FFF2-40B4-BE49-F238E27FC236}">
                <a16:creationId xmlns:a16="http://schemas.microsoft.com/office/drawing/2014/main" id="{16FAD908-FC83-B148-8EB6-1A71F866E26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02573" y="1010140"/>
            <a:ext cx="1188000" cy="1188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40" name="Espace réservé pour une image  34">
            <a:extLst>
              <a:ext uri="{FF2B5EF4-FFF2-40B4-BE49-F238E27FC236}">
                <a16:creationId xmlns:a16="http://schemas.microsoft.com/office/drawing/2014/main" id="{BD5E91A4-D5CD-BC4D-8E01-352C1F7DBF8B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10559134" y="3347525"/>
            <a:ext cx="1080000" cy="108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39" name="Espace réservé pour une image  34">
            <a:extLst>
              <a:ext uri="{FF2B5EF4-FFF2-40B4-BE49-F238E27FC236}">
                <a16:creationId xmlns:a16="http://schemas.microsoft.com/office/drawing/2014/main" id="{8F852014-6E79-924E-9946-2149ECACEFE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8149371" y="3523769"/>
            <a:ext cx="2088000" cy="2088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2358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6E09A07A-5F87-3448-8665-6D2CB0A8E2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-11185" y="1001712"/>
            <a:ext cx="12192000" cy="4973541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621553-DD6A-984F-9821-AEFB3A185108}"/>
              </a:ext>
            </a:extLst>
          </p:cNvPr>
          <p:cNvSpPr>
            <a:spLocks/>
          </p:cNvSpPr>
          <p:nvPr userDrawn="1"/>
        </p:nvSpPr>
        <p:spPr>
          <a:xfrm>
            <a:off x="0" y="-1"/>
            <a:ext cx="12192000" cy="100130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27C7B9-FDE0-5C48-AED4-FEA795DB84D7}"/>
              </a:ext>
            </a:extLst>
          </p:cNvPr>
          <p:cNvSpPr>
            <a:spLocks/>
          </p:cNvSpPr>
          <p:nvPr userDrawn="1"/>
        </p:nvSpPr>
        <p:spPr>
          <a:xfrm>
            <a:off x="0" y="5975253"/>
            <a:ext cx="12192000" cy="86701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809CDBB-3A2D-6C45-B028-E9148B6D55B7}"/>
              </a:ext>
            </a:extLst>
          </p:cNvPr>
          <p:cNvSpPr>
            <a:spLocks noGrp="1" noChangeAspect="1"/>
          </p:cNvSpPr>
          <p:nvPr>
            <p:ph idx="15"/>
          </p:nvPr>
        </p:nvSpPr>
        <p:spPr>
          <a:xfrm>
            <a:off x="4655736" y="2315259"/>
            <a:ext cx="2880000" cy="2880000"/>
          </a:xfrm>
          <a:prstGeom prst="ellipse">
            <a:avLst/>
          </a:prstGeom>
          <a:solidFill>
            <a:schemeClr val="bg1">
              <a:alpha val="89039"/>
            </a:schemeClr>
          </a:solidFill>
          <a:ln w="50800">
            <a:solidFill>
              <a:schemeClr val="bg1"/>
            </a:solidFill>
          </a:ln>
        </p:spPr>
        <p:txBody>
          <a:bodyPr lIns="108000" tIns="108000" rIns="10800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70984" y="2315259"/>
            <a:ext cx="2880000" cy="2880000"/>
          </a:xfrm>
          <a:prstGeom prst="ellipse">
            <a:avLst/>
          </a:prstGeom>
          <a:solidFill>
            <a:schemeClr val="bg1">
              <a:alpha val="89039"/>
            </a:schemeClr>
          </a:solidFill>
          <a:ln w="50800">
            <a:solidFill>
              <a:schemeClr val="bg1"/>
            </a:solidFill>
          </a:ln>
        </p:spPr>
        <p:txBody>
          <a:bodyPr lIns="108000" tIns="108000" rIns="10800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6772D27-74E8-2542-BDA1-7ABFAB324426}"/>
              </a:ext>
            </a:extLst>
          </p:cNvPr>
          <p:cNvSpPr>
            <a:spLocks noGrp="1" noChangeAspect="1"/>
          </p:cNvSpPr>
          <p:nvPr>
            <p:ph idx="16"/>
          </p:nvPr>
        </p:nvSpPr>
        <p:spPr>
          <a:xfrm>
            <a:off x="8640488" y="2315259"/>
            <a:ext cx="2880000" cy="2880000"/>
          </a:xfrm>
          <a:prstGeom prst="ellipse">
            <a:avLst/>
          </a:prstGeom>
          <a:solidFill>
            <a:schemeClr val="bg1">
              <a:alpha val="89039"/>
            </a:schemeClr>
          </a:solidFill>
          <a:ln w="50800">
            <a:solidFill>
              <a:schemeClr val="bg1"/>
            </a:solidFill>
          </a:ln>
        </p:spPr>
        <p:txBody>
          <a:bodyPr lIns="108000" tIns="108000" rIns="108000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23" name="Titre 6">
            <a:extLst>
              <a:ext uri="{FF2B5EF4-FFF2-40B4-BE49-F238E27FC236}">
                <a16:creationId xmlns:a16="http://schemas.microsoft.com/office/drawing/2014/main" id="{45E194FB-DBF5-1043-83A9-CC982269C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89" y="-3975704"/>
            <a:ext cx="6120000" cy="6120000"/>
          </a:xfrm>
          <a:prstGeom prst="chord">
            <a:avLst>
              <a:gd name="adj1" fmla="val 20905558"/>
              <a:gd name="adj2" fmla="val 11463779"/>
            </a:avLst>
          </a:prstGeom>
          <a:solidFill>
            <a:schemeClr val="bg2"/>
          </a:solidFill>
        </p:spPr>
        <p:txBody>
          <a:bodyPr lIns="180000" tIns="180000" rIns="180000" bIns="180000"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729CAE0-F446-AE40-B414-05FCAFD605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C88D7B-22F8-1B49-8CAC-2C07390AD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93450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6FEF966C-9C11-5944-A6B0-D3DC3C397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34546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rde 48">
            <a:extLst>
              <a:ext uri="{FF2B5EF4-FFF2-40B4-BE49-F238E27FC236}">
                <a16:creationId xmlns:a16="http://schemas.microsoft.com/office/drawing/2014/main" id="{3729B49B-AFDD-D94C-86DE-E66FF14551D9}"/>
              </a:ext>
            </a:extLst>
          </p:cNvPr>
          <p:cNvSpPr>
            <a:spLocks/>
          </p:cNvSpPr>
          <p:nvPr userDrawn="1"/>
        </p:nvSpPr>
        <p:spPr>
          <a:xfrm>
            <a:off x="259717" y="2868438"/>
            <a:ext cx="11672566" cy="11673769"/>
          </a:xfrm>
          <a:prstGeom prst="chord">
            <a:avLst>
              <a:gd name="adj1" fmla="val 11755111"/>
              <a:gd name="adj2" fmla="val 2065774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0" name="Subtitle 2">
            <a:extLst>
              <a:ext uri="{FF2B5EF4-FFF2-40B4-BE49-F238E27FC236}">
                <a16:creationId xmlns:a16="http://schemas.microsoft.com/office/drawing/2014/main" id="{EAA68843-2CC0-B14C-9C8D-9C8C39A05D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06001" y="5595429"/>
            <a:ext cx="3780000" cy="635946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  <a:endParaRPr lang="en-US" dirty="0"/>
          </a:p>
        </p:txBody>
      </p:sp>
      <p:sp>
        <p:nvSpPr>
          <p:cNvPr id="51" name="Date Placeholder 3">
            <a:extLst>
              <a:ext uri="{FF2B5EF4-FFF2-40B4-BE49-F238E27FC236}">
                <a16:creationId xmlns:a16="http://schemas.microsoft.com/office/drawing/2014/main" id="{7759FA8B-514D-B048-A8E3-5DCD82AAC0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327801" y="6356352"/>
            <a:ext cx="1187408" cy="365125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endParaRPr lang="fr-FR" dirty="0"/>
          </a:p>
        </p:txBody>
      </p:sp>
      <p:sp>
        <p:nvSpPr>
          <p:cNvPr id="52" name="Footer Placeholder 4">
            <a:extLst>
              <a:ext uri="{FF2B5EF4-FFF2-40B4-BE49-F238E27FC236}">
                <a16:creationId xmlns:a16="http://schemas.microsoft.com/office/drawing/2014/main" id="{30A966F8-E095-7F47-BFEA-E698BF0FD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213846"/>
            <a:ext cx="4114800" cy="365125"/>
          </a:xfrm>
        </p:spPr>
        <p:txBody>
          <a:bodyPr/>
          <a:lstStyle>
            <a:lvl1pPr>
              <a:defRPr sz="1000"/>
            </a:lvl1pPr>
          </a:lstStyle>
          <a:p>
            <a:endParaRPr lang="fr-FR" dirty="0"/>
          </a:p>
        </p:txBody>
      </p:sp>
      <p:sp>
        <p:nvSpPr>
          <p:cNvPr id="69" name="Espace réservé pour une image  34">
            <a:extLst>
              <a:ext uri="{FF2B5EF4-FFF2-40B4-BE49-F238E27FC236}">
                <a16:creationId xmlns:a16="http://schemas.microsoft.com/office/drawing/2014/main" id="{3EE7AE21-CEA6-E14A-87ED-DCC365C92467}"/>
              </a:ext>
            </a:extLst>
          </p:cNvPr>
          <p:cNvSpPr>
            <a:spLocks noGrp="1" noChangeAspect="1"/>
          </p:cNvSpPr>
          <p:nvPr userDrawn="1">
            <p:ph type="pic" sz="quarter" idx="14"/>
          </p:nvPr>
        </p:nvSpPr>
        <p:spPr>
          <a:xfrm>
            <a:off x="7145617" y="590314"/>
            <a:ext cx="2052000" cy="205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0" name="Espace réservé pour une image  34">
            <a:extLst>
              <a:ext uri="{FF2B5EF4-FFF2-40B4-BE49-F238E27FC236}">
                <a16:creationId xmlns:a16="http://schemas.microsoft.com/office/drawing/2014/main" id="{3EA35F1A-6026-0C43-A515-9820C673D5C0}"/>
              </a:ext>
            </a:extLst>
          </p:cNvPr>
          <p:cNvSpPr>
            <a:spLocks noGrp="1" noChangeAspect="1"/>
          </p:cNvSpPr>
          <p:nvPr userDrawn="1">
            <p:ph type="pic" sz="quarter" idx="16"/>
          </p:nvPr>
        </p:nvSpPr>
        <p:spPr>
          <a:xfrm>
            <a:off x="5773104" y="199368"/>
            <a:ext cx="1152000" cy="115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1" name="Espace réservé pour une image  34">
            <a:extLst>
              <a:ext uri="{FF2B5EF4-FFF2-40B4-BE49-F238E27FC236}">
                <a16:creationId xmlns:a16="http://schemas.microsoft.com/office/drawing/2014/main" id="{B9F3A6DB-DB96-AB42-90CE-F215F0CD1C92}"/>
              </a:ext>
            </a:extLst>
          </p:cNvPr>
          <p:cNvSpPr>
            <a:spLocks noGrp="1" noChangeAspect="1"/>
          </p:cNvSpPr>
          <p:nvPr userDrawn="1">
            <p:ph type="pic" sz="quarter" idx="17"/>
          </p:nvPr>
        </p:nvSpPr>
        <p:spPr>
          <a:xfrm>
            <a:off x="9900629" y="1524191"/>
            <a:ext cx="1692000" cy="169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2" name="Espace réservé pour une image  34">
            <a:extLst>
              <a:ext uri="{FF2B5EF4-FFF2-40B4-BE49-F238E27FC236}">
                <a16:creationId xmlns:a16="http://schemas.microsoft.com/office/drawing/2014/main" id="{BFD78A04-B697-0C45-BECD-FD35CB48DF8C}"/>
              </a:ext>
            </a:extLst>
          </p:cNvPr>
          <p:cNvSpPr>
            <a:spLocks noGrp="1" noChangeAspect="1"/>
          </p:cNvSpPr>
          <p:nvPr userDrawn="1">
            <p:ph type="pic" sz="quarter" idx="20"/>
          </p:nvPr>
        </p:nvSpPr>
        <p:spPr>
          <a:xfrm>
            <a:off x="1976290" y="3188202"/>
            <a:ext cx="1512000" cy="151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3" name="Espace réservé pour une image  34">
            <a:extLst>
              <a:ext uri="{FF2B5EF4-FFF2-40B4-BE49-F238E27FC236}">
                <a16:creationId xmlns:a16="http://schemas.microsoft.com/office/drawing/2014/main" id="{7BD5B461-AF86-DE48-9184-05493243249C}"/>
              </a:ext>
            </a:extLst>
          </p:cNvPr>
          <p:cNvSpPr>
            <a:spLocks noGrp="1" noChangeAspect="1"/>
          </p:cNvSpPr>
          <p:nvPr userDrawn="1">
            <p:ph type="pic" sz="quarter" idx="21"/>
          </p:nvPr>
        </p:nvSpPr>
        <p:spPr>
          <a:xfrm>
            <a:off x="251714" y="2310974"/>
            <a:ext cx="1332000" cy="1332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4" name="Espace réservé pour une image  34">
            <a:extLst>
              <a:ext uri="{FF2B5EF4-FFF2-40B4-BE49-F238E27FC236}">
                <a16:creationId xmlns:a16="http://schemas.microsoft.com/office/drawing/2014/main" id="{946B751E-6E64-1446-A27A-98CD2AC76E6F}"/>
              </a:ext>
            </a:extLst>
          </p:cNvPr>
          <p:cNvSpPr>
            <a:spLocks noGrp="1" noChangeAspect="1"/>
          </p:cNvSpPr>
          <p:nvPr userDrawn="1">
            <p:ph type="pic" sz="quarter" idx="22"/>
          </p:nvPr>
        </p:nvSpPr>
        <p:spPr>
          <a:xfrm>
            <a:off x="1488019" y="5200055"/>
            <a:ext cx="1080000" cy="108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5" name="Titre 6">
            <a:extLst>
              <a:ext uri="{FF2B5EF4-FFF2-40B4-BE49-F238E27FC236}">
                <a16:creationId xmlns:a16="http://schemas.microsoft.com/office/drawing/2014/main" id="{111EDAF6-12FD-2647-B166-50C94E6EA736}"/>
              </a:ext>
            </a:extLst>
          </p:cNvPr>
          <p:cNvSpPr>
            <a:spLocks noGrp="1" noChangeAspect="1"/>
          </p:cNvSpPr>
          <p:nvPr userDrawn="1">
            <p:ph type="title"/>
          </p:nvPr>
        </p:nvSpPr>
        <p:spPr>
          <a:xfrm>
            <a:off x="4206000" y="1631260"/>
            <a:ext cx="3780000" cy="3780000"/>
          </a:xfrm>
          <a:prstGeom prst="ellipse">
            <a:avLst/>
          </a:prstGeom>
          <a:solidFill>
            <a:schemeClr val="bg2"/>
          </a:solidFill>
        </p:spPr>
        <p:txBody>
          <a:bodyPr lIns="0" tIns="0" rIns="0" bIns="0">
            <a:normAutofit/>
          </a:bodyPr>
          <a:lstStyle>
            <a:lvl1pPr algn="ctr">
              <a:lnSpc>
                <a:spcPts val="25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6" name="Espace réservé pour une image  34">
            <a:extLst>
              <a:ext uri="{FF2B5EF4-FFF2-40B4-BE49-F238E27FC236}">
                <a16:creationId xmlns:a16="http://schemas.microsoft.com/office/drawing/2014/main" id="{2A80C521-B866-C54D-860D-6F195EB6607E}"/>
              </a:ext>
            </a:extLst>
          </p:cNvPr>
          <p:cNvSpPr>
            <a:spLocks noGrp="1"/>
          </p:cNvSpPr>
          <p:nvPr userDrawn="1">
            <p:ph type="pic" sz="quarter" idx="15"/>
          </p:nvPr>
        </p:nvSpPr>
        <p:spPr>
          <a:xfrm>
            <a:off x="4202573" y="1010140"/>
            <a:ext cx="1188000" cy="1188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7" name="Espace réservé pour une image  34">
            <a:extLst>
              <a:ext uri="{FF2B5EF4-FFF2-40B4-BE49-F238E27FC236}">
                <a16:creationId xmlns:a16="http://schemas.microsoft.com/office/drawing/2014/main" id="{88EBF4B8-5326-5749-9725-5D29F79A544F}"/>
              </a:ext>
            </a:extLst>
          </p:cNvPr>
          <p:cNvSpPr>
            <a:spLocks noGrp="1" noChangeAspect="1"/>
          </p:cNvSpPr>
          <p:nvPr userDrawn="1">
            <p:ph type="pic" sz="quarter" idx="19"/>
          </p:nvPr>
        </p:nvSpPr>
        <p:spPr>
          <a:xfrm>
            <a:off x="10559134" y="3347525"/>
            <a:ext cx="1080000" cy="108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78" name="Espace réservé pour une image  34">
            <a:extLst>
              <a:ext uri="{FF2B5EF4-FFF2-40B4-BE49-F238E27FC236}">
                <a16:creationId xmlns:a16="http://schemas.microsoft.com/office/drawing/2014/main" id="{CF55C13A-CD59-8847-8FD6-D500B052C2E2}"/>
              </a:ext>
            </a:extLst>
          </p:cNvPr>
          <p:cNvSpPr>
            <a:spLocks noGrp="1" noChangeAspect="1"/>
          </p:cNvSpPr>
          <p:nvPr userDrawn="1">
            <p:ph type="pic" sz="quarter" idx="18"/>
          </p:nvPr>
        </p:nvSpPr>
        <p:spPr>
          <a:xfrm>
            <a:off x="8149371" y="3523769"/>
            <a:ext cx="2088000" cy="2088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91FC4FA5-AEAC-2240-B352-2D3E6F57482B}"/>
              </a:ext>
            </a:extLst>
          </p:cNvPr>
          <p:cNvGrpSpPr/>
          <p:nvPr userDrawn="1"/>
        </p:nvGrpSpPr>
        <p:grpSpPr>
          <a:xfrm>
            <a:off x="905822" y="564310"/>
            <a:ext cx="10229922" cy="5634101"/>
            <a:chOff x="905822" y="564310"/>
            <a:chExt cx="10229922" cy="5634101"/>
          </a:xfrm>
        </p:grpSpPr>
        <p:sp>
          <p:nvSpPr>
            <p:cNvPr id="62" name="Ellipse 61">
              <a:extLst>
                <a:ext uri="{FF2B5EF4-FFF2-40B4-BE49-F238E27FC236}">
                  <a16:creationId xmlns:a16="http://schemas.microsoft.com/office/drawing/2014/main" id="{EF3B8559-7B42-B24F-BC57-407DE427753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516422" y="5323920"/>
              <a:ext cx="129600" cy="1292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64371F77-469B-0F4A-89D1-F89C8A33ED5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358022" y="2344276"/>
              <a:ext cx="288000" cy="288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64" name="Ellipse 63">
              <a:extLst>
                <a:ext uri="{FF2B5EF4-FFF2-40B4-BE49-F238E27FC236}">
                  <a16:creationId xmlns:a16="http://schemas.microsoft.com/office/drawing/2014/main" id="{A7154307-3509-6746-8729-7A9CF94AB461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743962" y="2729299"/>
              <a:ext cx="72000" cy="72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65" name="Ellipse 64">
              <a:extLst>
                <a:ext uri="{FF2B5EF4-FFF2-40B4-BE49-F238E27FC236}">
                  <a16:creationId xmlns:a16="http://schemas.microsoft.com/office/drawing/2014/main" id="{17A0E8F5-BF63-BB44-98A6-1099646CDBB0}"/>
                </a:ext>
              </a:extLst>
            </p:cNvPr>
            <p:cNvSpPr>
              <a:spLocks/>
            </p:cNvSpPr>
            <p:nvPr userDrawn="1"/>
          </p:nvSpPr>
          <p:spPr>
            <a:xfrm>
              <a:off x="905822" y="4423319"/>
              <a:ext cx="288000" cy="28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450C928C-F77F-FB44-9DEF-0504D96B402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0919744" y="564310"/>
              <a:ext cx="216000" cy="216000"/>
            </a:xfrm>
            <a:prstGeom prst="ellipse">
              <a:avLst/>
            </a:prstGeom>
            <a:solidFill>
              <a:srgbClr val="F4972C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E5784AE1-DE4C-5945-9168-8522B7CE6B7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0165195" y="1171320"/>
              <a:ext cx="72000" cy="72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CD88C787-1E79-DE48-AA18-B549D32AF46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9051884" y="3094312"/>
              <a:ext cx="129600" cy="129209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21ACD4EF-97E5-754E-A83A-B86457BAD3FE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0365344" y="5909511"/>
              <a:ext cx="288000" cy="2889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A19013CE-C229-7A41-B349-3F094F83B6F8}"/>
              </a:ext>
            </a:extLst>
          </p:cNvPr>
          <p:cNvGrpSpPr/>
          <p:nvPr userDrawn="1"/>
        </p:nvGrpSpPr>
        <p:grpSpPr>
          <a:xfrm>
            <a:off x="-267064" y="-1499953"/>
            <a:ext cx="3731966" cy="3708000"/>
            <a:chOff x="-181164" y="-1414767"/>
            <a:chExt cx="2798975" cy="3708000"/>
          </a:xfrm>
        </p:grpSpPr>
        <p:sp>
          <p:nvSpPr>
            <p:cNvPr id="30" name="Corde 29">
              <a:extLst>
                <a:ext uri="{FF2B5EF4-FFF2-40B4-BE49-F238E27FC236}">
                  <a16:creationId xmlns:a16="http://schemas.microsoft.com/office/drawing/2014/main" id="{8B520E1D-996C-2640-9ECC-9B257971CE7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181164" y="-1414767"/>
              <a:ext cx="2781000" cy="3708000"/>
            </a:xfrm>
            <a:prstGeom prst="chord">
              <a:avLst>
                <a:gd name="adj1" fmla="val 21032040"/>
                <a:gd name="adj2" fmla="val 11403008"/>
              </a:avLst>
            </a:prstGeom>
            <a:gradFill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0800000" scaled="0"/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31" name="Corde 30">
              <a:extLst>
                <a:ext uri="{FF2B5EF4-FFF2-40B4-BE49-F238E27FC236}">
                  <a16:creationId xmlns:a16="http://schemas.microsoft.com/office/drawing/2014/main" id="{3D15696D-5A9E-9B45-A942-0BB1F762D484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82189" y="-1409907"/>
              <a:ext cx="2700000" cy="3600000"/>
            </a:xfrm>
            <a:prstGeom prst="chord">
              <a:avLst>
                <a:gd name="adj1" fmla="val 20971708"/>
                <a:gd name="adj2" fmla="val 11458202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E5C1E0AE-F1E4-5844-99F2-EE10FBD53F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4363" y="87237"/>
              <a:ext cx="1966896" cy="18528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2003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avec coins arrondis en haut 14">
            <a:extLst>
              <a:ext uri="{FF2B5EF4-FFF2-40B4-BE49-F238E27FC236}">
                <a16:creationId xmlns:a16="http://schemas.microsoft.com/office/drawing/2014/main" id="{C54195DF-1682-E440-B38D-CA84F96FC868}"/>
              </a:ext>
            </a:extLst>
          </p:cNvPr>
          <p:cNvSpPr/>
          <p:nvPr userDrawn="1"/>
        </p:nvSpPr>
        <p:spPr>
          <a:xfrm rot="5400000">
            <a:off x="-740752" y="-1900088"/>
            <a:ext cx="7664242" cy="1065817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62358BF-C9CC-6548-AB65-31192FBA5C58}"/>
              </a:ext>
            </a:extLst>
          </p:cNvPr>
          <p:cNvGrpSpPr/>
          <p:nvPr userDrawn="1"/>
        </p:nvGrpSpPr>
        <p:grpSpPr>
          <a:xfrm>
            <a:off x="7599575" y="512763"/>
            <a:ext cx="3909584" cy="4871815"/>
            <a:chOff x="5615671" y="332762"/>
            <a:chExt cx="2932189" cy="4871815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0508CD-C5B8-AD4C-956D-BAF8BB617F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277860" y="4844577"/>
              <a:ext cx="270000" cy="360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4978785-EBD3-5346-AE24-485FB11E34F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15671" y="332762"/>
              <a:ext cx="270000" cy="36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96157E9-C0A0-A148-B7DF-4E475DC289F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24921" y="5011510"/>
              <a:ext cx="67500" cy="90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90A9AF86-A42A-BB4A-84E4-DC3361E0483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625013" y="4284919"/>
              <a:ext cx="108000" cy="144000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2A9B3623-7DC4-564E-BE15-E70E8C70646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959576" y="-966835"/>
            <a:ext cx="5017349" cy="5017349"/>
          </a:xfrm>
          <a:prstGeom prst="chord">
            <a:avLst>
              <a:gd name="adj1" fmla="val 18895536"/>
              <a:gd name="adj2" fmla="val 13503424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26" name="Espace réservé pour une image  24">
            <a:extLst>
              <a:ext uri="{FF2B5EF4-FFF2-40B4-BE49-F238E27FC236}">
                <a16:creationId xmlns:a16="http://schemas.microsoft.com/office/drawing/2014/main" id="{949450EB-8309-FC41-86EC-6A7C3AE050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74342" y="4095823"/>
            <a:ext cx="1620000" cy="162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92362" y="6219693"/>
            <a:ext cx="5628095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984" y="1825625"/>
            <a:ext cx="6631107" cy="4351338"/>
          </a:xfrm>
        </p:spPr>
        <p:txBody>
          <a:bodyPr/>
          <a:lstStyle>
            <a:lvl1pPr>
              <a:defRPr lang="fr-FR" dirty="0"/>
            </a:lvl1pPr>
            <a:lvl2pPr>
              <a:defRPr lang="fr-FR" dirty="0"/>
            </a:lvl2pPr>
            <a:lvl3pPr>
              <a:defRPr lang="fr-FR" dirty="0"/>
            </a:lvl3pPr>
            <a:lvl4pPr>
              <a:defRPr lang="fr-FR" dirty="0"/>
            </a:lvl4pPr>
            <a:lvl5pPr>
              <a:defRPr lang="en-US" dirty="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84" y="365127"/>
            <a:ext cx="6631107" cy="1325563"/>
          </a:xfrm>
        </p:spPr>
        <p:txBody>
          <a:bodyPr>
            <a:normAutofit/>
          </a:bodyPr>
          <a:lstStyle>
            <a:lvl1pPr>
              <a:defRPr lang="fr-FR" dirty="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B38BF2EE-BA5C-4240-947C-B0DD6411F3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47F1D220-06DD-3145-8DE9-051DD1675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6260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avec coins arrondis en haut 14">
            <a:extLst>
              <a:ext uri="{FF2B5EF4-FFF2-40B4-BE49-F238E27FC236}">
                <a16:creationId xmlns:a16="http://schemas.microsoft.com/office/drawing/2014/main" id="{C54195DF-1682-E440-B38D-CA84F96FC868}"/>
              </a:ext>
            </a:extLst>
          </p:cNvPr>
          <p:cNvSpPr/>
          <p:nvPr userDrawn="1"/>
        </p:nvSpPr>
        <p:spPr>
          <a:xfrm rot="5400000">
            <a:off x="-864284" y="-1900088"/>
            <a:ext cx="7664242" cy="1065817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513" y="2481943"/>
            <a:ext cx="6038574" cy="3695020"/>
          </a:xfrm>
        </p:spPr>
        <p:txBody>
          <a:bodyPr lIns="0" tIns="0" rIns="0" bIns="0"/>
          <a:lstStyle>
            <a:lvl1pPr>
              <a:defRPr lang="fr-FR" dirty="0"/>
            </a:lvl1pPr>
            <a:lvl2pPr>
              <a:defRPr lang="fr-FR" dirty="0"/>
            </a:lvl2pPr>
            <a:lvl3pPr>
              <a:defRPr lang="fr-FR" dirty="0"/>
            </a:lvl3pPr>
            <a:lvl4pPr>
              <a:defRPr lang="fr-FR" dirty="0"/>
            </a:lvl4pPr>
            <a:lvl5pPr>
              <a:defRPr lang="en-US" dirty="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990800" y="-3526315"/>
            <a:ext cx="5400000" cy="5400000"/>
          </a:xfrm>
          <a:prstGeom prst="chord">
            <a:avLst>
              <a:gd name="adj1" fmla="val 21551921"/>
              <a:gd name="adj2" fmla="val 10848431"/>
            </a:avLst>
          </a:prstGeom>
          <a:solidFill>
            <a:schemeClr val="bg2"/>
          </a:solidFill>
        </p:spPr>
        <p:txBody>
          <a:bodyPr anchor="b">
            <a:normAutofit/>
          </a:bodyPr>
          <a:lstStyle>
            <a:lvl1pPr algn="ctr">
              <a:defRPr lang="fr-FR" dirty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4" name="Espace réservé pour une image  24">
            <a:extLst>
              <a:ext uri="{FF2B5EF4-FFF2-40B4-BE49-F238E27FC236}">
                <a16:creationId xmlns:a16="http://schemas.microsoft.com/office/drawing/2014/main" id="{8A4EAC79-2D9F-7A4F-A366-BF7935E35C10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7564582" y="2262062"/>
            <a:ext cx="5539488" cy="5539488"/>
          </a:xfrm>
          <a:prstGeom prst="chord">
            <a:avLst>
              <a:gd name="adj1" fmla="val 7818282"/>
              <a:gd name="adj2" fmla="val 300068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17" name="Espace réservé pour une image  24">
            <a:extLst>
              <a:ext uri="{FF2B5EF4-FFF2-40B4-BE49-F238E27FC236}">
                <a16:creationId xmlns:a16="http://schemas.microsoft.com/office/drawing/2014/main" id="{1DC340F6-4776-6847-8229-481F528DD1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22119" y="737946"/>
            <a:ext cx="1620000" cy="162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3B656D4E-C822-FC4E-BD9F-9D7537064B98}"/>
              </a:ext>
            </a:extLst>
          </p:cNvPr>
          <p:cNvGrpSpPr/>
          <p:nvPr userDrawn="1"/>
        </p:nvGrpSpPr>
        <p:grpSpPr>
          <a:xfrm>
            <a:off x="7122119" y="-2366809"/>
            <a:ext cx="3800975" cy="4378175"/>
            <a:chOff x="5188568" y="323142"/>
            <a:chExt cx="3800975" cy="4378175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72BD71C9-1FA0-8742-AEBB-D5CE4F27D9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701543" y="4237897"/>
              <a:ext cx="288000" cy="288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0F6CA905-EF73-0D42-A52B-2EB0D74D94A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188568" y="323142"/>
              <a:ext cx="288000" cy="288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A246C238-A077-624C-8E00-ECFC5ACE4EA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247506" y="4629317"/>
              <a:ext cx="72000" cy="72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A30A87D8-5213-7745-AE35-54C18A9F08D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989909" y="3535326"/>
              <a:ext cx="129209" cy="129209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CEFF253C-0E53-B54E-B252-97DC41389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4481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avec coins arrondis en haut 14">
            <a:extLst>
              <a:ext uri="{FF2B5EF4-FFF2-40B4-BE49-F238E27FC236}">
                <a16:creationId xmlns:a16="http://schemas.microsoft.com/office/drawing/2014/main" id="{C54195DF-1682-E440-B38D-CA84F96FC868}"/>
              </a:ext>
            </a:extLst>
          </p:cNvPr>
          <p:cNvSpPr/>
          <p:nvPr userDrawn="1"/>
        </p:nvSpPr>
        <p:spPr>
          <a:xfrm rot="16200000">
            <a:off x="4791340" y="-1713692"/>
            <a:ext cx="7664242" cy="1028538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62358BF-C9CC-6548-AB65-31192FBA5C58}"/>
              </a:ext>
            </a:extLst>
          </p:cNvPr>
          <p:cNvGrpSpPr/>
          <p:nvPr userDrawn="1"/>
        </p:nvGrpSpPr>
        <p:grpSpPr>
          <a:xfrm>
            <a:off x="753619" y="279029"/>
            <a:ext cx="3743108" cy="5680095"/>
            <a:chOff x="565214" y="279029"/>
            <a:chExt cx="2807331" cy="5680095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0508CD-C5B8-AD4C-956D-BAF8BB617F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5214" y="5599124"/>
              <a:ext cx="270000" cy="360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4978785-EBD3-5346-AE24-485FB11E34F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102545" y="279029"/>
              <a:ext cx="270000" cy="360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96157E9-C0A0-A148-B7DF-4E475DC289F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73214" y="3929294"/>
              <a:ext cx="67500" cy="90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90A9AF86-A42A-BB4A-84E4-DC3361E0483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135221" y="3823694"/>
              <a:ext cx="108000" cy="144000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0756" y="1825625"/>
            <a:ext cx="628885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756" y="365127"/>
            <a:ext cx="6288850" cy="1325563"/>
          </a:xfr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Espace réservé pour une image  24">
            <a:extLst>
              <a:ext uri="{FF2B5EF4-FFF2-40B4-BE49-F238E27FC236}">
                <a16:creationId xmlns:a16="http://schemas.microsoft.com/office/drawing/2014/main" id="{1F6EAE2E-4684-2F49-9249-C66241B9235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-634451" y="-877359"/>
            <a:ext cx="4680000" cy="4680000"/>
          </a:xfrm>
          <a:prstGeom prst="chord">
            <a:avLst>
              <a:gd name="adj1" fmla="val 18895536"/>
              <a:gd name="adj2" fmla="val 13503424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sp>
        <p:nvSpPr>
          <p:cNvPr id="21" name="Espace réservé pour une image  24">
            <a:extLst>
              <a:ext uri="{FF2B5EF4-FFF2-40B4-BE49-F238E27FC236}">
                <a16:creationId xmlns:a16="http://schemas.microsoft.com/office/drawing/2014/main" id="{E808522A-1415-9D45-8A6D-112BE2060D9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26014" y="4339124"/>
            <a:ext cx="1620000" cy="162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360136DC-77AA-8140-A28A-3B58201368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5489DD8F-ACC8-7143-8B99-32FA12DEE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6685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 : avec coins arrondis en haut 14">
            <a:extLst>
              <a:ext uri="{FF2B5EF4-FFF2-40B4-BE49-F238E27FC236}">
                <a16:creationId xmlns:a16="http://schemas.microsoft.com/office/drawing/2014/main" id="{C54195DF-1682-E440-B38D-CA84F96FC868}"/>
              </a:ext>
            </a:extLst>
          </p:cNvPr>
          <p:cNvSpPr/>
          <p:nvPr userDrawn="1"/>
        </p:nvSpPr>
        <p:spPr>
          <a:xfrm rot="16200000">
            <a:off x="4948196" y="-1713691"/>
            <a:ext cx="7664242" cy="1028538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8275" y="2649196"/>
            <a:ext cx="6031331" cy="352776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7" name="Titre 6">
            <a:extLst>
              <a:ext uri="{FF2B5EF4-FFF2-40B4-BE49-F238E27FC236}">
                <a16:creationId xmlns:a16="http://schemas.microsoft.com/office/drawing/2014/main" id="{5ECEDFFD-4ACE-7745-9CAC-FF73269964A6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5813940" y="-3540603"/>
            <a:ext cx="5400000" cy="5400000"/>
          </a:xfrm>
          <a:prstGeom prst="chord">
            <a:avLst>
              <a:gd name="adj1" fmla="val 21551921"/>
              <a:gd name="adj2" fmla="val 10848431"/>
            </a:avLst>
          </a:prstGeom>
          <a:solidFill>
            <a:schemeClr val="bg2"/>
          </a:solidFill>
        </p:spPr>
        <p:txBody>
          <a:bodyPr anchor="b">
            <a:normAutofit/>
          </a:bodyPr>
          <a:lstStyle>
            <a:lvl1pPr algn="ctr">
              <a:defRPr lang="fr-FR" dirty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FF93FFB-5DC6-6848-92C5-84F712EFEE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24" name="Espace réservé pour une image  24">
            <a:extLst>
              <a:ext uri="{FF2B5EF4-FFF2-40B4-BE49-F238E27FC236}">
                <a16:creationId xmlns:a16="http://schemas.microsoft.com/office/drawing/2014/main" id="{DC7F7473-9B8E-F149-9D1A-5067E5D14E5D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-762815" y="2262062"/>
            <a:ext cx="5539488" cy="5539488"/>
          </a:xfrm>
          <a:prstGeom prst="chord">
            <a:avLst>
              <a:gd name="adj1" fmla="val 7818282"/>
              <a:gd name="adj2" fmla="val 300068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27" name="Espace réservé pour une image  24">
            <a:extLst>
              <a:ext uri="{FF2B5EF4-FFF2-40B4-BE49-F238E27FC236}">
                <a16:creationId xmlns:a16="http://schemas.microsoft.com/office/drawing/2014/main" id="{D26B1AF1-AFAD-9947-83AF-2275BCA65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90276" y="737946"/>
            <a:ext cx="1620000" cy="1620000"/>
          </a:xfrm>
          <a:prstGeom prst="ellipse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 dirty="0"/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1A3189BD-2487-2C4F-AFA3-EDEACA75A8B4}"/>
              </a:ext>
            </a:extLst>
          </p:cNvPr>
          <p:cNvGrpSpPr/>
          <p:nvPr userDrawn="1"/>
        </p:nvGrpSpPr>
        <p:grpSpPr>
          <a:xfrm>
            <a:off x="924045" y="457102"/>
            <a:ext cx="1772509" cy="1555828"/>
            <a:chOff x="7342508" y="3070419"/>
            <a:chExt cx="1772509" cy="1555828"/>
          </a:xfrm>
        </p:grpSpPr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D59C0979-BCDC-F74E-9679-6E7A1F8F469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434392" y="4338247"/>
              <a:ext cx="288000" cy="288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34B2B554-7509-8F4C-8ADB-069327E4D8B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342508" y="3420482"/>
              <a:ext cx="72000" cy="72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853F933F-1F4E-DF4C-A77D-B678E816E4A0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8985808" y="3070419"/>
              <a:ext cx="129209" cy="129209"/>
            </a:xfrm>
            <a:prstGeom prst="ellipse">
              <a:avLst/>
            </a:prstGeom>
            <a:solidFill>
              <a:srgbClr val="005689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069343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rde 18">
            <a:extLst>
              <a:ext uri="{FF2B5EF4-FFF2-40B4-BE49-F238E27FC236}">
                <a16:creationId xmlns:a16="http://schemas.microsoft.com/office/drawing/2014/main" id="{DF621553-DD6A-984F-9821-AEFB3A185108}"/>
              </a:ext>
            </a:extLst>
          </p:cNvPr>
          <p:cNvSpPr>
            <a:spLocks noChangeAspect="1"/>
          </p:cNvSpPr>
          <p:nvPr userDrawn="1"/>
        </p:nvSpPr>
        <p:spPr>
          <a:xfrm>
            <a:off x="-564000" y="897564"/>
            <a:ext cx="13320000" cy="10435454"/>
          </a:xfrm>
          <a:prstGeom prst="chord">
            <a:avLst>
              <a:gd name="adj1" fmla="val 10304325"/>
              <a:gd name="adj2" fmla="val 514906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62358BF-C9CC-6548-AB65-31192FBA5C58}"/>
              </a:ext>
            </a:extLst>
          </p:cNvPr>
          <p:cNvGrpSpPr/>
          <p:nvPr userDrawn="1"/>
        </p:nvGrpSpPr>
        <p:grpSpPr>
          <a:xfrm>
            <a:off x="2292740" y="222953"/>
            <a:ext cx="5445845" cy="458085"/>
            <a:chOff x="1719555" y="222952"/>
            <a:chExt cx="4084384" cy="458085"/>
          </a:xfrm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5C0508CD-C5B8-AD4C-956D-BAF8BB617F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41939" y="222952"/>
              <a:ext cx="162000" cy="216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84978785-EBD3-5346-AE24-485FB11E34FA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719555" y="393037"/>
              <a:ext cx="216000" cy="288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C96157E9-C0A0-A148-B7DF-4E475DC289F2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558209" y="586738"/>
              <a:ext cx="48600" cy="65455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25" name="Espace réservé pour une image  24">
            <a:extLst>
              <a:ext uri="{FF2B5EF4-FFF2-40B4-BE49-F238E27FC236}">
                <a16:creationId xmlns:a16="http://schemas.microsoft.com/office/drawing/2014/main" id="{2A9B3623-7DC4-564E-BE15-E70E8C70646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8385112" y="-1160173"/>
            <a:ext cx="4072104" cy="4072104"/>
          </a:xfrm>
          <a:prstGeom prst="chord">
            <a:avLst>
              <a:gd name="adj1" fmla="val 18895536"/>
              <a:gd name="adj2" fmla="val 13503424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809CDBB-3A2D-6C45-B028-E9148B6D55B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71775" y="3131127"/>
            <a:ext cx="5149244" cy="3045835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985" y="3131127"/>
            <a:ext cx="5149244" cy="304583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84" y="725034"/>
            <a:ext cx="7311875" cy="1325563"/>
          </a:xfrm>
        </p:spPr>
        <p:txBody>
          <a:bodyPr/>
          <a:lstStyle>
            <a:lvl1pPr>
              <a:defRPr lang="fr-FR" dirty="0"/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3AFFAD1-9741-C945-9870-D8E2087D19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47B354E-4B85-C84C-B917-B73B0FA032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00793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rde 18">
            <a:extLst>
              <a:ext uri="{FF2B5EF4-FFF2-40B4-BE49-F238E27FC236}">
                <a16:creationId xmlns:a16="http://schemas.microsoft.com/office/drawing/2014/main" id="{DF621553-DD6A-984F-9821-AEFB3A185108}"/>
              </a:ext>
            </a:extLst>
          </p:cNvPr>
          <p:cNvSpPr>
            <a:spLocks noChangeAspect="1"/>
          </p:cNvSpPr>
          <p:nvPr userDrawn="1"/>
        </p:nvSpPr>
        <p:spPr>
          <a:xfrm>
            <a:off x="-692726" y="512763"/>
            <a:ext cx="13536898" cy="12331272"/>
          </a:xfrm>
          <a:prstGeom prst="chord">
            <a:avLst>
              <a:gd name="adj1" fmla="val 10438066"/>
              <a:gd name="adj2" fmla="val 365349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921E0C3-E383-AD46-8017-C4F489DADE3F}"/>
              </a:ext>
            </a:extLst>
          </p:cNvPr>
          <p:cNvGrpSpPr/>
          <p:nvPr userDrawn="1"/>
        </p:nvGrpSpPr>
        <p:grpSpPr>
          <a:xfrm>
            <a:off x="2292740" y="222953"/>
            <a:ext cx="5469845" cy="566085"/>
            <a:chOff x="1719555" y="222952"/>
            <a:chExt cx="4102384" cy="566085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8D5CD7B3-A004-2548-BCDE-9A845C5DF4A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641939" y="222952"/>
              <a:ext cx="180000" cy="1800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B8401F00-76EC-4945-B28E-901628057FE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1719555" y="393037"/>
              <a:ext cx="297000" cy="396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CA52080B-87C2-CA4F-A7E7-758B7ABF830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4558209" y="586738"/>
              <a:ext cx="65455" cy="65455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809CDBB-3A2D-6C45-B028-E9148B6D55B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71775" y="2694759"/>
            <a:ext cx="5149244" cy="348220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985" y="2694759"/>
            <a:ext cx="5149244" cy="3482204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3245607" y="-3426300"/>
            <a:ext cx="5760000" cy="5760000"/>
          </a:xfrm>
          <a:prstGeom prst="chord">
            <a:avLst>
              <a:gd name="adj1" fmla="val 20905558"/>
              <a:gd name="adj2" fmla="val 11463779"/>
            </a:avLst>
          </a:prstGeom>
          <a:solidFill>
            <a:schemeClr val="bg2"/>
          </a:solidFill>
        </p:spPr>
        <p:txBody>
          <a:bodyPr lIns="180000" tIns="180000" rIns="180000" bIns="180000"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F4DCD5D-786B-214E-B07E-3A1ACF624D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B298CBF-673C-2A43-87D4-885DC893D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1949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llipse 18">
            <a:extLst>
              <a:ext uri="{FF2B5EF4-FFF2-40B4-BE49-F238E27FC236}">
                <a16:creationId xmlns:a16="http://schemas.microsoft.com/office/drawing/2014/main" id="{DF621553-DD6A-984F-9821-AEFB3A185108}"/>
              </a:ext>
            </a:extLst>
          </p:cNvPr>
          <p:cNvSpPr>
            <a:spLocks/>
          </p:cNvSpPr>
          <p:nvPr userDrawn="1"/>
        </p:nvSpPr>
        <p:spPr>
          <a:xfrm>
            <a:off x="-1096227" y="-846643"/>
            <a:ext cx="8640000" cy="8640000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F921E0C3-E383-AD46-8017-C4F489DADE3F}"/>
              </a:ext>
            </a:extLst>
          </p:cNvPr>
          <p:cNvGrpSpPr/>
          <p:nvPr userDrawn="1"/>
        </p:nvGrpSpPr>
        <p:grpSpPr>
          <a:xfrm>
            <a:off x="1195697" y="711000"/>
            <a:ext cx="4235192" cy="5789740"/>
            <a:chOff x="715013" y="137524"/>
            <a:chExt cx="3176395" cy="5789740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8D5CD7B3-A004-2548-BCDE-9A845C5DF4A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2344217" y="5686064"/>
              <a:ext cx="180000" cy="241200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B8401F00-76EC-4945-B28E-901628057FE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715013" y="137524"/>
              <a:ext cx="297000" cy="3960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CA52080B-87C2-CA4F-A7E7-758B7ABF830F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810408" y="4665797"/>
              <a:ext cx="81000" cy="108000"/>
            </a:xfrm>
            <a:prstGeom prst="ellipse">
              <a:avLst/>
            </a:prstGeom>
            <a:solidFill>
              <a:srgbClr val="8E233A"/>
            </a:solidFill>
            <a:ln>
              <a:noFill/>
            </a:ln>
            <a:effectLst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809CDBB-3A2D-6C45-B028-E9148B6D55B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12808" y="2794734"/>
            <a:ext cx="3408211" cy="154917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2808" y="1043350"/>
            <a:ext cx="3408211" cy="1549176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935FD09C-129F-8148-9630-350DA111F89A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703773" y="909000"/>
            <a:ext cx="5040000" cy="5040000"/>
          </a:xfrm>
          <a:prstGeom prst="ellipse">
            <a:avLst/>
          </a:prstGeom>
          <a:solidFill>
            <a:schemeClr val="bg2"/>
          </a:solidFill>
        </p:spPr>
        <p:txBody>
          <a:bodyPr lIns="180000" tIns="180000" rIns="180000" bIns="180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6772D27-74E8-2542-BDA1-7ABFAB324426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2808" y="4546118"/>
            <a:ext cx="3408211" cy="154917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61F6B45A-D972-1644-97AE-32A92C873FAE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6272139" y="1015962"/>
            <a:ext cx="1620000" cy="16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16" name="Espace réservé pour une image  7">
            <a:extLst>
              <a:ext uri="{FF2B5EF4-FFF2-40B4-BE49-F238E27FC236}">
                <a16:creationId xmlns:a16="http://schemas.microsoft.com/office/drawing/2014/main" id="{CBF09228-3D81-874F-871E-95C14EF194E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72139" y="2776396"/>
            <a:ext cx="1620000" cy="16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sp>
        <p:nvSpPr>
          <p:cNvPr id="18" name="Espace réservé pour une image  7">
            <a:extLst>
              <a:ext uri="{FF2B5EF4-FFF2-40B4-BE49-F238E27FC236}">
                <a16:creationId xmlns:a16="http://schemas.microsoft.com/office/drawing/2014/main" id="{BAFA2A24-C763-9346-BC5C-DD10B31F23C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72139" y="4536829"/>
            <a:ext cx="1620000" cy="162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>
            <a:normAutofit/>
          </a:bodyPr>
          <a:lstStyle>
            <a:lvl1pPr algn="ctr">
              <a:defRPr sz="1000"/>
            </a:lvl1pPr>
          </a:lstStyle>
          <a:p>
            <a:endParaRPr lang="fr-FR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14229D7-5B78-8F48-AAEE-9FCAF14290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0878" y="6061958"/>
            <a:ext cx="2370297" cy="70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190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DCF6BDE5-4CD9-D04E-B01C-1B4E0F298D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0" t="22426" r="980" b="22426"/>
          <a:stretch/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512" y="305749"/>
            <a:ext cx="10848541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513" y="1825625"/>
            <a:ext cx="10848542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213846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1513" y="6213845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League Spartan Light" pitchFamily="2" charset="77"/>
              </a:defRPr>
            </a:lvl1pPr>
          </a:lstStyle>
          <a:p>
            <a:fld id="{394C3C54-A304-EF46-BC05-05B805616EE5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5847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72" r:id="rId2"/>
    <p:sldLayoutId id="2147483698" r:id="rId3"/>
    <p:sldLayoutId id="2147483680" r:id="rId4"/>
    <p:sldLayoutId id="2147483699" r:id="rId5"/>
    <p:sldLayoutId id="2147483700" r:id="rId6"/>
    <p:sldLayoutId id="2147483701" r:id="rId7"/>
    <p:sldLayoutId id="2147483703" r:id="rId8"/>
    <p:sldLayoutId id="2147483704" r:id="rId9"/>
    <p:sldLayoutId id="2147483705" r:id="rId10"/>
    <p:sldLayoutId id="214748370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 cap="all" baseline="0">
          <a:solidFill>
            <a:schemeClr val="tx2"/>
          </a:solidFill>
          <a:latin typeface="League Spartan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1" i="0" kern="1200" cap="all" baseline="0">
          <a:solidFill>
            <a:schemeClr val="tx1"/>
          </a:solidFill>
          <a:latin typeface="League Spartan SemiBold" pitchFamily="2" charset="77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chemeClr val="tx2"/>
          </a:solidFill>
          <a:latin typeface="League Spartan SemiBold" pitchFamily="2" charset="77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300" b="0" i="0" kern="1200">
          <a:solidFill>
            <a:schemeClr val="tx1"/>
          </a:solidFill>
          <a:latin typeface="League Spartan Light" pitchFamily="2" charset="77"/>
          <a:ea typeface="+mn-ea"/>
          <a:cs typeface="+mn-cs"/>
        </a:defRPr>
      </a:lvl3pPr>
      <a:lvl4pPr marL="108000" indent="-108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300" b="0" i="0" kern="1200">
          <a:solidFill>
            <a:schemeClr val="tx1"/>
          </a:solidFill>
          <a:latin typeface="League Spartan Light" pitchFamily="2" charset="77"/>
          <a:ea typeface="+mn-ea"/>
          <a:cs typeface="+mn-cs"/>
        </a:defRPr>
      </a:lvl4pPr>
      <a:lvl5pPr marL="216000" indent="-108000" algn="l" defTabSz="914400" rtl="0" eaLnBrk="1" latinLnBrk="0" hangingPunct="1">
        <a:lnSpc>
          <a:spcPct val="90000"/>
        </a:lnSpc>
        <a:spcBef>
          <a:spcPts val="500"/>
        </a:spcBef>
        <a:buFont typeface="Police système Courant"/>
        <a:buChar char="-"/>
        <a:defRPr sz="1300" b="0" i="0" kern="1200">
          <a:solidFill>
            <a:schemeClr val="tx1"/>
          </a:solidFill>
          <a:latin typeface="League Spartan Ligh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3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323" userDrawn="1">
          <p15:clr>
            <a:srgbClr val="F26B43"/>
          </p15:clr>
        </p15:guide>
        <p15:guide id="4" orient="horz" pos="399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emf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870783" y="903479"/>
            <a:ext cx="11058813" cy="2438315"/>
          </a:xfrm>
        </p:spPr>
        <p:txBody>
          <a:bodyPr vert="horz" lIns="0" tIns="12288" rIns="0" bIns="0" rtlCol="0" anchor="ctr">
            <a:normAutofit fontScale="90000"/>
          </a:bodyPr>
          <a:lstStyle/>
          <a:p>
            <a:pPr eaLnBrk="1">
              <a:defRPr/>
            </a:pPr>
            <a:r>
              <a:rPr lang="en-GB" b="1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  </a:t>
            </a:r>
            <a:r>
              <a:rPr lang="en-GB" sz="3870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Sciences for Sustainability: from the International Year of Basic Sciences for Sustainable Development in 2022/2023, to the International Decade of (all) Sciences for Sustainable Development 2024 - 2033</a:t>
            </a:r>
            <a:br>
              <a:rPr lang="en-GB" sz="3870" dirty="0">
                <a:solidFill>
                  <a:srgbClr val="C0082B"/>
                </a:solidFill>
                <a:latin typeface="Roboto Condensed" charset="0"/>
                <a:ea typeface="PingFang SC" charset="0"/>
              </a:rPr>
            </a:br>
            <a:r>
              <a:rPr lang="en-GB" sz="3870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proclaimed by UN and under the auspices of UNESCO</a:t>
            </a:r>
            <a:endParaRPr lang="fr-FR" sz="3870" dirty="0">
              <a:solidFill>
                <a:srgbClr val="C0082B"/>
              </a:solidFill>
              <a:latin typeface="Roboto Condensed" charset="0"/>
              <a:ea typeface="PingFang SC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2437" y="3712052"/>
            <a:ext cx="10886019" cy="2927898"/>
          </a:xfrm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n-GB" sz="2419" dirty="0">
                <a:latin typeface="Roboto Condensed" charset="0"/>
                <a:ea typeface="PingFang SC" charset="0"/>
              </a:rPr>
              <a:t>Michel Spiro</a:t>
            </a:r>
          </a:p>
          <a:p>
            <a:pPr algn="ctr">
              <a:spcBef>
                <a:spcPts val="0"/>
              </a:spcBef>
              <a:defRPr/>
            </a:pPr>
            <a:r>
              <a:rPr lang="en-GB" sz="2419">
                <a:latin typeface="Roboto Condensed" charset="0"/>
                <a:ea typeface="PingFang SC" charset="0"/>
              </a:rPr>
              <a:t>PAST President </a:t>
            </a:r>
            <a:r>
              <a:rPr lang="en-GB" sz="2419" dirty="0">
                <a:latin typeface="Roboto Condensed" charset="0"/>
                <a:ea typeface="PingFang SC" charset="0"/>
              </a:rPr>
              <a:t>of IUPAP</a:t>
            </a:r>
          </a:p>
          <a:p>
            <a:pPr algn="ctr">
              <a:defRPr/>
            </a:pPr>
            <a:r>
              <a:rPr lang="en-GB" sz="2419" dirty="0">
                <a:latin typeface="Roboto Condensed" charset="0"/>
                <a:ea typeface="PingFang SC" charset="0"/>
              </a:rPr>
              <a:t>Chair of the</a:t>
            </a:r>
            <a:br>
              <a:rPr lang="en-GB" sz="2419" dirty="0">
                <a:latin typeface="Roboto Condensed" charset="0"/>
                <a:ea typeface="PingFang SC" charset="0"/>
              </a:rPr>
            </a:br>
            <a:r>
              <a:rPr lang="en-GB" sz="2419" dirty="0">
                <a:latin typeface="Roboto Condensed" charset="0"/>
                <a:ea typeface="PingFang SC" charset="0"/>
              </a:rPr>
              <a:t>International Year of Basic Sciences</a:t>
            </a:r>
            <a:br>
              <a:rPr lang="en-GB" sz="2419" dirty="0">
                <a:latin typeface="Roboto Condensed" charset="0"/>
                <a:ea typeface="PingFang SC" charset="0"/>
              </a:rPr>
            </a:br>
            <a:r>
              <a:rPr lang="en-GB" sz="2419" dirty="0">
                <a:latin typeface="Roboto Condensed" charset="0"/>
                <a:ea typeface="PingFang SC" charset="0"/>
              </a:rPr>
              <a:t>for Sustainable Development in 2022/2023 (IYBSSD)</a:t>
            </a:r>
          </a:p>
          <a:p>
            <a:pPr algn="ctr">
              <a:defRPr/>
            </a:pPr>
            <a:r>
              <a:rPr lang="en-GB" sz="2419" dirty="0">
                <a:latin typeface="Roboto Condensed" charset="0"/>
                <a:ea typeface="PingFang SC" charset="0"/>
              </a:rPr>
              <a:t>https://www.iybssd2022.org/</a:t>
            </a:r>
            <a:r>
              <a:rPr lang="en-GB" sz="2419" dirty="0" err="1">
                <a:latin typeface="Roboto Condensed" charset="0"/>
                <a:ea typeface="PingFang SC" charset="0"/>
              </a:rPr>
              <a:t>en</a:t>
            </a:r>
            <a:r>
              <a:rPr lang="en-GB" sz="2419" dirty="0">
                <a:latin typeface="Roboto Condensed" charset="0"/>
                <a:ea typeface="PingFang SC" charset="0"/>
              </a:rPr>
              <a:t>/home/</a:t>
            </a:r>
          </a:p>
          <a:p>
            <a:pPr algn="ctr" eaLnBrk="1">
              <a:defRPr/>
            </a:pPr>
            <a:endParaRPr lang="fr-FR" dirty="0">
              <a:latin typeface="Roboto Condensed" charset="0"/>
              <a:ea typeface="PingFang SC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84FB6DB-3688-937A-9768-2CB0B836D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330" y="0"/>
            <a:ext cx="1091533" cy="122158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C79D60E-D56B-4B1C-157D-FA1782C421AD}"/>
              </a:ext>
            </a:extLst>
          </p:cNvPr>
          <p:cNvSpPr txBox="1"/>
          <p:nvPr/>
        </p:nvSpPr>
        <p:spPr>
          <a:xfrm>
            <a:off x="6879783" y="6452176"/>
            <a:ext cx="1505540" cy="427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77" b="1" dirty="0"/>
              <a:t>2022/2023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2A716C1-212E-D7E7-7A41-F0655A7B2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6014" y="961641"/>
            <a:ext cx="7977576" cy="5641708"/>
          </a:xfrm>
        </p:spPr>
        <p:txBody>
          <a:bodyPr>
            <a:normAutofit/>
          </a:bodyPr>
          <a:lstStyle/>
          <a:p>
            <a:r>
              <a:rPr lang="en-US" dirty="0" err="1"/>
              <a:t>IUPAp</a:t>
            </a:r>
            <a:r>
              <a:rPr lang="en-US" dirty="0"/>
              <a:t> is hosting for the moment the earth-Humanity coalition</a:t>
            </a:r>
          </a:p>
          <a:p>
            <a:r>
              <a:rPr lang="en-US" dirty="0"/>
              <a:t>Like it did for IYBSSD</a:t>
            </a:r>
          </a:p>
          <a:p>
            <a:endParaRPr lang="en-US" dirty="0"/>
          </a:p>
          <a:p>
            <a:r>
              <a:rPr lang="en-US" sz="1300" dirty="0"/>
              <a:t>IUPAP is Leading the effort to use for transdisciplinary researches on sustainable development, </a:t>
            </a:r>
            <a:r>
              <a:rPr lang="en-US" sz="1300" dirty="0" err="1"/>
              <a:t>zenodo</a:t>
            </a:r>
            <a:r>
              <a:rPr lang="en-US" sz="1300" dirty="0"/>
              <a:t> , a </a:t>
            </a:r>
            <a:r>
              <a:rPr lang="en-US" sz="1300" dirty="0" err="1"/>
              <a:t>cern</a:t>
            </a:r>
            <a:r>
              <a:rPr lang="en-US" sz="1300" dirty="0"/>
              <a:t> now well known, open platform repository of all sort of artefacts (papers, data, narratives, videos, software…), intensively used worldwide for the </a:t>
            </a:r>
            <a:r>
              <a:rPr lang="en-US" sz="1300" dirty="0" err="1"/>
              <a:t>higgs</a:t>
            </a:r>
            <a:r>
              <a:rPr lang="en-US" sz="1300" dirty="0"/>
              <a:t> boson discovery and study, intensively used also for covid19</a:t>
            </a:r>
          </a:p>
          <a:p>
            <a:endParaRPr lang="en-US" sz="1300" dirty="0"/>
          </a:p>
          <a:p>
            <a:r>
              <a:rPr lang="en-US" sz="1300" dirty="0"/>
              <a:t>We have an MoU with the Belmont forum (worldwide forum of funding agencies for transdisciplinary research for sustainable development) to use </a:t>
            </a:r>
            <a:r>
              <a:rPr lang="en-US" sz="1300" dirty="0" err="1"/>
              <a:t>zenodo</a:t>
            </a:r>
            <a:r>
              <a:rPr lang="en-US" sz="1300" dirty="0"/>
              <a:t> in all their activities</a:t>
            </a:r>
          </a:p>
          <a:p>
            <a:r>
              <a:rPr lang="en-US" sz="1300" dirty="0"/>
              <a:t>We need to have more partners, worldwide to increase the visibility of this initiative, to develop </a:t>
            </a:r>
            <a:r>
              <a:rPr lang="en-US" sz="1300" dirty="0" err="1"/>
              <a:t>zenodo</a:t>
            </a:r>
            <a:r>
              <a:rPr lang="en-US" sz="1300" dirty="0"/>
              <a:t> so that it becomes a worldwide grid of </a:t>
            </a:r>
            <a:r>
              <a:rPr lang="en-US" sz="1300" dirty="0" err="1"/>
              <a:t>zenodo</a:t>
            </a:r>
            <a:r>
              <a:rPr lang="en-US" sz="1300" dirty="0"/>
              <a:t> platforms deployed (each place being responsible for its own </a:t>
            </a:r>
            <a:r>
              <a:rPr lang="en-US" sz="1300" dirty="0" err="1"/>
              <a:t>zenodo</a:t>
            </a:r>
            <a:r>
              <a:rPr lang="en-US" sz="1300" dirty="0"/>
              <a:t> platform). JOINT task by </a:t>
            </a:r>
            <a:r>
              <a:rPr lang="en-US" sz="1300" dirty="0" err="1"/>
              <a:t>ehc</a:t>
            </a:r>
            <a:r>
              <a:rPr lang="en-US" sz="1300" dirty="0"/>
              <a:t>, </a:t>
            </a:r>
            <a:r>
              <a:rPr lang="en-US" sz="1300" dirty="0" err="1"/>
              <a:t>cern</a:t>
            </a:r>
            <a:r>
              <a:rPr lang="en-US" sz="1300" dirty="0"/>
              <a:t>, </a:t>
            </a:r>
            <a:r>
              <a:rPr lang="en-US" sz="1300" dirty="0" err="1"/>
              <a:t>iupap</a:t>
            </a:r>
            <a:r>
              <a:rPr lang="en-US" sz="1300" dirty="0"/>
              <a:t>/wg21?</a:t>
            </a:r>
          </a:p>
          <a:p>
            <a:endParaRPr lang="en-US" sz="1300" dirty="0"/>
          </a:p>
          <a:p>
            <a:r>
              <a:rPr lang="en-US" sz="1300" dirty="0"/>
              <a:t>This </a:t>
            </a:r>
            <a:r>
              <a:rPr lang="en-US" sz="1300" dirty="0" err="1"/>
              <a:t>zenodo</a:t>
            </a:r>
            <a:r>
              <a:rPr lang="en-US" sz="1300" dirty="0"/>
              <a:t> initiative was started by PHYSICS</a:t>
            </a:r>
          </a:p>
          <a:p>
            <a:endParaRPr lang="en-US" dirty="0"/>
          </a:p>
          <a:p>
            <a:r>
              <a:rPr lang="en-US" dirty="0"/>
              <a:t>WG21 </a:t>
            </a:r>
            <a:r>
              <a:rPr lang="en-US" dirty="0" err="1"/>
              <a:t>RESOnates</a:t>
            </a:r>
            <a:r>
              <a:rPr lang="en-US" dirty="0"/>
              <a:t> with EHC and more generally with </a:t>
            </a:r>
            <a:r>
              <a:rPr lang="en-US" dirty="0" err="1"/>
              <a:t>idssd</a:t>
            </a:r>
            <a:r>
              <a:rPr lang="en-US" dirty="0"/>
              <a:t>. Wg21/</a:t>
            </a:r>
            <a:r>
              <a:rPr lang="en-US" dirty="0" err="1"/>
              <a:t>iupap</a:t>
            </a:r>
            <a:r>
              <a:rPr lang="en-US" dirty="0"/>
              <a:t> could be  leading the efforts of the unions within </a:t>
            </a:r>
            <a:r>
              <a:rPr lang="en-US" dirty="0" err="1"/>
              <a:t>isc</a:t>
            </a:r>
            <a:r>
              <a:rPr lang="en-US" dirty="0"/>
              <a:t> and within </a:t>
            </a:r>
            <a:r>
              <a:rPr lang="en-US" dirty="0" err="1"/>
              <a:t>idssd</a:t>
            </a:r>
            <a:endParaRPr lang="en-US" dirty="0"/>
          </a:p>
          <a:p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711598E-5DE4-CFE2-A966-F0E8A0D7C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2811" y="-116787"/>
            <a:ext cx="7350779" cy="1325563"/>
          </a:xfrm>
        </p:spPr>
        <p:txBody>
          <a:bodyPr/>
          <a:lstStyle/>
          <a:p>
            <a:r>
              <a:rPr lang="en-US" dirty="0"/>
              <a:t>Role of IUPAP and WG 21 in EHC and IDSSD</a:t>
            </a:r>
          </a:p>
        </p:txBody>
      </p:sp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644816C0-D1C9-0C22-EB54-BDD6A1479C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613986" y="-340876"/>
            <a:ext cx="4680000" cy="4680000"/>
          </a:xfrm>
        </p:spPr>
        <p:txBody>
          <a:bodyPr>
            <a:normAutofit/>
          </a:bodyPr>
          <a:lstStyle/>
          <a:p>
            <a:r>
              <a:rPr lang="en-US" sz="4000" dirty="0" err="1">
                <a:solidFill>
                  <a:srgbClr val="FF0000"/>
                </a:solidFill>
              </a:rPr>
              <a:t>Iupap</a:t>
            </a:r>
            <a:endParaRPr lang="en-US" sz="4000" dirty="0">
              <a:solidFill>
                <a:srgbClr val="FF0000"/>
              </a:solidFill>
            </a:endParaRPr>
          </a:p>
          <a:p>
            <a:r>
              <a:rPr lang="en-US" sz="4000" dirty="0">
                <a:solidFill>
                  <a:srgbClr val="FF0000"/>
                </a:solidFill>
              </a:rPr>
              <a:t>EHC </a:t>
            </a:r>
          </a:p>
          <a:p>
            <a:r>
              <a:rPr lang="en-US" sz="4000" dirty="0">
                <a:solidFill>
                  <a:srgbClr val="FF0000"/>
                </a:solidFill>
              </a:rPr>
              <a:t>IDSSD</a:t>
            </a:r>
          </a:p>
        </p:txBody>
      </p:sp>
      <p:pic>
        <p:nvPicPr>
          <p:cNvPr id="1026" name="Picture 2" descr="Zenodo - DATACC">
            <a:extLst>
              <a:ext uri="{FF2B5EF4-FFF2-40B4-BE49-F238E27FC236}">
                <a16:creationId xmlns:a16="http://schemas.microsoft.com/office/drawing/2014/main" id="{EC662AF5-F875-4060-06D2-452EA44CF9C1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" b="208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364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72E826-533B-4148-9516-462E73D1C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4713" y="2641752"/>
            <a:ext cx="6084974" cy="3016928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fr-FR" dirty="0" err="1"/>
              <a:t>Current</a:t>
            </a:r>
            <a:r>
              <a:rPr lang="fr-FR" dirty="0"/>
              <a:t> EHC </a:t>
            </a:r>
            <a:r>
              <a:rPr lang="fr-FR" dirty="0" err="1"/>
              <a:t>Steering</a:t>
            </a:r>
            <a:r>
              <a:rPr lang="fr-FR" dirty="0"/>
              <a:t> Group:  </a:t>
            </a:r>
          </a:p>
          <a:p>
            <a:pPr lvl="3"/>
            <a:r>
              <a:rPr lang="fr-FR" b="1" dirty="0">
                <a:solidFill>
                  <a:schemeClr val="tx2"/>
                </a:solidFill>
              </a:rPr>
              <a:t>Michel Spiro, </a:t>
            </a:r>
            <a:r>
              <a:rPr lang="fr-FR" dirty="0" err="1"/>
              <a:t>President</a:t>
            </a:r>
            <a:r>
              <a:rPr lang="fr-FR" dirty="0"/>
              <a:t> of IUPAP and Chair of the </a:t>
            </a:r>
            <a:r>
              <a:rPr lang="fr-FR" dirty="0" err="1"/>
              <a:t>Steering</a:t>
            </a:r>
            <a:r>
              <a:rPr lang="fr-FR" dirty="0"/>
              <a:t> </a:t>
            </a:r>
            <a:r>
              <a:rPr lang="fr-FR" dirty="0" err="1"/>
              <a:t>Committee</a:t>
            </a:r>
            <a:r>
              <a:rPr lang="fr-FR" dirty="0"/>
              <a:t> of IYBSSD, France </a:t>
            </a:r>
            <a:endParaRPr lang="fr-FR" b="1" dirty="0">
              <a:solidFill>
                <a:schemeClr val="tx2"/>
              </a:solidFill>
            </a:endParaRPr>
          </a:p>
          <a:p>
            <a:pPr lvl="3"/>
            <a:r>
              <a:rPr lang="fr-FR" b="1" dirty="0">
                <a:solidFill>
                  <a:schemeClr val="tx2"/>
                </a:solidFill>
              </a:rPr>
              <a:t>Carlos Alvarez Pereira, </a:t>
            </a:r>
            <a:r>
              <a:rPr lang="fr-FR" dirty="0"/>
              <a:t>The Club of Rome, Spain</a:t>
            </a:r>
          </a:p>
          <a:p>
            <a:pPr lvl="3"/>
            <a:r>
              <a:rPr lang="fr-FR" b="1" dirty="0">
                <a:solidFill>
                  <a:schemeClr val="tx2"/>
                </a:solidFill>
              </a:rPr>
              <a:t>Lesley Green, </a:t>
            </a:r>
            <a:r>
              <a:rPr lang="fr-FR" dirty="0" err="1"/>
              <a:t>University</a:t>
            </a:r>
            <a:r>
              <a:rPr lang="fr-FR" dirty="0"/>
              <a:t> of Cape </a:t>
            </a:r>
            <a:r>
              <a:rPr lang="fr-FR" dirty="0" err="1"/>
              <a:t>Town</a:t>
            </a:r>
            <a:r>
              <a:rPr lang="fr-FR" dirty="0"/>
              <a:t>, South </a:t>
            </a:r>
            <a:r>
              <a:rPr lang="fr-FR" dirty="0" err="1"/>
              <a:t>Africa</a:t>
            </a:r>
            <a:endParaRPr lang="fr-FR" dirty="0"/>
          </a:p>
          <a:p>
            <a:pPr lvl="3"/>
            <a:r>
              <a:rPr lang="fr-FR" b="1" dirty="0">
                <a:solidFill>
                  <a:schemeClr val="tx2"/>
                </a:solidFill>
              </a:rPr>
              <a:t>Steven </a:t>
            </a:r>
            <a:r>
              <a:rPr lang="fr-FR" b="1" dirty="0" err="1">
                <a:solidFill>
                  <a:schemeClr val="tx2"/>
                </a:solidFill>
              </a:rPr>
              <a:t>Hartman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dirty="0"/>
              <a:t>UNESCO-MOST BRIDGES Coalition, </a:t>
            </a:r>
            <a:r>
              <a:rPr lang="fr-FR" dirty="0" err="1"/>
              <a:t>Sweden</a:t>
            </a:r>
            <a:r>
              <a:rPr lang="fr-FR" dirty="0"/>
              <a:t>  </a:t>
            </a:r>
          </a:p>
          <a:p>
            <a:pPr lvl="3"/>
            <a:r>
              <a:rPr lang="fr-FR" b="1" dirty="0" err="1">
                <a:solidFill>
                  <a:schemeClr val="tx2"/>
                </a:solidFill>
              </a:rPr>
              <a:t>Nebojša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err="1">
                <a:solidFill>
                  <a:schemeClr val="tx2"/>
                </a:solidFill>
              </a:rPr>
              <a:t>Nešković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dirty="0"/>
              <a:t>The World </a:t>
            </a:r>
            <a:r>
              <a:rPr lang="fr-FR" dirty="0" err="1"/>
              <a:t>Academy</a:t>
            </a:r>
            <a:r>
              <a:rPr lang="fr-FR" dirty="0"/>
              <a:t> of Art &amp; Science, </a:t>
            </a:r>
            <a:r>
              <a:rPr lang="fr-FR" dirty="0" err="1"/>
              <a:t>Serbia</a:t>
            </a:r>
            <a:r>
              <a:rPr lang="fr-FR" dirty="0"/>
              <a:t> </a:t>
            </a:r>
          </a:p>
          <a:p>
            <a:pPr lvl="3"/>
            <a:r>
              <a:rPr lang="fr-FR" b="1" dirty="0">
                <a:solidFill>
                  <a:schemeClr val="tx2"/>
                </a:solidFill>
              </a:rPr>
              <a:t>Marian </a:t>
            </a:r>
            <a:r>
              <a:rPr lang="fr-FR" b="1" dirty="0" err="1">
                <a:solidFill>
                  <a:schemeClr val="tx2"/>
                </a:solidFill>
              </a:rPr>
              <a:t>Nkansah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dirty="0" err="1"/>
              <a:t>Kwame</a:t>
            </a:r>
            <a:r>
              <a:rPr lang="fr-FR" dirty="0"/>
              <a:t> Nkrumah </a:t>
            </a:r>
            <a:r>
              <a:rPr lang="fr-FR" dirty="0" err="1"/>
              <a:t>University</a:t>
            </a:r>
            <a:r>
              <a:rPr lang="fr-FR" dirty="0"/>
              <a:t> of Science and </a:t>
            </a:r>
            <a:r>
              <a:rPr lang="fr-FR" dirty="0" err="1"/>
              <a:t>Technology</a:t>
            </a:r>
            <a:r>
              <a:rPr lang="fr-FR" dirty="0"/>
              <a:t>, Ghana</a:t>
            </a:r>
          </a:p>
          <a:p>
            <a:pPr lvl="3"/>
            <a:r>
              <a:rPr lang="fr-FR" b="1" dirty="0" err="1">
                <a:solidFill>
                  <a:schemeClr val="tx2"/>
                </a:solidFill>
              </a:rPr>
              <a:t>Prajval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err="1">
                <a:solidFill>
                  <a:schemeClr val="tx2"/>
                </a:solidFill>
              </a:rPr>
              <a:t>Shastri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dirty="0"/>
              <a:t>Raman </a:t>
            </a:r>
            <a:r>
              <a:rPr lang="fr-FR" dirty="0" err="1"/>
              <a:t>Research</a:t>
            </a:r>
            <a:r>
              <a:rPr lang="fr-FR" dirty="0"/>
              <a:t> Institute, </a:t>
            </a:r>
            <a:r>
              <a:rPr lang="fr-FR" dirty="0" err="1"/>
              <a:t>India</a:t>
            </a:r>
            <a:endParaRPr lang="fr-FR" dirty="0"/>
          </a:p>
          <a:p>
            <a:pPr lvl="3"/>
            <a:r>
              <a:rPr lang="fr-FR" b="1" dirty="0">
                <a:solidFill>
                  <a:schemeClr val="tx2"/>
                </a:solidFill>
              </a:rPr>
              <a:t>Luc Allemand, </a:t>
            </a:r>
            <a:r>
              <a:rPr lang="fr-FR" dirty="0" err="1"/>
              <a:t>Coordinator</a:t>
            </a:r>
            <a:r>
              <a:rPr lang="fr-FR" dirty="0"/>
              <a:t>, The </a:t>
            </a:r>
            <a:r>
              <a:rPr lang="fr-FR" dirty="0" err="1"/>
              <a:t>Earth</a:t>
            </a:r>
            <a:r>
              <a:rPr lang="fr-FR" dirty="0"/>
              <a:t>-Humanity Coalition</a:t>
            </a:r>
          </a:p>
          <a:p>
            <a:pPr lvl="3"/>
            <a:r>
              <a:rPr lang="fr-FR" b="1" dirty="0" err="1">
                <a:solidFill>
                  <a:schemeClr val="tx2"/>
                </a:solidFill>
              </a:rPr>
              <a:t>Raad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err="1">
                <a:solidFill>
                  <a:schemeClr val="tx2"/>
                </a:solidFill>
              </a:rPr>
              <a:t>Sharar</a:t>
            </a:r>
            <a:r>
              <a:rPr lang="fr-FR" b="1" dirty="0">
                <a:solidFill>
                  <a:schemeClr val="tx2"/>
                </a:solidFill>
              </a:rPr>
              <a:t>, </a:t>
            </a:r>
            <a:r>
              <a:rPr lang="fr-FR" dirty="0"/>
              <a:t>Program </a:t>
            </a:r>
            <a:r>
              <a:rPr lang="fr-FR" dirty="0" err="1"/>
              <a:t>Coordinator</a:t>
            </a:r>
            <a:r>
              <a:rPr lang="fr-FR" dirty="0"/>
              <a:t>, The Club of Rome 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212E4E22-FEC6-3943-9679-5C23AD839A2E}"/>
              </a:ext>
            </a:extLst>
          </p:cNvPr>
          <p:cNvGrpSpPr/>
          <p:nvPr/>
        </p:nvGrpSpPr>
        <p:grpSpPr>
          <a:xfrm>
            <a:off x="2981739" y="-4059199"/>
            <a:ext cx="6268278" cy="6267524"/>
            <a:chOff x="-163524" y="-1485327"/>
            <a:chExt cx="2781335" cy="3708000"/>
          </a:xfrm>
        </p:grpSpPr>
        <p:sp>
          <p:nvSpPr>
            <p:cNvPr id="7" name="Corde 6">
              <a:extLst>
                <a:ext uri="{FF2B5EF4-FFF2-40B4-BE49-F238E27FC236}">
                  <a16:creationId xmlns:a16="http://schemas.microsoft.com/office/drawing/2014/main" id="{B726B5E9-5228-2C49-BD26-CA1DFD4F051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163524" y="-1485327"/>
              <a:ext cx="2781000" cy="3708000"/>
            </a:xfrm>
            <a:prstGeom prst="chord">
              <a:avLst>
                <a:gd name="adj1" fmla="val 21032040"/>
                <a:gd name="adj2" fmla="val 11403008"/>
              </a:avLst>
            </a:prstGeom>
            <a:gradFill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10800000" scaled="0"/>
            </a:gradFill>
            <a:effec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  <p:sp>
          <p:nvSpPr>
            <p:cNvPr id="8" name="Corde 7">
              <a:extLst>
                <a:ext uri="{FF2B5EF4-FFF2-40B4-BE49-F238E27FC236}">
                  <a16:creationId xmlns:a16="http://schemas.microsoft.com/office/drawing/2014/main" id="{0DE55980-C909-744A-8A87-DA6163A6BB7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-82189" y="-1409907"/>
              <a:ext cx="2700000" cy="3600000"/>
            </a:xfrm>
            <a:prstGeom prst="chord">
              <a:avLst>
                <a:gd name="adj1" fmla="val 20971708"/>
                <a:gd name="adj2" fmla="val 11458202"/>
              </a:avLst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1800" dirty="0"/>
            </a:p>
          </p:txBody>
        </p:sp>
      </p:grp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F0B2C622-54AD-B74B-9C2F-BBF3437BED95}"/>
              </a:ext>
            </a:extLst>
          </p:cNvPr>
          <p:cNvPicPr>
            <a:picLocks noGrp="1" noChangeAspect="1"/>
          </p:cNvPicPr>
          <p:nvPr>
            <p:ph idx="15"/>
          </p:nvPr>
        </p:nvPicPr>
        <p:blipFill>
          <a:blip r:embed="rId2"/>
          <a:stretch>
            <a:fillRect/>
          </a:stretch>
        </p:blipFill>
        <p:spPr>
          <a:xfrm>
            <a:off x="3962400" y="107981"/>
            <a:ext cx="4267200" cy="1257300"/>
          </a:xfrm>
        </p:spPr>
      </p:pic>
      <p:pic>
        <p:nvPicPr>
          <p:cNvPr id="12" name="Espace réservé pour une image  18">
            <a:extLst>
              <a:ext uri="{FF2B5EF4-FFF2-40B4-BE49-F238E27FC236}">
                <a16:creationId xmlns:a16="http://schemas.microsoft.com/office/drawing/2014/main" id="{611A8AFD-D16A-4648-99D2-B374ACA3C7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442" y="3074505"/>
            <a:ext cx="2438400" cy="2438400"/>
          </a:xfrm>
          <a:prstGeom prst="ellipse">
            <a:avLst/>
          </a:prstGeom>
        </p:spPr>
      </p:pic>
      <p:pic>
        <p:nvPicPr>
          <p:cNvPr id="13" name="Espace réservé pour une image  18">
            <a:extLst>
              <a:ext uri="{FF2B5EF4-FFF2-40B4-BE49-F238E27FC236}">
                <a16:creationId xmlns:a16="http://schemas.microsoft.com/office/drawing/2014/main" id="{5BF01119-03BD-6E4E-B417-5245A71435B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9262" y="1099331"/>
            <a:ext cx="1823726" cy="1823726"/>
          </a:xfrm>
          <a:prstGeom prst="ellipse">
            <a:avLst/>
          </a:prstGeom>
        </p:spPr>
      </p:pic>
      <p:pic>
        <p:nvPicPr>
          <p:cNvPr id="14" name="Espace réservé pour une image  34">
            <a:extLst>
              <a:ext uri="{FF2B5EF4-FFF2-40B4-BE49-F238E27FC236}">
                <a16:creationId xmlns:a16="http://schemas.microsoft.com/office/drawing/2014/main" id="{04F1F8E4-1E61-624B-8035-DBD4529A36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8" b="488"/>
          <a:stretch/>
        </p:blipFill>
        <p:spPr>
          <a:xfrm>
            <a:off x="5128591" y="6105529"/>
            <a:ext cx="1934818" cy="564202"/>
          </a:xfrm>
          <a:prstGeom prst="rect">
            <a:avLst/>
          </a:prstGeom>
        </p:spPr>
      </p:pic>
      <p:sp>
        <p:nvSpPr>
          <p:cNvPr id="15" name="Espace réservé du contenu 18">
            <a:extLst>
              <a:ext uri="{FF2B5EF4-FFF2-40B4-BE49-F238E27FC236}">
                <a16:creationId xmlns:a16="http://schemas.microsoft.com/office/drawing/2014/main" id="{389E138B-83D6-2A4C-94B5-40BA1076CE93}"/>
              </a:ext>
            </a:extLst>
          </p:cNvPr>
          <p:cNvSpPr txBox="1">
            <a:spLocks/>
          </p:cNvSpPr>
          <p:nvPr/>
        </p:nvSpPr>
        <p:spPr>
          <a:xfrm>
            <a:off x="5016000" y="5939006"/>
            <a:ext cx="2160000" cy="2250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b="1" i="0" kern="1200" cap="all" baseline="0">
                <a:solidFill>
                  <a:schemeClr val="tx1"/>
                </a:solidFill>
                <a:latin typeface="League Spartan SemiBold" pitchFamily="2" charset="77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00" b="1" i="0" kern="1200">
                <a:solidFill>
                  <a:schemeClr val="tx2"/>
                </a:solidFill>
                <a:latin typeface="League Spartan SemiBold" pitchFamily="2" charset="77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3pPr>
            <a:lvl4pPr marL="108000" indent="-10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4pPr>
            <a:lvl5pPr marL="216000" indent="-10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olice système Courant"/>
              <a:buChar char="-"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ctr">
              <a:spcAft>
                <a:spcPts val="1500"/>
              </a:spcAft>
            </a:pPr>
            <a:r>
              <a:rPr lang="fr-FR" sz="1600" dirty="0"/>
              <a:t>In collaboration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3755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Espace réservé pour une image  11">
            <a:extLst>
              <a:ext uri="{FF2B5EF4-FFF2-40B4-BE49-F238E27FC236}">
                <a16:creationId xmlns:a16="http://schemas.microsoft.com/office/drawing/2014/main" id="{7DA61612-AA8B-0447-9AC9-4116CCDEEB6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85" y="1001712"/>
            <a:ext cx="12192000" cy="4973541"/>
          </a:xfrm>
        </p:spPr>
      </p:pic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41D6E5C1-4711-7C42-AF56-A6887308950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770923" y="2315259"/>
            <a:ext cx="2880000" cy="2880000"/>
          </a:xfrm>
          <a:solidFill>
            <a:schemeClr val="bg2">
              <a:alpha val="89039"/>
            </a:schemeClr>
          </a:solidFill>
          <a:ln>
            <a:noFill/>
          </a:ln>
        </p:spPr>
        <p:txBody>
          <a:bodyPr anchor="ctr">
            <a:normAutofit/>
          </a:bodyPr>
          <a:lstStyle/>
          <a:p>
            <a:pPr algn="ctr"/>
            <a:r>
              <a:rPr lang="fr-FR" sz="3000" dirty="0" err="1">
                <a:solidFill>
                  <a:schemeClr val="bg1"/>
                </a:solidFill>
              </a:rPr>
              <a:t>Thank</a:t>
            </a:r>
            <a:r>
              <a:rPr lang="fr-FR" sz="3000" dirty="0">
                <a:solidFill>
                  <a:schemeClr val="bg1"/>
                </a:solidFill>
              </a:rPr>
              <a:t> </a:t>
            </a:r>
            <a:r>
              <a:rPr lang="fr-FR" sz="3000" dirty="0" err="1">
                <a:solidFill>
                  <a:schemeClr val="bg1"/>
                </a:solidFill>
              </a:rPr>
              <a:t>you</a:t>
            </a:r>
            <a:endParaRPr lang="fr-FR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75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133187" y="392567"/>
            <a:ext cx="11058813" cy="2438315"/>
          </a:xfrm>
        </p:spPr>
        <p:txBody>
          <a:bodyPr vert="horz" lIns="0" tIns="12288" rIns="0" bIns="0" rtlCol="0" anchor="ctr">
            <a:normAutofit/>
          </a:bodyPr>
          <a:lstStyle/>
          <a:p>
            <a:pPr eaLnBrk="1">
              <a:defRPr/>
            </a:pPr>
            <a:r>
              <a:rPr lang="en-GB" b="1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  International Year of Basic Sciences</a:t>
            </a:r>
            <a:br>
              <a:rPr lang="en-GB" b="1" dirty="0">
                <a:solidFill>
                  <a:srgbClr val="C0082B"/>
                </a:solidFill>
                <a:latin typeface="Roboto Condensed" charset="0"/>
                <a:ea typeface="PingFang SC" charset="0"/>
              </a:rPr>
            </a:br>
            <a:r>
              <a:rPr lang="en-GB" b="1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for Sustainable Development in 2022/2023,</a:t>
            </a:r>
            <a:br>
              <a:rPr lang="en-GB" b="1" dirty="0">
                <a:solidFill>
                  <a:srgbClr val="C0082B"/>
                </a:solidFill>
                <a:latin typeface="Roboto Condensed" charset="0"/>
                <a:ea typeface="PingFang SC" charset="0"/>
              </a:rPr>
            </a:br>
            <a:r>
              <a:rPr lang="en-GB" sz="2400" dirty="0">
                <a:solidFill>
                  <a:srgbClr val="C0082B"/>
                </a:solidFill>
                <a:latin typeface="Roboto Condensed" charset="0"/>
                <a:ea typeface="PingFang SC" charset="0"/>
              </a:rPr>
              <a:t>under the auspices of UNESCO and hosted by IUPAP</a:t>
            </a:r>
            <a:endParaRPr lang="fr-FR" sz="2400" dirty="0">
              <a:solidFill>
                <a:srgbClr val="C0082B"/>
              </a:solidFill>
              <a:latin typeface="Roboto Condensed" charset="0"/>
              <a:ea typeface="PingFang SC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29915" y="2561823"/>
            <a:ext cx="12126802" cy="2927898"/>
          </a:xfrm>
        </p:spPr>
        <p:txBody>
          <a:bodyPr>
            <a:normAutofit lnSpcReduction="10000"/>
          </a:bodyPr>
          <a:lstStyle/>
          <a:p>
            <a:pPr algn="ctr">
              <a:defRPr/>
            </a:pPr>
            <a:r>
              <a:rPr lang="en-GB" b="1" dirty="0">
                <a:latin typeface="Roboto Condensed" charset="0"/>
                <a:ea typeface="PingFang SC" charset="0"/>
              </a:rPr>
              <a:t>Proclaimed by the United Nations General Assembly on December 2</a:t>
            </a:r>
            <a:r>
              <a:rPr lang="en-GB" b="1" baseline="30000" dirty="0">
                <a:latin typeface="Roboto Condensed" charset="0"/>
                <a:ea typeface="PingFang SC" charset="0"/>
              </a:rPr>
              <a:t>nd</a:t>
            </a:r>
            <a:r>
              <a:rPr lang="en-GB" b="1" dirty="0">
                <a:latin typeface="Roboto Condensed" charset="0"/>
                <a:ea typeface="PingFang SC" charset="0"/>
              </a:rPr>
              <a:t>, 2021</a:t>
            </a:r>
          </a:p>
          <a:p>
            <a:pPr algn="ctr">
              <a:defRPr/>
            </a:pPr>
            <a:r>
              <a:rPr lang="en-GB" b="1" dirty="0">
                <a:latin typeface="Roboto Condensed" charset="0"/>
                <a:ea typeface="PingFang SC" charset="0"/>
              </a:rPr>
              <a:t>Opening July 8</a:t>
            </a:r>
            <a:r>
              <a:rPr lang="en-GB" b="1" baseline="30000" dirty="0">
                <a:latin typeface="Roboto Condensed" charset="0"/>
                <a:ea typeface="PingFang SC" charset="0"/>
              </a:rPr>
              <a:t>th</a:t>
            </a:r>
            <a:r>
              <a:rPr lang="en-GB" b="1" dirty="0">
                <a:latin typeface="Roboto Condensed" charset="0"/>
                <a:ea typeface="PingFang SC" charset="0"/>
              </a:rPr>
              <a:t>, 2022 at UNESCO, closing December 15</a:t>
            </a:r>
            <a:r>
              <a:rPr lang="en-GB" b="1" baseline="30000" dirty="0">
                <a:latin typeface="Roboto Condensed" charset="0"/>
                <a:ea typeface="PingFang SC" charset="0"/>
              </a:rPr>
              <a:t>th,</a:t>
            </a:r>
            <a:r>
              <a:rPr lang="en-GB" b="1" dirty="0">
                <a:latin typeface="Roboto Condensed" charset="0"/>
                <a:ea typeface="PingFang SC" charset="0"/>
              </a:rPr>
              <a:t> 2023 at CERN</a:t>
            </a:r>
          </a:p>
          <a:p>
            <a:pPr algn="ctr">
              <a:defRPr/>
            </a:pPr>
            <a:r>
              <a:rPr lang="en-GB" dirty="0">
                <a:latin typeface="Roboto Condensed" charset="0"/>
                <a:ea typeface="PingFang SC" charset="0"/>
              </a:rPr>
              <a:t>Resolution brought up by Honduras with the support of </a:t>
            </a:r>
            <a:r>
              <a:rPr lang="fr-FR" sz="2419" dirty="0"/>
              <a:t>Armenia, </a:t>
            </a:r>
            <a:r>
              <a:rPr lang="fr-FR" sz="2419" dirty="0" err="1"/>
              <a:t>Azerbaijan</a:t>
            </a:r>
            <a:r>
              <a:rPr lang="fr-FR" sz="2419" dirty="0"/>
              <a:t>, </a:t>
            </a:r>
            <a:r>
              <a:rPr lang="fr-FR" sz="2419" dirty="0" err="1"/>
              <a:t>Bahrain</a:t>
            </a:r>
            <a:r>
              <a:rPr lang="fr-FR" sz="2419" dirty="0"/>
              <a:t>, Bolivia, Brasil, Burkina Faso, Chad, Chile, Colombia, Cuba, </a:t>
            </a:r>
            <a:r>
              <a:rPr lang="fr-FR" sz="2419" dirty="0" err="1"/>
              <a:t>Dominican</a:t>
            </a:r>
            <a:r>
              <a:rPr lang="fr-FR" sz="2419" dirty="0"/>
              <a:t> </a:t>
            </a:r>
            <a:r>
              <a:rPr lang="fr-FR" sz="2419" dirty="0" err="1"/>
              <a:t>Republic</a:t>
            </a:r>
            <a:r>
              <a:rPr lang="fr-FR" sz="2419" dirty="0"/>
              <a:t>, </a:t>
            </a:r>
            <a:r>
              <a:rPr lang="fr-FR" sz="2419" dirty="0" err="1"/>
              <a:t>Ecuador</a:t>
            </a:r>
            <a:r>
              <a:rPr lang="fr-FR" sz="2419" dirty="0"/>
              <a:t>, El Salvador, Fiji, Georgia, Guatemala, </a:t>
            </a:r>
            <a:r>
              <a:rPr lang="fr-FR" sz="2419" dirty="0" err="1"/>
              <a:t>India</a:t>
            </a:r>
            <a:r>
              <a:rPr lang="fr-FR" sz="2419" dirty="0"/>
              <a:t>, </a:t>
            </a:r>
            <a:r>
              <a:rPr lang="fr-FR" sz="2419" dirty="0" err="1"/>
              <a:t>Indonesia</a:t>
            </a:r>
            <a:r>
              <a:rPr lang="fr-FR" sz="2419" dirty="0"/>
              <a:t>, </a:t>
            </a:r>
            <a:r>
              <a:rPr lang="fr-FR" sz="2419" dirty="0" err="1"/>
              <a:t>Israel</a:t>
            </a:r>
            <a:r>
              <a:rPr lang="fr-FR" sz="2419" dirty="0"/>
              <a:t>, Japan, Jordan, </a:t>
            </a:r>
            <a:r>
              <a:rPr lang="fr-FR" sz="2419" dirty="0" err="1"/>
              <a:t>Kyrgyzstan</a:t>
            </a:r>
            <a:r>
              <a:rPr lang="fr-FR" sz="2419" dirty="0"/>
              <a:t>, Malawi, Nicaragua, Panama, Paraguay, </a:t>
            </a:r>
            <a:r>
              <a:rPr lang="fr-FR" sz="2419" dirty="0" err="1"/>
              <a:t>Peru</a:t>
            </a:r>
            <a:r>
              <a:rPr lang="fr-FR" sz="2419" dirty="0"/>
              <a:t>, Philippines, Qatar, </a:t>
            </a:r>
            <a:r>
              <a:rPr lang="fr-FR" sz="2419" dirty="0" err="1"/>
              <a:t>Russian</a:t>
            </a:r>
            <a:r>
              <a:rPr lang="fr-FR" sz="2419" dirty="0"/>
              <a:t> </a:t>
            </a:r>
            <a:r>
              <a:rPr lang="fr-FR" sz="2419" dirty="0" err="1"/>
              <a:t>Federation</a:t>
            </a:r>
            <a:r>
              <a:rPr lang="fr-FR" sz="2419" dirty="0"/>
              <a:t>, </a:t>
            </a:r>
            <a:r>
              <a:rPr lang="fr-FR" sz="2419" dirty="0" err="1"/>
              <a:t>Saudi</a:t>
            </a:r>
            <a:r>
              <a:rPr lang="fr-FR" sz="2419" dirty="0"/>
              <a:t> Arabia, </a:t>
            </a:r>
            <a:r>
              <a:rPr lang="fr-FR" sz="2419" dirty="0" err="1"/>
              <a:t>Serbia</a:t>
            </a:r>
            <a:r>
              <a:rPr lang="fr-FR" sz="2419" dirty="0"/>
              <a:t>, Spain, South </a:t>
            </a:r>
            <a:r>
              <a:rPr lang="fr-FR" sz="2419" dirty="0" err="1"/>
              <a:t>Africa</a:t>
            </a:r>
            <a:r>
              <a:rPr lang="fr-FR" sz="2419" dirty="0"/>
              <a:t>, </a:t>
            </a:r>
            <a:r>
              <a:rPr lang="fr-FR" sz="2419" dirty="0" err="1"/>
              <a:t>Thailand</a:t>
            </a:r>
            <a:r>
              <a:rPr lang="fr-FR" sz="2419" dirty="0"/>
              <a:t>, Vietnam</a:t>
            </a:r>
            <a:endParaRPr lang="en-GB" sz="2419" dirty="0">
              <a:latin typeface="Roboto Condensed" charset="0"/>
              <a:ea typeface="PingFang SC" charset="0"/>
            </a:endParaRPr>
          </a:p>
          <a:p>
            <a:pPr algn="ctr">
              <a:defRPr/>
            </a:pPr>
            <a:r>
              <a:rPr lang="en-GB" dirty="0">
                <a:latin typeface="Roboto Condensed" charset="0"/>
                <a:ea typeface="PingFang SC" charset="0"/>
              </a:rPr>
              <a:t>https://www.iybssd2022.org/</a:t>
            </a:r>
            <a:r>
              <a:rPr lang="en-GB" dirty="0" err="1">
                <a:latin typeface="Roboto Condensed" charset="0"/>
                <a:ea typeface="PingFang SC" charset="0"/>
              </a:rPr>
              <a:t>en</a:t>
            </a:r>
            <a:r>
              <a:rPr lang="en-GB" dirty="0">
                <a:latin typeface="Roboto Condensed" charset="0"/>
                <a:ea typeface="PingFang SC" charset="0"/>
              </a:rPr>
              <a:t>/home/</a:t>
            </a:r>
          </a:p>
          <a:p>
            <a:pPr algn="ctr" eaLnBrk="1">
              <a:defRPr/>
            </a:pPr>
            <a:endParaRPr lang="fr-FR" dirty="0">
              <a:latin typeface="Roboto Condensed" charset="0"/>
              <a:ea typeface="PingFang SC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84FB6DB-3688-937A-9768-2CB0B836D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3330" y="32384"/>
            <a:ext cx="1091533" cy="122158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C79D60E-D56B-4B1C-157D-FA1782C421AD}"/>
              </a:ext>
            </a:extLst>
          </p:cNvPr>
          <p:cNvSpPr txBox="1"/>
          <p:nvPr/>
        </p:nvSpPr>
        <p:spPr>
          <a:xfrm>
            <a:off x="6879783" y="6452176"/>
            <a:ext cx="1505540" cy="427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177" b="1" dirty="0"/>
              <a:t>2022/2023</a:t>
            </a:r>
          </a:p>
        </p:txBody>
      </p:sp>
    </p:spTree>
    <p:extLst>
      <p:ext uri="{BB962C8B-B14F-4D97-AF65-F5344CB8AC3E}">
        <p14:creationId xmlns:p14="http://schemas.microsoft.com/office/powerpoint/2010/main" val="33336314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B686BC7-96A2-8D4A-8168-55A46FC516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489" y="1085306"/>
            <a:ext cx="11565361" cy="4352487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en-US" sz="2419" dirty="0"/>
              <a:t>- Curiosity-driven sciences construct the pool of knowledge which future generations will use for their development</a:t>
            </a: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US" sz="2419" dirty="0">
                <a:latin typeface="Roboto Condensed" charset="0"/>
                <a:ea typeface="PingFang SC" charset="0"/>
              </a:rPr>
              <a:t>- Basic sciences are not always and everywhere considered as they deserve, in the discussions concerning the societal, environmental and economic development</a:t>
            </a: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US" sz="2419" dirty="0"/>
              <a:t>- Curiosity-driven sciences</a:t>
            </a:r>
            <a:r>
              <a:rPr lang="en-US" sz="2419" dirty="0">
                <a:sym typeface="Wingdings"/>
              </a:rPr>
              <a:t> re-enchant our world and make it worth to be sustainable</a:t>
            </a: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US" sz="2419" dirty="0">
                <a:sym typeface="Wingdings"/>
              </a:rPr>
              <a:t>- Serendipity plays a role!</a:t>
            </a: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r>
              <a:rPr lang="en-US" sz="2419" dirty="0">
                <a:sym typeface="Wingdings"/>
              </a:rPr>
              <a:t>- Basic sciences explore the soul of the Universe!!</a:t>
            </a:r>
          </a:p>
          <a:p>
            <a:pPr>
              <a:spcBef>
                <a:spcPts val="0"/>
              </a:spcBef>
            </a:pPr>
            <a:endParaRPr lang="fr-FR" sz="2419" dirty="0">
              <a:latin typeface="Roboto Condensed" charset="0"/>
              <a:ea typeface="PingFang SC" charset="0"/>
              <a:sym typeface="Wingdings"/>
            </a:endParaRPr>
          </a:p>
          <a:p>
            <a:pPr>
              <a:spcBef>
                <a:spcPts val="0"/>
              </a:spcBef>
            </a:pPr>
            <a:endParaRPr lang="en-US" sz="2419" dirty="0"/>
          </a:p>
          <a:p>
            <a:pPr>
              <a:spcBef>
                <a:spcPts val="0"/>
              </a:spcBef>
            </a:pPr>
            <a:endParaRPr lang="en-US" sz="2419" dirty="0">
              <a:sym typeface="Wingdings"/>
            </a:endParaRPr>
          </a:p>
          <a:p>
            <a:pPr>
              <a:spcBef>
                <a:spcPts val="0"/>
              </a:spcBef>
            </a:pPr>
            <a:endParaRPr lang="fr-FR" sz="2419" dirty="0">
              <a:latin typeface="Roboto Condensed" charset="0"/>
              <a:ea typeface="PingFang SC" charset="0"/>
            </a:endParaRPr>
          </a:p>
          <a:p>
            <a:pPr>
              <a:spcBef>
                <a:spcPts val="0"/>
              </a:spcBef>
            </a:pPr>
            <a:endParaRPr lang="en-US" sz="2419" dirty="0">
              <a:latin typeface="Roboto Condensed" charset="0"/>
              <a:ea typeface="PingFang SC" charset="0"/>
            </a:endParaRPr>
          </a:p>
          <a:p>
            <a:pPr>
              <a:spcBef>
                <a:spcPts val="0"/>
              </a:spcBef>
            </a:pPr>
            <a:endParaRPr lang="en-US" sz="2419" dirty="0">
              <a:latin typeface="Roboto Condensed" charset="0"/>
              <a:ea typeface="PingFang SC" charset="0"/>
            </a:endParaRPr>
          </a:p>
          <a:p>
            <a:pPr>
              <a:spcBef>
                <a:spcPts val="0"/>
              </a:spcBef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3CD0E5D-192D-3046-B16C-CA2C681CD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132" y="325896"/>
            <a:ext cx="9837736" cy="1142361"/>
          </a:xfrm>
        </p:spPr>
        <p:txBody>
          <a:bodyPr/>
          <a:lstStyle/>
          <a:p>
            <a:r>
              <a:rPr lang="fr-FR" b="1" dirty="0" err="1">
                <a:solidFill>
                  <a:srgbClr val="C00000"/>
                </a:solidFill>
              </a:rPr>
              <a:t>Rationale</a:t>
            </a:r>
            <a:endParaRPr lang="fr-FR" b="1" dirty="0">
              <a:solidFill>
                <a:srgbClr val="C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61DF167-5B6B-AE44-87B8-CE818525B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3566" y="3603174"/>
            <a:ext cx="4416519" cy="280815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D6BCE5E-847B-4A03-FE1F-47B7DD73D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75" y="13744"/>
            <a:ext cx="948769" cy="106181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760DCC2-323D-0103-2CFF-7A9CC39C1DF2}"/>
              </a:ext>
            </a:extLst>
          </p:cNvPr>
          <p:cNvSpPr txBox="1"/>
          <p:nvPr/>
        </p:nvSpPr>
        <p:spPr>
          <a:xfrm>
            <a:off x="6879783" y="6411327"/>
            <a:ext cx="1683449" cy="427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77" b="1" dirty="0"/>
              <a:t>2022/2023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A04E4B1-4EDA-0FB4-E3E1-96177167C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018394" y="2748634"/>
            <a:ext cx="1469592" cy="195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5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ous-titre 45">
            <a:extLst>
              <a:ext uri="{FF2B5EF4-FFF2-40B4-BE49-F238E27FC236}">
                <a16:creationId xmlns:a16="http://schemas.microsoft.com/office/drawing/2014/main" id="{40EF97BA-5DE3-9C4C-AB89-F9839B1F0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0003" y="5044694"/>
            <a:ext cx="5869576" cy="840974"/>
          </a:xfrm>
        </p:spPr>
        <p:txBody>
          <a:bodyPr>
            <a:noAutofit/>
          </a:bodyPr>
          <a:lstStyle/>
          <a:p>
            <a:r>
              <a:rPr lang="fr-FR" sz="2000" dirty="0" err="1">
                <a:effectLst/>
                <a:latin typeface="Helvetica" pitchFamily="2" charset="0"/>
              </a:rPr>
              <a:t>Although</a:t>
            </a:r>
            <a:r>
              <a:rPr lang="fr-FR" sz="2000" dirty="0">
                <a:effectLst/>
                <a:latin typeface="Helvetica" pitchFamily="2" charset="0"/>
              </a:rPr>
              <a:t> ESSENTIAL, BASIC SCIENCES ARE NOT ENOUGH</a:t>
            </a:r>
          </a:p>
          <a:p>
            <a:r>
              <a:rPr lang="fr-FR" sz="2000" dirty="0">
                <a:effectLst/>
                <a:latin typeface="Helvetica" pitchFamily="2" charset="0"/>
              </a:rPr>
              <a:t>All Sciences AND ALL KNOWLEDGE ARE NEEDED for Equitable </a:t>
            </a:r>
            <a:r>
              <a:rPr lang="fr-FR" sz="2000" dirty="0" err="1">
                <a:effectLst/>
                <a:latin typeface="Helvetica" pitchFamily="2" charset="0"/>
              </a:rPr>
              <a:t>Wellbeing</a:t>
            </a:r>
            <a:r>
              <a:rPr lang="fr-FR" sz="2000" dirty="0">
                <a:effectLst/>
                <a:latin typeface="Helvetica" pitchFamily="2" charset="0"/>
              </a:rPr>
              <a:t> on a </a:t>
            </a:r>
            <a:r>
              <a:rPr lang="fr-FR" sz="2000" dirty="0" err="1">
                <a:effectLst/>
                <a:latin typeface="Helvetica" pitchFamily="2" charset="0"/>
              </a:rPr>
              <a:t>Healthy</a:t>
            </a:r>
            <a:r>
              <a:rPr lang="fr-FR" sz="2000" dirty="0">
                <a:effectLst/>
                <a:latin typeface="Helvetica" pitchFamily="2" charset="0"/>
              </a:rPr>
              <a:t> Planet</a:t>
            </a:r>
          </a:p>
          <a:p>
            <a:r>
              <a:rPr lang="fr-FR" sz="2000" dirty="0" err="1"/>
              <a:t>Enabling</a:t>
            </a:r>
            <a:r>
              <a:rPr lang="fr-FR" sz="2000" dirty="0"/>
              <a:t> the International </a:t>
            </a:r>
            <a:r>
              <a:rPr lang="fr-FR" sz="2000" dirty="0" err="1"/>
              <a:t>Decade</a:t>
            </a:r>
            <a:r>
              <a:rPr lang="fr-FR" sz="2000" dirty="0"/>
              <a:t> of Sciences </a:t>
            </a:r>
            <a:br>
              <a:rPr lang="fr-FR" sz="2000" dirty="0"/>
            </a:br>
            <a:r>
              <a:rPr lang="fr-FR" sz="2000" dirty="0"/>
              <a:t>for  </a:t>
            </a:r>
            <a:r>
              <a:rPr lang="fr-FR" sz="2000" dirty="0" err="1"/>
              <a:t>Sustainable</a:t>
            </a:r>
            <a:r>
              <a:rPr lang="fr-FR" sz="2000" dirty="0"/>
              <a:t> </a:t>
            </a:r>
            <a:r>
              <a:rPr lang="fr-FR" sz="2000" dirty="0" err="1"/>
              <a:t>Development</a:t>
            </a:r>
            <a:r>
              <a:rPr lang="fr-FR" sz="2000" dirty="0"/>
              <a:t> 2024-2033 (IDSSD) </a:t>
            </a:r>
          </a:p>
        </p:txBody>
      </p:sp>
      <p:pic>
        <p:nvPicPr>
          <p:cNvPr id="35" name="Espace réservé pour une image  34">
            <a:extLst>
              <a:ext uri="{FF2B5EF4-FFF2-40B4-BE49-F238E27FC236}">
                <a16:creationId xmlns:a16="http://schemas.microsoft.com/office/drawing/2014/main" id="{7DE95863-93D4-6D4E-A2D1-E7D81255900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8" b="488"/>
          <a:stretch/>
        </p:blipFill>
        <p:spPr>
          <a:xfrm>
            <a:off x="10147531" y="5939247"/>
            <a:ext cx="1439863" cy="419870"/>
          </a:xfrm>
        </p:spPr>
      </p:pic>
      <p:pic>
        <p:nvPicPr>
          <p:cNvPr id="17" name="Espace réservé pour une image  16">
            <a:extLst>
              <a:ext uri="{FF2B5EF4-FFF2-40B4-BE49-F238E27FC236}">
                <a16:creationId xmlns:a16="http://schemas.microsoft.com/office/drawing/2014/main" id="{B1BDAB74-6061-0E4D-BC92-CF19D589311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5617" y="373132"/>
            <a:ext cx="2052000" cy="2052000"/>
          </a:xfrm>
        </p:spPr>
      </p:pic>
      <p:pic>
        <p:nvPicPr>
          <p:cNvPr id="25" name="Espace réservé pour une image  24">
            <a:extLst>
              <a:ext uri="{FF2B5EF4-FFF2-40B4-BE49-F238E27FC236}">
                <a16:creationId xmlns:a16="http://schemas.microsoft.com/office/drawing/2014/main" id="{A6075B41-8097-3C46-9D89-1A3EC134541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2095" y="14314"/>
            <a:ext cx="1152000" cy="1152000"/>
          </a:xfrm>
        </p:spPr>
      </p:pic>
      <p:pic>
        <p:nvPicPr>
          <p:cNvPr id="19" name="Espace réservé pour une image  18">
            <a:extLst>
              <a:ext uri="{FF2B5EF4-FFF2-40B4-BE49-F238E27FC236}">
                <a16:creationId xmlns:a16="http://schemas.microsoft.com/office/drawing/2014/main" id="{171BB683-DAA8-2E4C-B64D-06B9FFA37E2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0629" y="1524191"/>
            <a:ext cx="1692000" cy="1692000"/>
          </a:xfrm>
        </p:spPr>
      </p:pic>
      <p:pic>
        <p:nvPicPr>
          <p:cNvPr id="31" name="Espace réservé pour une image  30">
            <a:extLst>
              <a:ext uri="{FF2B5EF4-FFF2-40B4-BE49-F238E27FC236}">
                <a16:creationId xmlns:a16="http://schemas.microsoft.com/office/drawing/2014/main" id="{07490D0D-C00A-BD44-A33B-4BD961A72B40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6290" y="3188202"/>
            <a:ext cx="1512000" cy="1512000"/>
          </a:xfrm>
        </p:spPr>
      </p:pic>
      <p:pic>
        <p:nvPicPr>
          <p:cNvPr id="6" name="Espace réservé pour une image  5">
            <a:extLst>
              <a:ext uri="{FF2B5EF4-FFF2-40B4-BE49-F238E27FC236}">
                <a16:creationId xmlns:a16="http://schemas.microsoft.com/office/drawing/2014/main" id="{DA8E1BB5-DE7C-5F49-911B-0C90BEA534F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714" y="2310974"/>
            <a:ext cx="1332000" cy="1332000"/>
          </a:xfrm>
        </p:spPr>
      </p:pic>
      <p:pic>
        <p:nvPicPr>
          <p:cNvPr id="33" name="Espace réservé pour une image  32">
            <a:extLst>
              <a:ext uri="{FF2B5EF4-FFF2-40B4-BE49-F238E27FC236}">
                <a16:creationId xmlns:a16="http://schemas.microsoft.com/office/drawing/2014/main" id="{128E5B61-D525-5948-8619-21AA7EB28ED5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8019" y="5200055"/>
            <a:ext cx="1080000" cy="1080000"/>
          </a:xfrm>
        </p:spPr>
      </p:pic>
      <p:sp>
        <p:nvSpPr>
          <p:cNvPr id="4" name="Titre 3">
            <a:extLst>
              <a:ext uri="{FF2B5EF4-FFF2-40B4-BE49-F238E27FC236}">
                <a16:creationId xmlns:a16="http://schemas.microsoft.com/office/drawing/2014/main" id="{62F17C1F-0688-0645-BA71-25D19B554A63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4217185" y="1298283"/>
            <a:ext cx="3781425" cy="3779838"/>
          </a:xfrm>
        </p:spPr>
        <p:txBody>
          <a:bodyPr wrap="none" lIns="0" tIns="0" rIns="0" bIns="0">
            <a:noAutofit/>
          </a:bodyPr>
          <a:lstStyle/>
          <a:p>
            <a:r>
              <a:rPr lang="fr-FR" sz="3000" b="0" dirty="0" err="1"/>
              <a:t>From</a:t>
            </a:r>
            <a:r>
              <a:rPr lang="fr-FR" sz="3000" b="0" dirty="0"/>
              <a:t> IYBSSD</a:t>
            </a:r>
            <a:br>
              <a:rPr lang="fr-FR" sz="3000" b="0" dirty="0"/>
            </a:br>
            <a:r>
              <a:rPr lang="fr-FR" sz="3000" b="0" dirty="0"/>
              <a:t>to IDSSD</a:t>
            </a:r>
            <a:endParaRPr lang="fr-FR" sz="2000" b="0" dirty="0"/>
          </a:p>
        </p:txBody>
      </p:sp>
      <p:pic>
        <p:nvPicPr>
          <p:cNvPr id="27" name="Espace réservé pour une image  26">
            <a:extLst>
              <a:ext uri="{FF2B5EF4-FFF2-40B4-BE49-F238E27FC236}">
                <a16:creationId xmlns:a16="http://schemas.microsoft.com/office/drawing/2014/main" id="{D16A03E6-224A-2042-9AEE-28738E0A144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2573" y="572314"/>
            <a:ext cx="1188000" cy="1188000"/>
          </a:xfrm>
        </p:spPr>
      </p:pic>
      <p:pic>
        <p:nvPicPr>
          <p:cNvPr id="21" name="Espace réservé pour une image  20">
            <a:extLst>
              <a:ext uri="{FF2B5EF4-FFF2-40B4-BE49-F238E27FC236}">
                <a16:creationId xmlns:a16="http://schemas.microsoft.com/office/drawing/2014/main" id="{E6955719-4DE6-F94B-8E4B-A77A0C5F114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9134" y="3347525"/>
            <a:ext cx="1080000" cy="1080000"/>
          </a:xfrm>
        </p:spPr>
      </p:pic>
      <p:pic>
        <p:nvPicPr>
          <p:cNvPr id="23" name="Espace réservé pour une image  22">
            <a:extLst>
              <a:ext uri="{FF2B5EF4-FFF2-40B4-BE49-F238E27FC236}">
                <a16:creationId xmlns:a16="http://schemas.microsoft.com/office/drawing/2014/main" id="{B46B7C6C-9001-9842-9BF0-B5139A940113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9371" y="3523769"/>
            <a:ext cx="2088000" cy="2088000"/>
          </a:xfrm>
        </p:spPr>
      </p:pic>
      <p:sp>
        <p:nvSpPr>
          <p:cNvPr id="47" name="Sous-titre 45">
            <a:extLst>
              <a:ext uri="{FF2B5EF4-FFF2-40B4-BE49-F238E27FC236}">
                <a16:creationId xmlns:a16="http://schemas.microsoft.com/office/drawing/2014/main" id="{A03BE2F2-05BE-0649-B547-A57FCC5075C6}"/>
              </a:ext>
            </a:extLst>
          </p:cNvPr>
          <p:cNvSpPr txBox="1">
            <a:spLocks/>
          </p:cNvSpPr>
          <p:nvPr/>
        </p:nvSpPr>
        <p:spPr>
          <a:xfrm>
            <a:off x="10147394" y="5775816"/>
            <a:ext cx="1440000" cy="1547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i="0" kern="1200" cap="all" baseline="0">
                <a:solidFill>
                  <a:schemeClr val="tx1"/>
                </a:solidFill>
                <a:latin typeface="League Spartan SemiBold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tx2"/>
                </a:solidFill>
                <a:latin typeface="League Spartan SemiBold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olice système Courant"/>
              <a:buNone/>
              <a:defRPr sz="16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3"/>
            <a:r>
              <a:rPr lang="fr-FR" sz="1100" dirty="0"/>
              <a:t>In collaboration </a:t>
            </a:r>
            <a:r>
              <a:rPr lang="fr-FR" sz="1100" dirty="0" err="1"/>
              <a:t>with</a:t>
            </a:r>
            <a:r>
              <a:rPr lang="fr-FR" sz="1100" dirty="0"/>
              <a:t> </a:t>
            </a:r>
          </a:p>
        </p:txBody>
      </p:sp>
      <p:pic>
        <p:nvPicPr>
          <p:cNvPr id="3" name="Image 2" descr="Une image contenant capture d’écran, texte, Graphique, Police&#10;&#10;Description générée automatiquement">
            <a:extLst>
              <a:ext uri="{FF2B5EF4-FFF2-40B4-BE49-F238E27FC236}">
                <a16:creationId xmlns:a16="http://schemas.microsoft.com/office/drawing/2014/main" id="{1CE2D031-F9AE-7551-79DF-4D8D5E4FEF7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152629" y="6416661"/>
            <a:ext cx="1434765" cy="31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81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Espace réservé du contenu 7" descr="Une image contenant texte, Police, capture d’écran, noir et blanc&#10;&#10;Description générée automatiquement">
            <a:extLst>
              <a:ext uri="{FF2B5EF4-FFF2-40B4-BE49-F238E27FC236}">
                <a16:creationId xmlns:a16="http://schemas.microsoft.com/office/drawing/2014/main" id="{6DB7DBF8-BC9B-81B5-2981-9A93F0BDC5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8738" y="2887663"/>
            <a:ext cx="4724400" cy="2882900"/>
          </a:xfr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D0E94FB3-7476-F61A-C028-E1EFFA1D9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412" y="-3137938"/>
            <a:ext cx="5400000" cy="5400000"/>
          </a:xfrm>
        </p:spPr>
        <p:txBody>
          <a:bodyPr/>
          <a:lstStyle/>
          <a:p>
            <a:r>
              <a:rPr lang="en-GB" dirty="0"/>
              <a:t>United nations Resolution</a:t>
            </a:r>
            <a:br>
              <a:rPr lang="en-GB" dirty="0"/>
            </a:br>
            <a:r>
              <a:rPr lang="en-GB" dirty="0"/>
              <a:t>IDSSD</a:t>
            </a:r>
          </a:p>
        </p:txBody>
      </p:sp>
      <p:pic>
        <p:nvPicPr>
          <p:cNvPr id="10" name="Espace réservé pour une image  9" descr="Une image contenant texte, capture d’écran, Police&#10;&#10;Description générée automatiquement">
            <a:extLst>
              <a:ext uri="{FF2B5EF4-FFF2-40B4-BE49-F238E27FC236}">
                <a16:creationId xmlns:a16="http://schemas.microsoft.com/office/drawing/2014/main" id="{7F092519-D64C-734F-BF39-EF058308B5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-18695" t="-36299" r="-18695" b="-18118"/>
          <a:stretch/>
        </p:blipFill>
        <p:spPr>
          <a:xfrm>
            <a:off x="7564582" y="2262062"/>
            <a:ext cx="5539488" cy="5539488"/>
          </a:xfrm>
        </p:spPr>
      </p:pic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8BD90D8D-1045-744B-31B0-F9966C21670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54759" y="432235"/>
            <a:ext cx="3019646" cy="2882900"/>
          </a:xfrm>
        </p:spPr>
        <p:txBody>
          <a:bodyPr>
            <a:noAutofit/>
          </a:bodyPr>
          <a:lstStyle/>
          <a:p>
            <a:pPr marL="44450"/>
            <a:r>
              <a:rPr lang="en-GB" sz="1400" dirty="0"/>
              <a:t>The language and ambitions of the UN resolution declaring the international decade for sustainable development are telling of the priorities being embraced and promoted by the earth-humanity coalition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B710B46-5A50-1748-B773-5CAA07416932}"/>
              </a:ext>
            </a:extLst>
          </p:cNvPr>
          <p:cNvCxnSpPr>
            <a:cxnSpLocks/>
          </p:cNvCxnSpPr>
          <p:nvPr/>
        </p:nvCxnSpPr>
        <p:spPr>
          <a:xfrm>
            <a:off x="2038350" y="3356410"/>
            <a:ext cx="395605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74E548A-A312-4BF2-0B35-B7DAC9BADF37}"/>
              </a:ext>
            </a:extLst>
          </p:cNvPr>
          <p:cNvCxnSpPr>
            <a:cxnSpLocks/>
          </p:cNvCxnSpPr>
          <p:nvPr/>
        </p:nvCxnSpPr>
        <p:spPr>
          <a:xfrm>
            <a:off x="1368425" y="3508810"/>
            <a:ext cx="462597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34B8FDE8-DE66-46A8-A0C3-ACB362220792}"/>
              </a:ext>
            </a:extLst>
          </p:cNvPr>
          <p:cNvCxnSpPr>
            <a:cxnSpLocks/>
          </p:cNvCxnSpPr>
          <p:nvPr/>
        </p:nvCxnSpPr>
        <p:spPr>
          <a:xfrm>
            <a:off x="1377812" y="3661210"/>
            <a:ext cx="4625975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AB97841A-1D3E-129D-E782-8F11D68E068B}"/>
              </a:ext>
            </a:extLst>
          </p:cNvPr>
          <p:cNvCxnSpPr>
            <a:cxnSpLocks/>
          </p:cNvCxnSpPr>
          <p:nvPr/>
        </p:nvCxnSpPr>
        <p:spPr>
          <a:xfrm>
            <a:off x="1377812" y="3813610"/>
            <a:ext cx="1422538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218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63896B55-4AD5-BC4D-87B9-AEAB3C02F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0756" y="1718031"/>
            <a:ext cx="6279732" cy="3421938"/>
          </a:xfrm>
        </p:spPr>
        <p:txBody>
          <a:bodyPr>
            <a:noAutofit/>
          </a:bodyPr>
          <a:lstStyle/>
          <a:p>
            <a:r>
              <a:rPr lang="fr-FR" dirty="0"/>
              <a:t>Integrated </a:t>
            </a:r>
            <a:r>
              <a:rPr lang="fr-FR" dirty="0" err="1"/>
              <a:t>knowledge</a:t>
            </a:r>
            <a:r>
              <a:rPr lang="fr-FR" dirty="0"/>
              <a:t> </a:t>
            </a:r>
            <a:r>
              <a:rPr lang="fr-FR" dirty="0" err="1"/>
              <a:t>mobilization</a:t>
            </a:r>
            <a:endParaRPr lang="fr-FR" dirty="0"/>
          </a:p>
          <a:p>
            <a:pPr lvl="3"/>
            <a:r>
              <a:rPr lang="fr-FR" sz="1600" dirty="0" err="1"/>
              <a:t>Collaborate</a:t>
            </a:r>
            <a:r>
              <a:rPr lang="fr-FR" sz="1600" dirty="0"/>
              <a:t> </a:t>
            </a:r>
            <a:r>
              <a:rPr lang="fr-FR" sz="1600" dirty="0" err="1"/>
              <a:t>across</a:t>
            </a:r>
            <a:r>
              <a:rPr lang="fr-FR" sz="1600" dirty="0"/>
              <a:t> all sciences</a:t>
            </a:r>
          </a:p>
          <a:p>
            <a:pPr lvl="3"/>
            <a:r>
              <a:rPr lang="fr-FR" sz="1600" dirty="0" err="1"/>
              <a:t>Including</a:t>
            </a:r>
            <a:r>
              <a:rPr lang="fr-FR" sz="1600" dirty="0"/>
              <a:t> </a:t>
            </a:r>
            <a:r>
              <a:rPr lang="fr-FR" sz="1600" dirty="0" err="1"/>
              <a:t>traditional</a:t>
            </a:r>
            <a:r>
              <a:rPr lang="fr-FR" sz="1600" dirty="0"/>
              <a:t> &amp; </a:t>
            </a:r>
            <a:r>
              <a:rPr lang="fr-FR" sz="1600" dirty="0" err="1"/>
              <a:t>indigenous</a:t>
            </a:r>
            <a:r>
              <a:rPr lang="fr-FR" sz="1600" dirty="0"/>
              <a:t> </a:t>
            </a:r>
            <a:r>
              <a:rPr lang="fr-FR" sz="1600" dirty="0" err="1"/>
              <a:t>knowledge</a:t>
            </a:r>
            <a:r>
              <a:rPr lang="fr-FR" sz="1600" dirty="0"/>
              <a:t> (</a:t>
            </a:r>
            <a:r>
              <a:rPr lang="fr-FR" sz="1600" dirty="0" err="1"/>
              <a:t>transdisciplinarity</a:t>
            </a:r>
            <a:r>
              <a:rPr lang="fr-FR" sz="1600" dirty="0"/>
              <a:t>/</a:t>
            </a:r>
            <a:r>
              <a:rPr lang="fr-FR" sz="1600" dirty="0" err="1"/>
              <a:t>co-conconstructed</a:t>
            </a:r>
            <a:r>
              <a:rPr lang="fr-FR" sz="1600" dirty="0"/>
              <a:t>/participative science)</a:t>
            </a:r>
          </a:p>
          <a:p>
            <a:pPr lvl="3"/>
            <a:r>
              <a:rPr lang="fr-FR" sz="1600" dirty="0" err="1"/>
              <a:t>With</a:t>
            </a:r>
            <a:r>
              <a:rPr lang="fr-FR" sz="1600" dirty="0"/>
              <a:t> a focus on </a:t>
            </a:r>
            <a:r>
              <a:rPr lang="fr-FR" sz="1600" dirty="0" err="1"/>
              <a:t>sustainability</a:t>
            </a:r>
            <a:r>
              <a:rPr lang="fr-FR" sz="1600" dirty="0"/>
              <a:t> </a:t>
            </a:r>
            <a:r>
              <a:rPr lang="fr-FR" sz="1600" dirty="0" err="1"/>
              <a:t>driven</a:t>
            </a:r>
            <a:r>
              <a:rPr lang="fr-FR" sz="1600" dirty="0"/>
              <a:t> by </a:t>
            </a:r>
            <a:r>
              <a:rPr lang="fr-FR" sz="1600" dirty="0" err="1"/>
              <a:t>equity</a:t>
            </a:r>
            <a:r>
              <a:rPr lang="fr-FR" sz="1600" dirty="0"/>
              <a:t> and </a:t>
            </a:r>
            <a:r>
              <a:rPr lang="fr-FR" sz="1600" dirty="0" err="1"/>
              <a:t>wellbeing</a:t>
            </a:r>
            <a:r>
              <a:rPr lang="fr-FR" sz="1600" dirty="0"/>
              <a:t> for all on </a:t>
            </a:r>
            <a:r>
              <a:rPr lang="fr-FR" sz="1600" dirty="0" err="1"/>
              <a:t>healthy</a:t>
            </a:r>
            <a:r>
              <a:rPr lang="fr-FR" sz="1600" dirty="0"/>
              <a:t> </a:t>
            </a:r>
            <a:r>
              <a:rPr lang="fr-FR" sz="1600" dirty="0" err="1"/>
              <a:t>territories</a:t>
            </a:r>
            <a:r>
              <a:rPr lang="fr-FR" sz="1600" dirty="0"/>
              <a:t> (</a:t>
            </a:r>
            <a:r>
              <a:rPr lang="fr-FR" sz="1600" dirty="0" err="1"/>
              <a:t>regenerative</a:t>
            </a:r>
            <a:r>
              <a:rPr lang="fr-FR" sz="1600" dirty="0"/>
              <a:t> </a:t>
            </a:r>
            <a:r>
              <a:rPr lang="fr-FR" sz="1600" dirty="0" err="1"/>
              <a:t>development</a:t>
            </a:r>
            <a:r>
              <a:rPr lang="fr-FR" sz="1600" dirty="0"/>
              <a:t>)</a:t>
            </a:r>
            <a:r>
              <a:rPr lang="fr-FR" sz="1600" dirty="0">
                <a:sym typeface="Wingdings" pitchFamily="2" charset="2"/>
              </a:rPr>
              <a:t>Integrated </a:t>
            </a:r>
            <a:r>
              <a:rPr lang="fr-FR" sz="1600" dirty="0" err="1">
                <a:sym typeface="Wingdings" pitchFamily="2" charset="2"/>
              </a:rPr>
              <a:t>SDGs</a:t>
            </a:r>
            <a:r>
              <a:rPr lang="fr-FR" sz="1600" dirty="0">
                <a:sym typeface="Wingdings" pitchFamily="2" charset="2"/>
              </a:rPr>
              <a:t> </a:t>
            </a:r>
            <a:r>
              <a:rPr lang="fr-FR" sz="1600" dirty="0" err="1">
                <a:sym typeface="Wingdings" pitchFamily="2" charset="2"/>
              </a:rPr>
              <a:t>approach</a:t>
            </a:r>
            <a:r>
              <a:rPr lang="fr-FR" sz="1600" dirty="0">
                <a:sym typeface="Wingdings" pitchFamily="2" charset="2"/>
              </a:rPr>
              <a:t> and more </a:t>
            </a:r>
            <a:r>
              <a:rPr lang="fr-FR" sz="1600" dirty="0" err="1">
                <a:sym typeface="Wingdings" pitchFamily="2" charset="2"/>
              </a:rPr>
              <a:t>ambitious</a:t>
            </a:r>
            <a:endParaRPr lang="fr-FR" sz="1600" dirty="0"/>
          </a:p>
          <a:p>
            <a:endParaRPr lang="fr-FR" dirty="0"/>
          </a:p>
          <a:p>
            <a:r>
              <a:rPr lang="fr-FR" dirty="0" err="1"/>
              <a:t>Reimagining</a:t>
            </a:r>
            <a:r>
              <a:rPr lang="fr-FR" dirty="0"/>
              <a:t> the </a:t>
            </a:r>
            <a:r>
              <a:rPr lang="fr-FR" dirty="0" err="1"/>
              <a:t>role</a:t>
            </a:r>
            <a:r>
              <a:rPr lang="fr-FR" dirty="0"/>
              <a:t> of science</a:t>
            </a:r>
          </a:p>
          <a:p>
            <a:pPr lvl="3"/>
            <a:r>
              <a:rPr lang="fr-FR" sz="1600" dirty="0" err="1"/>
              <a:t>Enhance</a:t>
            </a:r>
            <a:r>
              <a:rPr lang="fr-FR" sz="1600" dirty="0"/>
              <a:t> </a:t>
            </a:r>
            <a:r>
              <a:rPr lang="fr-FR" sz="1600" dirty="0" err="1"/>
              <a:t>science’s</a:t>
            </a:r>
            <a:r>
              <a:rPr lang="fr-FR" sz="1600" dirty="0"/>
              <a:t> </a:t>
            </a:r>
            <a:r>
              <a:rPr lang="fr-FR" sz="1600" dirty="0" err="1"/>
              <a:t>responsiveness</a:t>
            </a:r>
            <a:r>
              <a:rPr lang="fr-FR" sz="1600" dirty="0"/>
              <a:t> to </a:t>
            </a:r>
            <a:r>
              <a:rPr lang="fr-FR" sz="1600" dirty="0" err="1"/>
              <a:t>humanity's</a:t>
            </a:r>
            <a:r>
              <a:rPr lang="fr-FR" sz="1600" dirty="0"/>
              <a:t> </a:t>
            </a:r>
            <a:r>
              <a:rPr lang="fr-FR" sz="1600" dirty="0" err="1"/>
              <a:t>immediate</a:t>
            </a:r>
            <a:r>
              <a:rPr lang="fr-FR" sz="1600" dirty="0"/>
              <a:t> and future </a:t>
            </a:r>
            <a:r>
              <a:rPr lang="fr-FR" sz="1600" dirty="0" err="1"/>
              <a:t>needs</a:t>
            </a:r>
            <a:endParaRPr lang="fr-FR" sz="1600" dirty="0"/>
          </a:p>
          <a:p>
            <a:pPr lvl="3"/>
            <a:r>
              <a:rPr lang="fr-FR" sz="1600" dirty="0" err="1"/>
              <a:t>Improve</a:t>
            </a:r>
            <a:r>
              <a:rPr lang="fr-FR" sz="1600" dirty="0"/>
              <a:t> </a:t>
            </a:r>
            <a:r>
              <a:rPr lang="fr-FR" sz="1600" dirty="0" err="1"/>
              <a:t>integration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  <a:r>
              <a:rPr lang="fr-FR" sz="1600" dirty="0" err="1"/>
              <a:t>governance</a:t>
            </a:r>
            <a:r>
              <a:rPr lang="fr-FR" sz="1600" dirty="0"/>
              <a:t> and </a:t>
            </a:r>
            <a:r>
              <a:rPr lang="fr-FR" sz="1600" dirty="0" err="1"/>
              <a:t>policymaking</a:t>
            </a:r>
            <a:r>
              <a:rPr lang="fr-FR" sz="1600" dirty="0"/>
              <a:t>.</a:t>
            </a:r>
          </a:p>
          <a:p>
            <a:pPr lvl="3"/>
            <a:endParaRPr lang="fr-FR" dirty="0"/>
          </a:p>
          <a:p>
            <a:pPr lvl="1"/>
            <a:r>
              <a:rPr lang="fr-FR" sz="2000" dirty="0">
                <a:solidFill>
                  <a:schemeClr val="tx1"/>
                </a:solidFill>
              </a:rPr>
              <a:t>TRANSFORMATIVE IMPACT GOALS</a:t>
            </a:r>
          </a:p>
          <a:p>
            <a:pPr marL="142875" lvl="1" indent="-92075">
              <a:buFont typeface="Arial" panose="020B0604020202020204" pitchFamily="34" charset="0"/>
              <a:buChar char="•"/>
            </a:pPr>
            <a:r>
              <a:rPr lang="fr-FR" b="0" dirty="0" err="1">
                <a:solidFill>
                  <a:schemeClr val="tx1"/>
                </a:solidFill>
                <a:latin typeface="League Spartan Light" pitchFamily="2" charset="77"/>
              </a:rPr>
              <a:t>Reframe</a:t>
            </a:r>
            <a:r>
              <a:rPr lang="fr-FR" b="0" dirty="0">
                <a:solidFill>
                  <a:schemeClr val="tx1"/>
                </a:solidFill>
                <a:latin typeface="League Spartan Light" pitchFamily="2" charset="77"/>
              </a:rPr>
              <a:t> </a:t>
            </a:r>
            <a:r>
              <a:rPr lang="fr-FR" b="0" dirty="0" err="1">
                <a:solidFill>
                  <a:schemeClr val="tx1"/>
                </a:solidFill>
                <a:latin typeface="League Spartan Light" pitchFamily="2" charset="77"/>
              </a:rPr>
              <a:t>processes</a:t>
            </a:r>
            <a:r>
              <a:rPr lang="fr-FR" b="0" dirty="0">
                <a:solidFill>
                  <a:schemeClr val="tx1"/>
                </a:solidFill>
                <a:latin typeface="League Spartan Light" pitchFamily="2" charset="77"/>
              </a:rPr>
              <a:t> of </a:t>
            </a:r>
            <a:r>
              <a:rPr lang="fr-FR" b="0" dirty="0" err="1">
                <a:solidFill>
                  <a:schemeClr val="tx1"/>
                </a:solidFill>
                <a:latin typeface="League Spartan Light" pitchFamily="2" charset="77"/>
              </a:rPr>
              <a:t>research</a:t>
            </a:r>
            <a:r>
              <a:rPr lang="fr-FR" b="0" dirty="0">
                <a:solidFill>
                  <a:schemeClr val="tx1"/>
                </a:solidFill>
                <a:latin typeface="League Spartan Light" pitchFamily="2" charset="77"/>
              </a:rPr>
              <a:t> and innovation, and the science-society nexus: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interconnect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science and society in a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worldwide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web/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grid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of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co-constructed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initiatives for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well-being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on a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healthy</a:t>
            </a:r>
            <a:r>
              <a:rPr lang="fr-FR" dirty="0">
                <a:solidFill>
                  <a:schemeClr val="tx1"/>
                </a:solidFill>
                <a:latin typeface="League Spartan Light" pitchFamily="2" charset="77"/>
              </a:rPr>
              <a:t> </a:t>
            </a:r>
            <a:r>
              <a:rPr lang="fr-FR" dirty="0" err="1">
                <a:solidFill>
                  <a:schemeClr val="tx1"/>
                </a:solidFill>
                <a:latin typeface="League Spartan Light" pitchFamily="2" charset="77"/>
              </a:rPr>
              <a:t>planet</a:t>
            </a:r>
            <a:endParaRPr lang="fr-FR" dirty="0">
              <a:solidFill>
                <a:schemeClr val="tx1"/>
              </a:solidFill>
              <a:latin typeface="League Spartan Light" pitchFamily="2" charset="77"/>
            </a:endParaRPr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BE105EBD-1488-AF4D-97C0-4A30904E7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0756" y="799859"/>
            <a:ext cx="6288850" cy="1325563"/>
          </a:xfrm>
        </p:spPr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Earth</a:t>
            </a:r>
            <a:r>
              <a:rPr lang="fr-FR" dirty="0"/>
              <a:t> – Humanity Ambitions</a:t>
            </a:r>
          </a:p>
        </p:txBody>
      </p:sp>
      <p:pic>
        <p:nvPicPr>
          <p:cNvPr id="24" name="Espace réservé pour une image  23">
            <a:extLst>
              <a:ext uri="{FF2B5EF4-FFF2-40B4-BE49-F238E27FC236}">
                <a16:creationId xmlns:a16="http://schemas.microsoft.com/office/drawing/2014/main" id="{0ECD843D-7311-0A4C-8203-2E26F9DC96F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59558" y="799859"/>
            <a:ext cx="4679950" cy="4679950"/>
          </a:xfrm>
          <a:prstGeom prst="chord">
            <a:avLst>
              <a:gd name="adj1" fmla="val 13662445"/>
              <a:gd name="adj2" fmla="val 13503424"/>
            </a:avLst>
          </a:prstGeom>
        </p:spPr>
      </p:pic>
    </p:spTree>
    <p:extLst>
      <p:ext uri="{BB962C8B-B14F-4D97-AF65-F5344CB8AC3E}">
        <p14:creationId xmlns:p14="http://schemas.microsoft.com/office/powerpoint/2010/main" val="2167923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Espace réservé pour une image  25">
            <a:extLst>
              <a:ext uri="{FF2B5EF4-FFF2-40B4-BE49-F238E27FC236}">
                <a16:creationId xmlns:a16="http://schemas.microsoft.com/office/drawing/2014/main" id="{2AD5A3CC-A5F6-9B42-B45D-55CFBC946F6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00"/>
          <a:stretch/>
        </p:blipFill>
        <p:spPr>
          <a:xfrm>
            <a:off x="7222757" y="75702"/>
            <a:ext cx="5802583" cy="5802583"/>
          </a:xfrm>
          <a:prstGeom prst="chord">
            <a:avLst>
              <a:gd name="adj1" fmla="val 18895536"/>
              <a:gd name="adj2" fmla="val 18694205"/>
            </a:avLst>
          </a:prstGeom>
        </p:spPr>
      </p:pic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58E2B8D-4D99-2C46-902A-7426DBD88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985" y="2339906"/>
            <a:ext cx="4676078" cy="2398032"/>
          </a:xfrm>
        </p:spPr>
        <p:txBody>
          <a:bodyPr>
            <a:normAutofit fontScale="92500"/>
          </a:bodyPr>
          <a:lstStyle/>
          <a:p>
            <a:pPr lvl="3">
              <a:spcAft>
                <a:spcPts val="1500"/>
              </a:spcAft>
            </a:pPr>
            <a:r>
              <a:rPr lang="fr-FR" sz="1600" dirty="0"/>
              <a:t>A global </a:t>
            </a:r>
            <a:r>
              <a:rPr lang="fr-FR" sz="1600" dirty="0" err="1"/>
              <a:t>bottom</a:t>
            </a:r>
            <a:r>
              <a:rPr lang="fr-FR" sz="1600" dirty="0"/>
              <a:t>-up network to </a:t>
            </a:r>
            <a:r>
              <a:rPr lang="fr-FR" sz="1600" dirty="0" err="1"/>
              <a:t>connect</a:t>
            </a:r>
            <a:r>
              <a:rPr lang="fr-FR" sz="1600" dirty="0"/>
              <a:t> and </a:t>
            </a:r>
            <a:r>
              <a:rPr lang="fr-FR" sz="1600" dirty="0" err="1"/>
              <a:t>mobilize</a:t>
            </a:r>
            <a:r>
              <a:rPr lang="fr-FR" sz="1600" dirty="0"/>
              <a:t> all </a:t>
            </a:r>
            <a:r>
              <a:rPr lang="fr-FR" sz="1600" dirty="0" err="1"/>
              <a:t>kinds</a:t>
            </a:r>
            <a:r>
              <a:rPr lang="fr-FR" sz="1600" dirty="0"/>
              <a:t> of </a:t>
            </a:r>
            <a:r>
              <a:rPr lang="fr-FR" sz="1600" dirty="0" err="1"/>
              <a:t>organizations</a:t>
            </a:r>
            <a:r>
              <a:rPr lang="fr-FR" sz="1600" dirty="0"/>
              <a:t> (about 50 </a:t>
            </a:r>
            <a:r>
              <a:rPr lang="fr-FR" sz="1600" dirty="0" err="1"/>
              <a:t>now</a:t>
            </a:r>
            <a:r>
              <a:rPr lang="fr-FR" sz="1600" dirty="0"/>
              <a:t>) and </a:t>
            </a:r>
            <a:r>
              <a:rPr lang="fr-FR" sz="1600" dirty="0" err="1"/>
              <a:t>transdiciplnary</a:t>
            </a:r>
            <a:r>
              <a:rPr lang="fr-FR" sz="1600" dirty="0"/>
              <a:t> hubs </a:t>
            </a:r>
            <a:r>
              <a:rPr lang="fr-FR" sz="1600" dirty="0" err="1"/>
              <a:t>worldwide</a:t>
            </a:r>
            <a:r>
              <a:rPr lang="fr-FR" sz="1600" dirty="0"/>
              <a:t> (</a:t>
            </a:r>
            <a:r>
              <a:rPr lang="fr-FR" sz="1600" dirty="0" err="1"/>
              <a:t>academic</a:t>
            </a:r>
            <a:r>
              <a:rPr lang="fr-FR" sz="1600" dirty="0"/>
              <a:t> and non </a:t>
            </a:r>
            <a:r>
              <a:rPr lang="fr-FR" sz="1600" dirty="0" err="1"/>
              <a:t>academic</a:t>
            </a:r>
            <a:r>
              <a:rPr lang="fr-FR" sz="1600" dirty="0"/>
              <a:t>)</a:t>
            </a:r>
          </a:p>
          <a:p>
            <a:pPr lvl="3">
              <a:spcAft>
                <a:spcPts val="1500"/>
              </a:spcAft>
            </a:pPr>
            <a:r>
              <a:rPr lang="fr-FR" sz="1600" dirty="0" err="1"/>
              <a:t>Fostering</a:t>
            </a:r>
            <a:r>
              <a:rPr lang="fr-FR" sz="1600" dirty="0"/>
              <a:t> transformative action at multiple </a:t>
            </a:r>
            <a:r>
              <a:rPr lang="fr-FR" sz="1600" dirty="0" err="1"/>
              <a:t>scales</a:t>
            </a:r>
            <a:r>
              <a:rPr lang="fr-FR" sz="1600" dirty="0"/>
              <a:t> (</a:t>
            </a:r>
            <a:r>
              <a:rPr lang="fr-FR" sz="1600" dirty="0" err="1"/>
              <a:t>from</a:t>
            </a:r>
            <a:r>
              <a:rPr lang="fr-FR" sz="1600" dirty="0"/>
              <a:t> local to global) and leveraging </a:t>
            </a:r>
            <a:r>
              <a:rPr lang="fr-FR" sz="1600" dirty="0" err="1"/>
              <a:t>existing</a:t>
            </a:r>
            <a:r>
              <a:rPr lang="fr-FR" sz="1600" dirty="0"/>
              <a:t> efforts,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  <a:r>
              <a:rPr lang="fr-FR" sz="1600" dirty="0" err="1"/>
              <a:t>dynamism</a:t>
            </a:r>
            <a:r>
              <a:rPr lang="fr-FR" sz="1600" dirty="0"/>
              <a:t>, agility, and </a:t>
            </a:r>
            <a:r>
              <a:rPr lang="fr-FR" sz="1600" dirty="0" err="1"/>
              <a:t>effectiveness</a:t>
            </a:r>
            <a:endParaRPr lang="fr-FR" sz="1600" dirty="0"/>
          </a:p>
          <a:p>
            <a:pPr lvl="3">
              <a:spcAft>
                <a:spcPts val="1500"/>
              </a:spcAft>
            </a:pPr>
            <a:r>
              <a:rPr lang="fr-FR" sz="1600" dirty="0" err="1"/>
              <a:t>Partnering</a:t>
            </a:r>
            <a:r>
              <a:rPr lang="fr-FR" sz="1600" dirty="0"/>
              <a:t> and </a:t>
            </a:r>
            <a:r>
              <a:rPr lang="fr-FR" sz="1600" dirty="0" err="1"/>
              <a:t>complementing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UNESCO, ISC and </a:t>
            </a:r>
            <a:r>
              <a:rPr lang="fr-FR" sz="1600" dirty="0" err="1"/>
              <a:t>other</a:t>
            </a:r>
            <a:r>
              <a:rPr lang="fr-FR" sz="1600" dirty="0"/>
              <a:t> </a:t>
            </a:r>
            <a:r>
              <a:rPr lang="fr-FR" sz="1600" dirty="0" err="1"/>
              <a:t>organizations</a:t>
            </a:r>
            <a:r>
              <a:rPr lang="fr-FR" sz="1600" dirty="0"/>
              <a:t> to </a:t>
            </a:r>
            <a:r>
              <a:rPr lang="fr-FR" sz="1600" dirty="0" err="1"/>
              <a:t>achieve</a:t>
            </a:r>
            <a:r>
              <a:rPr lang="fr-FR" sz="1600" dirty="0"/>
              <a:t> the </a:t>
            </a:r>
            <a:r>
              <a:rPr lang="fr-FR" sz="1600" dirty="0" err="1"/>
              <a:t>ambitious</a:t>
            </a:r>
            <a:r>
              <a:rPr lang="fr-FR" sz="1600" dirty="0"/>
              <a:t> goals of the IDSSD</a:t>
            </a:r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5B952117-D66F-E042-A959-00308D4B7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84" y="879408"/>
            <a:ext cx="6631107" cy="1325563"/>
          </a:xfrm>
        </p:spPr>
        <p:txBody>
          <a:bodyPr/>
          <a:lstStyle/>
          <a:p>
            <a:r>
              <a:rPr lang="fr-FR" dirty="0"/>
              <a:t>About The </a:t>
            </a:r>
            <a:r>
              <a:rPr lang="fr-FR" dirty="0" err="1"/>
              <a:t>Earth-Humanity</a:t>
            </a:r>
            <a:r>
              <a:rPr lang="fr-FR" dirty="0"/>
              <a:t> Coalition</a:t>
            </a:r>
          </a:p>
        </p:txBody>
      </p:sp>
      <p:pic>
        <p:nvPicPr>
          <p:cNvPr id="22" name="Espace réservé pour une image  34">
            <a:extLst>
              <a:ext uri="{FF2B5EF4-FFF2-40B4-BE49-F238E27FC236}">
                <a16:creationId xmlns:a16="http://schemas.microsoft.com/office/drawing/2014/main" id="{6A364F21-F551-DB49-8029-1220CFC2CF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8" b="488"/>
          <a:stretch/>
        </p:blipFill>
        <p:spPr>
          <a:xfrm>
            <a:off x="1647319" y="5078981"/>
            <a:ext cx="2299552" cy="670559"/>
          </a:xfrm>
          <a:prstGeom prst="rect">
            <a:avLst/>
          </a:prstGeom>
        </p:spPr>
      </p:pic>
      <p:sp>
        <p:nvSpPr>
          <p:cNvPr id="30" name="Espace réservé du contenu 18">
            <a:extLst>
              <a:ext uri="{FF2B5EF4-FFF2-40B4-BE49-F238E27FC236}">
                <a16:creationId xmlns:a16="http://schemas.microsoft.com/office/drawing/2014/main" id="{C978B6AE-9C2B-0541-9528-F5682B1384B2}"/>
              </a:ext>
            </a:extLst>
          </p:cNvPr>
          <p:cNvSpPr txBox="1">
            <a:spLocks/>
          </p:cNvSpPr>
          <p:nvPr/>
        </p:nvSpPr>
        <p:spPr>
          <a:xfrm>
            <a:off x="1717095" y="4872873"/>
            <a:ext cx="2160000" cy="2250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b="1" i="0" kern="1200" cap="all" baseline="0">
                <a:solidFill>
                  <a:schemeClr val="tx1"/>
                </a:solidFill>
                <a:latin typeface="League Spartan SemiBold" pitchFamily="2" charset="77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00" b="1" i="0" kern="1200">
                <a:solidFill>
                  <a:schemeClr val="tx2"/>
                </a:solidFill>
                <a:latin typeface="League Spartan SemiBold" pitchFamily="2" charset="77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3pPr>
            <a:lvl4pPr marL="108000" indent="-10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4pPr>
            <a:lvl5pPr marL="216000" indent="-108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olice système Courant"/>
              <a:buChar char="-"/>
              <a:defRPr sz="1100" b="0" i="0" kern="1200">
                <a:solidFill>
                  <a:schemeClr val="tx1"/>
                </a:solidFill>
                <a:latin typeface="League Spartan Ligh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 algn="ctr">
              <a:spcAft>
                <a:spcPts val="1500"/>
              </a:spcAft>
            </a:pPr>
            <a:r>
              <a:rPr lang="fr-FR" sz="1600" dirty="0"/>
              <a:t>In collaboration </a:t>
            </a:r>
            <a:r>
              <a:rPr lang="fr-FR" sz="1600" dirty="0" err="1"/>
              <a:t>with</a:t>
            </a:r>
            <a:r>
              <a:rPr lang="fr-FR" sz="1600" dirty="0"/>
              <a:t> </a:t>
            </a:r>
          </a:p>
        </p:txBody>
      </p:sp>
      <p:pic>
        <p:nvPicPr>
          <p:cNvPr id="34" name="Espace réservé pour une image  33">
            <a:extLst>
              <a:ext uri="{FF2B5EF4-FFF2-40B4-BE49-F238E27FC236}">
                <a16:creationId xmlns:a16="http://schemas.microsoft.com/office/drawing/2014/main" id="{467D32BE-53CD-4046-A41D-28F5C00DC4F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000" y="4358592"/>
            <a:ext cx="1620000" cy="1620000"/>
          </a:xfrm>
        </p:spPr>
      </p:pic>
    </p:spTree>
    <p:extLst>
      <p:ext uri="{BB962C8B-B14F-4D97-AF65-F5344CB8AC3E}">
        <p14:creationId xmlns:p14="http://schemas.microsoft.com/office/powerpoint/2010/main" val="1902384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22BF0997-44C4-E64B-ABAC-809D82475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984" y="1482196"/>
            <a:ext cx="5149244" cy="5239879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fr-FR" sz="1600" dirty="0"/>
              <a:t>Goals for a Transformative </a:t>
            </a:r>
            <a:r>
              <a:rPr lang="fr-FR" sz="1600" dirty="0" err="1"/>
              <a:t>Decade</a:t>
            </a:r>
            <a:endParaRPr lang="fr-FR" sz="1600" dirty="0"/>
          </a:p>
          <a:p>
            <a:pPr lvl="1"/>
            <a:r>
              <a:rPr lang="fr-FR" dirty="0"/>
              <a:t>Co-</a:t>
            </a:r>
            <a:r>
              <a:rPr lang="fr-FR" dirty="0" err="1"/>
              <a:t>create</a:t>
            </a:r>
            <a:r>
              <a:rPr lang="fr-FR" dirty="0"/>
              <a:t> the Web of </a:t>
            </a:r>
            <a:r>
              <a:rPr lang="fr-FR" dirty="0" err="1"/>
              <a:t>Earth-Humanity</a:t>
            </a:r>
            <a:r>
              <a:rPr lang="fr-FR" dirty="0"/>
              <a:t> Sciences:</a:t>
            </a:r>
          </a:p>
          <a:p>
            <a:pPr lvl="3"/>
            <a:r>
              <a:rPr lang="fr-FR" sz="1600" dirty="0" err="1"/>
              <a:t>Establish</a:t>
            </a:r>
            <a:r>
              <a:rPr lang="fr-FR" sz="1600" dirty="0"/>
              <a:t> a global network of </a:t>
            </a:r>
            <a:r>
              <a:rPr lang="fr-FR" sz="1600" dirty="0" err="1"/>
              <a:t>transdisciplinary</a:t>
            </a:r>
            <a:r>
              <a:rPr lang="fr-FR" sz="1600" dirty="0"/>
              <a:t> hubs for </a:t>
            </a:r>
            <a:r>
              <a:rPr lang="fr-FR" sz="1600" dirty="0" err="1"/>
              <a:t>sustainable</a:t>
            </a:r>
            <a:r>
              <a:rPr lang="fr-FR" sz="1600" dirty="0"/>
              <a:t> </a:t>
            </a:r>
            <a:r>
              <a:rPr lang="fr-FR" sz="1600" dirty="0" err="1"/>
              <a:t>development</a:t>
            </a:r>
            <a:endParaRPr lang="fr-FR" sz="1600" dirty="0"/>
          </a:p>
          <a:p>
            <a:pPr lvl="3"/>
            <a:r>
              <a:rPr lang="fr-FR" sz="1600" dirty="0" err="1"/>
              <a:t>Establish</a:t>
            </a:r>
            <a:r>
              <a:rPr lang="fr-FR" sz="1600" dirty="0"/>
              <a:t> </a:t>
            </a:r>
            <a:r>
              <a:rPr lang="fr-FR" sz="1600" dirty="0" err="1"/>
              <a:t>Zenodo</a:t>
            </a:r>
            <a:r>
              <a:rPr lang="fr-FR" sz="1600" dirty="0"/>
              <a:t> open repository(</a:t>
            </a:r>
            <a:r>
              <a:rPr lang="fr-FR" sz="1600" dirty="0" err="1"/>
              <a:t>ies</a:t>
            </a:r>
            <a:r>
              <a:rPr lang="fr-FR" sz="1600" dirty="0"/>
              <a:t>) for </a:t>
            </a:r>
            <a:r>
              <a:rPr lang="fr-FR" sz="1600" dirty="0" err="1"/>
              <a:t>transdisciplinary</a:t>
            </a:r>
            <a:r>
              <a:rPr lang="fr-FR" sz="1600" dirty="0"/>
              <a:t> hubs (</a:t>
            </a:r>
            <a:r>
              <a:rPr lang="fr-FR" sz="1600" dirty="0" err="1"/>
              <a:t>MoU</a:t>
            </a:r>
            <a:r>
              <a:rPr lang="fr-FR" sz="1600" dirty="0"/>
              <a:t> </a:t>
            </a:r>
            <a:r>
              <a:rPr lang="fr-FR" sz="1600" dirty="0" err="1"/>
              <a:t>with</a:t>
            </a:r>
            <a:r>
              <a:rPr lang="fr-FR" sz="1600" dirty="0"/>
              <a:t> Belmont Forum). Help of CERN.</a:t>
            </a:r>
          </a:p>
          <a:p>
            <a:pPr lvl="3"/>
            <a:r>
              <a:rPr lang="fr-FR" sz="1600" dirty="0" err="1"/>
              <a:t>Promote</a:t>
            </a:r>
            <a:r>
              <a:rPr lang="fr-FR" sz="1600" dirty="0"/>
              <a:t> transformative collaboration </a:t>
            </a:r>
            <a:r>
              <a:rPr lang="fr-FR" sz="1600" dirty="0" err="1"/>
              <a:t>across</a:t>
            </a:r>
            <a:r>
              <a:rPr lang="fr-FR" sz="1600" dirty="0"/>
              <a:t> cultures and disciplines</a:t>
            </a:r>
          </a:p>
          <a:p>
            <a:pPr lvl="3"/>
            <a:r>
              <a:rPr lang="fr-FR" sz="1600" dirty="0" err="1"/>
              <a:t>Extend</a:t>
            </a:r>
            <a:r>
              <a:rPr lang="fr-FR" sz="1600" dirty="0"/>
              <a:t> Big </a:t>
            </a:r>
            <a:r>
              <a:rPr lang="fr-FR" sz="1600" dirty="0" err="1"/>
              <a:t>Science’s</a:t>
            </a:r>
            <a:r>
              <a:rPr lang="fr-FR" sz="1600" dirty="0"/>
              <a:t> and International Unions spirit of </a:t>
            </a:r>
            <a:r>
              <a:rPr lang="fr-FR" sz="1600" dirty="0" err="1"/>
              <a:t>intercultural</a:t>
            </a:r>
            <a:r>
              <a:rPr lang="fr-FR" sz="1600" dirty="0"/>
              <a:t> bridges and </a:t>
            </a:r>
            <a:r>
              <a:rPr lang="fr-FR" sz="1600" dirty="0" err="1"/>
              <a:t>peace</a:t>
            </a:r>
            <a:endParaRPr lang="fr-FR" sz="1600" dirty="0"/>
          </a:p>
          <a:p>
            <a:pPr lvl="3"/>
            <a:endParaRPr lang="fr-FR" sz="1600" dirty="0"/>
          </a:p>
          <a:p>
            <a:pPr lvl="1"/>
            <a:r>
              <a:rPr lang="fr-FR" dirty="0"/>
              <a:t>Support a new culture of </a:t>
            </a:r>
            <a:r>
              <a:rPr lang="fr-FR" dirty="0" err="1"/>
              <a:t>wellbeing</a:t>
            </a:r>
            <a:r>
              <a:rPr lang="fr-FR" dirty="0"/>
              <a:t>:</a:t>
            </a:r>
          </a:p>
          <a:p>
            <a:pPr lvl="3"/>
            <a:r>
              <a:rPr lang="fr-FR" sz="1600" dirty="0" err="1"/>
              <a:t>Embrace</a:t>
            </a:r>
            <a:r>
              <a:rPr lang="fr-FR" sz="1600" dirty="0"/>
              <a:t> science and </a:t>
            </a:r>
            <a:r>
              <a:rPr lang="fr-FR" sz="1600" dirty="0" err="1"/>
              <a:t>wisdom</a:t>
            </a:r>
            <a:r>
              <a:rPr lang="fr-FR" sz="1600" dirty="0"/>
              <a:t> for collective </a:t>
            </a:r>
            <a:r>
              <a:rPr lang="fr-FR" sz="1600" dirty="0" err="1"/>
              <a:t>responsibility</a:t>
            </a:r>
            <a:r>
              <a:rPr lang="fr-FR" sz="1600" dirty="0"/>
              <a:t> and </a:t>
            </a:r>
            <a:r>
              <a:rPr lang="fr-FR" sz="1600" dirty="0" err="1"/>
              <a:t>creativity</a:t>
            </a:r>
            <a:endParaRPr lang="fr-FR" sz="1600" dirty="0"/>
          </a:p>
          <a:p>
            <a:pPr lvl="3"/>
            <a:r>
              <a:rPr lang="fr-FR" sz="1600" dirty="0" err="1"/>
              <a:t>Redefine</a:t>
            </a:r>
            <a:r>
              <a:rPr lang="fr-FR" sz="1600" dirty="0"/>
              <a:t> </a:t>
            </a:r>
            <a:r>
              <a:rPr lang="fr-FR" sz="1600" dirty="0" err="1"/>
              <a:t>human</a:t>
            </a:r>
            <a:r>
              <a:rPr lang="fr-FR" sz="1600" dirty="0"/>
              <a:t> </a:t>
            </a:r>
            <a:r>
              <a:rPr lang="fr-FR" sz="1600" dirty="0" err="1"/>
              <a:t>development</a:t>
            </a:r>
            <a:r>
              <a:rPr lang="fr-FR" sz="1600" dirty="0"/>
              <a:t> </a:t>
            </a:r>
            <a:r>
              <a:rPr lang="fr-FR" sz="1600" dirty="0" err="1"/>
              <a:t>within</a:t>
            </a:r>
            <a:r>
              <a:rPr lang="fr-FR" sz="1600" dirty="0"/>
              <a:t> </a:t>
            </a:r>
            <a:r>
              <a:rPr lang="fr-FR" sz="1600" dirty="0" err="1"/>
              <a:t>Earth's</a:t>
            </a:r>
            <a:r>
              <a:rPr lang="fr-FR" sz="1600" dirty="0"/>
              <a:t> </a:t>
            </a:r>
            <a:r>
              <a:rPr lang="fr-FR" sz="1600" dirty="0" err="1"/>
              <a:t>boundaries</a:t>
            </a:r>
            <a:endParaRPr lang="fr-FR" sz="1600" dirty="0"/>
          </a:p>
          <a:p>
            <a:pPr lvl="3"/>
            <a:r>
              <a:rPr lang="fr-FR" sz="1600" dirty="0" err="1"/>
              <a:t>View</a:t>
            </a:r>
            <a:r>
              <a:rPr lang="fr-FR" sz="1600" dirty="0"/>
              <a:t> </a:t>
            </a:r>
            <a:r>
              <a:rPr lang="fr-FR" sz="1600" dirty="0" err="1"/>
              <a:t>Earth</a:t>
            </a:r>
            <a:r>
              <a:rPr lang="fr-FR" sz="1600" dirty="0"/>
              <a:t> as a living </a:t>
            </a:r>
            <a:r>
              <a:rPr lang="fr-FR" sz="1600" dirty="0" err="1"/>
              <a:t>whole</a:t>
            </a:r>
            <a:r>
              <a:rPr lang="fr-FR" sz="1600" dirty="0"/>
              <a:t>, </a:t>
            </a:r>
            <a:r>
              <a:rPr lang="fr-FR" sz="1600" dirty="0" err="1"/>
              <a:t>emphasizing</a:t>
            </a:r>
            <a:r>
              <a:rPr lang="fr-FR" sz="1600" dirty="0"/>
              <a:t> </a:t>
            </a:r>
            <a:r>
              <a:rPr lang="fr-FR" sz="1600" dirty="0" err="1"/>
              <a:t>unity</a:t>
            </a:r>
            <a:r>
              <a:rPr lang="fr-FR" sz="1600" dirty="0"/>
              <a:t> and </a:t>
            </a:r>
            <a:r>
              <a:rPr lang="fr-FR" sz="1600" dirty="0" err="1"/>
              <a:t>interdependence</a:t>
            </a:r>
            <a:endParaRPr lang="fr-FR" sz="1600" dirty="0"/>
          </a:p>
          <a:p>
            <a:pPr lvl="3"/>
            <a:endParaRPr lang="fr-FR" sz="1600" dirty="0"/>
          </a:p>
          <a:p>
            <a:pPr lvl="1"/>
            <a:r>
              <a:rPr lang="fr-FR" dirty="0" err="1"/>
              <a:t>Formulate</a:t>
            </a:r>
            <a:r>
              <a:rPr lang="fr-FR" dirty="0"/>
              <a:t> </a:t>
            </a:r>
            <a:r>
              <a:rPr lang="fr-FR" dirty="0" err="1"/>
              <a:t>critical</a:t>
            </a:r>
            <a:r>
              <a:rPr lang="fr-FR" dirty="0"/>
              <a:t> questions for </a:t>
            </a:r>
            <a:r>
              <a:rPr lang="fr-FR" dirty="0" err="1"/>
              <a:t>equitable</a:t>
            </a:r>
            <a:r>
              <a:rPr lang="fr-FR" dirty="0"/>
              <a:t> </a:t>
            </a:r>
            <a:r>
              <a:rPr lang="fr-FR" dirty="0" err="1"/>
              <a:t>wellbeing</a:t>
            </a:r>
            <a:r>
              <a:rPr lang="fr-FR" dirty="0"/>
              <a:t>:</a:t>
            </a:r>
          </a:p>
          <a:p>
            <a:pPr lvl="3"/>
            <a:r>
              <a:rPr lang="fr-FR" sz="1600" dirty="0"/>
              <a:t>Use diverse </a:t>
            </a:r>
            <a:r>
              <a:rPr lang="fr-FR" sz="1600" dirty="0" err="1"/>
              <a:t>knowledge</a:t>
            </a:r>
            <a:r>
              <a:rPr lang="fr-FR" sz="1600" dirty="0"/>
              <a:t> sources to </a:t>
            </a:r>
            <a:r>
              <a:rPr lang="fr-FR" sz="1600" dirty="0" err="1"/>
              <a:t>address</a:t>
            </a:r>
            <a:r>
              <a:rPr lang="fr-FR" sz="1600" dirty="0"/>
              <a:t> existential challenges</a:t>
            </a:r>
          </a:p>
          <a:p>
            <a:endParaRPr lang="fr-FR" dirty="0"/>
          </a:p>
        </p:txBody>
      </p:sp>
      <p:sp>
        <p:nvSpPr>
          <p:cNvPr id="18" name="Titre 17">
            <a:extLst>
              <a:ext uri="{FF2B5EF4-FFF2-40B4-BE49-F238E27FC236}">
                <a16:creationId xmlns:a16="http://schemas.microsoft.com/office/drawing/2014/main" id="{8506D367-D7E9-184D-9359-57E7A7D8A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84" y="646419"/>
            <a:ext cx="7311875" cy="1325563"/>
          </a:xfrm>
        </p:spPr>
        <p:txBody>
          <a:bodyPr/>
          <a:lstStyle/>
          <a:p>
            <a:r>
              <a:rPr lang="fr-FR" dirty="0"/>
              <a:t>CREATING THE CONDITIONS </a:t>
            </a:r>
            <a:br>
              <a:rPr lang="fr-FR" dirty="0"/>
            </a:br>
            <a:r>
              <a:rPr lang="fr-FR" dirty="0"/>
              <a:t>FOR TRANSFORMATIVE CHANGE</a:t>
            </a:r>
            <a:br>
              <a:rPr lang="fr-FR" dirty="0"/>
            </a:br>
            <a:endParaRPr lang="fr-FR" dirty="0"/>
          </a:p>
        </p:txBody>
      </p:sp>
      <p:pic>
        <p:nvPicPr>
          <p:cNvPr id="28" name="Espace réservé pour une image  27">
            <a:extLst>
              <a:ext uri="{FF2B5EF4-FFF2-40B4-BE49-F238E27FC236}">
                <a16:creationId xmlns:a16="http://schemas.microsoft.com/office/drawing/2014/main" id="{66BB3F49-79A2-614F-846E-EA9F261622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9113" y="512763"/>
            <a:ext cx="5149244" cy="5149244"/>
          </a:xfrm>
          <a:prstGeom prst="chord">
            <a:avLst>
              <a:gd name="adj1" fmla="val 18895536"/>
              <a:gd name="adj2" fmla="val 18515403"/>
            </a:avLst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ECFB317-4545-8101-592F-A971BEDD3C8F}"/>
              </a:ext>
            </a:extLst>
          </p:cNvPr>
          <p:cNvSpPr txBox="1"/>
          <p:nvPr/>
        </p:nvSpPr>
        <p:spPr>
          <a:xfrm>
            <a:off x="2434281" y="469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15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pour une image  10">
            <a:extLst>
              <a:ext uri="{FF2B5EF4-FFF2-40B4-BE49-F238E27FC236}">
                <a16:creationId xmlns:a16="http://schemas.microsoft.com/office/drawing/2014/main" id="{BE0A4339-CA61-C342-A54C-ECD807A8F0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/>
          <a:stretch/>
        </p:blipFill>
        <p:spPr>
          <a:xfrm>
            <a:off x="6648911" y="-1144588"/>
            <a:ext cx="4945900" cy="4947962"/>
          </a:xfrm>
        </p:spPr>
      </p:pic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C9790FAD-EC39-ED43-9A4D-A04A14AB9F3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371775" y="3145554"/>
            <a:ext cx="5149244" cy="3045835"/>
          </a:xfrm>
        </p:spPr>
        <p:txBody>
          <a:bodyPr anchor="b">
            <a:normAutofit/>
          </a:bodyPr>
          <a:lstStyle/>
          <a:p>
            <a:pPr lvl="1"/>
            <a:r>
              <a:rPr lang="en-GB" sz="2000" dirty="0"/>
              <a:t>Working for resonance</a:t>
            </a:r>
          </a:p>
          <a:p>
            <a:pPr lvl="3"/>
            <a:r>
              <a:rPr lang="en-GB" sz="1800" dirty="0"/>
              <a:t>Partnering with </a:t>
            </a:r>
            <a:r>
              <a:rPr lang="en-GB" sz="1800" b="1" dirty="0">
                <a:solidFill>
                  <a:schemeClr val="tx2"/>
                </a:solidFill>
              </a:rPr>
              <a:t>UNESCO</a:t>
            </a:r>
            <a:r>
              <a:rPr lang="en-GB" sz="1800" dirty="0"/>
              <a:t> and ISC, to ensure the synergy and complementarity with the wider IDSSD agenda</a:t>
            </a:r>
          </a:p>
          <a:p>
            <a:pPr lvl="3"/>
            <a:r>
              <a:rPr lang="en-GB" sz="1800" dirty="0"/>
              <a:t>Partnering with The Club of Rome, the UNESCO-MOST BRIDGES Coalition and the World Academy of Art and Science to promote integrated knowledge production and action for transformative change at local community and regional levels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CA6FB5-D1F3-3948-89BB-386830AEA5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981" y="1791353"/>
            <a:ext cx="5149244" cy="5073184"/>
          </a:xfrm>
        </p:spPr>
        <p:txBody>
          <a:bodyPr anchor="b">
            <a:spAutoFit/>
          </a:bodyPr>
          <a:lstStyle/>
          <a:p>
            <a:pPr lvl="1"/>
            <a:r>
              <a:rPr lang="en-GB" sz="2000" dirty="0"/>
              <a:t>Cooperative and open attitude and work practices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Holistic knowledge integration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Global bottom-up network of transdisciplinary hubs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Mobilizing infrastructures for sustainability at all scales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Focus on equity, just futures and planetary reconciliation at all territorial scales</a:t>
            </a:r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Ambition to reframe science-policy nexus and R&amp;I agendas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8E910F69-A391-F44A-A6D2-69D2FB5EF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81" y="666611"/>
            <a:ext cx="7311875" cy="1325563"/>
          </a:xfrm>
        </p:spPr>
        <p:txBody>
          <a:bodyPr/>
          <a:lstStyle/>
          <a:p>
            <a:r>
              <a:rPr lang="en-GB"/>
              <a:t>Identifying the value </a:t>
            </a:r>
            <a:br>
              <a:rPr lang="en-GB"/>
            </a:br>
            <a:r>
              <a:rPr lang="en-GB"/>
              <a:t>add of EHC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73344F2-CFCC-DB49-A1D5-ADFED7755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94C3C54-A304-EF46-BC05-05B805616EE5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46827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EHC">
      <a:dk1>
        <a:srgbClr val="000000"/>
      </a:dk1>
      <a:lt1>
        <a:srgbClr val="FFFFFF"/>
      </a:lt1>
      <a:dk2>
        <a:srgbClr val="1D4189"/>
      </a:dk2>
      <a:lt2>
        <a:srgbClr val="FF6914"/>
      </a:lt2>
      <a:accent1>
        <a:srgbClr val="5BC2E7"/>
      </a:accent1>
      <a:accent2>
        <a:srgbClr val="FF8A3C"/>
      </a:accent2>
      <a:accent3>
        <a:srgbClr val="307FE2"/>
      </a:accent3>
      <a:accent4>
        <a:srgbClr val="FBBA1C"/>
      </a:accent4>
      <a:accent5>
        <a:srgbClr val="4EB057"/>
      </a:accent5>
      <a:accent6>
        <a:srgbClr val="D32881"/>
      </a:accent6>
      <a:hlink>
        <a:srgbClr val="FF6914"/>
      </a:hlink>
      <a:folHlink>
        <a:srgbClr val="F3972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8cc8667-d654-4eca-a4d1-00215ba6a75c">
      <Terms xmlns="http://schemas.microsoft.com/office/infopath/2007/PartnerControls"/>
    </lcf76f155ced4ddcb4097134ff3c332f>
    <TaxCatchAll xmlns="89d6587c-d7dd-4e2d-8972-8f5d8d11fadc" xsi:nil="true"/>
    <SharedWithUsers xmlns="89d6587c-d7dd-4e2d-8972-8f5d8d11fadc">
      <UserInfo>
        <DisplayName>Michel Spiro</DisplayName>
        <AccountId>37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17922E82B16D448800781E44411151" ma:contentTypeVersion="15" ma:contentTypeDescription="Create a new document." ma:contentTypeScope="" ma:versionID="056ef2591e9046f4e446b5a14e01ca77">
  <xsd:schema xmlns:xsd="http://www.w3.org/2001/XMLSchema" xmlns:xs="http://www.w3.org/2001/XMLSchema" xmlns:p="http://schemas.microsoft.com/office/2006/metadata/properties" xmlns:ns2="89d6587c-d7dd-4e2d-8972-8f5d8d11fadc" xmlns:ns3="48cc8667-d654-4eca-a4d1-00215ba6a75c" targetNamespace="http://schemas.microsoft.com/office/2006/metadata/properties" ma:root="true" ma:fieldsID="77938e0ac461d45004de9285c256720b" ns2:_="" ns3:_="">
    <xsd:import namespace="89d6587c-d7dd-4e2d-8972-8f5d8d11fadc"/>
    <xsd:import namespace="48cc8667-d654-4eca-a4d1-00215ba6a75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d6587c-d7dd-4e2d-8972-8f5d8d11fad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f4829f0c-500d-4473-b4ce-840cd16b2de8}" ma:internalName="TaxCatchAll" ma:showField="CatchAllData" ma:web="89d6587c-d7dd-4e2d-8972-8f5d8d11fad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cc8667-d654-4eca-a4d1-00215ba6a75c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2cbb1e9b-1dc0-4da0-864c-5e8f1b0a7c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82787A-6C60-4FF0-A4CC-34EE1C4F2575}">
  <ds:schemaRefs>
    <ds:schemaRef ds:uri="48cc8667-d654-4eca-a4d1-00215ba6a75c"/>
    <ds:schemaRef ds:uri="http://schemas.openxmlformats.org/package/2006/metadata/core-properties"/>
    <ds:schemaRef ds:uri="http://schemas.microsoft.com/office/2006/documentManagement/types"/>
    <ds:schemaRef ds:uri="89d6587c-d7dd-4e2d-8972-8f5d8d11fadc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0A5A2EB-FC15-4FC9-9D97-C01F4A3541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016A9B-9E2A-4061-9D44-3B1C5E7FA3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d6587c-d7dd-4e2d-8972-8f5d8d11fadc"/>
    <ds:schemaRef ds:uri="48cc8667-d654-4eca-a4d1-00215ba6a7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3197</TotalTime>
  <Words>1089</Words>
  <Application>Microsoft Macintosh PowerPoint</Application>
  <PresentationFormat>Grand écran</PresentationFormat>
  <Paragraphs>117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3" baseType="lpstr">
      <vt:lpstr>Arial</vt:lpstr>
      <vt:lpstr>Calibri</vt:lpstr>
      <vt:lpstr>Helvetica</vt:lpstr>
      <vt:lpstr>League Spartan</vt:lpstr>
      <vt:lpstr>League Spartan Light</vt:lpstr>
      <vt:lpstr>League Spartan SemiBold</vt:lpstr>
      <vt:lpstr>Police système Courant</vt:lpstr>
      <vt:lpstr>Roboto Condensed</vt:lpstr>
      <vt:lpstr>Times New Roman</vt:lpstr>
      <vt:lpstr>Wingdings</vt:lpstr>
      <vt:lpstr>Thème Office</vt:lpstr>
      <vt:lpstr>  Sciences for Sustainability: from the International Year of Basic Sciences for Sustainable Development in 2022/2023, to the International Decade of (all) Sciences for Sustainable Development 2024 - 2033 proclaimed by UN and under the auspices of UNESCO</vt:lpstr>
      <vt:lpstr>  International Year of Basic Sciences for Sustainable Development in 2022/2023, under the auspices of UNESCO and hosted by IUPAP</vt:lpstr>
      <vt:lpstr>Rationale</vt:lpstr>
      <vt:lpstr>From IYBSSD to IDSSD</vt:lpstr>
      <vt:lpstr>United nations Resolution IDSSD</vt:lpstr>
      <vt:lpstr>The Earth – Humanity Ambitions</vt:lpstr>
      <vt:lpstr>About The Earth-Humanity Coalition</vt:lpstr>
      <vt:lpstr>CREATING THE CONDITIONS  FOR TRANSFORMATIVE CHANGE </vt:lpstr>
      <vt:lpstr>Identifying the value  add of EHC</vt:lpstr>
      <vt:lpstr>Role of IUPAP and WG 21 in EHC and IDSSD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Michel SPIRO</cp:lastModifiedBy>
  <cp:revision>148</cp:revision>
  <dcterms:created xsi:type="dcterms:W3CDTF">2024-06-04T05:17:31Z</dcterms:created>
  <dcterms:modified xsi:type="dcterms:W3CDTF">2025-01-15T10:10:55Z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0x0101005517922E82B16D448800781E44411151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2024-06-17T09:56:31Z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769f9a25-8fe9-474e-a57e-eb94b77997e7</vt:lpwstr>
  </property>
  <property fmtid="{D5CDD505-2E9C-101B-9397-08002B2CF9AE}" pid="8" name="MSIP_Label_defa4170-0d19-0005-0004-bc88714345d2_ActionId">
    <vt:lpwstr>585b3e85-4cfd-4bfb-9840-af08f9b616c6</vt:lpwstr>
  </property>
  <property fmtid="{D5CDD505-2E9C-101B-9397-08002B2CF9AE}" pid="9" name="MSIP_Label_defa4170-0d19-0005-0004-bc88714345d2_ContentBits">
    <vt:lpwstr>0</vt:lpwstr>
  </property>
  <property fmtid="{D5CDD505-2E9C-101B-9397-08002B2CF9AE}" pid="10" name="MediaServiceImageTags">
    <vt:lpwstr/>
  </property>
</Properties>
</file>