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63" r:id="rId5"/>
    <p:sldId id="261" r:id="rId6"/>
    <p:sldId id="258" r:id="rId7"/>
    <p:sldId id="264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2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8E639-2198-E7D2-3FAC-3A8C1D9DB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A9626A-03F7-2A1C-B5DC-0768A254C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CD82-7716-2EB5-F2E8-08173062C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00B23-D528-5379-5BA7-BC08F4FE9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D2F09-BAA0-B2E0-F523-5AF6400BA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453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22ECF-62DF-3818-D8F5-5E360E96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674A8-D150-D078-ED96-E79C40C356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56324-63F7-9963-C064-81F0AC28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7DBBB-6BF5-0EC2-1546-03B338E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1C3E2-4558-4693-321F-D8EB966B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550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06ACCB-949A-D60C-E187-BC41C8E104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32BAB-8477-FCD1-D111-6B7AE6814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309A6-2C94-BD47-8BA6-12F1F0F8C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A9F74-9010-0400-62EB-4DD10311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95F54-9B11-6743-F16C-FD8A8D6DA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502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31C1F-6A9B-023A-97DA-3C5D6CD7E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8FD06-CAC1-3FAC-7B52-4E9FFC2C8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63373-BCC8-2F24-7265-ECC44FAC4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74EB4-ED35-AB90-D99A-8E38B1C6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03CC7-D4E1-C686-3C7D-1FE0EAD44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90C62E0-D3E8-78E5-C6B1-ECA35C457171}"/>
              </a:ext>
            </a:extLst>
          </p:cNvPr>
          <p:cNvGrpSpPr/>
          <p:nvPr userDrawn="1"/>
        </p:nvGrpSpPr>
        <p:grpSpPr>
          <a:xfrm>
            <a:off x="8276690" y="6216805"/>
            <a:ext cx="2948458" cy="504670"/>
            <a:chOff x="588933" y="4721055"/>
            <a:chExt cx="10537085" cy="1803569"/>
          </a:xfrm>
        </p:grpSpPr>
        <p:pic>
          <p:nvPicPr>
            <p:cNvPr id="8" name="Picture 7" descr="A colorful circle with black background&#10;&#10;Description automatically generated">
              <a:extLst>
                <a:ext uri="{FF2B5EF4-FFF2-40B4-BE49-F238E27FC236}">
                  <a16:creationId xmlns:a16="http://schemas.microsoft.com/office/drawing/2014/main" id="{50B50CBE-9AC4-4D25-B709-B1555F7AF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1247" y="4721055"/>
              <a:ext cx="1794771" cy="179477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85473F4-15D7-7C9D-7610-92CE2A9B1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3401" y="4721055"/>
              <a:ext cx="5448902" cy="1609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2" descr="IUPAP logo">
              <a:extLst>
                <a:ext uri="{FF2B5EF4-FFF2-40B4-BE49-F238E27FC236}">
                  <a16:creationId xmlns:a16="http://schemas.microsoft.com/office/drawing/2014/main" id="{E154C9C0-4948-1E5F-9C23-2361BAC0B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33" y="4772349"/>
              <a:ext cx="3369759" cy="175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172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F302-1CF9-DC5D-C14E-3D88B5621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B9CA8-DF78-9225-F150-0A6B42CE4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AE74F-3466-A596-6936-B3115ED47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B575F-4AEE-5F43-5FD1-07A797F68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DEA1A-E84C-EC4C-98DF-BDEA803B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540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9E47B-F257-2C0F-B31A-80176504E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3E43F-20C9-9CAA-CD14-9B7609F01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7FCDD-839E-F4B7-9263-2DDD39B3D0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49BA0-2F97-9D43-1CCA-7085196B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E52573-DFCA-80AB-87C1-0D3F43969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C75DA-39C9-F46D-DD9C-65C82589D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BE63264-0F3E-941F-438A-7212D4DCFA18}"/>
              </a:ext>
            </a:extLst>
          </p:cNvPr>
          <p:cNvGrpSpPr/>
          <p:nvPr userDrawn="1"/>
        </p:nvGrpSpPr>
        <p:grpSpPr>
          <a:xfrm>
            <a:off x="8276690" y="6216805"/>
            <a:ext cx="2948458" cy="504670"/>
            <a:chOff x="588933" y="4721055"/>
            <a:chExt cx="10537085" cy="1803569"/>
          </a:xfrm>
        </p:grpSpPr>
        <p:pic>
          <p:nvPicPr>
            <p:cNvPr id="9" name="Picture 8" descr="A colorful circle with black background&#10;&#10;Description automatically generated">
              <a:extLst>
                <a:ext uri="{FF2B5EF4-FFF2-40B4-BE49-F238E27FC236}">
                  <a16:creationId xmlns:a16="http://schemas.microsoft.com/office/drawing/2014/main" id="{D9ED5E7A-3DC3-7459-49AB-9F971AAA3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1247" y="4721055"/>
              <a:ext cx="1794771" cy="179477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7DCB85-64AD-FD0A-9F05-2301EBC47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3401" y="4721055"/>
              <a:ext cx="5448902" cy="1609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2" descr="IUPAP logo">
              <a:extLst>
                <a:ext uri="{FF2B5EF4-FFF2-40B4-BE49-F238E27FC236}">
                  <a16:creationId xmlns:a16="http://schemas.microsoft.com/office/drawing/2014/main" id="{448B405A-746A-17E0-F4A2-042A9EE8DD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33" y="4772349"/>
              <a:ext cx="3369759" cy="175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708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41C8-E637-A691-75A3-BCD5C5629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431C2-B199-45F9-2130-8BBC5CC05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C2F787-52A9-6052-D604-9E6354E88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B17C1F-6A2E-AC32-46F1-4D7EEFC0B7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764D77-A5C1-F264-F630-59D51A9BB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2EDB06-DAE9-7AF5-64F4-1E792DB36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E854C6-5B33-4711-9909-B08371C33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120B7-D5BE-2AB5-6781-A2FCCD06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465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D6F7-85A8-32D1-8769-1084A0BFD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BED5C-8B60-9B8E-01AE-D07F0F6C4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237AA-5F8C-E099-D7D6-AF6B38F7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4C0BC-A34E-637D-476F-A92435D5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298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A583E2-B82F-891C-AFFF-DE914A61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F32A3D-62F1-2BF8-A8BA-1048F5855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106B2-D576-111C-3ECD-B294FE575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943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23BA4-4D27-D451-FD0D-D9D9CD5DC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5137E-6375-121F-4A43-EB489E6E7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58EA6-EC4C-DD53-D552-B46258816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0F15E-817A-8A43-74C9-AE23FD934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048A6-CBA3-1024-C7BA-4D7645EF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D360C5-E959-F604-79AD-770077F2D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12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CF9B8-0F0D-7DD8-B12D-47E8D9674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0FD6A5-DE9A-591D-40B9-02D62AF3D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787528-A4F4-7461-83DC-0D555342B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BDEA9-F85E-1F06-15CF-2D5D7E09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7675C-7435-4289-3542-4916E9FCB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833E3-68FE-46C1-B600-4BC35919C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29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12C1B3-2852-C42A-94B1-E60B292AB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5965C-8D5B-177F-DB8C-C76F83B55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1926F-1470-5024-44B7-1313E4C012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9862FB-4B2E-47EA-B5AE-4A773113290F}" type="datetimeFigureOut">
              <a:rPr lang="en-ZA" smtClean="0"/>
              <a:t>2025/01/14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7B757-13E7-62FB-F957-701B86E04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37FFF-F92C-95F6-F5EC-4FE664546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99DF5B-AE70-4B35-A414-6973F8A931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215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ommons.wikimedia.org/w/index.php?curid=14845763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jpe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1D5B1-E0A5-D427-808A-335DF3F9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IUPAP and </a:t>
            </a:r>
            <a:r>
              <a:rPr lang="en-ZA" dirty="0" err="1"/>
              <a:t>IDSSD</a:t>
            </a:r>
            <a:r>
              <a:rPr lang="en-ZA" dirty="0"/>
              <a:t> Proposals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BC2E89-205C-319D-BD2F-1163AA39D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 </a:t>
            </a:r>
          </a:p>
          <a:p>
            <a:r>
              <a:rPr lang="en-ZA" dirty="0" err="1"/>
              <a:t>EC&amp;CC</a:t>
            </a:r>
            <a:r>
              <a:rPr lang="en-ZA" dirty="0"/>
              <a:t> meeting January 2025</a:t>
            </a:r>
          </a:p>
          <a:p>
            <a:r>
              <a:rPr lang="en-ZA" dirty="0"/>
              <a:t>I. Gledhill, M. Spiro, N. Chetty</a:t>
            </a:r>
          </a:p>
          <a:p>
            <a:endParaRPr lang="en-ZA" dirty="0"/>
          </a:p>
          <a:p>
            <a:endParaRPr lang="en-ZA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D9E3E2-B7A0-35DF-AD40-52E7C1DE96C7}"/>
              </a:ext>
            </a:extLst>
          </p:cNvPr>
          <p:cNvGrpSpPr/>
          <p:nvPr/>
        </p:nvGrpSpPr>
        <p:grpSpPr>
          <a:xfrm>
            <a:off x="588933" y="698415"/>
            <a:ext cx="10537085" cy="1803569"/>
            <a:chOff x="588933" y="4721055"/>
            <a:chExt cx="10537085" cy="1803569"/>
          </a:xfrm>
        </p:grpSpPr>
        <p:pic>
          <p:nvPicPr>
            <p:cNvPr id="4" name="Picture 3" descr="A colorful circle with black background&#10;&#10;Description automatically generated">
              <a:extLst>
                <a:ext uri="{FF2B5EF4-FFF2-40B4-BE49-F238E27FC236}">
                  <a16:creationId xmlns:a16="http://schemas.microsoft.com/office/drawing/2014/main" id="{1C7F9CE5-0104-DBD0-BBDF-1F4390E33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1247" y="4721055"/>
              <a:ext cx="1794771" cy="179477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BD60B62-9F85-BE93-F85C-550DA08F8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3401" y="4721055"/>
              <a:ext cx="5448902" cy="1609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22" name="Picture 2" descr="IUPAP logo">
              <a:extLst>
                <a:ext uri="{FF2B5EF4-FFF2-40B4-BE49-F238E27FC236}">
                  <a16:creationId xmlns:a16="http://schemas.microsoft.com/office/drawing/2014/main" id="{703A2B8B-6565-9DAE-2E01-E0EC7AE2B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33" y="4772349"/>
              <a:ext cx="3369759" cy="175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047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034E5-850E-24C3-47B7-BADFA5DE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1. Inter-Union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4FD9F-D3EA-8852-6DF8-90FD4BC4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Consider a </a:t>
            </a:r>
            <a:r>
              <a:rPr lang="en-US" altLang="en-US" b="1" dirty="0">
                <a:solidFill>
                  <a:srgbClr val="000000"/>
                </a:solidFill>
                <a:latin typeface="Aptos" panose="020B0004020202020204" pitchFamily="34" charset="0"/>
              </a:rPr>
              <a:t>strategic report </a:t>
            </a:r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uniting relevant Unions</a:t>
            </a:r>
          </a:p>
          <a:p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Choose </a:t>
            </a:r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an SDG that is relevant and viable for IUPAP</a:t>
            </a:r>
          </a:p>
          <a:p>
            <a:pPr lvl="1"/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Sustainable energy, SGD 7?</a:t>
            </a:r>
          </a:p>
          <a:p>
            <a:r>
              <a:rPr lang="en-US" altLang="en-US" dirty="0" err="1">
                <a:solidFill>
                  <a:schemeClr val="bg1"/>
                </a:solidFill>
                <a:latin typeface="Aptos" panose="020B0004020202020204" pitchFamily="34" charset="0"/>
              </a:rPr>
              <a:t>IUPAP’s</a:t>
            </a:r>
            <a:r>
              <a:rPr lang="en-US" altLang="en-US" dirty="0">
                <a:solidFill>
                  <a:schemeClr val="bg1"/>
                </a:solidFill>
                <a:latin typeface="Aptos" panose="020B0004020202020204" pitchFamily="34" charset="0"/>
              </a:rPr>
              <a:t> unique role: discovery and innovation through physics</a:t>
            </a:r>
          </a:p>
          <a:p>
            <a:pPr lvl="1"/>
            <a:r>
              <a:rPr lang="en-US" altLang="en-US" dirty="0">
                <a:solidFill>
                  <a:schemeClr val="bg1"/>
                </a:solidFill>
                <a:latin typeface="Aptos" panose="020B0004020202020204" pitchFamily="34" charset="0"/>
              </a:rPr>
              <a:t>In scope for energy: the future of </a:t>
            </a:r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fusion and superconductivity</a:t>
            </a:r>
          </a:p>
          <a:p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Collaborate with related Unions</a:t>
            </a:r>
          </a:p>
          <a:p>
            <a:pPr lvl="1"/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e.g. SCOPE, Scientific Committee on Problems of the Environment; IUPAC, energy storage</a:t>
            </a:r>
          </a:p>
          <a:p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consider expectations very carefully </a:t>
            </a:r>
          </a:p>
          <a:p>
            <a:pPr lvl="1"/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on what kind of report(s)or material would provide useful resources?</a:t>
            </a:r>
          </a:p>
          <a:p>
            <a:r>
              <a:rPr lang="en-ZA" altLang="en-US" dirty="0">
                <a:solidFill>
                  <a:schemeClr val="bg1"/>
                </a:solidFill>
                <a:latin typeface="Aptos" panose="020B0004020202020204" pitchFamily="34" charset="0"/>
              </a:rPr>
              <a:t>Seek project support?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5976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BF7E4-802D-F3BB-E239-B39D73236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F2166-BB46-BD40-3463-7B1F375E2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1. Inter-Union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5279F-1666-068A-0FFB-FCCC54CF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Consider a </a:t>
            </a:r>
            <a:r>
              <a:rPr lang="en-US" altLang="en-US" b="1" dirty="0">
                <a:solidFill>
                  <a:srgbClr val="000000"/>
                </a:solidFill>
                <a:latin typeface="Aptos" panose="020B0004020202020204" pitchFamily="34" charset="0"/>
              </a:rPr>
              <a:t>strategic report </a:t>
            </a:r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uniting relevant Unions</a:t>
            </a:r>
          </a:p>
          <a:p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Choose </a:t>
            </a:r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an SDG that is relevant and viable for IUPAP</a:t>
            </a:r>
          </a:p>
          <a:p>
            <a:pPr lvl="1"/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Sustainable energy, SGD 7?</a:t>
            </a:r>
          </a:p>
          <a:p>
            <a:r>
              <a:rPr lang="en-US" altLang="en-US" dirty="0" err="1">
                <a:solidFill>
                  <a:srgbClr val="000000"/>
                </a:solidFill>
                <a:latin typeface="Aptos" panose="020B0004020202020204" pitchFamily="34" charset="0"/>
              </a:rPr>
              <a:t>IUPAP’s</a:t>
            </a:r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 unique role: discovery and innovation through physics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Aptos" panose="020B0004020202020204" pitchFamily="34" charset="0"/>
              </a:rPr>
              <a:t>In scope for energy: the future of </a:t>
            </a:r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fusion and superconductivity</a:t>
            </a:r>
          </a:p>
          <a:p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Collaborate with related Unions</a:t>
            </a:r>
          </a:p>
          <a:p>
            <a:pPr lvl="1"/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e.g. SCOPE, Scientific Committee on Problems of the Environment; IUPAC, energy storage</a:t>
            </a:r>
          </a:p>
          <a:p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consider expectations very carefully </a:t>
            </a:r>
          </a:p>
          <a:p>
            <a:pPr lvl="1"/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on what kind of report(s)or material would provide useful resources?</a:t>
            </a:r>
          </a:p>
          <a:p>
            <a:r>
              <a:rPr lang="en-ZA" altLang="en-US" dirty="0">
                <a:solidFill>
                  <a:srgbClr val="000000"/>
                </a:solidFill>
                <a:latin typeface="Aptos" panose="020B0004020202020204" pitchFamily="34" charset="0"/>
              </a:rPr>
              <a:t>Seek project support?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356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E011-4783-787F-F496-91BCA6FA6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2. Build on the Inter-Commission Symposium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68C5D-9C24-7C97-7573-56944E521C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03019" y="1550030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lang="en-ZA" b="1" dirty="0"/>
              <a:t>2025, 2026: online symposia </a:t>
            </a:r>
          </a:p>
          <a:p>
            <a:r>
              <a:rPr lang="en-ZA" b="1" dirty="0"/>
              <a:t>Precursors to major conference</a:t>
            </a:r>
          </a:p>
          <a:p>
            <a:r>
              <a:rPr lang="en-ZA" dirty="0"/>
              <a:t>Strong involvement of Commissions and Working Groups</a:t>
            </a:r>
          </a:p>
          <a:p>
            <a:pPr lvl="1"/>
            <a:r>
              <a:rPr lang="en-ZA" dirty="0"/>
              <a:t>how their work contributes to sustainable development, and climate change action</a:t>
            </a:r>
          </a:p>
          <a:p>
            <a:pPr lvl="1"/>
            <a:r>
              <a:rPr lang="en-ZA" dirty="0"/>
              <a:t>Contribute to defining </a:t>
            </a:r>
            <a:r>
              <a:rPr lang="en-ZA" dirty="0" err="1"/>
              <a:t>IUPAP’s</a:t>
            </a:r>
            <a:r>
              <a:rPr lang="en-ZA" dirty="0"/>
              <a:t> position</a:t>
            </a:r>
          </a:p>
          <a:p>
            <a:r>
              <a:rPr lang="en-ZA" dirty="0"/>
              <a:t>In series with the virtual General Assemblies</a:t>
            </a:r>
          </a:p>
          <a:p>
            <a:endParaRPr lang="en-ZA" dirty="0"/>
          </a:p>
          <a:p>
            <a:pPr marL="0" indent="0">
              <a:buNone/>
            </a:pPr>
            <a:endParaRPr lang="en-ZA" dirty="0"/>
          </a:p>
          <a:p>
            <a:endParaRPr lang="en-ZA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7E3194C-1A5A-35EB-88F1-5BDB0AF3B2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1550030"/>
            <a:ext cx="5181600" cy="291761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AB70E9-6BAC-2B64-C94C-5461472667C8}"/>
              </a:ext>
            </a:extLst>
          </p:cNvPr>
          <p:cNvSpPr txBox="1"/>
          <p:nvPr/>
        </p:nvSpPr>
        <p:spPr>
          <a:xfrm>
            <a:off x="838202" y="4560849"/>
            <a:ext cx="525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/>
              <a:t>2024: “Physics Research for a Sustainable Planet”</a:t>
            </a:r>
          </a:p>
          <a:p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621301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27A12-4897-B8A1-9538-0792125EC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ZA" dirty="0"/>
            </a:br>
            <a:r>
              <a:rPr lang="en-ZA" dirty="0"/>
              <a:t>3. Major IUPAP conference in climate change action and Regenerative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BBDE9-0EA7-B564-8177-F490BB6C676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/>
              <a:t>2027 </a:t>
            </a:r>
          </a:p>
          <a:p>
            <a:r>
              <a:rPr lang="en-ZA" dirty="0"/>
              <a:t>Host to be chosen</a:t>
            </a:r>
          </a:p>
          <a:p>
            <a:r>
              <a:rPr lang="en-ZA" dirty="0"/>
              <a:t>Deadline for expression of interest 10 Jan 2025</a:t>
            </a:r>
          </a:p>
          <a:p>
            <a:r>
              <a:rPr lang="en-ZA" dirty="0"/>
              <a:t>Hybrid format</a:t>
            </a:r>
          </a:p>
          <a:p>
            <a:r>
              <a:rPr lang="en-ZA" dirty="0"/>
              <a:t>Accessible to developing countries</a:t>
            </a:r>
          </a:p>
          <a:p>
            <a:r>
              <a:rPr lang="en-ZA" i="1" dirty="0"/>
              <a:t>Regenerative</a:t>
            </a:r>
            <a:r>
              <a:rPr lang="en-ZA" dirty="0"/>
              <a:t>:</a:t>
            </a:r>
          </a:p>
          <a:p>
            <a:pPr lvl="1"/>
            <a:r>
              <a:rPr lang="en-ZA" i="1" dirty="0"/>
              <a:t>Sustainable</a:t>
            </a:r>
            <a:r>
              <a:rPr lang="en-ZA" dirty="0"/>
              <a:t> can include inequitable</a:t>
            </a:r>
          </a:p>
          <a:p>
            <a:pPr lvl="1"/>
            <a:r>
              <a:rPr lang="en-ZA" dirty="0"/>
              <a:t>not only slowing degradation, but reversing degeneration</a:t>
            </a:r>
          </a:p>
          <a:p>
            <a:pPr lvl="1"/>
            <a:r>
              <a:rPr lang="en-ZA" dirty="0"/>
              <a:t>more systemic approach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7A8D395-F60E-57BB-AB96-2A9E8D8765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3146551"/>
            <a:ext cx="5181600" cy="1709485"/>
          </a:xfrm>
        </p:spPr>
      </p:pic>
    </p:spTree>
    <p:extLst>
      <p:ext uri="{BB962C8B-B14F-4D97-AF65-F5344CB8AC3E}">
        <p14:creationId xmlns:p14="http://schemas.microsoft.com/office/powerpoint/2010/main" val="261609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C42BC5-1502-1F51-5832-10B839822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ZA" sz="2400" dirty="0"/>
          </a:p>
          <a:p>
            <a:endParaRPr lang="en-ZA" sz="2400" dirty="0"/>
          </a:p>
          <a:p>
            <a:endParaRPr lang="en-ZA" sz="2400" dirty="0"/>
          </a:p>
          <a:p>
            <a:endParaRPr lang="en-ZA" sz="2400" dirty="0"/>
          </a:p>
          <a:p>
            <a:endParaRPr lang="en-ZA" sz="2400" dirty="0"/>
          </a:p>
          <a:p>
            <a:endParaRPr lang="en-ZA" sz="1200" dirty="0"/>
          </a:p>
          <a:p>
            <a:r>
              <a:rPr lang="en-ZA" sz="2400" dirty="0"/>
              <a:t>2025 A </a:t>
            </a:r>
            <a:r>
              <a:rPr lang="en-ZA" sz="2400" dirty="0">
                <a:solidFill>
                  <a:schemeClr val="accent6">
                    <a:lumMod val="75000"/>
                  </a:schemeClr>
                </a:solidFill>
              </a:rPr>
              <a:t>Sustainability-oriented</a:t>
            </a:r>
            <a:r>
              <a:rPr lang="en-ZA" sz="2400" dirty="0"/>
              <a:t> conference in the Pacific region in the first half of 2025: proposal in progress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A61ACC-D7F4-5327-CA41-43803A57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4. Regional development and regeneration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51B34-028D-B8BC-2D36-6D56F72D44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r>
              <a:rPr lang="en-ZA" sz="2400" dirty="0"/>
              <a:t>2027 </a:t>
            </a:r>
            <a:r>
              <a:rPr lang="en-ZA" sz="2400" b="1" dirty="0"/>
              <a:t>Southern</a:t>
            </a:r>
            <a:r>
              <a:rPr lang="en-ZA" sz="2400" dirty="0"/>
              <a:t> African Physics Network </a:t>
            </a:r>
            <a:r>
              <a:rPr lang="en-ZA" sz="2400" dirty="0" err="1"/>
              <a:t>SAPhysNet</a:t>
            </a:r>
            <a:r>
              <a:rPr lang="en-ZA" sz="2400" dirty="0"/>
              <a:t>: proposal to host </a:t>
            </a:r>
            <a:r>
              <a:rPr lang="en-ZA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IUPAP GA </a:t>
            </a:r>
            <a:r>
              <a:rPr lang="en-ZA" sz="2400" dirty="0"/>
              <a:t>and </a:t>
            </a:r>
            <a:r>
              <a:rPr lang="en-ZA" sz="2400" dirty="0">
                <a:solidFill>
                  <a:schemeClr val="accent6">
                    <a:lumMod val="75000"/>
                  </a:schemeClr>
                </a:solidFill>
              </a:rPr>
              <a:t>Conference on Physics for Climate Change Action and Regenerative Development</a:t>
            </a:r>
          </a:p>
          <a:p>
            <a:endParaRPr lang="en-ZA" sz="24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ZA" dirty="0"/>
          </a:p>
          <a:p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48238-09F7-7AC5-E085-DD1E57B476E0}"/>
              </a:ext>
            </a:extLst>
          </p:cNvPr>
          <p:cNvSpPr txBox="1"/>
          <p:nvPr/>
        </p:nvSpPr>
        <p:spPr>
          <a:xfrm>
            <a:off x="6454677" y="5869187"/>
            <a:ext cx="43480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700" dirty="0">
                <a:solidFill>
                  <a:schemeClr val="bg1">
                    <a:lumMod val="65000"/>
                  </a:schemeClr>
                </a:solidFill>
              </a:rPr>
              <a:t>By Edmund1234 - Original sourced from: https://commons.wikimedia.org/wiki/File:Pacific_Culture_Areas.svg, CC BY-SA 4.0, </a:t>
            </a:r>
            <a:r>
              <a:rPr lang="en-ZA" sz="700" dirty="0">
                <a:solidFill>
                  <a:schemeClr val="bg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https://commons.wikimedia.org/w/index.php?curid=148457632</a:t>
            </a:r>
            <a:r>
              <a:rPr lang="en-ZA" sz="7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ZA" sz="7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FFE49EDB-E5BD-2609-3516-0B44DD5D7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676" y="1345426"/>
            <a:ext cx="4348083" cy="288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76EB95-2C7B-BADE-6207-02EAAD7F89BC}"/>
              </a:ext>
            </a:extLst>
          </p:cNvPr>
          <p:cNvSpPr txBox="1"/>
          <p:nvPr/>
        </p:nvSpPr>
        <p:spPr>
          <a:xfrm>
            <a:off x="3532231" y="6176962"/>
            <a:ext cx="45241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sz="2800" dirty="0"/>
              <a:t>To be continued in </a:t>
            </a:r>
            <a:r>
              <a:rPr lang="en-ZA" sz="2800" dirty="0" err="1"/>
              <a:t>IDSSD</a:t>
            </a:r>
            <a:endParaRPr lang="en-ZA" sz="2800" dirty="0"/>
          </a:p>
          <a:p>
            <a:endParaRPr lang="en-ZA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6AE4-FAF3-B359-CF1D-80E2127FABA7}"/>
              </a:ext>
            </a:extLst>
          </p:cNvPr>
          <p:cNvSpPr txBox="1"/>
          <p:nvPr/>
        </p:nvSpPr>
        <p:spPr>
          <a:xfrm>
            <a:off x="1095089" y="5961519"/>
            <a:ext cx="5634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solidFill>
                  <a:schemeClr val="bg1">
                    <a:lumMod val="75000"/>
                  </a:schemeClr>
                </a:solidFill>
              </a:rPr>
              <a:t>https://zanzibareducationpanel.blogspot.com/2019/01/historical-background-of-southern.html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A42A71-D8D0-16B2-C6D3-BF3B5A12E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841" y="3190842"/>
            <a:ext cx="838317" cy="4763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1DD5E4-3B8C-15F2-5DD9-DC73A249C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841" y="3190842"/>
            <a:ext cx="838317" cy="4763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B12DB30-21B7-747B-23A6-854AEBB38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201" y="1345426"/>
            <a:ext cx="3496534" cy="285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528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65FFF-73A1-7CA7-5491-8AE2129B7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5. WG21: Climate change action and sustainable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3E5A6-CF72-59CA-177E-D8F41AC63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ZA" dirty="0"/>
              <a:t>Defining document what the role of physics is and should be in climate change action and sustainable/regenerative development</a:t>
            </a:r>
          </a:p>
          <a:p>
            <a:pPr lvl="1"/>
            <a:r>
              <a:rPr lang="en-ZA" dirty="0"/>
              <a:t>brief and to the point; issues and actions</a:t>
            </a:r>
          </a:p>
          <a:p>
            <a:pPr lvl="1"/>
            <a:r>
              <a:rPr lang="en-ZA" dirty="0"/>
              <a:t>useful in inter-Union liaisons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/>
              <a:t>Evidence-based communication strategy: done</a:t>
            </a:r>
          </a:p>
          <a:p>
            <a:pPr lvl="1"/>
            <a:r>
              <a:rPr lang="en-ZA" dirty="0"/>
              <a:t>2025: establish communication with physicists, learn best practice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/>
              <a:t>Physics curricula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/>
              <a:t>Advise executive</a:t>
            </a:r>
          </a:p>
          <a:p>
            <a:pPr lvl="1"/>
            <a:r>
              <a:rPr lang="en-ZA" dirty="0"/>
              <a:t>statements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/>
              <a:t>Ongoing </a:t>
            </a:r>
            <a:r>
              <a:rPr lang="en-ZA" dirty="0" err="1"/>
              <a:t>IDSSD</a:t>
            </a:r>
            <a:r>
              <a:rPr lang="en-ZA" dirty="0"/>
              <a:t> planning</a:t>
            </a:r>
          </a:p>
        </p:txBody>
      </p:sp>
    </p:spTree>
    <p:extLst>
      <p:ext uri="{BB962C8B-B14F-4D97-AF65-F5344CB8AC3E}">
        <p14:creationId xmlns:p14="http://schemas.microsoft.com/office/powerpoint/2010/main" val="2541252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C5902-DE0B-E50C-781C-EDF6322EA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 example: Communication strategy </a:t>
            </a:r>
            <a:r>
              <a:rPr lang="en-ZA" sz="2400" dirty="0"/>
              <a:t>(from WG21)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5A627-9168-1F23-A571-8D17F15CB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38572" cy="4351338"/>
          </a:xfrm>
        </p:spPr>
        <p:txBody>
          <a:bodyPr>
            <a:normAutofit/>
          </a:bodyPr>
          <a:lstStyle/>
          <a:p>
            <a:endParaRPr lang="en-ZA" dirty="0"/>
          </a:p>
          <a:p>
            <a:endParaRPr lang="en-Z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91A412-7BB1-99CD-73BA-A984697424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72" y="1478530"/>
            <a:ext cx="9276440" cy="5203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4583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B110A2-CDDA-B3DC-512F-ABDEB038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9079"/>
            <a:ext cx="10515600" cy="1325563"/>
          </a:xfrm>
        </p:spPr>
        <p:txBody>
          <a:bodyPr/>
          <a:lstStyle/>
          <a:p>
            <a:r>
              <a:rPr lang="en-ZA" dirty="0"/>
              <a:t>Unions: Possibilities…think widely</a:t>
            </a:r>
          </a:p>
        </p:txBody>
      </p:sp>
      <p:pic>
        <p:nvPicPr>
          <p:cNvPr id="1026" name="Picture 2" descr="IUPAC seeks host for its 2029 General Assembly, Congress ...">
            <a:extLst>
              <a:ext uri="{FF2B5EF4-FFF2-40B4-BE49-F238E27FC236}">
                <a16:creationId xmlns:a16="http://schemas.microsoft.com/office/drawing/2014/main" id="{3D34ECA9-856D-E5E0-C32C-3AD1D994E1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1"/>
          <a:stretch/>
        </p:blipFill>
        <p:spPr bwMode="auto">
          <a:xfrm>
            <a:off x="9104445" y="1509201"/>
            <a:ext cx="247555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7DB1EB-B579-63BC-D625-FE4D0A4B9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179" y="1509201"/>
            <a:ext cx="3282954" cy="10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E2B2D0-1758-8014-B94A-988FD6E90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18" y="1472636"/>
            <a:ext cx="2990506" cy="9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29A4B9-1774-BE49-0E9A-5F98D3888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986" y="2256087"/>
            <a:ext cx="3335970" cy="3002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D07B7D-65B1-EB1F-2C75-A8ACD23B17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3971" y="2929895"/>
            <a:ext cx="3385135" cy="9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70422F-F15B-6C73-8C90-8C69C93AF1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669" y="2798199"/>
            <a:ext cx="1361556" cy="108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B11C21-4F87-D400-7AAF-1C5452F356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8729" y="2979113"/>
            <a:ext cx="479127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2208EB0-0D04-1B62-1831-0218DB3D07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1891" y="4015526"/>
            <a:ext cx="2416893" cy="108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3DE9B11-3365-180D-A534-AB5FC7AD25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93398" y="3941553"/>
            <a:ext cx="1080000" cy="10800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4A455FF-9628-1A00-7CBD-5FD2FD5F9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389" y="4031553"/>
            <a:ext cx="4407216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FA9775-70B4-1C48-AF56-07655E85570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352" y="4049646"/>
            <a:ext cx="1244118" cy="1080000"/>
          </a:xfrm>
          <a:prstGeom prst="rect">
            <a:avLst/>
          </a:prstGeom>
        </p:spPr>
      </p:pic>
      <p:pic>
        <p:nvPicPr>
          <p:cNvPr id="1030" name="Picture 6" descr="Home">
            <a:extLst>
              <a:ext uri="{FF2B5EF4-FFF2-40B4-BE49-F238E27FC236}">
                <a16:creationId xmlns:a16="http://schemas.microsoft.com/office/drawing/2014/main" id="{2ACBF858-9133-022C-7AA3-A4444745F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86" y="5577748"/>
            <a:ext cx="3006549" cy="44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orld Association for Public Opinion Research">
            <a:extLst>
              <a:ext uri="{FF2B5EF4-FFF2-40B4-BE49-F238E27FC236}">
                <a16:creationId xmlns:a16="http://schemas.microsoft.com/office/drawing/2014/main" id="{989E41F9-6015-EF0B-775A-B7907CB3A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133" y="5239175"/>
            <a:ext cx="4111265" cy="112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CEF5370E-E4F9-4AAB-3CC2-2E6AC6862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411" y="5363716"/>
            <a:ext cx="2699405" cy="9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44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508</Words>
  <Application>Microsoft Office PowerPoint</Application>
  <PresentationFormat>Widescreen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IUPAP and IDSSD Proposals</vt:lpstr>
      <vt:lpstr>1. Inter-Union activities</vt:lpstr>
      <vt:lpstr>1. Inter-Union activities</vt:lpstr>
      <vt:lpstr>2. Build on the Inter-Commission Symposium format</vt:lpstr>
      <vt:lpstr> 3. Major IUPAP conference in climate change action and Regenerative Development</vt:lpstr>
      <vt:lpstr>4. Regional development and regeneration</vt:lpstr>
      <vt:lpstr>5. WG21: Climate change action and sustainable development</vt:lpstr>
      <vt:lpstr> example: Communication strategy (from WG21)</vt:lpstr>
      <vt:lpstr>Unions: Possibilities…think widely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reviewer</dc:creator>
  <cp:lastModifiedBy>reviewer</cp:lastModifiedBy>
  <cp:revision>31</cp:revision>
  <dcterms:created xsi:type="dcterms:W3CDTF">2025-01-10T21:39:04Z</dcterms:created>
  <dcterms:modified xsi:type="dcterms:W3CDTF">2025-01-14T21:12:21Z</dcterms:modified>
</cp:coreProperties>
</file>