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6" r:id="rId7"/>
    <p:sldId id="270" r:id="rId8"/>
    <p:sldId id="268" r:id="rId9"/>
    <p:sldId id="269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769"/>
  </p:normalViewPr>
  <p:slideViewPr>
    <p:cSldViewPr snapToGrid="0" snapToObjects="1">
      <p:cViewPr varScale="1">
        <p:scale>
          <a:sx n="106" d="100"/>
          <a:sy n="106" d="100"/>
        </p:scale>
        <p:origin x="49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13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894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4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483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22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160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90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904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8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8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6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E10D-7DBA-5F4C-932B-4DEE34EC9303}" type="datetimeFigureOut">
              <a:rPr lang="en-US" smtClean="0"/>
              <a:t>10/7/24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5E6D-D2C2-8B45-9721-E1C16D1C05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66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ommunication@iupap.or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2462" y="6200488"/>
            <a:ext cx="541966" cy="533081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014" y="6237093"/>
            <a:ext cx="3152125" cy="496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095" r="6914"/>
          <a:stretch/>
        </p:blipFill>
        <p:spPr>
          <a:xfrm>
            <a:off x="0" y="0"/>
            <a:ext cx="9159875" cy="47957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124431"/>
            <a:ext cx="6659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>
                <a:solidFill>
                  <a:srgbClr val="FFFFFF"/>
                </a:solidFill>
              </a:rPr>
              <a:t>IUPAP </a:t>
            </a:r>
            <a:r>
              <a:rPr lang="it-IT" sz="3200" b="1" dirty="0" err="1">
                <a:solidFill>
                  <a:srgbClr val="FFFFFF"/>
                </a:solidFill>
              </a:rPr>
              <a:t>Administrative</a:t>
            </a:r>
            <a:r>
              <a:rPr lang="it-IT" sz="3200" b="1" dirty="0">
                <a:solidFill>
                  <a:srgbClr val="FFFFFF"/>
                </a:solidFill>
              </a:rPr>
              <a:t> Office in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7405" y="4806935"/>
            <a:ext cx="7668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Stefano Fantoni</a:t>
            </a:r>
          </a:p>
          <a:p>
            <a:r>
              <a:rPr lang="it-IT" sz="2000" i="1" dirty="0"/>
              <a:t>(IUPAP </a:t>
            </a:r>
            <a:r>
              <a:rPr lang="it-IT" sz="2000" i="1" dirty="0" err="1"/>
              <a:t>Secretary</a:t>
            </a:r>
            <a:r>
              <a:rPr lang="it-IT" sz="2000" i="1" dirty="0"/>
              <a:t> General for </a:t>
            </a:r>
            <a:r>
              <a:rPr lang="it-IT" sz="2000" i="1" dirty="0" err="1"/>
              <a:t>Administrative</a:t>
            </a:r>
            <a:r>
              <a:rPr lang="it-IT" sz="2000" i="1" dirty="0"/>
              <a:t> Affairs, FIT </a:t>
            </a:r>
            <a:r>
              <a:rPr lang="it-IT" sz="2000" i="1" dirty="0" err="1"/>
              <a:t>President</a:t>
            </a:r>
            <a:r>
              <a:rPr lang="it-IT" sz="2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0589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3095" r="6914"/>
          <a:stretch/>
        </p:blipFill>
        <p:spPr>
          <a:xfrm>
            <a:off x="763680" y="1435100"/>
            <a:ext cx="7616638" cy="398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95" y="314931"/>
            <a:ext cx="6659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/>
              <a:t>IUPAP </a:t>
            </a:r>
            <a:r>
              <a:rPr lang="it-IT" sz="3200" b="1" dirty="0" err="1"/>
              <a:t>Administrative</a:t>
            </a:r>
            <a:r>
              <a:rPr lang="it-IT" sz="3200" b="1" dirty="0"/>
              <a:t> Office in Trieste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7849" y="4343400"/>
            <a:ext cx="3333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chemeClr val="bg1"/>
                </a:solidFill>
              </a:rPr>
              <a:t>Thank </a:t>
            </a:r>
            <a:r>
              <a:rPr lang="it-IT" sz="4400" b="1" dirty="0" err="1">
                <a:solidFill>
                  <a:schemeClr val="bg1"/>
                </a:solidFill>
              </a:rPr>
              <a:t>you</a:t>
            </a:r>
            <a:r>
              <a:rPr lang="it-IT" sz="4400" b="1" dirty="0">
                <a:solidFill>
                  <a:schemeClr val="bg1"/>
                </a:solidFill>
              </a:rPr>
              <a:t>.</a:t>
            </a:r>
            <a:endParaRPr lang="it-IT" sz="4000" i="1" dirty="0">
              <a:solidFill>
                <a:schemeClr val="bg1"/>
              </a:solidFill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C3C14365-A957-4DF6-D607-59E81F1ED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811" y="5689986"/>
            <a:ext cx="1051864" cy="1034620"/>
          </a:xfrm>
          <a:prstGeom prst="rect">
            <a:avLst/>
          </a:prstGeom>
        </p:spPr>
      </p:pic>
      <p:pic>
        <p:nvPicPr>
          <p:cNvPr id="3" name="Picture 4" descr="Screen Shot 2021-10-18 at 10.55.49.png">
            <a:extLst>
              <a:ext uri="{FF2B5EF4-FFF2-40B4-BE49-F238E27FC236}">
                <a16:creationId xmlns:a16="http://schemas.microsoft.com/office/drawing/2014/main" id="{08631388-5F0D-CF85-C243-4D92B6ECEF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99" y="5683964"/>
            <a:ext cx="6645275" cy="104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4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42875" y="324519"/>
            <a:ext cx="88582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4000" b="1" dirty="0">
                <a:effectLst/>
              </a:rPr>
              <a:t>The “Trieste Science System”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C67FBDEB-97AE-63F4-999D-B2434E83A114}"/>
              </a:ext>
            </a:extLst>
          </p:cNvPr>
          <p:cNvGrpSpPr/>
          <p:nvPr/>
        </p:nvGrpSpPr>
        <p:grpSpPr>
          <a:xfrm>
            <a:off x="139700" y="1407695"/>
            <a:ext cx="8610600" cy="4146034"/>
            <a:chOff x="0" y="1082077"/>
            <a:chExt cx="9144000" cy="4604459"/>
          </a:xfrm>
        </p:grpSpPr>
        <p:pic>
          <p:nvPicPr>
            <p:cNvPr id="6" name="Picture 1" descr="Screen Shot 2019-04-12 at 18.33.19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59"/>
            <a:stretch/>
          </p:blipFill>
          <p:spPr bwMode="auto">
            <a:xfrm>
              <a:off x="0" y="1082077"/>
              <a:ext cx="9144000" cy="460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59025" y="1426563"/>
              <a:ext cx="694540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ICTP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1825" y="1731364"/>
              <a:ext cx="81921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SISSA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80325" y="3665929"/>
              <a:ext cx="94089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Elettra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31000" y="2953739"/>
              <a:ext cx="871648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ICGEB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9712" y="2624528"/>
              <a:ext cx="2198152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Area Science Park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11775" y="2448914"/>
              <a:ext cx="1009806" cy="7861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Univ</a:t>
              </a: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of</a:t>
              </a:r>
            </a:p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Trieste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37050" y="1090014"/>
              <a:ext cx="682965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OGS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1650" y="1194789"/>
              <a:ext cx="859119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TWAS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18375" y="3306163"/>
              <a:ext cx="672751" cy="4443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2000" b="1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CNR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3669" y="1872836"/>
              <a:ext cx="3762375" cy="372570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More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than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150,000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physicists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have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visited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ICTP from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all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over the world </a:t>
              </a:r>
            </a:p>
            <a:p>
              <a:pPr marL="285750" indent="-285750" defTabSz="457200" fontAlgn="auto">
                <a:spcBef>
                  <a:spcPts val="0"/>
                </a:spcBef>
                <a:spcAft>
                  <a:spcPts val="0"/>
                </a:spcAft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</a:rPr>
                <a:t>is</a:t>
              </a:r>
              <a:r>
                <a:rPr lang="it-IT" sz="1600" dirty="0">
                  <a:solidFill>
                    <a:prstClr val="white"/>
                  </a:solidFill>
                </a:rPr>
                <a:t> the city with the </a:t>
              </a:r>
              <a:r>
                <a:rPr lang="it-IT" sz="1600" dirty="0" err="1">
                  <a:solidFill>
                    <a:prstClr val="white"/>
                  </a:solidFill>
                </a:rPr>
                <a:t>highest</a:t>
              </a:r>
              <a:r>
                <a:rPr lang="it-IT" sz="1600" dirty="0">
                  <a:solidFill>
                    <a:prstClr val="white"/>
                  </a:solidFill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</a:rPr>
                <a:t>density</a:t>
              </a:r>
              <a:r>
                <a:rPr lang="it-IT" sz="1600" dirty="0">
                  <a:solidFill>
                    <a:prstClr val="white"/>
                  </a:solidFill>
                </a:rPr>
                <a:t> of </a:t>
              </a:r>
              <a:r>
                <a:rPr lang="it-IT" sz="1600" dirty="0" err="1">
                  <a:solidFill>
                    <a:prstClr val="white"/>
                  </a:solidFill>
                </a:rPr>
                <a:t>researchers</a:t>
              </a:r>
              <a:r>
                <a:rPr lang="it-IT" sz="1600" dirty="0">
                  <a:solidFill>
                    <a:prstClr val="white"/>
                  </a:solidFill>
                </a:rPr>
                <a:t> in Europe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Trieste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was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European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City of Science 2020</a:t>
              </a:r>
            </a:p>
            <a:p>
              <a:pPr marL="285750" indent="-285750">
                <a:buFont typeface="Wingdings" charset="2"/>
                <a:buChar char="ü"/>
                <a:defRPr/>
              </a:pPr>
              <a:endParaRPr lang="it-IT" sz="1600" dirty="0">
                <a:solidFill>
                  <a:prstClr val="white"/>
                </a:solidFill>
                <a:latin typeface="Calibri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Hosts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the National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s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ynchrotron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radiation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facility</a:t>
              </a:r>
              <a:r>
                <a:rPr lang="it-IT" sz="1600" dirty="0">
                  <a:solidFill>
                    <a:prstClr val="white"/>
                  </a:solidFill>
                  <a:latin typeface="Calibri"/>
                  <a:ea typeface="+mn-ea"/>
                  <a:cs typeface="+mn-cs"/>
                </a:rPr>
                <a:t> (Elettra)</a:t>
              </a:r>
            </a:p>
            <a:p>
              <a:pPr>
                <a:defRPr/>
              </a:pP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  <a:p>
              <a:pPr marL="285750" indent="-285750">
                <a:buFont typeface="Wingdings" charset="2"/>
                <a:buChar char="ü"/>
                <a:defRPr/>
              </a:pP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The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largest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it-IT" sz="1600" dirty="0" err="1">
                  <a:solidFill>
                    <a:prstClr val="white"/>
                  </a:solidFill>
                  <a:latin typeface="Calibri"/>
                </a:rPr>
                <a:t>national</a:t>
              </a:r>
              <a:r>
                <a:rPr lang="it-IT" sz="1600" dirty="0">
                  <a:solidFill>
                    <a:prstClr val="white"/>
                  </a:solidFill>
                  <a:latin typeface="Calibri"/>
                </a:rPr>
                <a:t> Science Park</a:t>
              </a:r>
              <a:endParaRPr lang="it-IT" sz="1600" dirty="0">
                <a:solidFill>
                  <a:prstClr val="white"/>
                </a:solidFill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031" y="330200"/>
            <a:ext cx="2027869" cy="202449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572375" y="1363426"/>
            <a:ext cx="95250" cy="885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0F56E3CD-142E-F32E-EFB6-406DD38ED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618" y="6092118"/>
            <a:ext cx="598196" cy="588389"/>
          </a:xfrm>
          <a:prstGeom prst="rect">
            <a:avLst/>
          </a:prstGeom>
        </p:spPr>
      </p:pic>
      <p:pic>
        <p:nvPicPr>
          <p:cNvPr id="19" name="Picture 4" descr="Screen Shot 2021-10-18 at 10.55.49.png">
            <a:extLst>
              <a:ext uri="{FF2B5EF4-FFF2-40B4-BE49-F238E27FC236}">
                <a16:creationId xmlns:a16="http://schemas.microsoft.com/office/drawing/2014/main" id="{887F1F39-2BDD-CA21-0F39-EFA11E6C7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052" y="6078736"/>
            <a:ext cx="3597896" cy="56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32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5750" y="137210"/>
            <a:ext cx="88582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/>
              <a:t>The Trieste International Foundation for </a:t>
            </a:r>
            <a:r>
              <a:rPr lang="it-IT" sz="3200" b="1" dirty="0" err="1"/>
              <a:t>Scientific</a:t>
            </a:r>
            <a:r>
              <a:rPr lang="it-IT" sz="3200" b="1" dirty="0"/>
              <a:t> Progress and </a:t>
            </a:r>
            <a:r>
              <a:rPr lang="it-IT" sz="3200" b="1" dirty="0" err="1"/>
              <a:t>Freedom</a:t>
            </a:r>
            <a:r>
              <a:rPr lang="it-IT" sz="3200" b="1" dirty="0"/>
              <a:t> (FIT)</a:t>
            </a:r>
            <a:r>
              <a:rPr lang="en-IE" sz="3200" b="1" dirty="0">
                <a:effectLst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001" y="1391474"/>
            <a:ext cx="84867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en-US" sz="2000" u="sng" dirty="0"/>
              <a:t>Created in 1988 by </a:t>
            </a:r>
            <a:r>
              <a:rPr lang="en-US" sz="2000" u="sng" dirty="0" err="1"/>
              <a:t>Abdus</a:t>
            </a:r>
            <a:r>
              <a:rPr lang="en-US" sz="2000" u="sng" dirty="0"/>
              <a:t> Salam </a:t>
            </a:r>
            <a:r>
              <a:rPr lang="en-US" sz="2000" dirty="0"/>
              <a:t>to promote and support the development, freedom and dissemination of science, and its peaceful applications.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dirty="0"/>
              <a:t>FIT is a </a:t>
            </a:r>
            <a:r>
              <a:rPr lang="en-US" sz="2000" u="sng" dirty="0"/>
              <a:t>private-law</a:t>
            </a:r>
            <a:r>
              <a:rPr lang="en-US" sz="2000" dirty="0"/>
              <a:t> entity regulated by statute and bylaws. Its legal status is </a:t>
            </a:r>
            <a:r>
              <a:rPr lang="en-US" sz="2000" u="sng" dirty="0"/>
              <a:t>recognized by the Italian Ministry of Education </a:t>
            </a:r>
            <a:r>
              <a:rPr lang="en-US" sz="2000" dirty="0"/>
              <a:t>(with </a:t>
            </a:r>
            <a:r>
              <a:rPr lang="en-US" sz="2000" i="1" dirty="0"/>
              <a:t>no restriction on any country, Taiwan included </a:t>
            </a:r>
            <a:r>
              <a:rPr lang="en-US" sz="2000" dirty="0"/>
              <a:t>). </a:t>
            </a:r>
          </a:p>
          <a:p>
            <a:pPr marL="342900" indent="-342900">
              <a:buFont typeface="Wingdings" charset="2"/>
              <a:buChar char="§"/>
            </a:pPr>
            <a:endParaRPr lang="en-US" sz="2000" dirty="0"/>
          </a:p>
          <a:p>
            <a:pPr marL="342900" indent="-342900">
              <a:buFont typeface="Wingdings" charset="2"/>
              <a:buChar char="§"/>
            </a:pPr>
            <a:r>
              <a:rPr lang="en-US" sz="2000" u="sng" dirty="0"/>
              <a:t>Members: most Trieste-based scientific institutions</a:t>
            </a:r>
            <a:r>
              <a:rPr lang="en-US" sz="2000" dirty="0"/>
              <a:t>, including ICTP, SISSA, TWAS, University of Trieste,</a:t>
            </a:r>
            <a:r>
              <a:rPr lang="it-IT" sz="2000" dirty="0"/>
              <a:t> the “Elettra” </a:t>
            </a:r>
            <a:r>
              <a:rPr lang="it-IT" sz="2000" dirty="0" err="1"/>
              <a:t>synchrotron</a:t>
            </a:r>
            <a:r>
              <a:rPr lang="it-IT" sz="2000" dirty="0"/>
              <a:t> </a:t>
            </a:r>
            <a:r>
              <a:rPr lang="it-IT" sz="2000" dirty="0" err="1"/>
              <a:t>radiation</a:t>
            </a:r>
            <a:r>
              <a:rPr lang="it-IT" sz="2000" dirty="0"/>
              <a:t> facility, etc.</a:t>
            </a:r>
          </a:p>
          <a:p>
            <a:pPr marL="342900" indent="-342900">
              <a:buFont typeface="Wingdings" charset="2"/>
              <a:buChar char="§"/>
            </a:pPr>
            <a:endParaRPr lang="it-IT" sz="2000" dirty="0"/>
          </a:p>
          <a:p>
            <a:pPr marL="342900" indent="-342900">
              <a:buFont typeface="Wingdings" charset="2"/>
              <a:buChar char="§"/>
            </a:pPr>
            <a:r>
              <a:rPr lang="it-IT" sz="2000" dirty="0"/>
              <a:t>FIT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organized</a:t>
            </a:r>
            <a:r>
              <a:rPr lang="it-IT" sz="2000" dirty="0"/>
              <a:t> ESOF2020, Trieste </a:t>
            </a:r>
            <a:r>
              <a:rPr lang="it-IT" sz="2000" dirty="0" err="1"/>
              <a:t>European</a:t>
            </a:r>
            <a:r>
              <a:rPr lang="it-IT" sz="2000" dirty="0"/>
              <a:t> City of Science, and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now</a:t>
            </a:r>
            <a:r>
              <a:rPr lang="it-IT" sz="2000" dirty="0"/>
              <a:t> in </a:t>
            </a:r>
            <a:r>
              <a:rPr lang="it-IT" sz="2000" dirty="0" err="1"/>
              <a:t>charge</a:t>
            </a:r>
            <a:r>
              <a:rPr lang="it-IT" sz="2000" dirty="0"/>
              <a:t> of A </a:t>
            </a:r>
            <a:r>
              <a:rPr lang="it-IT" sz="2000" dirty="0" err="1"/>
              <a:t>Laboratory</a:t>
            </a:r>
            <a:r>
              <a:rPr lang="it-IT" sz="2000" dirty="0"/>
              <a:t> on quantitative </a:t>
            </a:r>
            <a:r>
              <a:rPr lang="it-IT" sz="2000" dirty="0" err="1"/>
              <a:t>sustainability</a:t>
            </a:r>
            <a:r>
              <a:rPr lang="it-IT" sz="2000" dirty="0"/>
              <a:t> (TLQS)</a:t>
            </a:r>
          </a:p>
          <a:p>
            <a:pPr marL="342900" indent="-342900">
              <a:buFont typeface="Wingdings" charset="2"/>
              <a:buChar char="§"/>
            </a:pPr>
            <a:endParaRPr lang="it-IT" sz="2000" dirty="0"/>
          </a:p>
          <a:p>
            <a:pPr marL="342900" indent="-342900">
              <a:buFont typeface="Wingdings" charset="2"/>
              <a:buChar char="§"/>
            </a:pPr>
            <a:r>
              <a:rPr lang="it-IT" sz="2000" dirty="0"/>
              <a:t>FIT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signed</a:t>
            </a:r>
            <a:r>
              <a:rPr lang="it-IT" sz="2000" dirty="0"/>
              <a:t> on 2021 </a:t>
            </a:r>
            <a:r>
              <a:rPr lang="it-IT" sz="2000" dirty="0" err="1"/>
              <a:t>MoU</a:t>
            </a:r>
            <a:r>
              <a:rPr lang="it-IT" sz="2000" dirty="0"/>
              <a:t> with IUPAP, </a:t>
            </a:r>
            <a:r>
              <a:rPr lang="it-IT" sz="2000" dirty="0" err="1"/>
              <a:t>extended</a:t>
            </a:r>
            <a:r>
              <a:rPr lang="it-IT" sz="2000" dirty="0"/>
              <a:t> to 2026 </a:t>
            </a:r>
            <a:endParaRPr lang="en-US" sz="2000" dirty="0"/>
          </a:p>
          <a:p>
            <a:endParaRPr lang="en-IE" sz="2000" dirty="0">
              <a:effectLst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11979C0-A43D-1C27-81F1-6C369EEC6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135" y="6065864"/>
            <a:ext cx="629017" cy="618705"/>
          </a:xfrm>
          <a:prstGeom prst="rect">
            <a:avLst/>
          </a:prstGeom>
        </p:spPr>
      </p:pic>
      <p:pic>
        <p:nvPicPr>
          <p:cNvPr id="3" name="Picture 4" descr="Screen Shot 2021-10-18 at 10.55.49.png">
            <a:extLst>
              <a:ext uri="{FF2B5EF4-FFF2-40B4-BE49-F238E27FC236}">
                <a16:creationId xmlns:a16="http://schemas.microsoft.com/office/drawing/2014/main" id="{2385957C-4486-ED53-0E10-19377E2A1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92" y="6065864"/>
            <a:ext cx="4033615" cy="6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54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-fit-buil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40" y="1446879"/>
            <a:ext cx="3187269" cy="19821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002" y="326188"/>
            <a:ext cx="549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/>
              <a:t>FIT and IUPAP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E817714B-537A-5D09-384E-43CE9DF18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038" y="6035329"/>
            <a:ext cx="567373" cy="558072"/>
          </a:xfrm>
          <a:prstGeom prst="rect">
            <a:avLst/>
          </a:prstGeom>
        </p:spPr>
      </p:pic>
      <p:pic>
        <p:nvPicPr>
          <p:cNvPr id="9" name="Picture 4" descr="Screen Shot 2021-10-18 at 10.55.49.png">
            <a:extLst>
              <a:ext uri="{FF2B5EF4-FFF2-40B4-BE49-F238E27FC236}">
                <a16:creationId xmlns:a16="http://schemas.microsoft.com/office/drawing/2014/main" id="{95B25B94-B184-1983-82DB-CAEECB732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588" y="6091764"/>
            <a:ext cx="3404038" cy="53615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4D4548F-EB25-C8A2-722C-93739B60449D}"/>
              </a:ext>
            </a:extLst>
          </p:cNvPr>
          <p:cNvSpPr txBox="1"/>
          <p:nvPr/>
        </p:nvSpPr>
        <p:spPr>
          <a:xfrm>
            <a:off x="4027470" y="1409602"/>
            <a:ext cx="3708970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 algn="just">
              <a:buNone/>
            </a:pPr>
            <a:r>
              <a:rPr lang="en-IE" sz="2000" dirty="0"/>
              <a:t>In 2024 IUPAP </a:t>
            </a:r>
            <a:r>
              <a:rPr lang="en-IE" sz="2000" b="1" dirty="0"/>
              <a:t>moved its administrative offices </a:t>
            </a:r>
            <a:r>
              <a:rPr lang="en-IE" sz="2000" dirty="0"/>
              <a:t>at the first floor of </a:t>
            </a:r>
            <a:r>
              <a:rPr lang="en-IE" sz="2000" i="1" dirty="0" err="1"/>
              <a:t>SottoStazione</a:t>
            </a:r>
            <a:r>
              <a:rPr lang="en-IE" sz="2000" i="1" dirty="0"/>
              <a:t> </a:t>
            </a:r>
            <a:r>
              <a:rPr lang="en-IE" sz="2000" i="1" dirty="0" err="1"/>
              <a:t>Elettrica</a:t>
            </a:r>
            <a:r>
              <a:rPr lang="en-IE" sz="2000" i="1" dirty="0"/>
              <a:t> (SSE) building </a:t>
            </a:r>
            <a:r>
              <a:rPr lang="en-IE" sz="2000" dirty="0"/>
              <a:t>of </a:t>
            </a:r>
            <a:r>
              <a:rPr lang="en-IE" sz="2000" b="1" i="1" dirty="0"/>
              <a:t>Porto Vecchio.</a:t>
            </a:r>
            <a:endParaRPr lang="it-IT" sz="20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B2A593-0311-27C6-7597-9CC957CE7D20}"/>
              </a:ext>
            </a:extLst>
          </p:cNvPr>
          <p:cNvSpPr txBox="1"/>
          <p:nvPr/>
        </p:nvSpPr>
        <p:spPr>
          <a:xfrm>
            <a:off x="563002" y="3903360"/>
            <a:ext cx="5128251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>
                <a:effectLst/>
              </a:defRPr>
            </a:lvl1pPr>
          </a:lstStyle>
          <a:p>
            <a:pPr marL="0" indent="0">
              <a:buNone/>
            </a:pPr>
            <a:r>
              <a:rPr lang="en-IE" sz="2000" b="1" dirty="0"/>
              <a:t>IUPAP events held in Trieste:</a:t>
            </a:r>
          </a:p>
          <a:p>
            <a:pPr marL="0" indent="0">
              <a:buNone/>
            </a:pPr>
            <a:r>
              <a:rPr lang="en-IE" sz="2000" dirty="0"/>
              <a:t>2021: General Assembly</a:t>
            </a:r>
          </a:p>
          <a:p>
            <a:pPr marL="0" indent="0">
              <a:buNone/>
            </a:pPr>
            <a:r>
              <a:rPr lang="is-IS" sz="2000" dirty="0">
                <a:effectLst/>
              </a:rPr>
              <a:t>2022: IUPAP Centenary (with EC&amp;CC and GA</a:t>
            </a:r>
            <a:r>
              <a:rPr lang="is-IS" sz="1800" dirty="0">
                <a:effectLst/>
              </a:rPr>
              <a:t>)</a:t>
            </a:r>
            <a:r>
              <a:rPr lang="en-IE" sz="1800" dirty="0"/>
              <a:t> </a:t>
            </a:r>
            <a:endParaRPr lang="it-IT" dirty="0"/>
          </a:p>
        </p:txBody>
      </p:sp>
      <p:pic>
        <p:nvPicPr>
          <p:cNvPr id="12" name="Picture 7" descr="iupap-ga-ictp.jpg">
            <a:extLst>
              <a:ext uri="{FF2B5EF4-FFF2-40B4-BE49-F238E27FC236}">
                <a16:creationId xmlns:a16="http://schemas.microsoft.com/office/drawing/2014/main" id="{E2DB1E2B-2F78-B553-0C4F-9AEB8D971D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2" t="7679" r="169"/>
          <a:stretch/>
        </p:blipFill>
        <p:spPr>
          <a:xfrm>
            <a:off x="6057900" y="3708704"/>
            <a:ext cx="2355082" cy="173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08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671298" y="1320603"/>
            <a:ext cx="72027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Stefano Fantoni </a:t>
            </a:r>
            <a:r>
              <a:rPr lang="it-IT" sz="2400" i="1" dirty="0" err="1"/>
              <a:t>Secretary</a:t>
            </a:r>
            <a:r>
              <a:rPr lang="it-IT" sz="2400" i="1" dirty="0"/>
              <a:t> General for Admin Affairs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9561" y="2474337"/>
            <a:ext cx="8307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Gabriella Marra  </a:t>
            </a:r>
            <a:r>
              <a:rPr lang="it-IT" sz="2400" i="1" dirty="0"/>
              <a:t>IUPAP</a:t>
            </a:r>
            <a:r>
              <a:rPr lang="it-IT" sz="2400" b="1" dirty="0"/>
              <a:t> </a:t>
            </a:r>
            <a:r>
              <a:rPr lang="it-IT" sz="2400" i="1" dirty="0" err="1"/>
              <a:t>Secretary</a:t>
            </a:r>
            <a:endParaRPr lang="it-IT" sz="2400" i="1" dirty="0"/>
          </a:p>
        </p:txBody>
      </p:sp>
      <p:sp>
        <p:nvSpPr>
          <p:cNvPr id="35" name="Rectangle 34"/>
          <p:cNvSpPr/>
          <p:nvPr/>
        </p:nvSpPr>
        <p:spPr>
          <a:xfrm>
            <a:off x="671298" y="1733329"/>
            <a:ext cx="6598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b="1" dirty="0"/>
              <a:t>Sandro Scandolo </a:t>
            </a:r>
            <a:r>
              <a:rPr lang="it-IT" sz="2400" i="1" dirty="0" err="1"/>
              <a:t>Deputy</a:t>
            </a:r>
            <a:r>
              <a:rPr lang="it-IT" sz="2400" i="1" dirty="0"/>
              <a:t> </a:t>
            </a:r>
            <a:r>
              <a:rPr lang="it-IT" sz="2400" i="1" dirty="0" err="1"/>
              <a:t>Secretary</a:t>
            </a:r>
            <a:r>
              <a:rPr lang="it-IT" sz="2400" i="1" dirty="0"/>
              <a:t> General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9561" y="5249904"/>
            <a:ext cx="7050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+mj-lt"/>
              </a:rPr>
              <a:t>Contacts</a:t>
            </a:r>
            <a:r>
              <a:rPr lang="it-IT" sz="1600" b="1" dirty="0">
                <a:latin typeface="+mj-lt"/>
              </a:rPr>
              <a:t>: </a:t>
            </a:r>
          </a:p>
          <a:p>
            <a:r>
              <a:rPr lang="it-IT" sz="1600" u="sng" dirty="0" err="1">
                <a:latin typeface="+mj-lt"/>
                <a:cs typeface="Courier"/>
              </a:rPr>
              <a:t>secretariat@iupap.org</a:t>
            </a:r>
            <a:r>
              <a:rPr lang="it-IT" sz="1600" u="sng" dirty="0">
                <a:latin typeface="+mj-lt"/>
                <a:cs typeface="Courier"/>
              </a:rPr>
              <a:t> </a:t>
            </a:r>
            <a:r>
              <a:rPr lang="it-IT" sz="1600" dirty="0">
                <a:latin typeface="+mj-lt"/>
                <a:cs typeface="Courier"/>
              </a:rPr>
              <a:t>(</a:t>
            </a:r>
            <a:r>
              <a:rPr lang="it-IT" sz="1600" dirty="0" err="1">
                <a:latin typeface="+mj-lt"/>
                <a:cs typeface="Courier"/>
              </a:rPr>
              <a:t>all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administrative</a:t>
            </a:r>
            <a:r>
              <a:rPr lang="it-IT" sz="1600" dirty="0">
                <a:latin typeface="+mj-lt"/>
                <a:cs typeface="Courier"/>
              </a:rPr>
              <a:t> </a:t>
            </a:r>
            <a:r>
              <a:rPr lang="it-IT" sz="1600" dirty="0" err="1">
                <a:latin typeface="+mj-lt"/>
                <a:cs typeface="Courier"/>
              </a:rPr>
              <a:t>matters</a:t>
            </a:r>
            <a:r>
              <a:rPr lang="it-IT" sz="1600" dirty="0">
                <a:latin typeface="+mj-lt"/>
                <a:cs typeface="Courier"/>
              </a:rPr>
              <a:t>)</a:t>
            </a:r>
          </a:p>
          <a:p>
            <a:r>
              <a:rPr lang="it-IT" sz="1600" u="sng" dirty="0" err="1">
                <a:latin typeface="+mj-lt"/>
              </a:rPr>
              <a:t>communication@iupap.org</a:t>
            </a:r>
            <a:r>
              <a:rPr lang="it-IT" sz="1600" dirty="0">
                <a:latin typeface="+mj-lt"/>
              </a:rPr>
              <a:t>  (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Web updates, newsletter, etc.</a:t>
            </a:r>
            <a:r>
              <a:rPr lang="it-IT" sz="1600" dirty="0">
                <a:latin typeface="+mj-lt"/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999" y="232304"/>
            <a:ext cx="4749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IUPAP team in Trieste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9930" y="4687380"/>
            <a:ext cx="7396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/>
              <a:t>Francesca Zavino </a:t>
            </a:r>
            <a:r>
              <a:rPr lang="it-IT" sz="2400" dirty="0"/>
              <a:t>IUPAP </a:t>
            </a:r>
            <a:r>
              <a:rPr lang="it-IT" sz="2400" i="1" dirty="0" err="1"/>
              <a:t>Communication</a:t>
            </a:r>
            <a:endParaRPr lang="it-IT" sz="2400" i="1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72F6AF9A-EC50-64ED-C0B8-B84112CFB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830" y="6181760"/>
            <a:ext cx="581775" cy="572238"/>
          </a:xfrm>
          <a:prstGeom prst="rect">
            <a:avLst/>
          </a:prstGeom>
        </p:spPr>
      </p:pic>
      <p:pic>
        <p:nvPicPr>
          <p:cNvPr id="6" name="Picture 4" descr="Screen Shot 2021-10-18 at 10.55.49.png">
            <a:extLst>
              <a:ext uri="{FF2B5EF4-FFF2-40B4-BE49-F238E27FC236}">
                <a16:creationId xmlns:a16="http://schemas.microsoft.com/office/drawing/2014/main" id="{7DDA5362-938B-CDED-D025-835C63F2E2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516" y="6181760"/>
            <a:ext cx="3633142" cy="57223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ECBC898-3974-2164-F96C-D5C7D7A29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6936" y="2305579"/>
            <a:ext cx="1260845" cy="126084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ABA9834-94CA-C14B-06D8-4AA177151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223" y="4687380"/>
            <a:ext cx="830997" cy="8309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DF55BF12-E312-DAD0-ECC4-D98DCC4FD4DA}"/>
              </a:ext>
            </a:extLst>
          </p:cNvPr>
          <p:cNvSpPr txBox="1"/>
          <p:nvPr/>
        </p:nvSpPr>
        <p:spPr>
          <a:xfrm>
            <a:off x="629473" y="3826125"/>
            <a:ext cx="4011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Ariella </a:t>
            </a:r>
            <a:r>
              <a:rPr lang="en-US" sz="2400" b="1" dirty="0" err="1"/>
              <a:t>Kranjek</a:t>
            </a:r>
            <a:r>
              <a:rPr lang="en-US" sz="2400" b="1" dirty="0"/>
              <a:t>   </a:t>
            </a:r>
            <a:r>
              <a:rPr lang="en-US" sz="2400" i="1" dirty="0"/>
              <a:t>FIT Secretary 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E0AAC32-4D83-5061-E15F-9B4D1E82C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1049" y="3677086"/>
            <a:ext cx="913312" cy="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08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986" y="6035453"/>
            <a:ext cx="679247" cy="668112"/>
          </a:xfrm>
          <a:prstGeom prst="rect">
            <a:avLst/>
          </a:prstGeom>
        </p:spPr>
      </p:pic>
      <p:pic>
        <p:nvPicPr>
          <p:cNvPr id="5" name="Picture 4" descr="Screen Shot 2021-10-18 at 10.5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60" y="6035453"/>
            <a:ext cx="4020479" cy="63324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69116" y="1843950"/>
            <a:ext cx="860576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Work side by side with the </a:t>
            </a:r>
            <a:r>
              <a:rPr lang="it-IT" sz="2000" i="0" dirty="0">
                <a:solidFill>
                  <a:srgbClr val="000000"/>
                </a:solidFill>
                <a:effectLst/>
                <a:latin typeface="+mj-lt"/>
              </a:rPr>
              <a:t>General </a:t>
            </a:r>
            <a:r>
              <a:rPr lang="it-IT" sz="2000" i="0" dirty="0" err="1">
                <a:solidFill>
                  <a:srgbClr val="000000"/>
                </a:solidFill>
                <a:effectLst/>
                <a:latin typeface="+mj-lt"/>
              </a:rPr>
              <a:t>Secretary</a:t>
            </a:r>
            <a:r>
              <a:rPr lang="it-IT" sz="2000" i="0" dirty="0">
                <a:solidFill>
                  <a:srgbClr val="000000"/>
                </a:solidFill>
                <a:effectLst/>
                <a:latin typeface="+mj-lt"/>
              </a:rPr>
              <a:t> for Legal and Financial Affairs;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Support to IUPAP official meetings;</a:t>
            </a:r>
            <a:endParaRPr lang="it-IT" sz="2000" i="0" dirty="0">
              <a:solidFill>
                <a:srgbClr val="000000"/>
              </a:solidFill>
              <a:effectLst/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Support to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all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processes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related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to Conferences and Awards;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Database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preparation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invoicing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dues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, payments,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assistance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in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analyzing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statements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all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administrative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matters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000000"/>
                </a:solidFill>
                <a:latin typeface="+mj-lt"/>
              </a:rPr>
              <a:t>IDSSD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preliminary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 support </a:t>
            </a:r>
            <a:r>
              <a:rPr lang="it-IT" sz="2000" dirty="0" err="1">
                <a:solidFill>
                  <a:srgbClr val="000000"/>
                </a:solidFill>
                <a:latin typeface="+mj-lt"/>
              </a:rPr>
              <a:t>administration</a:t>
            </a:r>
            <a:r>
              <a:rPr lang="it-IT" sz="2000" dirty="0">
                <a:solidFill>
                  <a:srgbClr val="000000"/>
                </a:solidFill>
                <a:latin typeface="+mj-lt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B050"/>
                </a:solidFill>
                <a:latin typeface="+mj-lt"/>
              </a:rPr>
              <a:t>Matters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related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to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possible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corporate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members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(BSBF2024) and to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sustainability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it-IT" sz="2000" dirty="0" err="1">
                <a:solidFill>
                  <a:srgbClr val="00B050"/>
                </a:solidFill>
                <a:latin typeface="+mj-lt"/>
              </a:rPr>
              <a:t>research</a:t>
            </a:r>
            <a:r>
              <a:rPr lang="it-IT" sz="2000" dirty="0">
                <a:solidFill>
                  <a:srgbClr val="00B050"/>
                </a:solidFill>
                <a:latin typeface="+mj-lt"/>
              </a:rPr>
              <a:t> (TLQS)</a:t>
            </a:r>
          </a:p>
          <a:p>
            <a:endParaRPr lang="it-IT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+mj-lt"/>
              </a:rPr>
              <a:t>COMMUNICATION (</a:t>
            </a:r>
            <a:r>
              <a:rPr lang="it-IT" sz="2000" b="1" i="1" dirty="0">
                <a:latin typeface="+mj-lt"/>
              </a:rPr>
              <a:t>Sandro Scandolo</a:t>
            </a:r>
            <a:r>
              <a:rPr lang="it-IT" sz="2000" dirty="0">
                <a:latin typeface="+mj-lt"/>
              </a:rPr>
              <a:t>)</a:t>
            </a:r>
          </a:p>
          <a:p>
            <a:pPr marL="401638" lvl="1" indent="-38100"/>
            <a:r>
              <a:rPr lang="it-IT" sz="2000" dirty="0">
                <a:latin typeface="+mj-lt"/>
              </a:rPr>
              <a:t>(website, newsletter, social media management)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0299" y="318068"/>
            <a:ext cx="7792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/>
              <a:t>FIT and IUPAP: </a:t>
            </a:r>
            <a:r>
              <a:rPr lang="it-IT" sz="4000" b="1" dirty="0" err="1"/>
              <a:t>Main</a:t>
            </a:r>
            <a:r>
              <a:rPr lang="it-IT" sz="4000" b="1" dirty="0"/>
              <a:t> activities 2024 </a:t>
            </a:r>
          </a:p>
        </p:txBody>
      </p:sp>
    </p:spTree>
    <p:extLst>
      <p:ext uri="{BB962C8B-B14F-4D97-AF65-F5344CB8AC3E}">
        <p14:creationId xmlns:p14="http://schemas.microsoft.com/office/powerpoint/2010/main" val="4113511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7E80AA-2F99-1ACD-993F-6625261F6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16988"/>
            <a:ext cx="8229600" cy="122402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sz="3600" b="1" dirty="0"/>
              <a:t>TWO «KEEP AT HAND» SLIDES</a:t>
            </a:r>
          </a:p>
          <a:p>
            <a:pPr marL="0" indent="0" algn="ctr">
              <a:buNone/>
            </a:pPr>
            <a:r>
              <a:rPr lang="it-IT" sz="3600" dirty="0"/>
              <a:t>for </a:t>
            </a:r>
            <a:r>
              <a:rPr lang="it-IT" sz="3600" dirty="0" err="1"/>
              <a:t>administration</a:t>
            </a:r>
            <a:endParaRPr lang="it-IT" sz="3600" dirty="0"/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47B02DAC-D55C-EE2A-4B62-DBC040BC192E}"/>
              </a:ext>
            </a:extLst>
          </p:cNvPr>
          <p:cNvSpPr/>
          <p:nvPr/>
        </p:nvSpPr>
        <p:spPr>
          <a:xfrm>
            <a:off x="6569242" y="348916"/>
            <a:ext cx="2117558" cy="1612231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FOR COMMISSION CHAIRS</a:t>
            </a:r>
          </a:p>
        </p:txBody>
      </p:sp>
    </p:spTree>
    <p:extLst>
      <p:ext uri="{BB962C8B-B14F-4D97-AF65-F5344CB8AC3E}">
        <p14:creationId xmlns:p14="http://schemas.microsoft.com/office/powerpoint/2010/main" val="729921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6BDAB9-EB99-A54E-BB1D-F99E0CD1A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F11EF9-76E4-F068-1805-99B780B21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974" y="6061644"/>
            <a:ext cx="627227" cy="616945"/>
          </a:xfrm>
          <a:prstGeom prst="rect">
            <a:avLst/>
          </a:prstGeom>
        </p:spPr>
      </p:pic>
      <p:pic>
        <p:nvPicPr>
          <p:cNvPr id="5" name="Picture 4" descr="Screen Shot 2021-10-18 at 10.55.49.png">
            <a:extLst>
              <a:ext uri="{FF2B5EF4-FFF2-40B4-BE49-F238E27FC236}">
                <a16:creationId xmlns:a16="http://schemas.microsoft.com/office/drawing/2014/main" id="{524817F5-EEA7-991B-20C6-8324CFC01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46" y="6087837"/>
            <a:ext cx="3584397" cy="56456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A6786C9-08EE-D928-628A-BB50580880B7}"/>
              </a:ext>
            </a:extLst>
          </p:cNvPr>
          <p:cNvSpPr txBox="1"/>
          <p:nvPr/>
        </p:nvSpPr>
        <p:spPr>
          <a:xfrm>
            <a:off x="232426" y="189301"/>
            <a:ext cx="60656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b="1" dirty="0" err="1"/>
              <a:t>Early</a:t>
            </a:r>
            <a:r>
              <a:rPr lang="it-IT" sz="4000" b="1" dirty="0"/>
              <a:t> Career Scientist </a:t>
            </a:r>
            <a:r>
              <a:rPr lang="it-IT" sz="4000" b="1" dirty="0" err="1"/>
              <a:t>Prize</a:t>
            </a:r>
            <a:r>
              <a:rPr lang="it-IT" sz="4000" b="1" dirty="0"/>
              <a:t> </a:t>
            </a:r>
          </a:p>
          <a:p>
            <a:r>
              <a:rPr lang="it-IT" sz="2400" b="1" i="1" dirty="0"/>
              <a:t>information </a:t>
            </a:r>
            <a:r>
              <a:rPr lang="it-IT" sz="2400" b="1" i="1" dirty="0" err="1"/>
              <a:t>needed</a:t>
            </a:r>
            <a:r>
              <a:rPr lang="it-IT" sz="2400" b="1" i="1" dirty="0"/>
              <a:t> by IUPAP </a:t>
            </a:r>
            <a:r>
              <a:rPr lang="it-IT" sz="2400" b="1" i="1" dirty="0" err="1"/>
              <a:t>Secretariat</a:t>
            </a:r>
            <a:endParaRPr lang="it-IT" sz="2400" b="1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B93FD7D-B834-A5DE-E808-E382203167C5}"/>
              </a:ext>
            </a:extLst>
          </p:cNvPr>
          <p:cNvSpPr txBox="1"/>
          <p:nvPr/>
        </p:nvSpPr>
        <p:spPr>
          <a:xfrm>
            <a:off x="527111" y="1404429"/>
            <a:ext cx="8089771" cy="4631024"/>
          </a:xfrm>
          <a:prstGeom prst="rect">
            <a:avLst/>
          </a:prstGeom>
          <a:noFill/>
        </p:spPr>
        <p:txBody>
          <a:bodyPr wrap="square">
            <a:normAutofit fontScale="92500" lnSpcReduction="20000"/>
          </a:bodyPr>
          <a:lstStyle/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it-IT" b="1" i="0" dirty="0" err="1">
                <a:solidFill>
                  <a:srgbClr val="222222"/>
                </a:solidFill>
                <a:effectLst/>
                <a:latin typeface="+mj-lt"/>
              </a:rPr>
              <a:t>medals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:</a:t>
            </a:r>
          </a:p>
          <a:p>
            <a:pPr algn="l"/>
            <a:endParaRPr lang="it-IT" dirty="0">
              <a:solidFill>
                <a:srgbClr val="222222"/>
              </a:solidFill>
              <a:latin typeface="+mj-lt"/>
            </a:endParaRPr>
          </a:p>
          <a:p>
            <a:pPr marL="1028700" lvl="2" indent="46038"/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names of the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awardees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and the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year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of the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prize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.</a:t>
            </a:r>
          </a:p>
          <a:p>
            <a:pPr marL="1028700" lvl="2" indent="46038"/>
            <a:r>
              <a:rPr lang="it-IT" dirty="0">
                <a:solidFill>
                  <a:srgbClr val="222222"/>
                </a:solidFill>
                <a:latin typeface="+mj-lt"/>
              </a:rPr>
              <a:t>Name, </a:t>
            </a:r>
            <a:r>
              <a:rPr lang="it-IT" dirty="0" err="1">
                <a:solidFill>
                  <a:srgbClr val="222222"/>
                </a:solidFill>
                <a:latin typeface="+mj-lt"/>
              </a:rPr>
              <a:t>address</a:t>
            </a:r>
            <a:r>
              <a:rPr lang="it-IT" dirty="0">
                <a:solidFill>
                  <a:srgbClr val="222222"/>
                </a:solidFill>
                <a:latin typeface="+mj-lt"/>
              </a:rPr>
              <a:t> and a phone </a:t>
            </a:r>
            <a:r>
              <a:rPr lang="it-IT" dirty="0" err="1">
                <a:solidFill>
                  <a:srgbClr val="222222"/>
                </a:solidFill>
                <a:latin typeface="+mj-lt"/>
              </a:rPr>
              <a:t>number</a:t>
            </a:r>
            <a:r>
              <a:rPr lang="it-IT" dirty="0">
                <a:solidFill>
                  <a:srgbClr val="222222"/>
                </a:solidFill>
                <a:latin typeface="+mj-lt"/>
              </a:rPr>
              <a:t> for the delivery</a:t>
            </a:r>
            <a:endParaRPr lang="it-IT" b="0" i="0" dirty="0">
              <a:solidFill>
                <a:srgbClr val="222222"/>
              </a:solidFill>
              <a:effectLst/>
              <a:latin typeface="+mj-lt"/>
            </a:endParaRPr>
          </a:p>
          <a:p>
            <a:pPr algn="l"/>
            <a:endParaRPr lang="it-IT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it-IT" b="1" i="0" dirty="0">
                <a:solidFill>
                  <a:srgbClr val="222222"/>
                </a:solidFill>
                <a:effectLst/>
                <a:latin typeface="+mj-lt"/>
              </a:rPr>
              <a:t>bank </a:t>
            </a:r>
            <a:r>
              <a:rPr lang="it-IT" b="1" i="0" dirty="0" err="1">
                <a:solidFill>
                  <a:srgbClr val="222222"/>
                </a:solidFill>
                <a:effectLst/>
                <a:latin typeface="+mj-lt"/>
              </a:rPr>
              <a:t>details</a:t>
            </a:r>
            <a:r>
              <a:rPr lang="it-IT" b="1" i="0" dirty="0">
                <a:solidFill>
                  <a:srgbClr val="222222"/>
                </a:solidFill>
                <a:effectLst/>
                <a:latin typeface="+mj-lt"/>
              </a:rPr>
              <a:t> for the 1000 CHF </a:t>
            </a:r>
            <a:r>
              <a:rPr lang="it-IT" b="1" i="0" dirty="0" err="1">
                <a:solidFill>
                  <a:srgbClr val="222222"/>
                </a:solidFill>
                <a:effectLst/>
                <a:latin typeface="+mj-lt"/>
              </a:rPr>
              <a:t>monetary</a:t>
            </a:r>
            <a:r>
              <a:rPr lang="it-IT" b="1" i="0" dirty="0">
                <a:solidFill>
                  <a:srgbClr val="222222"/>
                </a:solidFill>
                <a:effectLst/>
                <a:latin typeface="+mj-lt"/>
              </a:rPr>
              <a:t> </a:t>
            </a:r>
            <a:r>
              <a:rPr lang="it-IT" b="1" i="0" dirty="0" err="1">
                <a:solidFill>
                  <a:srgbClr val="222222"/>
                </a:solidFill>
                <a:effectLst/>
                <a:latin typeface="+mj-lt"/>
              </a:rPr>
              <a:t>prize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:</a:t>
            </a:r>
          </a:p>
          <a:p>
            <a:pPr marL="1074738" algn="l"/>
            <a:endParaRPr lang="it-IT" sz="1600" b="0" i="0" dirty="0">
              <a:solidFill>
                <a:srgbClr val="000000"/>
              </a:solidFill>
              <a:effectLst/>
              <a:latin typeface="+mj-lt"/>
            </a:endParaRPr>
          </a:p>
          <a:p>
            <a:pPr marL="1074738" algn="l"/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Name and 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surname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 of the 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payee</a:t>
            </a:r>
            <a:endParaRPr lang="it-IT" sz="1600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1074738" algn="l"/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address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 of the 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payee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email of the 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payee</a:t>
            </a:r>
            <a:endParaRPr lang="it-IT" sz="1600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1074738" algn="l"/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Name of Bank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Address</a:t>
            </a: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 of Bank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Country of Bank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Swift of Bank/ ABA 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number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Account </a:t>
            </a:r>
            <a:r>
              <a:rPr lang="it-IT" sz="1600" b="0" i="0" dirty="0" err="1">
                <a:solidFill>
                  <a:srgbClr val="000000"/>
                </a:solidFill>
                <a:effectLst/>
                <a:latin typeface="+mj-lt"/>
              </a:rPr>
              <a:t>number</a:t>
            </a:r>
            <a:b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it-IT" sz="1600" b="0" i="0" dirty="0">
                <a:solidFill>
                  <a:srgbClr val="000000"/>
                </a:solidFill>
                <a:effectLst/>
                <a:latin typeface="+mj-lt"/>
              </a:rPr>
              <a:t>IBAN</a:t>
            </a:r>
            <a:endParaRPr lang="it-IT" sz="1600" b="0" i="0" dirty="0">
              <a:solidFill>
                <a:srgbClr val="222222"/>
              </a:solidFill>
              <a:effectLst/>
              <a:latin typeface="+mj-lt"/>
            </a:endParaRPr>
          </a:p>
          <a:p>
            <a:pPr algn="l"/>
            <a:endParaRPr lang="it-IT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for the </a:t>
            </a:r>
            <a:r>
              <a:rPr lang="it-IT" b="1" i="0" dirty="0">
                <a:solidFill>
                  <a:srgbClr val="222222"/>
                </a:solidFill>
                <a:effectLst/>
                <a:latin typeface="+mj-lt"/>
              </a:rPr>
              <a:t>news on the website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,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send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an email to Francesca Zavino on </a:t>
            </a:r>
            <a:r>
              <a:rPr lang="it-IT" b="0" i="0" dirty="0">
                <a:solidFill>
                  <a:srgbClr val="1155CC"/>
                </a:solidFill>
                <a:effectLst/>
                <a:latin typeface="+mj-lt"/>
                <a:hlinkClick r:id="rId4"/>
              </a:rPr>
              <a:t>communication@iupap.org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 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sending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her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a photo, the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motivation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for the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prize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and a short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bio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.</a:t>
            </a:r>
          </a:p>
          <a:p>
            <a:pPr marL="285750" indent="-285750" algn="l">
              <a:buFontTx/>
              <a:buChar char="-"/>
            </a:pPr>
            <a:endParaRPr lang="it-IT" b="0" i="0" dirty="0">
              <a:solidFill>
                <a:srgbClr val="222222"/>
              </a:solidFill>
              <a:effectLst/>
              <a:latin typeface="+mj-lt"/>
            </a:endParaRPr>
          </a:p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it-IT" b="1" i="0" dirty="0">
                <a:solidFill>
                  <a:srgbClr val="222222"/>
                </a:solidFill>
                <a:effectLst/>
                <a:latin typeface="+mj-lt"/>
              </a:rPr>
              <a:t>Certificate</a:t>
            </a:r>
            <a:r>
              <a:rPr lang="it-IT" dirty="0">
                <a:solidFill>
                  <a:srgbClr val="222222"/>
                </a:solidFill>
                <a:latin typeface="+mj-lt"/>
              </a:rPr>
              <a:t> </a:t>
            </a:r>
            <a:r>
              <a:rPr lang="it-IT" dirty="0" err="1">
                <a:solidFill>
                  <a:srgbClr val="222222"/>
                </a:solidFill>
                <a:latin typeface="+mj-lt"/>
              </a:rPr>
              <a:t>is</a:t>
            </a:r>
            <a:r>
              <a:rPr lang="it-IT" dirty="0">
                <a:solidFill>
                  <a:srgbClr val="222222"/>
                </a:solidFill>
                <a:latin typeface="+mj-lt"/>
              </a:rPr>
              <a:t> </a:t>
            </a:r>
            <a:r>
              <a:rPr lang="it-IT" dirty="0" err="1">
                <a:solidFill>
                  <a:srgbClr val="222222"/>
                </a:solidFill>
                <a:latin typeface="+mj-lt"/>
              </a:rPr>
              <a:t>filled</a:t>
            </a:r>
            <a:r>
              <a:rPr lang="it-IT" dirty="0">
                <a:solidFill>
                  <a:srgbClr val="222222"/>
                </a:solidFill>
                <a:latin typeface="+mj-lt"/>
              </a:rPr>
              <a:t> and printed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autonomously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by the Commission (template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sent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 by 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+mj-lt"/>
              </a:rPr>
              <a:t>secretariat</a:t>
            </a:r>
            <a:r>
              <a:rPr lang="it-IT" b="0" i="0" dirty="0">
                <a:solidFill>
                  <a:srgbClr val="222222"/>
                </a:solidFill>
                <a:effectLst/>
                <a:latin typeface="+mj-lt"/>
              </a:rPr>
              <a:t>)</a:t>
            </a:r>
          </a:p>
          <a:p>
            <a:pPr marL="285750" indent="-285750" algn="l">
              <a:buFontTx/>
              <a:buChar char="-"/>
            </a:pPr>
            <a:endParaRPr lang="it-IT" b="0" i="0" dirty="0">
              <a:solidFill>
                <a:srgbClr val="222222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8288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5685E-EFDE-8255-9115-1A669A680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D808A4-4E2D-494F-BF29-E1CCB172B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94" y="6071322"/>
            <a:ext cx="655608" cy="644861"/>
          </a:xfrm>
          <a:prstGeom prst="rect">
            <a:avLst/>
          </a:prstGeom>
        </p:spPr>
      </p:pic>
      <p:pic>
        <p:nvPicPr>
          <p:cNvPr id="5" name="Picture 4" descr="Screen Shot 2021-10-18 at 10.55.49.png">
            <a:extLst>
              <a:ext uri="{FF2B5EF4-FFF2-40B4-BE49-F238E27FC236}">
                <a16:creationId xmlns:a16="http://schemas.microsoft.com/office/drawing/2014/main" id="{C20D5080-B8B2-4779-4E9A-C937507EFC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350" y="6071322"/>
            <a:ext cx="3792740" cy="59737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EF2BAE7-0258-98D0-B9A1-3DFD23267847}"/>
              </a:ext>
            </a:extLst>
          </p:cNvPr>
          <p:cNvSpPr/>
          <p:nvPr/>
        </p:nvSpPr>
        <p:spPr>
          <a:xfrm>
            <a:off x="269116" y="1438836"/>
            <a:ext cx="8605766" cy="4353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err="1">
                <a:latin typeface="+mj-lt"/>
                <a:cs typeface="Arial" panose="020B0604020202020204" pitchFamily="34" charset="0"/>
              </a:rPr>
              <a:t>Reimbursement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of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expenses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are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managed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sending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the IUPAP </a:t>
            </a:r>
            <a:r>
              <a:rPr lang="it-IT" sz="2000" b="1" dirty="0" err="1">
                <a:latin typeface="+mj-lt"/>
                <a:cs typeface="Arial" panose="020B0604020202020204" pitchFamily="34" charset="0"/>
              </a:rPr>
              <a:t>claim</a:t>
            </a:r>
            <a:r>
              <a:rPr lang="it-IT"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b="1" dirty="0" err="1">
                <a:latin typeface="+mj-lt"/>
                <a:cs typeface="Arial" panose="020B0604020202020204" pitchFamily="34" charset="0"/>
              </a:rPr>
              <a:t>form</a:t>
            </a:r>
            <a:r>
              <a:rPr lang="it-IT" sz="2000" b="1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(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provided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by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Secretariat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latin typeface="+mj-lt"/>
              <a:cs typeface="Arial" panose="020B0604020202020204" pitchFamily="34" charset="0"/>
            </a:endParaRPr>
          </a:p>
          <a:p>
            <a:r>
              <a:rPr lang="it-IT" sz="2000" dirty="0" err="1">
                <a:latin typeface="+mj-lt"/>
                <a:cs typeface="Arial" panose="020B0604020202020204" pitchFamily="34" charset="0"/>
              </a:rPr>
              <a:t>Suggestions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to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fasten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process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dirty="0">
                <a:latin typeface="+mj-lt"/>
                <a:cs typeface="Arial" panose="020B0604020202020204" pitchFamily="34" charset="0"/>
              </a:rPr>
              <a:t>Follow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instructions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in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claim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form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and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provide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receipts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and/or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invoices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related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to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expenses</a:t>
            </a:r>
            <a:endParaRPr lang="it-IT" sz="20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dirty="0">
                <a:latin typeface="+mj-lt"/>
                <a:cs typeface="Arial" panose="020B0604020202020204" pitchFamily="34" charset="0"/>
              </a:rPr>
              <a:t>Always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provide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all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bank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details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needed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in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claim</a:t>
            </a:r>
            <a:endParaRPr lang="it-IT" sz="2000" dirty="0">
              <a:latin typeface="+mj-lt"/>
              <a:cs typeface="Arial" panose="020B0604020202020204" pitchFamily="34" charset="0"/>
            </a:endParaRPr>
          </a:p>
          <a:p>
            <a:pPr marL="1257300" lvl="2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it-IT" sz="2000" dirty="0">
                <a:latin typeface="+mj-lt"/>
                <a:cs typeface="Arial" panose="020B0604020202020204" pitchFamily="34" charset="0"/>
              </a:rPr>
              <a:t>Indicate the </a:t>
            </a:r>
            <a:r>
              <a:rPr lang="it-IT" sz="2000" u="sng" dirty="0" err="1">
                <a:latin typeface="+mj-lt"/>
                <a:cs typeface="Arial" panose="020B0604020202020204" pitchFamily="34" charset="0"/>
              </a:rPr>
              <a:t>preferred</a:t>
            </a:r>
            <a:r>
              <a:rPr lang="it-IT" sz="2000" u="sng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u="sng" dirty="0" err="1">
                <a:latin typeface="+mj-lt"/>
                <a:cs typeface="Arial" panose="020B0604020202020204" pitchFamily="34" charset="0"/>
              </a:rPr>
              <a:t>currency</a:t>
            </a:r>
            <a:r>
              <a:rPr lang="it-IT" sz="2000" u="sng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for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reimbursement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.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All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conversions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are made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centrally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at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the moment of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reimbursement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according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 to the date of the </a:t>
            </a:r>
            <a:r>
              <a:rPr lang="it-IT" sz="2000" dirty="0" err="1">
                <a:latin typeface="+mj-lt"/>
                <a:cs typeface="Arial" panose="020B0604020202020204" pitchFamily="34" charset="0"/>
              </a:rPr>
              <a:t>expense</a:t>
            </a:r>
            <a:r>
              <a:rPr lang="it-IT" sz="2000" dirty="0">
                <a:latin typeface="+mj-l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328ACA-EA62-428F-12BE-146018C2C90B}"/>
              </a:ext>
            </a:extLst>
          </p:cNvPr>
          <p:cNvSpPr txBox="1"/>
          <p:nvPr/>
        </p:nvSpPr>
        <p:spPr>
          <a:xfrm>
            <a:off x="290299" y="318068"/>
            <a:ext cx="8691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err="1">
                <a:latin typeface="+mj-lt"/>
                <a:cs typeface="Arial" panose="020B0604020202020204" pitchFamily="34" charset="0"/>
              </a:rPr>
              <a:t>Claims</a:t>
            </a:r>
            <a:r>
              <a:rPr lang="it-IT" sz="4000" b="1" dirty="0">
                <a:latin typeface="+mj-lt"/>
                <a:cs typeface="Arial" panose="020B0604020202020204" pitchFamily="34" charset="0"/>
              </a:rPr>
              <a:t> for </a:t>
            </a:r>
            <a:r>
              <a:rPr lang="it-IT" sz="4000" b="1" dirty="0" err="1">
                <a:latin typeface="+mj-lt"/>
                <a:cs typeface="Arial" panose="020B0604020202020204" pitchFamily="34" charset="0"/>
              </a:rPr>
              <a:t>reimbursements</a:t>
            </a:r>
            <a:endParaRPr lang="it-IT" sz="40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214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632</Words>
  <Application>Microsoft Macintosh PowerPoint</Application>
  <PresentationFormat>Presentazione su schermo (4:3)</PresentationFormat>
  <Paragraphs>86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stefano fantoni</cp:lastModifiedBy>
  <cp:revision>39</cp:revision>
  <dcterms:created xsi:type="dcterms:W3CDTF">2021-10-18T08:54:36Z</dcterms:created>
  <dcterms:modified xsi:type="dcterms:W3CDTF">2024-10-07T02:49:38Z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2024-09-27T13:06:06Z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769f9a25-8fe9-474e-a57e-eb94b77997e7</vt:lpwstr>
  </property>
  <property fmtid="{D5CDD505-2E9C-101B-9397-08002B2CF9AE}" pid="7" name="MSIP_Label_defa4170-0d19-0005-0004-bc88714345d2_ActionId">
    <vt:lpwstr>6dc0254b-9dd8-4bd3-b3ec-af5a556e5d0e</vt:lpwstr>
  </property>
  <property fmtid="{D5CDD505-2E9C-101B-9397-08002B2CF9AE}" pid="8" name="MSIP_Label_defa4170-0d19-0005-0004-bc88714345d2_ContentBits">
    <vt:lpwstr>0</vt:lpwstr>
  </property>
</Properties>
</file>