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4" r:id="rId5"/>
    <p:sldId id="259" r:id="rId6"/>
    <p:sldId id="265" r:id="rId7"/>
    <p:sldId id="260" r:id="rId8"/>
    <p:sldId id="261" r:id="rId9"/>
    <p:sldId id="262" r:id="rId10"/>
    <p:sldId id="263"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36"/>
    <p:restoredTop sz="93333"/>
  </p:normalViewPr>
  <p:slideViewPr>
    <p:cSldViewPr snapToGrid="0">
      <p:cViewPr varScale="1">
        <p:scale>
          <a:sx n="62" d="100"/>
          <a:sy n="62" d="100"/>
        </p:scale>
        <p:origin x="1296" y="19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46235F-E39C-B98C-122C-C506353AFA42}"/>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a:extLst>
              <a:ext uri="{FF2B5EF4-FFF2-40B4-BE49-F238E27FC236}">
                <a16:creationId xmlns:a16="http://schemas.microsoft.com/office/drawing/2014/main" id="{A0D0BE26-1A9C-8BEE-06ED-AE9F91C76A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Espace réservé de la date 3">
            <a:extLst>
              <a:ext uri="{FF2B5EF4-FFF2-40B4-BE49-F238E27FC236}">
                <a16:creationId xmlns:a16="http://schemas.microsoft.com/office/drawing/2014/main" id="{10261FB0-ED0B-7068-0566-D9F00B07820D}"/>
              </a:ext>
            </a:extLst>
          </p:cNvPr>
          <p:cNvSpPr>
            <a:spLocks noGrp="1"/>
          </p:cNvSpPr>
          <p:nvPr>
            <p:ph type="dt" sz="half" idx="10"/>
          </p:nvPr>
        </p:nvSpPr>
        <p:spPr/>
        <p:txBody>
          <a:bodyPr/>
          <a:lstStyle/>
          <a:p>
            <a:fld id="{4A5B4AC9-EA18-D04C-9989-AB7D5CFECD49}" type="datetimeFigureOut">
              <a:rPr lang="en-US" smtClean="0"/>
              <a:t>10/10/24</a:t>
            </a:fld>
            <a:endParaRPr lang="en-US"/>
          </a:p>
        </p:txBody>
      </p:sp>
      <p:sp>
        <p:nvSpPr>
          <p:cNvPr id="5" name="Espace réservé du pied de page 4">
            <a:extLst>
              <a:ext uri="{FF2B5EF4-FFF2-40B4-BE49-F238E27FC236}">
                <a16:creationId xmlns:a16="http://schemas.microsoft.com/office/drawing/2014/main" id="{262E888B-EC12-DE6F-EA7F-D4BDB9E5B44A}"/>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25D0A1C9-CC65-F648-C361-5A14D00EED84}"/>
              </a:ext>
            </a:extLst>
          </p:cNvPr>
          <p:cNvSpPr>
            <a:spLocks noGrp="1"/>
          </p:cNvSpPr>
          <p:nvPr>
            <p:ph type="sldNum" sz="quarter" idx="12"/>
          </p:nvPr>
        </p:nvSpPr>
        <p:spPr/>
        <p:txBody>
          <a:bodyPr/>
          <a:lstStyle/>
          <a:p>
            <a:fld id="{2E5850C7-2552-6840-BACA-F6E2B90F0DA3}" type="slidenum">
              <a:rPr lang="en-US" smtClean="0"/>
              <a:t>‹N°›</a:t>
            </a:fld>
            <a:endParaRPr lang="en-US"/>
          </a:p>
        </p:txBody>
      </p:sp>
    </p:spTree>
    <p:extLst>
      <p:ext uri="{BB962C8B-B14F-4D97-AF65-F5344CB8AC3E}">
        <p14:creationId xmlns:p14="http://schemas.microsoft.com/office/powerpoint/2010/main" val="3060088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44D774-8C6C-F86D-567B-F0CE9A315B34}"/>
              </a:ext>
            </a:extLst>
          </p:cNvPr>
          <p:cNvSpPr>
            <a:spLocks noGrp="1"/>
          </p:cNvSpPr>
          <p:nvPr>
            <p:ph type="title"/>
          </p:nvPr>
        </p:nvSpPr>
        <p:spPr/>
        <p:txBody>
          <a:bodyPr/>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5ED34E62-F02C-BFE2-3637-3F0C2468734B}"/>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CCDC656C-FBD9-97C5-5338-F7214DB9E804}"/>
              </a:ext>
            </a:extLst>
          </p:cNvPr>
          <p:cNvSpPr>
            <a:spLocks noGrp="1"/>
          </p:cNvSpPr>
          <p:nvPr>
            <p:ph type="dt" sz="half" idx="10"/>
          </p:nvPr>
        </p:nvSpPr>
        <p:spPr/>
        <p:txBody>
          <a:bodyPr/>
          <a:lstStyle/>
          <a:p>
            <a:fld id="{4A5B4AC9-EA18-D04C-9989-AB7D5CFECD49}" type="datetimeFigureOut">
              <a:rPr lang="en-US" smtClean="0"/>
              <a:t>10/10/24</a:t>
            </a:fld>
            <a:endParaRPr lang="en-US"/>
          </a:p>
        </p:txBody>
      </p:sp>
      <p:sp>
        <p:nvSpPr>
          <p:cNvPr id="5" name="Espace réservé du pied de page 4">
            <a:extLst>
              <a:ext uri="{FF2B5EF4-FFF2-40B4-BE49-F238E27FC236}">
                <a16:creationId xmlns:a16="http://schemas.microsoft.com/office/drawing/2014/main" id="{22241A7E-3E6F-59E4-0C56-EAFD15DE0C36}"/>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774D36BD-2E05-824E-9F8B-0BF581AB0F77}"/>
              </a:ext>
            </a:extLst>
          </p:cNvPr>
          <p:cNvSpPr>
            <a:spLocks noGrp="1"/>
          </p:cNvSpPr>
          <p:nvPr>
            <p:ph type="sldNum" sz="quarter" idx="12"/>
          </p:nvPr>
        </p:nvSpPr>
        <p:spPr/>
        <p:txBody>
          <a:bodyPr/>
          <a:lstStyle/>
          <a:p>
            <a:fld id="{2E5850C7-2552-6840-BACA-F6E2B90F0DA3}" type="slidenum">
              <a:rPr lang="en-US" smtClean="0"/>
              <a:t>‹N°›</a:t>
            </a:fld>
            <a:endParaRPr lang="en-US"/>
          </a:p>
        </p:txBody>
      </p:sp>
    </p:spTree>
    <p:extLst>
      <p:ext uri="{BB962C8B-B14F-4D97-AF65-F5344CB8AC3E}">
        <p14:creationId xmlns:p14="http://schemas.microsoft.com/office/powerpoint/2010/main" val="2488714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FAAA7A4-37D4-909F-F368-EE6F0FA70213}"/>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593C0FFC-B99D-0E56-D9E6-5D40B819D8E6}"/>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6DB7EA80-2AE3-BEEF-C2F9-FF9C19C82E5B}"/>
              </a:ext>
            </a:extLst>
          </p:cNvPr>
          <p:cNvSpPr>
            <a:spLocks noGrp="1"/>
          </p:cNvSpPr>
          <p:nvPr>
            <p:ph type="dt" sz="half" idx="10"/>
          </p:nvPr>
        </p:nvSpPr>
        <p:spPr/>
        <p:txBody>
          <a:bodyPr/>
          <a:lstStyle/>
          <a:p>
            <a:fld id="{4A5B4AC9-EA18-D04C-9989-AB7D5CFECD49}" type="datetimeFigureOut">
              <a:rPr lang="en-US" smtClean="0"/>
              <a:t>10/10/24</a:t>
            </a:fld>
            <a:endParaRPr lang="en-US"/>
          </a:p>
        </p:txBody>
      </p:sp>
      <p:sp>
        <p:nvSpPr>
          <p:cNvPr id="5" name="Espace réservé du pied de page 4">
            <a:extLst>
              <a:ext uri="{FF2B5EF4-FFF2-40B4-BE49-F238E27FC236}">
                <a16:creationId xmlns:a16="http://schemas.microsoft.com/office/drawing/2014/main" id="{ECB43F23-A199-B0E1-565D-AE309F8F6533}"/>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152A6FAA-1C6C-CFF2-AAB9-88CAABB6BB56}"/>
              </a:ext>
            </a:extLst>
          </p:cNvPr>
          <p:cNvSpPr>
            <a:spLocks noGrp="1"/>
          </p:cNvSpPr>
          <p:nvPr>
            <p:ph type="sldNum" sz="quarter" idx="12"/>
          </p:nvPr>
        </p:nvSpPr>
        <p:spPr/>
        <p:txBody>
          <a:bodyPr/>
          <a:lstStyle/>
          <a:p>
            <a:fld id="{2E5850C7-2552-6840-BACA-F6E2B90F0DA3}" type="slidenum">
              <a:rPr lang="en-US" smtClean="0"/>
              <a:t>‹N°›</a:t>
            </a:fld>
            <a:endParaRPr lang="en-US"/>
          </a:p>
        </p:txBody>
      </p:sp>
    </p:spTree>
    <p:extLst>
      <p:ext uri="{BB962C8B-B14F-4D97-AF65-F5344CB8AC3E}">
        <p14:creationId xmlns:p14="http://schemas.microsoft.com/office/powerpoint/2010/main" val="3195321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E0774C-9E84-424B-341F-EBDD843AD9B6}"/>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A4EEB1FD-5573-9DBA-3C8C-DD8AEF4F4C1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F4C219F9-1125-A3FC-EF25-8F33301341DD}"/>
              </a:ext>
            </a:extLst>
          </p:cNvPr>
          <p:cNvSpPr>
            <a:spLocks noGrp="1"/>
          </p:cNvSpPr>
          <p:nvPr>
            <p:ph type="dt" sz="half" idx="10"/>
          </p:nvPr>
        </p:nvSpPr>
        <p:spPr/>
        <p:txBody>
          <a:bodyPr/>
          <a:lstStyle/>
          <a:p>
            <a:fld id="{4A5B4AC9-EA18-D04C-9989-AB7D5CFECD49}" type="datetimeFigureOut">
              <a:rPr lang="en-US" smtClean="0"/>
              <a:t>10/10/24</a:t>
            </a:fld>
            <a:endParaRPr lang="en-US"/>
          </a:p>
        </p:txBody>
      </p:sp>
      <p:sp>
        <p:nvSpPr>
          <p:cNvPr id="5" name="Espace réservé du pied de page 4">
            <a:extLst>
              <a:ext uri="{FF2B5EF4-FFF2-40B4-BE49-F238E27FC236}">
                <a16:creationId xmlns:a16="http://schemas.microsoft.com/office/drawing/2014/main" id="{4DA05991-AD6A-5398-DB68-B1E95B511579}"/>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EC7F7E3F-31E2-4BF4-9CE0-1637F298FDDA}"/>
              </a:ext>
            </a:extLst>
          </p:cNvPr>
          <p:cNvSpPr>
            <a:spLocks noGrp="1"/>
          </p:cNvSpPr>
          <p:nvPr>
            <p:ph type="sldNum" sz="quarter" idx="12"/>
          </p:nvPr>
        </p:nvSpPr>
        <p:spPr/>
        <p:txBody>
          <a:bodyPr/>
          <a:lstStyle/>
          <a:p>
            <a:fld id="{2E5850C7-2552-6840-BACA-F6E2B90F0DA3}" type="slidenum">
              <a:rPr lang="en-US" smtClean="0"/>
              <a:t>‹N°›</a:t>
            </a:fld>
            <a:endParaRPr lang="en-US"/>
          </a:p>
        </p:txBody>
      </p:sp>
    </p:spTree>
    <p:extLst>
      <p:ext uri="{BB962C8B-B14F-4D97-AF65-F5344CB8AC3E}">
        <p14:creationId xmlns:p14="http://schemas.microsoft.com/office/powerpoint/2010/main" val="785581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2086C5-311F-9399-1108-70A2B3B1F891}"/>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a:extLst>
              <a:ext uri="{FF2B5EF4-FFF2-40B4-BE49-F238E27FC236}">
                <a16:creationId xmlns:a16="http://schemas.microsoft.com/office/drawing/2014/main" id="{D46F253D-058E-B6A3-CF22-59312FC8E03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10F50B2C-072E-AD70-5165-089A25084F73}"/>
              </a:ext>
            </a:extLst>
          </p:cNvPr>
          <p:cNvSpPr>
            <a:spLocks noGrp="1"/>
          </p:cNvSpPr>
          <p:nvPr>
            <p:ph type="dt" sz="half" idx="10"/>
          </p:nvPr>
        </p:nvSpPr>
        <p:spPr/>
        <p:txBody>
          <a:bodyPr/>
          <a:lstStyle/>
          <a:p>
            <a:fld id="{4A5B4AC9-EA18-D04C-9989-AB7D5CFECD49}" type="datetimeFigureOut">
              <a:rPr lang="en-US" smtClean="0"/>
              <a:t>10/10/24</a:t>
            </a:fld>
            <a:endParaRPr lang="en-US"/>
          </a:p>
        </p:txBody>
      </p:sp>
      <p:sp>
        <p:nvSpPr>
          <p:cNvPr id="5" name="Espace réservé du pied de page 4">
            <a:extLst>
              <a:ext uri="{FF2B5EF4-FFF2-40B4-BE49-F238E27FC236}">
                <a16:creationId xmlns:a16="http://schemas.microsoft.com/office/drawing/2014/main" id="{3B53979C-DE8F-585D-FCC2-26EF11B74DF1}"/>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7CD7CF79-35F3-9014-9127-489DE516FCC2}"/>
              </a:ext>
            </a:extLst>
          </p:cNvPr>
          <p:cNvSpPr>
            <a:spLocks noGrp="1"/>
          </p:cNvSpPr>
          <p:nvPr>
            <p:ph type="sldNum" sz="quarter" idx="12"/>
          </p:nvPr>
        </p:nvSpPr>
        <p:spPr/>
        <p:txBody>
          <a:bodyPr/>
          <a:lstStyle/>
          <a:p>
            <a:fld id="{2E5850C7-2552-6840-BACA-F6E2B90F0DA3}" type="slidenum">
              <a:rPr lang="en-US" smtClean="0"/>
              <a:t>‹N°›</a:t>
            </a:fld>
            <a:endParaRPr lang="en-US"/>
          </a:p>
        </p:txBody>
      </p:sp>
    </p:spTree>
    <p:extLst>
      <p:ext uri="{BB962C8B-B14F-4D97-AF65-F5344CB8AC3E}">
        <p14:creationId xmlns:p14="http://schemas.microsoft.com/office/powerpoint/2010/main" val="3963747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C5E774-C20C-5017-7F1C-13B704CF2D2A}"/>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396C50D8-5661-AEC9-8716-BFBE29099E3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a:extLst>
              <a:ext uri="{FF2B5EF4-FFF2-40B4-BE49-F238E27FC236}">
                <a16:creationId xmlns:a16="http://schemas.microsoft.com/office/drawing/2014/main" id="{8E66C826-9C76-442D-8A67-5A05F2F528A4}"/>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a:extLst>
              <a:ext uri="{FF2B5EF4-FFF2-40B4-BE49-F238E27FC236}">
                <a16:creationId xmlns:a16="http://schemas.microsoft.com/office/drawing/2014/main" id="{21A1D495-7862-8B5D-0AFF-E64DB3473327}"/>
              </a:ext>
            </a:extLst>
          </p:cNvPr>
          <p:cNvSpPr>
            <a:spLocks noGrp="1"/>
          </p:cNvSpPr>
          <p:nvPr>
            <p:ph type="dt" sz="half" idx="10"/>
          </p:nvPr>
        </p:nvSpPr>
        <p:spPr/>
        <p:txBody>
          <a:bodyPr/>
          <a:lstStyle/>
          <a:p>
            <a:fld id="{4A5B4AC9-EA18-D04C-9989-AB7D5CFECD49}" type="datetimeFigureOut">
              <a:rPr lang="en-US" smtClean="0"/>
              <a:t>10/10/24</a:t>
            </a:fld>
            <a:endParaRPr lang="en-US"/>
          </a:p>
        </p:txBody>
      </p:sp>
      <p:sp>
        <p:nvSpPr>
          <p:cNvPr id="6" name="Espace réservé du pied de page 5">
            <a:extLst>
              <a:ext uri="{FF2B5EF4-FFF2-40B4-BE49-F238E27FC236}">
                <a16:creationId xmlns:a16="http://schemas.microsoft.com/office/drawing/2014/main" id="{F27640D4-C446-A5E1-4893-3856AEADDED2}"/>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26C3DDF9-3235-F7E4-660E-49317250073D}"/>
              </a:ext>
            </a:extLst>
          </p:cNvPr>
          <p:cNvSpPr>
            <a:spLocks noGrp="1"/>
          </p:cNvSpPr>
          <p:nvPr>
            <p:ph type="sldNum" sz="quarter" idx="12"/>
          </p:nvPr>
        </p:nvSpPr>
        <p:spPr/>
        <p:txBody>
          <a:bodyPr/>
          <a:lstStyle/>
          <a:p>
            <a:fld id="{2E5850C7-2552-6840-BACA-F6E2B90F0DA3}" type="slidenum">
              <a:rPr lang="en-US" smtClean="0"/>
              <a:t>‹N°›</a:t>
            </a:fld>
            <a:endParaRPr lang="en-US"/>
          </a:p>
        </p:txBody>
      </p:sp>
    </p:spTree>
    <p:extLst>
      <p:ext uri="{BB962C8B-B14F-4D97-AF65-F5344CB8AC3E}">
        <p14:creationId xmlns:p14="http://schemas.microsoft.com/office/powerpoint/2010/main" val="2825494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7A720F-0F65-47FE-DB44-2749EBA4DF40}"/>
              </a:ext>
            </a:extLst>
          </p:cNvPr>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0F3F9DFC-DB0B-1827-75A1-3C687717C7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09CCBE5C-F77E-7C13-A560-39C42B910513}"/>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a:extLst>
              <a:ext uri="{FF2B5EF4-FFF2-40B4-BE49-F238E27FC236}">
                <a16:creationId xmlns:a16="http://schemas.microsoft.com/office/drawing/2014/main" id="{74C2E445-B22D-DF6F-EA14-2552AC463B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E06A6206-3447-6652-28A0-9330E235E37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a:extLst>
              <a:ext uri="{FF2B5EF4-FFF2-40B4-BE49-F238E27FC236}">
                <a16:creationId xmlns:a16="http://schemas.microsoft.com/office/drawing/2014/main" id="{AAAF8E75-904A-D3B6-C207-82190035C12A}"/>
              </a:ext>
            </a:extLst>
          </p:cNvPr>
          <p:cNvSpPr>
            <a:spLocks noGrp="1"/>
          </p:cNvSpPr>
          <p:nvPr>
            <p:ph type="dt" sz="half" idx="10"/>
          </p:nvPr>
        </p:nvSpPr>
        <p:spPr/>
        <p:txBody>
          <a:bodyPr/>
          <a:lstStyle/>
          <a:p>
            <a:fld id="{4A5B4AC9-EA18-D04C-9989-AB7D5CFECD49}" type="datetimeFigureOut">
              <a:rPr lang="en-US" smtClean="0"/>
              <a:t>10/10/24</a:t>
            </a:fld>
            <a:endParaRPr lang="en-US"/>
          </a:p>
        </p:txBody>
      </p:sp>
      <p:sp>
        <p:nvSpPr>
          <p:cNvPr id="8" name="Espace réservé du pied de page 7">
            <a:extLst>
              <a:ext uri="{FF2B5EF4-FFF2-40B4-BE49-F238E27FC236}">
                <a16:creationId xmlns:a16="http://schemas.microsoft.com/office/drawing/2014/main" id="{2134ACD0-D8EF-D9FF-EE49-ECAD4CEDD9E5}"/>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8ADE93A0-7DB7-70A6-33C8-AC697F7364EA}"/>
              </a:ext>
            </a:extLst>
          </p:cNvPr>
          <p:cNvSpPr>
            <a:spLocks noGrp="1"/>
          </p:cNvSpPr>
          <p:nvPr>
            <p:ph type="sldNum" sz="quarter" idx="12"/>
          </p:nvPr>
        </p:nvSpPr>
        <p:spPr/>
        <p:txBody>
          <a:bodyPr/>
          <a:lstStyle/>
          <a:p>
            <a:fld id="{2E5850C7-2552-6840-BACA-F6E2B90F0DA3}" type="slidenum">
              <a:rPr lang="en-US" smtClean="0"/>
              <a:t>‹N°›</a:t>
            </a:fld>
            <a:endParaRPr lang="en-US"/>
          </a:p>
        </p:txBody>
      </p:sp>
    </p:spTree>
    <p:extLst>
      <p:ext uri="{BB962C8B-B14F-4D97-AF65-F5344CB8AC3E}">
        <p14:creationId xmlns:p14="http://schemas.microsoft.com/office/powerpoint/2010/main" val="4065280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708D7B-1C4D-9A64-46B6-3657C9D4B12A}"/>
              </a:ext>
            </a:extLst>
          </p:cNvPr>
          <p:cNvSpPr>
            <a:spLocks noGrp="1"/>
          </p:cNvSpPr>
          <p:nvPr>
            <p:ph type="title"/>
          </p:nvPr>
        </p:nvSpPr>
        <p:spPr/>
        <p:txBody>
          <a:bodyPr/>
          <a:lstStyle/>
          <a:p>
            <a:r>
              <a:rPr lang="fr-FR"/>
              <a:t>Modifiez le style du titre</a:t>
            </a:r>
            <a:endParaRPr lang="en-US"/>
          </a:p>
        </p:txBody>
      </p:sp>
      <p:sp>
        <p:nvSpPr>
          <p:cNvPr id="3" name="Espace réservé de la date 2">
            <a:extLst>
              <a:ext uri="{FF2B5EF4-FFF2-40B4-BE49-F238E27FC236}">
                <a16:creationId xmlns:a16="http://schemas.microsoft.com/office/drawing/2014/main" id="{1A882C29-1774-0176-E1F3-7E44A4D59E87}"/>
              </a:ext>
            </a:extLst>
          </p:cNvPr>
          <p:cNvSpPr>
            <a:spLocks noGrp="1"/>
          </p:cNvSpPr>
          <p:nvPr>
            <p:ph type="dt" sz="half" idx="10"/>
          </p:nvPr>
        </p:nvSpPr>
        <p:spPr/>
        <p:txBody>
          <a:bodyPr/>
          <a:lstStyle/>
          <a:p>
            <a:fld id="{4A5B4AC9-EA18-D04C-9989-AB7D5CFECD49}" type="datetimeFigureOut">
              <a:rPr lang="en-US" smtClean="0"/>
              <a:t>10/10/24</a:t>
            </a:fld>
            <a:endParaRPr lang="en-US"/>
          </a:p>
        </p:txBody>
      </p:sp>
      <p:sp>
        <p:nvSpPr>
          <p:cNvPr id="4" name="Espace réservé du pied de page 3">
            <a:extLst>
              <a:ext uri="{FF2B5EF4-FFF2-40B4-BE49-F238E27FC236}">
                <a16:creationId xmlns:a16="http://schemas.microsoft.com/office/drawing/2014/main" id="{15C81910-16DD-5A3C-F448-48E6997756BD}"/>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2BBADBD1-5F99-41C5-9C2F-5F1DDC77B8F0}"/>
              </a:ext>
            </a:extLst>
          </p:cNvPr>
          <p:cNvSpPr>
            <a:spLocks noGrp="1"/>
          </p:cNvSpPr>
          <p:nvPr>
            <p:ph type="sldNum" sz="quarter" idx="12"/>
          </p:nvPr>
        </p:nvSpPr>
        <p:spPr/>
        <p:txBody>
          <a:bodyPr/>
          <a:lstStyle/>
          <a:p>
            <a:fld id="{2E5850C7-2552-6840-BACA-F6E2B90F0DA3}" type="slidenum">
              <a:rPr lang="en-US" smtClean="0"/>
              <a:t>‹N°›</a:t>
            </a:fld>
            <a:endParaRPr lang="en-US"/>
          </a:p>
        </p:txBody>
      </p:sp>
    </p:spTree>
    <p:extLst>
      <p:ext uri="{BB962C8B-B14F-4D97-AF65-F5344CB8AC3E}">
        <p14:creationId xmlns:p14="http://schemas.microsoft.com/office/powerpoint/2010/main" val="5533478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AD17F8A-50F8-4DD6-4AF5-E2962204959F}"/>
              </a:ext>
            </a:extLst>
          </p:cNvPr>
          <p:cNvSpPr>
            <a:spLocks noGrp="1"/>
          </p:cNvSpPr>
          <p:nvPr>
            <p:ph type="dt" sz="half" idx="10"/>
          </p:nvPr>
        </p:nvSpPr>
        <p:spPr/>
        <p:txBody>
          <a:bodyPr/>
          <a:lstStyle/>
          <a:p>
            <a:fld id="{4A5B4AC9-EA18-D04C-9989-AB7D5CFECD49}" type="datetimeFigureOut">
              <a:rPr lang="en-US" smtClean="0"/>
              <a:t>10/10/24</a:t>
            </a:fld>
            <a:endParaRPr lang="en-US"/>
          </a:p>
        </p:txBody>
      </p:sp>
      <p:sp>
        <p:nvSpPr>
          <p:cNvPr id="3" name="Espace réservé du pied de page 2">
            <a:extLst>
              <a:ext uri="{FF2B5EF4-FFF2-40B4-BE49-F238E27FC236}">
                <a16:creationId xmlns:a16="http://schemas.microsoft.com/office/drawing/2014/main" id="{13784171-BC29-705B-F11D-CFFCDB71A400}"/>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1D7C7373-6B86-4C6F-30D8-348C83D02753}"/>
              </a:ext>
            </a:extLst>
          </p:cNvPr>
          <p:cNvSpPr>
            <a:spLocks noGrp="1"/>
          </p:cNvSpPr>
          <p:nvPr>
            <p:ph type="sldNum" sz="quarter" idx="12"/>
          </p:nvPr>
        </p:nvSpPr>
        <p:spPr/>
        <p:txBody>
          <a:bodyPr/>
          <a:lstStyle/>
          <a:p>
            <a:fld id="{2E5850C7-2552-6840-BACA-F6E2B90F0DA3}" type="slidenum">
              <a:rPr lang="en-US" smtClean="0"/>
              <a:t>‹N°›</a:t>
            </a:fld>
            <a:endParaRPr lang="en-US"/>
          </a:p>
        </p:txBody>
      </p:sp>
    </p:spTree>
    <p:extLst>
      <p:ext uri="{BB962C8B-B14F-4D97-AF65-F5344CB8AC3E}">
        <p14:creationId xmlns:p14="http://schemas.microsoft.com/office/powerpoint/2010/main" val="4001726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A8A5A2-AC7C-83F9-42CC-B9DC0125BA4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a:extLst>
              <a:ext uri="{FF2B5EF4-FFF2-40B4-BE49-F238E27FC236}">
                <a16:creationId xmlns:a16="http://schemas.microsoft.com/office/drawing/2014/main" id="{4509CEDD-4689-9AB6-25D2-D0F4585089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a:extLst>
              <a:ext uri="{FF2B5EF4-FFF2-40B4-BE49-F238E27FC236}">
                <a16:creationId xmlns:a16="http://schemas.microsoft.com/office/drawing/2014/main" id="{D4D07802-5B30-A31F-154F-835C34E46F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39878F4-2748-4B9E-0B01-3788AD26F021}"/>
              </a:ext>
            </a:extLst>
          </p:cNvPr>
          <p:cNvSpPr>
            <a:spLocks noGrp="1"/>
          </p:cNvSpPr>
          <p:nvPr>
            <p:ph type="dt" sz="half" idx="10"/>
          </p:nvPr>
        </p:nvSpPr>
        <p:spPr/>
        <p:txBody>
          <a:bodyPr/>
          <a:lstStyle/>
          <a:p>
            <a:fld id="{4A5B4AC9-EA18-D04C-9989-AB7D5CFECD49}" type="datetimeFigureOut">
              <a:rPr lang="en-US" smtClean="0"/>
              <a:t>10/10/24</a:t>
            </a:fld>
            <a:endParaRPr lang="en-US"/>
          </a:p>
        </p:txBody>
      </p:sp>
      <p:sp>
        <p:nvSpPr>
          <p:cNvPr id="6" name="Espace réservé du pied de page 5">
            <a:extLst>
              <a:ext uri="{FF2B5EF4-FFF2-40B4-BE49-F238E27FC236}">
                <a16:creationId xmlns:a16="http://schemas.microsoft.com/office/drawing/2014/main" id="{A548A6E1-EB30-7B98-FD01-A63FB8BB3560}"/>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E821FFEE-075D-673E-BFB1-83845ABB2552}"/>
              </a:ext>
            </a:extLst>
          </p:cNvPr>
          <p:cNvSpPr>
            <a:spLocks noGrp="1"/>
          </p:cNvSpPr>
          <p:nvPr>
            <p:ph type="sldNum" sz="quarter" idx="12"/>
          </p:nvPr>
        </p:nvSpPr>
        <p:spPr/>
        <p:txBody>
          <a:bodyPr/>
          <a:lstStyle/>
          <a:p>
            <a:fld id="{2E5850C7-2552-6840-BACA-F6E2B90F0DA3}" type="slidenum">
              <a:rPr lang="en-US" smtClean="0"/>
              <a:t>‹N°›</a:t>
            </a:fld>
            <a:endParaRPr lang="en-US"/>
          </a:p>
        </p:txBody>
      </p:sp>
    </p:spTree>
    <p:extLst>
      <p:ext uri="{BB962C8B-B14F-4D97-AF65-F5344CB8AC3E}">
        <p14:creationId xmlns:p14="http://schemas.microsoft.com/office/powerpoint/2010/main" val="1702211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A3CFD7-1FC2-A07D-0F2C-5B23C6BE8C5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a:extLst>
              <a:ext uri="{FF2B5EF4-FFF2-40B4-BE49-F238E27FC236}">
                <a16:creationId xmlns:a16="http://schemas.microsoft.com/office/drawing/2014/main" id="{CACD839B-DE30-EEB1-3159-5075F0446A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a:extLst>
              <a:ext uri="{FF2B5EF4-FFF2-40B4-BE49-F238E27FC236}">
                <a16:creationId xmlns:a16="http://schemas.microsoft.com/office/drawing/2014/main" id="{E8056ECE-182B-10CE-2B26-281A64546C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0BF0C39-2913-EA8C-0423-5DAA9F0D9C57}"/>
              </a:ext>
            </a:extLst>
          </p:cNvPr>
          <p:cNvSpPr>
            <a:spLocks noGrp="1"/>
          </p:cNvSpPr>
          <p:nvPr>
            <p:ph type="dt" sz="half" idx="10"/>
          </p:nvPr>
        </p:nvSpPr>
        <p:spPr/>
        <p:txBody>
          <a:bodyPr/>
          <a:lstStyle/>
          <a:p>
            <a:fld id="{4A5B4AC9-EA18-D04C-9989-AB7D5CFECD49}" type="datetimeFigureOut">
              <a:rPr lang="en-US" smtClean="0"/>
              <a:t>10/10/24</a:t>
            </a:fld>
            <a:endParaRPr lang="en-US"/>
          </a:p>
        </p:txBody>
      </p:sp>
      <p:sp>
        <p:nvSpPr>
          <p:cNvPr id="6" name="Espace réservé du pied de page 5">
            <a:extLst>
              <a:ext uri="{FF2B5EF4-FFF2-40B4-BE49-F238E27FC236}">
                <a16:creationId xmlns:a16="http://schemas.microsoft.com/office/drawing/2014/main" id="{FF586821-3C12-5627-BA99-CE2CD3246128}"/>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9E637C82-BEC7-0B21-BECA-0C8924E77AE8}"/>
              </a:ext>
            </a:extLst>
          </p:cNvPr>
          <p:cNvSpPr>
            <a:spLocks noGrp="1"/>
          </p:cNvSpPr>
          <p:nvPr>
            <p:ph type="sldNum" sz="quarter" idx="12"/>
          </p:nvPr>
        </p:nvSpPr>
        <p:spPr/>
        <p:txBody>
          <a:bodyPr/>
          <a:lstStyle/>
          <a:p>
            <a:fld id="{2E5850C7-2552-6840-BACA-F6E2B90F0DA3}" type="slidenum">
              <a:rPr lang="en-US" smtClean="0"/>
              <a:t>‹N°›</a:t>
            </a:fld>
            <a:endParaRPr lang="en-US"/>
          </a:p>
        </p:txBody>
      </p:sp>
    </p:spTree>
    <p:extLst>
      <p:ext uri="{BB962C8B-B14F-4D97-AF65-F5344CB8AC3E}">
        <p14:creationId xmlns:p14="http://schemas.microsoft.com/office/powerpoint/2010/main" val="2991663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AA3EFD7F-D86D-CF12-B275-1A1728243C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A3A99828-1DBA-FFB7-4133-C830FD5775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680072B5-4DD5-3223-9326-E4DC1C6EB1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A5B4AC9-EA18-D04C-9989-AB7D5CFECD49}" type="datetimeFigureOut">
              <a:rPr lang="en-US" smtClean="0"/>
              <a:t>10/10/24</a:t>
            </a:fld>
            <a:endParaRPr lang="en-US"/>
          </a:p>
        </p:txBody>
      </p:sp>
      <p:sp>
        <p:nvSpPr>
          <p:cNvPr id="5" name="Espace réservé du pied de page 4">
            <a:extLst>
              <a:ext uri="{FF2B5EF4-FFF2-40B4-BE49-F238E27FC236}">
                <a16:creationId xmlns:a16="http://schemas.microsoft.com/office/drawing/2014/main" id="{4730F47A-88C5-040E-CB15-33164D8B30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619B4001-28D5-5778-C95E-A1C2F51500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E5850C7-2552-6840-BACA-F6E2B90F0DA3}" type="slidenum">
              <a:rPr lang="en-US" smtClean="0"/>
              <a:t>‹N°›</a:t>
            </a:fld>
            <a:endParaRPr lang="en-US"/>
          </a:p>
        </p:txBody>
      </p:sp>
    </p:spTree>
    <p:extLst>
      <p:ext uri="{BB962C8B-B14F-4D97-AF65-F5344CB8AC3E}">
        <p14:creationId xmlns:p14="http://schemas.microsoft.com/office/powerpoint/2010/main" val="832568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DD9EDE-95AE-757C-D134-AC08857D21B0}"/>
              </a:ext>
            </a:extLst>
          </p:cNvPr>
          <p:cNvSpPr>
            <a:spLocks noGrp="1"/>
          </p:cNvSpPr>
          <p:nvPr>
            <p:ph type="ctrTitle"/>
          </p:nvPr>
        </p:nvSpPr>
        <p:spPr/>
        <p:txBody>
          <a:bodyPr/>
          <a:lstStyle/>
          <a:p>
            <a:r>
              <a:rPr lang="en-US" b="1" dirty="0">
                <a:solidFill>
                  <a:srgbClr val="FF0000"/>
                </a:solidFill>
              </a:rPr>
              <a:t>Review Day 1</a:t>
            </a:r>
          </a:p>
        </p:txBody>
      </p:sp>
      <p:sp>
        <p:nvSpPr>
          <p:cNvPr id="3" name="Sous-titre 2">
            <a:extLst>
              <a:ext uri="{FF2B5EF4-FFF2-40B4-BE49-F238E27FC236}">
                <a16:creationId xmlns:a16="http://schemas.microsoft.com/office/drawing/2014/main" id="{C21E7485-EC09-8AC1-D557-918FA0B676E9}"/>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9228338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934FDC-0EDF-ABC9-CA8B-6B15EFA8F248}"/>
              </a:ext>
            </a:extLst>
          </p:cNvPr>
          <p:cNvSpPr>
            <a:spLocks noGrp="1"/>
          </p:cNvSpPr>
          <p:nvPr>
            <p:ph type="title"/>
          </p:nvPr>
        </p:nvSpPr>
        <p:spPr/>
        <p:txBody>
          <a:bodyPr/>
          <a:lstStyle/>
          <a:p>
            <a:r>
              <a:rPr lang="en-US" b="1" dirty="0">
                <a:solidFill>
                  <a:srgbClr val="FF0000"/>
                </a:solidFill>
              </a:rPr>
              <a:t>Conferences (2)</a:t>
            </a:r>
          </a:p>
        </p:txBody>
      </p:sp>
      <p:sp>
        <p:nvSpPr>
          <p:cNvPr id="3" name="Espace réservé du contenu 2">
            <a:extLst>
              <a:ext uri="{FF2B5EF4-FFF2-40B4-BE49-F238E27FC236}">
                <a16:creationId xmlns:a16="http://schemas.microsoft.com/office/drawing/2014/main" id="{569ABCEA-9C37-DA12-9C5A-195DBC0DE759}"/>
              </a:ext>
            </a:extLst>
          </p:cNvPr>
          <p:cNvSpPr>
            <a:spLocks noGrp="1"/>
          </p:cNvSpPr>
          <p:nvPr>
            <p:ph idx="1"/>
          </p:nvPr>
        </p:nvSpPr>
        <p:spPr/>
        <p:txBody>
          <a:bodyPr>
            <a:normAutofit/>
          </a:bodyPr>
          <a:lstStyle/>
          <a:p>
            <a:r>
              <a:rPr lang="en-US" sz="3200" dirty="0"/>
              <a:t>Differentiate more the support between type A and B</a:t>
            </a:r>
          </a:p>
          <a:p>
            <a:r>
              <a:rPr lang="en-US" sz="3200" dirty="0"/>
              <a:t>Support to conferences accepted</a:t>
            </a:r>
          </a:p>
          <a:p>
            <a:pPr marL="0" indent="0">
              <a:buNone/>
            </a:pPr>
            <a:r>
              <a:rPr lang="en-US" sz="3200" dirty="0" err="1">
                <a:solidFill>
                  <a:schemeClr val="tx2">
                    <a:lumMod val="50000"/>
                    <a:lumOff val="50000"/>
                  </a:schemeClr>
                </a:solidFill>
              </a:rPr>
              <a:t>Rudzani</a:t>
            </a:r>
            <a:endParaRPr lang="en-US" sz="3200" dirty="0">
              <a:solidFill>
                <a:schemeClr val="tx2">
                  <a:lumMod val="50000"/>
                  <a:lumOff val="50000"/>
                </a:schemeClr>
              </a:solidFill>
            </a:endParaRPr>
          </a:p>
        </p:txBody>
      </p:sp>
    </p:spTree>
    <p:extLst>
      <p:ext uri="{BB962C8B-B14F-4D97-AF65-F5344CB8AC3E}">
        <p14:creationId xmlns:p14="http://schemas.microsoft.com/office/powerpoint/2010/main" val="3193046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C7253A-1287-8D02-594E-5E6E8F6769AD}"/>
              </a:ext>
            </a:extLst>
          </p:cNvPr>
          <p:cNvSpPr>
            <a:spLocks noGrp="1"/>
          </p:cNvSpPr>
          <p:nvPr>
            <p:ph type="title"/>
          </p:nvPr>
        </p:nvSpPr>
        <p:spPr/>
        <p:txBody>
          <a:bodyPr/>
          <a:lstStyle/>
          <a:p>
            <a:r>
              <a:rPr lang="en-US" b="1" dirty="0">
                <a:solidFill>
                  <a:srgbClr val="FF0000"/>
                </a:solidFill>
              </a:rPr>
              <a:t>Thanks</a:t>
            </a:r>
          </a:p>
        </p:txBody>
      </p:sp>
      <p:sp>
        <p:nvSpPr>
          <p:cNvPr id="3" name="Espace réservé du contenu 2">
            <a:extLst>
              <a:ext uri="{FF2B5EF4-FFF2-40B4-BE49-F238E27FC236}">
                <a16:creationId xmlns:a16="http://schemas.microsoft.com/office/drawing/2014/main" id="{BC38D0A6-EC73-5B6C-6E66-C8A43F029AFB}"/>
              </a:ext>
            </a:extLst>
          </p:cNvPr>
          <p:cNvSpPr>
            <a:spLocks noGrp="1"/>
          </p:cNvSpPr>
          <p:nvPr>
            <p:ph idx="1"/>
          </p:nvPr>
        </p:nvSpPr>
        <p:spPr/>
        <p:txBody>
          <a:bodyPr/>
          <a:lstStyle/>
          <a:p>
            <a:r>
              <a:rPr lang="en-US" dirty="0"/>
              <a:t>Grateful to the local Organizing committee</a:t>
            </a:r>
          </a:p>
          <a:p>
            <a:r>
              <a:rPr lang="en-US" dirty="0"/>
              <a:t>Great job, warm and generous hospitality: can we have a gift for them (IUPAP first generic medal) </a:t>
            </a:r>
            <a:r>
              <a:rPr lang="en-US" dirty="0">
                <a:solidFill>
                  <a:schemeClr val="tx2">
                    <a:lumMod val="50000"/>
                    <a:lumOff val="50000"/>
                  </a:schemeClr>
                </a:solidFill>
              </a:rPr>
              <a:t>Michel and </a:t>
            </a:r>
            <a:r>
              <a:rPr lang="en-US" dirty="0" err="1">
                <a:solidFill>
                  <a:schemeClr val="tx2">
                    <a:lumMod val="50000"/>
                    <a:lumOff val="50000"/>
                  </a:schemeClr>
                </a:solidFill>
              </a:rPr>
              <a:t>Slvina</a:t>
            </a:r>
            <a:endParaRPr lang="en-US" dirty="0">
              <a:solidFill>
                <a:schemeClr val="tx2">
                  <a:lumMod val="50000"/>
                  <a:lumOff val="50000"/>
                </a:schemeClr>
              </a:solidFill>
            </a:endParaRPr>
          </a:p>
          <a:p>
            <a:r>
              <a:rPr lang="en-US" dirty="0"/>
              <a:t>Thanks for your participation: great active participation</a:t>
            </a:r>
          </a:p>
        </p:txBody>
      </p:sp>
    </p:spTree>
    <p:extLst>
      <p:ext uri="{BB962C8B-B14F-4D97-AF65-F5344CB8AC3E}">
        <p14:creationId xmlns:p14="http://schemas.microsoft.com/office/powerpoint/2010/main" val="994223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9E94CA-24D1-DD1F-1A3E-D67118DDA860}"/>
              </a:ext>
            </a:extLst>
          </p:cNvPr>
          <p:cNvSpPr>
            <a:spLocks noGrp="1"/>
          </p:cNvSpPr>
          <p:nvPr>
            <p:ph type="title"/>
          </p:nvPr>
        </p:nvSpPr>
        <p:spPr/>
        <p:txBody>
          <a:bodyPr/>
          <a:lstStyle/>
          <a:p>
            <a:r>
              <a:rPr lang="en-US" b="1" dirty="0">
                <a:solidFill>
                  <a:srgbClr val="FF0000"/>
                </a:solidFill>
              </a:rPr>
              <a:t>Administrative, financial matters </a:t>
            </a:r>
            <a:br>
              <a:rPr lang="en-US" b="1" dirty="0">
                <a:solidFill>
                  <a:srgbClr val="FF0000"/>
                </a:solidFill>
              </a:rPr>
            </a:br>
            <a:endParaRPr lang="en-US" b="1" dirty="0">
              <a:solidFill>
                <a:srgbClr val="FF0000"/>
              </a:solidFill>
            </a:endParaRPr>
          </a:p>
        </p:txBody>
      </p:sp>
      <p:sp>
        <p:nvSpPr>
          <p:cNvPr id="3" name="Espace réservé du contenu 2">
            <a:extLst>
              <a:ext uri="{FF2B5EF4-FFF2-40B4-BE49-F238E27FC236}">
                <a16:creationId xmlns:a16="http://schemas.microsoft.com/office/drawing/2014/main" id="{B18143AB-BBE4-E0FD-4197-FDE81D1BA64F}"/>
              </a:ext>
            </a:extLst>
          </p:cNvPr>
          <p:cNvSpPr>
            <a:spLocks noGrp="1"/>
          </p:cNvSpPr>
          <p:nvPr>
            <p:ph idx="1"/>
          </p:nvPr>
        </p:nvSpPr>
        <p:spPr/>
        <p:txBody>
          <a:bodyPr/>
          <a:lstStyle/>
          <a:p>
            <a:r>
              <a:rPr lang="en-US" dirty="0"/>
              <a:t>Very good secretariat</a:t>
            </a:r>
          </a:p>
          <a:p>
            <a:r>
              <a:rPr lang="en-US" dirty="0"/>
              <a:t>Are we an NGO or a CSO? NGO are formal organizations, CSO are formal or informal. We can consider that we are an NGO (IUPAC claims that they are an NGO, so do we!) Website, Wikipedia, </a:t>
            </a:r>
            <a:r>
              <a:rPr lang="en-US" dirty="0">
                <a:solidFill>
                  <a:schemeClr val="tx2">
                    <a:lumMod val="50000"/>
                    <a:lumOff val="50000"/>
                  </a:schemeClr>
                </a:solidFill>
              </a:rPr>
              <a:t>Jens, Sandro</a:t>
            </a:r>
          </a:p>
          <a:p>
            <a:endParaRPr lang="en-US" dirty="0"/>
          </a:p>
          <a:p>
            <a:endParaRPr lang="en-US" dirty="0"/>
          </a:p>
        </p:txBody>
      </p:sp>
    </p:spTree>
    <p:extLst>
      <p:ext uri="{BB962C8B-B14F-4D97-AF65-F5344CB8AC3E}">
        <p14:creationId xmlns:p14="http://schemas.microsoft.com/office/powerpoint/2010/main" val="815872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9916EA-C7D1-F0BB-E1BD-E7B5FE0DF92E}"/>
              </a:ext>
            </a:extLst>
          </p:cNvPr>
          <p:cNvSpPr>
            <a:spLocks noGrp="1"/>
          </p:cNvSpPr>
          <p:nvPr>
            <p:ph type="title"/>
          </p:nvPr>
        </p:nvSpPr>
        <p:spPr/>
        <p:txBody>
          <a:bodyPr/>
          <a:lstStyle/>
          <a:p>
            <a:r>
              <a:rPr lang="en-US" b="1" dirty="0">
                <a:solidFill>
                  <a:srgbClr val="FF0000"/>
                </a:solidFill>
              </a:rPr>
              <a:t>To Do list from previous EC &amp; CC discussion</a:t>
            </a:r>
            <a:endParaRPr lang="en-US" dirty="0"/>
          </a:p>
        </p:txBody>
      </p:sp>
      <p:sp>
        <p:nvSpPr>
          <p:cNvPr id="3" name="Espace réservé du contenu 2">
            <a:extLst>
              <a:ext uri="{FF2B5EF4-FFF2-40B4-BE49-F238E27FC236}">
                <a16:creationId xmlns:a16="http://schemas.microsoft.com/office/drawing/2014/main" id="{57BC3C61-75A1-5F78-897E-5A20E80A86EE}"/>
              </a:ext>
            </a:extLst>
          </p:cNvPr>
          <p:cNvSpPr>
            <a:spLocks noGrp="1"/>
          </p:cNvSpPr>
          <p:nvPr>
            <p:ph idx="1"/>
          </p:nvPr>
        </p:nvSpPr>
        <p:spPr/>
        <p:txBody>
          <a:bodyPr/>
          <a:lstStyle/>
          <a:p>
            <a:r>
              <a:rPr lang="en-US" dirty="0"/>
              <a:t>Transfer to Conference institutional account only </a:t>
            </a:r>
            <a:r>
              <a:rPr lang="en-US" dirty="0" err="1">
                <a:solidFill>
                  <a:schemeClr val="tx2">
                    <a:lumMod val="50000"/>
                    <a:lumOff val="50000"/>
                  </a:schemeClr>
                </a:solidFill>
              </a:rPr>
              <a:t>Rudzani</a:t>
            </a:r>
            <a:r>
              <a:rPr lang="en-US" dirty="0">
                <a:solidFill>
                  <a:schemeClr val="tx2">
                    <a:lumMod val="50000"/>
                    <a:lumOff val="50000"/>
                  </a:schemeClr>
                </a:solidFill>
              </a:rPr>
              <a:t>, Jens</a:t>
            </a:r>
          </a:p>
          <a:p>
            <a:r>
              <a:rPr lang="en-US" dirty="0"/>
              <a:t>LAAAMP 5-&gt;7.5 k€ hoping it will be an incentive for </a:t>
            </a:r>
            <a:r>
              <a:rPr lang="en-US" dirty="0" err="1"/>
              <a:t>IUCr</a:t>
            </a:r>
            <a:r>
              <a:rPr lang="en-US" dirty="0"/>
              <a:t> and ICTP to increase and to get other partners </a:t>
            </a:r>
            <a:r>
              <a:rPr lang="en-US" dirty="0">
                <a:solidFill>
                  <a:schemeClr val="tx2">
                    <a:lumMod val="50000"/>
                    <a:lumOff val="50000"/>
                  </a:schemeClr>
                </a:solidFill>
              </a:rPr>
              <a:t>Jens, </a:t>
            </a:r>
            <a:r>
              <a:rPr lang="en-US" dirty="0" err="1">
                <a:solidFill>
                  <a:schemeClr val="tx2">
                    <a:lumMod val="50000"/>
                    <a:lumOff val="50000"/>
                  </a:schemeClr>
                </a:solidFill>
              </a:rPr>
              <a:t>Kuijuan</a:t>
            </a:r>
            <a:endParaRPr lang="en-US" dirty="0">
              <a:solidFill>
                <a:schemeClr val="tx2">
                  <a:lumMod val="50000"/>
                  <a:lumOff val="50000"/>
                </a:schemeClr>
              </a:solidFill>
            </a:endParaRPr>
          </a:p>
          <a:p>
            <a:pPr marL="0" indent="0">
              <a:buNone/>
            </a:pPr>
            <a:endParaRPr lang="en-US" dirty="0"/>
          </a:p>
        </p:txBody>
      </p:sp>
    </p:spTree>
    <p:extLst>
      <p:ext uri="{BB962C8B-B14F-4D97-AF65-F5344CB8AC3E}">
        <p14:creationId xmlns:p14="http://schemas.microsoft.com/office/powerpoint/2010/main" val="1038014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22E412-02DE-4995-EB54-53BCE3B8AE86}"/>
              </a:ext>
            </a:extLst>
          </p:cNvPr>
          <p:cNvSpPr>
            <a:spLocks noGrp="1"/>
          </p:cNvSpPr>
          <p:nvPr>
            <p:ph type="title"/>
          </p:nvPr>
        </p:nvSpPr>
        <p:spPr/>
        <p:txBody>
          <a:bodyPr/>
          <a:lstStyle/>
          <a:p>
            <a:r>
              <a:rPr lang="en-US" b="1" dirty="0">
                <a:solidFill>
                  <a:srgbClr val="FF0000"/>
                </a:solidFill>
              </a:rPr>
              <a:t>Election process to be revisited</a:t>
            </a:r>
          </a:p>
        </p:txBody>
      </p:sp>
      <p:sp>
        <p:nvSpPr>
          <p:cNvPr id="3" name="Espace réservé du contenu 2">
            <a:extLst>
              <a:ext uri="{FF2B5EF4-FFF2-40B4-BE49-F238E27FC236}">
                <a16:creationId xmlns:a16="http://schemas.microsoft.com/office/drawing/2014/main" id="{935E4D72-0160-343E-269B-8F8D852AB586}"/>
              </a:ext>
            </a:extLst>
          </p:cNvPr>
          <p:cNvSpPr>
            <a:spLocks noGrp="1"/>
          </p:cNvSpPr>
          <p:nvPr>
            <p:ph idx="1"/>
          </p:nvPr>
        </p:nvSpPr>
        <p:spPr/>
        <p:txBody>
          <a:bodyPr/>
          <a:lstStyle/>
          <a:p>
            <a:r>
              <a:rPr lang="en-US" dirty="0"/>
              <a:t>One year Designated CC elected by GA, 1 year before formal election by in person GA? And passing the baton at the GA in person, chair and designated chairs invited, in charge in January</a:t>
            </a:r>
          </a:p>
          <a:p>
            <a:r>
              <a:rPr lang="en-US" dirty="0"/>
              <a:t>The same for EC and officers</a:t>
            </a:r>
          </a:p>
          <a:p>
            <a:endParaRPr lang="en-US" dirty="0"/>
          </a:p>
          <a:p>
            <a:pPr marL="0" indent="0">
              <a:buNone/>
            </a:pPr>
            <a:r>
              <a:rPr lang="en-US" dirty="0">
                <a:solidFill>
                  <a:schemeClr val="tx2">
                    <a:lumMod val="50000"/>
                    <a:lumOff val="50000"/>
                  </a:schemeClr>
                </a:solidFill>
              </a:rPr>
              <a:t>See resolution</a:t>
            </a:r>
          </a:p>
          <a:p>
            <a:endParaRPr lang="en-US" dirty="0"/>
          </a:p>
        </p:txBody>
      </p:sp>
    </p:spTree>
    <p:extLst>
      <p:ext uri="{BB962C8B-B14F-4D97-AF65-F5344CB8AC3E}">
        <p14:creationId xmlns:p14="http://schemas.microsoft.com/office/powerpoint/2010/main" val="3753891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4AAF15-DF94-FAC9-D15C-31E819EC1D19}"/>
              </a:ext>
            </a:extLst>
          </p:cNvPr>
          <p:cNvSpPr>
            <a:spLocks noGrp="1"/>
          </p:cNvSpPr>
          <p:nvPr>
            <p:ph type="title"/>
          </p:nvPr>
        </p:nvSpPr>
        <p:spPr/>
        <p:txBody>
          <a:bodyPr/>
          <a:lstStyle/>
          <a:p>
            <a:r>
              <a:rPr lang="en-US" dirty="0"/>
              <a:t>Draft resolution</a:t>
            </a:r>
          </a:p>
        </p:txBody>
      </p:sp>
      <p:sp>
        <p:nvSpPr>
          <p:cNvPr id="3" name="Espace réservé du contenu 2">
            <a:extLst>
              <a:ext uri="{FF2B5EF4-FFF2-40B4-BE49-F238E27FC236}">
                <a16:creationId xmlns:a16="http://schemas.microsoft.com/office/drawing/2014/main" id="{163183FC-86AF-AD2F-76AF-0863E89A2FCC}"/>
              </a:ext>
            </a:extLst>
          </p:cNvPr>
          <p:cNvSpPr>
            <a:spLocks noGrp="1"/>
          </p:cNvSpPr>
          <p:nvPr>
            <p:ph idx="1"/>
          </p:nvPr>
        </p:nvSpPr>
        <p:spPr>
          <a:xfrm>
            <a:off x="838199" y="1475508"/>
            <a:ext cx="10924309" cy="5382491"/>
          </a:xfrm>
        </p:spPr>
        <p:txBody>
          <a:bodyPr>
            <a:normAutofit lnSpcReduction="10000"/>
          </a:bodyPr>
          <a:lstStyle/>
          <a:p>
            <a:r>
              <a:rPr lang="en-US" sz="2400" u="sng" dirty="0">
                <a:effectLst/>
                <a:latin typeface="Calibri" panose="020F0502020204030204" pitchFamily="34" charset="0"/>
                <a:ea typeface="Calibri" panose="020F0502020204030204" pitchFamily="34" charset="0"/>
                <a:cs typeface="Times New Roman" panose="02020603050405020304" pitchFamily="18" charset="0"/>
              </a:rPr>
              <a:t>Resolution on IUPAP elections and procedure for handover of responsibilities</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Candidates to be elected as members of the Executive Council or Commission Chairs are identified, at latest 18 months before they are expected to take office. The candidates are proposed for election at the first possible General Assembly and successful candidates will then be elected as candidates designate.</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 </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All candidates designate will be invited, on the costs of the Union, to the following in-person EC&amp;CC meeting and the General Assembly to ensure the continuity of the activities. The formal handover of responsibilities will normally take place on 1</a:t>
            </a:r>
            <a:r>
              <a:rPr lang="en-US" sz="2400" baseline="30000" dirty="0">
                <a:effectLst/>
                <a:latin typeface="Calibri" panose="020F0502020204030204" pitchFamily="34" charset="0"/>
                <a:ea typeface="Calibri" panose="020F0502020204030204" pitchFamily="34" charset="0"/>
                <a:cs typeface="Times New Roman" panose="02020603050405020304" pitchFamily="18" charset="0"/>
              </a:rPr>
              <a:t>st</a:t>
            </a:r>
            <a:r>
              <a:rPr lang="en-US" sz="2400" dirty="0">
                <a:effectLst/>
                <a:latin typeface="Calibri" panose="020F0502020204030204" pitchFamily="34" charset="0"/>
                <a:ea typeface="Calibri" panose="020F0502020204030204" pitchFamily="34" charset="0"/>
                <a:cs typeface="Times New Roman" panose="02020603050405020304" pitchFamily="18" charset="0"/>
              </a:rPr>
              <a:t> January following the General Assembly.</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 </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For the EC &amp; CC members elected this time at the GA 2024, </a:t>
            </a:r>
            <a:r>
              <a:rPr lang="en-US" sz="2400" dirty="0">
                <a:latin typeface="Calibri" panose="020F0502020204030204" pitchFamily="34" charset="0"/>
                <a:ea typeface="Calibri" panose="020F0502020204030204" pitchFamily="34" charset="0"/>
                <a:cs typeface="Times New Roman" panose="02020603050405020304" pitchFamily="18" charset="0"/>
              </a:rPr>
              <a:t>a meeting </a:t>
            </a:r>
            <a:r>
              <a:rPr lang="en-US" sz="2400" dirty="0">
                <a:effectLst/>
                <a:latin typeface="Calibri" panose="020F0502020204030204" pitchFamily="34" charset="0"/>
                <a:ea typeface="Calibri" panose="020F0502020204030204" pitchFamily="34" charset="0"/>
                <a:cs typeface="Times New Roman" panose="02020603050405020304" pitchFamily="18" charset="0"/>
              </a:rPr>
              <a:t>with former and new members,  will </a:t>
            </a:r>
            <a:r>
              <a:rPr lang="en-US" sz="2400" dirty="0">
                <a:latin typeface="Calibri" panose="020F0502020204030204" pitchFamily="34" charset="0"/>
                <a:ea typeface="Calibri" panose="020F0502020204030204" pitchFamily="34" charset="0"/>
                <a:cs typeface="Times New Roman" panose="02020603050405020304" pitchFamily="18" charset="0"/>
              </a:rPr>
              <a:t>be</a:t>
            </a:r>
            <a:r>
              <a:rPr lang="en-US" sz="2400" dirty="0">
                <a:effectLst/>
                <a:latin typeface="Calibri" panose="020F0502020204030204" pitchFamily="34" charset="0"/>
                <a:ea typeface="Calibri" panose="020F0502020204030204" pitchFamily="34" charset="0"/>
                <a:cs typeface="Times New Roman" panose="02020603050405020304" pitchFamily="18" charset="0"/>
              </a:rPr>
              <a:t> organized on-line in </a:t>
            </a:r>
            <a:r>
              <a:rPr lang="en-US" sz="2400" dirty="0">
                <a:latin typeface="Calibri" panose="020F0502020204030204" pitchFamily="34" charset="0"/>
                <a:ea typeface="Calibri" panose="020F0502020204030204" pitchFamily="34" charset="0"/>
                <a:cs typeface="Times New Roman" panose="02020603050405020304" pitchFamily="18" charset="0"/>
              </a:rPr>
              <a:t>early</a:t>
            </a:r>
            <a:r>
              <a:rPr lang="en-US" sz="2400" dirty="0">
                <a:effectLst/>
                <a:latin typeface="Calibri" panose="020F0502020204030204" pitchFamily="34" charset="0"/>
                <a:ea typeface="Calibri" panose="020F0502020204030204" pitchFamily="34" charset="0"/>
                <a:cs typeface="Times New Roman" panose="02020603050405020304" pitchFamily="18" charset="0"/>
              </a:rPr>
              <a:t> 2025.</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3070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8E28FE-98DF-6CF6-82F6-6AA2A3FA0D46}"/>
              </a:ext>
            </a:extLst>
          </p:cNvPr>
          <p:cNvSpPr>
            <a:spLocks noGrp="1"/>
          </p:cNvSpPr>
          <p:nvPr>
            <p:ph type="title"/>
          </p:nvPr>
        </p:nvSpPr>
        <p:spPr/>
        <p:txBody>
          <a:bodyPr/>
          <a:lstStyle/>
          <a:p>
            <a:r>
              <a:rPr lang="en-US" b="1" dirty="0">
                <a:solidFill>
                  <a:srgbClr val="FF0000"/>
                </a:solidFill>
              </a:rPr>
              <a:t>Membership</a:t>
            </a:r>
          </a:p>
        </p:txBody>
      </p:sp>
      <p:sp>
        <p:nvSpPr>
          <p:cNvPr id="3" name="Espace réservé du contenu 2">
            <a:extLst>
              <a:ext uri="{FF2B5EF4-FFF2-40B4-BE49-F238E27FC236}">
                <a16:creationId xmlns:a16="http://schemas.microsoft.com/office/drawing/2014/main" id="{D26FFF2C-1E9C-3A2C-7EFC-6788C6C7A284}"/>
              </a:ext>
            </a:extLst>
          </p:cNvPr>
          <p:cNvSpPr>
            <a:spLocks noGrp="1"/>
          </p:cNvSpPr>
          <p:nvPr>
            <p:ph idx="1"/>
          </p:nvPr>
        </p:nvSpPr>
        <p:spPr/>
        <p:txBody>
          <a:bodyPr>
            <a:normAutofit lnSpcReduction="10000"/>
          </a:bodyPr>
          <a:lstStyle/>
          <a:p>
            <a:r>
              <a:rPr lang="en-US" sz="2400" dirty="0">
                <a:latin typeface="Aptos" panose="020B0004020202020204" pitchFamily="34" charset="0"/>
                <a:ea typeface="Aptos" panose="020B0004020202020204" pitchFamily="34" charset="0"/>
                <a:cs typeface="Times New Roman" panose="02020603050405020304" pitchFamily="18" charset="0"/>
              </a:rPr>
              <a:t>M</a:t>
            </a:r>
            <a:r>
              <a:rPr lang="en-US" sz="2400" dirty="0">
                <a:effectLst/>
                <a:latin typeface="Aptos" panose="020B0004020202020204" pitchFamily="34" charset="0"/>
                <a:ea typeface="Aptos" panose="020B0004020202020204" pitchFamily="34" charset="0"/>
                <a:cs typeface="Times New Roman" panose="02020603050405020304" pitchFamily="18" charset="0"/>
              </a:rPr>
              <a:t>ore than 3 years late and less than 6 years in dues IUPAP members are not taken into account for the quorum of this GA, cannot vote but are welcome to participate to the GA and to discuss with us the conditions to reengage with our Union. More than 6 years late in dues IUPAP members will be excluded, although we will try to keep contact with them</a:t>
            </a:r>
          </a:p>
          <a:p>
            <a:r>
              <a:rPr lang="en-US" sz="2400" dirty="0">
                <a:latin typeface="Aptos" panose="020B0004020202020204" pitchFamily="34" charset="0"/>
                <a:ea typeface="Aptos" panose="020B0004020202020204" pitchFamily="34" charset="0"/>
                <a:cs typeface="Times New Roman" panose="02020603050405020304" pitchFamily="18" charset="0"/>
              </a:rPr>
              <a:t>Membership committee</a:t>
            </a:r>
            <a:r>
              <a:rPr lang="en-US" sz="2400" dirty="0">
                <a:effectLst/>
                <a:latin typeface="Aptos" panose="020B0004020202020204" pitchFamily="34" charset="0"/>
                <a:ea typeface="Aptos" panose="020B0004020202020204" pitchFamily="34" charset="0"/>
                <a:cs typeface="Times New Roman" panose="02020603050405020304" pitchFamily="18" charset="0"/>
              </a:rPr>
              <a:t>.</a:t>
            </a:r>
            <a:r>
              <a:rPr lang="fr-FR" sz="2400" dirty="0">
                <a:effectLst/>
              </a:rPr>
              <a:t>  </a:t>
            </a:r>
            <a:r>
              <a:rPr lang="en-US" sz="2400" noProof="0" dirty="0">
                <a:effectLst/>
              </a:rPr>
              <a:t>Look at active participation of members. Monitor carefully defaulting members. Look for resumption plans. </a:t>
            </a:r>
            <a:r>
              <a:rPr lang="en-US" sz="2400" dirty="0"/>
              <a:t>Increase</a:t>
            </a:r>
            <a:r>
              <a:rPr lang="en-US" sz="2400" noProof="0" dirty="0">
                <a:effectLst/>
              </a:rPr>
              <a:t> membership. Big effort towards new members and developing territorial members. Target large physics communities in territories which are not yet members. ATM is a way to get into IUPAP, pre membership</a:t>
            </a:r>
            <a:r>
              <a:rPr lang="en-US" sz="2400" dirty="0"/>
              <a:t> </a:t>
            </a:r>
            <a:r>
              <a:rPr lang="en-US" sz="2400" noProof="0" dirty="0">
                <a:effectLst/>
              </a:rPr>
              <a:t>stage. </a:t>
            </a:r>
            <a:r>
              <a:rPr lang="en-US" sz="2400" noProof="0" dirty="0">
                <a:solidFill>
                  <a:schemeClr val="tx2">
                    <a:lumMod val="50000"/>
                    <a:lumOff val="50000"/>
                  </a:schemeClr>
                </a:solidFill>
                <a:effectLst/>
              </a:rPr>
              <a:t>VP members</a:t>
            </a:r>
          </a:p>
          <a:p>
            <a:r>
              <a:rPr lang="en-US" sz="2400" dirty="0"/>
              <a:t>Increase the number of units for some members. Flexibility in the partnership, in the number of units. ATM adds more flexibility. </a:t>
            </a:r>
            <a:r>
              <a:rPr lang="en-US" sz="2400" dirty="0">
                <a:solidFill>
                  <a:schemeClr val="tx2">
                    <a:lumMod val="50000"/>
                    <a:lumOff val="50000"/>
                  </a:schemeClr>
                </a:solidFill>
              </a:rPr>
              <a:t>VP members</a:t>
            </a:r>
          </a:p>
        </p:txBody>
      </p:sp>
    </p:spTree>
    <p:extLst>
      <p:ext uri="{BB962C8B-B14F-4D97-AF65-F5344CB8AC3E}">
        <p14:creationId xmlns:p14="http://schemas.microsoft.com/office/powerpoint/2010/main" val="388442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710C4C-3E6A-5935-EAA5-BD0AC8AA8EEA}"/>
              </a:ext>
            </a:extLst>
          </p:cNvPr>
          <p:cNvSpPr>
            <a:spLocks noGrp="1"/>
          </p:cNvSpPr>
          <p:nvPr>
            <p:ph type="title"/>
          </p:nvPr>
        </p:nvSpPr>
        <p:spPr/>
        <p:txBody>
          <a:bodyPr/>
          <a:lstStyle/>
          <a:p>
            <a:r>
              <a:rPr lang="en-US" b="1" dirty="0">
                <a:solidFill>
                  <a:srgbClr val="FF0000"/>
                </a:solidFill>
              </a:rPr>
              <a:t>Corporate Associate Members</a:t>
            </a:r>
          </a:p>
        </p:txBody>
      </p:sp>
      <p:sp>
        <p:nvSpPr>
          <p:cNvPr id="3" name="Espace réservé du contenu 2">
            <a:extLst>
              <a:ext uri="{FF2B5EF4-FFF2-40B4-BE49-F238E27FC236}">
                <a16:creationId xmlns:a16="http://schemas.microsoft.com/office/drawing/2014/main" id="{9E8A549C-CC5C-6588-7416-998B04E234CE}"/>
              </a:ext>
            </a:extLst>
          </p:cNvPr>
          <p:cNvSpPr>
            <a:spLocks noGrp="1"/>
          </p:cNvSpPr>
          <p:nvPr>
            <p:ph idx="1"/>
          </p:nvPr>
        </p:nvSpPr>
        <p:spPr/>
        <p:txBody>
          <a:bodyPr>
            <a:normAutofit/>
          </a:bodyPr>
          <a:lstStyle/>
          <a:p>
            <a:r>
              <a:rPr lang="en-US" sz="3200" dirty="0"/>
              <a:t>Ramping up </a:t>
            </a:r>
            <a:r>
              <a:rPr lang="en-US" sz="3200" dirty="0">
                <a:sym typeface="Wingdings" pitchFamily="2" charset="2"/>
              </a:rPr>
              <a:t> 8 units!!</a:t>
            </a:r>
          </a:p>
          <a:p>
            <a:r>
              <a:rPr lang="en-US" sz="3200" dirty="0">
                <a:sym typeface="Wingdings" pitchFamily="2" charset="2"/>
              </a:rPr>
              <a:t>Selling arguments</a:t>
            </a:r>
            <a:r>
              <a:rPr lang="en-US" sz="3200" b="1" dirty="0">
                <a:sym typeface="Wingdings" pitchFamily="2" charset="2"/>
              </a:rPr>
              <a:t>: IUPAP the only global union in physics</a:t>
            </a:r>
            <a:r>
              <a:rPr lang="en-US" sz="3200" dirty="0">
                <a:sym typeface="Wingdings" pitchFamily="2" charset="2"/>
              </a:rPr>
              <a:t>!!!</a:t>
            </a:r>
          </a:p>
          <a:p>
            <a:r>
              <a:rPr lang="en-US" sz="3200" dirty="0">
                <a:sym typeface="Wingdings" pitchFamily="2" charset="2"/>
              </a:rPr>
              <a:t>Companies connected in Physics should be part of it!!</a:t>
            </a:r>
          </a:p>
          <a:p>
            <a:r>
              <a:rPr lang="en-US" sz="3200" dirty="0">
                <a:sym typeface="Wingdings" pitchFamily="2" charset="2"/>
              </a:rPr>
              <a:t>Win win approach, more visibility for both IUPAP and companies</a:t>
            </a:r>
          </a:p>
          <a:p>
            <a:endParaRPr lang="en-US" sz="3200" dirty="0">
              <a:sym typeface="Wingdings" pitchFamily="2" charset="2"/>
            </a:endParaRPr>
          </a:p>
          <a:p>
            <a:pPr marL="0" indent="0">
              <a:buNone/>
            </a:pPr>
            <a:r>
              <a:rPr lang="en-US" sz="3200" dirty="0">
                <a:solidFill>
                  <a:schemeClr val="tx2">
                    <a:lumMod val="50000"/>
                    <a:lumOff val="50000"/>
                  </a:schemeClr>
                </a:solidFill>
                <a:sym typeface="Wingdings" pitchFamily="2" charset="2"/>
              </a:rPr>
              <a:t>WG 16 plus CC plus WG19</a:t>
            </a:r>
            <a:endParaRPr lang="en-US" sz="3200" dirty="0">
              <a:solidFill>
                <a:schemeClr val="tx2">
                  <a:lumMod val="50000"/>
                  <a:lumOff val="50000"/>
                </a:schemeClr>
              </a:solidFill>
            </a:endParaRPr>
          </a:p>
        </p:txBody>
      </p:sp>
    </p:spTree>
    <p:extLst>
      <p:ext uri="{BB962C8B-B14F-4D97-AF65-F5344CB8AC3E}">
        <p14:creationId xmlns:p14="http://schemas.microsoft.com/office/powerpoint/2010/main" val="44098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FA4B32-73E3-E002-011E-84720180972E}"/>
              </a:ext>
            </a:extLst>
          </p:cNvPr>
          <p:cNvSpPr>
            <a:spLocks noGrp="1"/>
          </p:cNvSpPr>
          <p:nvPr>
            <p:ph type="title"/>
          </p:nvPr>
        </p:nvSpPr>
        <p:spPr/>
        <p:txBody>
          <a:bodyPr/>
          <a:lstStyle/>
          <a:p>
            <a:r>
              <a:rPr lang="en-US" b="1" dirty="0">
                <a:solidFill>
                  <a:srgbClr val="FF0000"/>
                </a:solidFill>
              </a:rPr>
              <a:t>Conferences (1)</a:t>
            </a:r>
          </a:p>
        </p:txBody>
      </p:sp>
      <p:sp>
        <p:nvSpPr>
          <p:cNvPr id="3" name="Espace réservé du contenu 2">
            <a:extLst>
              <a:ext uri="{FF2B5EF4-FFF2-40B4-BE49-F238E27FC236}">
                <a16:creationId xmlns:a16="http://schemas.microsoft.com/office/drawing/2014/main" id="{40491694-3AEA-81B3-7678-3767A0C66181}"/>
              </a:ext>
            </a:extLst>
          </p:cNvPr>
          <p:cNvSpPr>
            <a:spLocks noGrp="1"/>
          </p:cNvSpPr>
          <p:nvPr>
            <p:ph idx="1"/>
          </p:nvPr>
        </p:nvSpPr>
        <p:spPr/>
        <p:txBody>
          <a:bodyPr>
            <a:normAutofit fontScale="92500" lnSpcReduction="20000"/>
          </a:bodyPr>
          <a:lstStyle/>
          <a:p>
            <a:r>
              <a:rPr lang="en-US" dirty="0">
                <a:sym typeface="Wingdings" pitchFamily="2" charset="2"/>
              </a:rPr>
              <a:t> come soon with a recommendation on a category with affordable fees  300€ next year consult with concerned parties</a:t>
            </a:r>
          </a:p>
          <a:p>
            <a:r>
              <a:rPr lang="en-US" dirty="0">
                <a:sym typeface="Wingdings" pitchFamily="2" charset="2"/>
              </a:rPr>
              <a:t>Guidelines on Equity, diversity and inclusion (on-line access, no forbidden territories, gender balance, efforts towards developing territories)</a:t>
            </a:r>
          </a:p>
          <a:p>
            <a:r>
              <a:rPr lang="en-US" dirty="0">
                <a:sym typeface="Wingdings" pitchFamily="2" charset="2"/>
              </a:rPr>
              <a:t>Guidelines on no harassment</a:t>
            </a:r>
          </a:p>
          <a:p>
            <a:r>
              <a:rPr lang="en-US" dirty="0">
                <a:sym typeface="Wingdings" pitchFamily="2" charset="2"/>
              </a:rPr>
              <a:t>Proceedings?, </a:t>
            </a:r>
            <a:r>
              <a:rPr lang="en-US" b="1" dirty="0">
                <a:sym typeface="Wingdings" pitchFamily="2" charset="2"/>
              </a:rPr>
              <a:t>report very important with indicators on the points above (each commission should have a contact point for that) split the funding?</a:t>
            </a:r>
          </a:p>
          <a:p>
            <a:r>
              <a:rPr lang="en-US" dirty="0">
                <a:sym typeface="Wingdings" pitchFamily="2" charset="2"/>
              </a:rPr>
              <a:t>Increase our support to conferences (see budget)</a:t>
            </a:r>
          </a:p>
          <a:p>
            <a:endParaRPr lang="en-US" dirty="0">
              <a:sym typeface="Wingdings" pitchFamily="2" charset="2"/>
            </a:endParaRPr>
          </a:p>
          <a:p>
            <a:pPr marL="0" indent="0">
              <a:buNone/>
            </a:pPr>
            <a:r>
              <a:rPr lang="en-US" dirty="0" err="1">
                <a:solidFill>
                  <a:schemeClr val="tx2">
                    <a:lumMod val="50000"/>
                    <a:lumOff val="50000"/>
                  </a:schemeClr>
                </a:solidFill>
                <a:sym typeface="Wingdings" pitchFamily="2" charset="2"/>
              </a:rPr>
              <a:t>Rudzani</a:t>
            </a:r>
            <a:r>
              <a:rPr lang="en-US" dirty="0">
                <a:solidFill>
                  <a:schemeClr val="tx2">
                    <a:lumMod val="50000"/>
                    <a:lumOff val="50000"/>
                  </a:schemeClr>
                </a:solidFill>
                <a:sym typeface="Wingdings" pitchFamily="2" charset="2"/>
              </a:rPr>
              <a:t> plus CC</a:t>
            </a:r>
            <a:endParaRPr lang="en-US" dirty="0">
              <a:solidFill>
                <a:schemeClr val="tx2">
                  <a:lumMod val="50000"/>
                  <a:lumOff val="50000"/>
                </a:schemeClr>
              </a:solidFill>
            </a:endParaRPr>
          </a:p>
        </p:txBody>
      </p:sp>
    </p:spTree>
    <p:extLst>
      <p:ext uri="{BB962C8B-B14F-4D97-AF65-F5344CB8AC3E}">
        <p14:creationId xmlns:p14="http://schemas.microsoft.com/office/powerpoint/2010/main" val="325202682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1551</TotalTime>
  <Words>653</Words>
  <Application>Microsoft Macintosh PowerPoint</Application>
  <PresentationFormat>Grand écran</PresentationFormat>
  <Paragraphs>47</Paragraphs>
  <Slides>10</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10</vt:i4>
      </vt:variant>
    </vt:vector>
  </HeadingPairs>
  <TitlesOfParts>
    <vt:vector size="16" baseType="lpstr">
      <vt:lpstr>Aptos</vt:lpstr>
      <vt:lpstr>Aptos Display</vt:lpstr>
      <vt:lpstr>Arial</vt:lpstr>
      <vt:lpstr>Calibri</vt:lpstr>
      <vt:lpstr>Wingdings</vt:lpstr>
      <vt:lpstr>Thème Office</vt:lpstr>
      <vt:lpstr>Review Day 1</vt:lpstr>
      <vt:lpstr>Thanks</vt:lpstr>
      <vt:lpstr>Administrative, financial matters  </vt:lpstr>
      <vt:lpstr>To Do list from previous EC &amp; CC discussion</vt:lpstr>
      <vt:lpstr>Election process to be revisited</vt:lpstr>
      <vt:lpstr>Draft resolution</vt:lpstr>
      <vt:lpstr>Membership</vt:lpstr>
      <vt:lpstr>Corporate Associate Members</vt:lpstr>
      <vt:lpstr>Conferences (1)</vt:lpstr>
      <vt:lpstr>Conferences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Michel SPIRO</dc:creator>
  <cp:lastModifiedBy>Michel SPIRO</cp:lastModifiedBy>
  <cp:revision>17</cp:revision>
  <dcterms:created xsi:type="dcterms:W3CDTF">2024-10-08T00:20:25Z</dcterms:created>
  <dcterms:modified xsi:type="dcterms:W3CDTF">2024-10-10T06:29:56Z</dcterms:modified>
</cp:coreProperties>
</file>