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2" r:id="rId3"/>
    <p:sldId id="257" r:id="rId4"/>
    <p:sldId id="260" r:id="rId5"/>
    <p:sldId id="258" r:id="rId6"/>
    <p:sldId id="259" r:id="rId7"/>
    <p:sldId id="261"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2"/>
  </p:normalViewPr>
  <p:slideViewPr>
    <p:cSldViewPr snapToGrid="0">
      <p:cViewPr varScale="1">
        <p:scale>
          <a:sx n="104" d="100"/>
          <a:sy n="104" d="100"/>
        </p:scale>
        <p:origin x="896" y="19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05779A-2A5F-BD29-4254-B93BC5BA1BC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0C3B100A-25FE-42D6-C987-ACAAFBD099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0C7749CE-6506-9303-4630-FDDF0C34EFD5}"/>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DF099BF9-E046-04BF-BB1E-E29740BFB611}"/>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9CA20C06-D560-F4DB-D1CD-7A77816CC021}"/>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1416686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83C704-02D3-7E3C-187E-3548304F7382}"/>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8E32560E-63AE-06E3-3CE0-4A672594FD0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AA100E74-739D-5003-4CAF-FBD10AC886D8}"/>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725C9B26-4AC0-ADA8-A830-C0F66DC819D3}"/>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55BB0933-0463-60CD-51D5-08A445006B1E}"/>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4259615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582BD2E-748B-46AC-67AB-014669B13C71}"/>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67956E6A-4D22-4CC4-40E8-2D60ED9F259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6F2B8339-2319-0A45-D04E-C7BAD743C10F}"/>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5FE3B5B8-89A6-6922-656E-0CBA20C8FBFD}"/>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8776E067-AA53-F08C-C1E9-FDAD865F96C8}"/>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245019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F7F829-BBEE-44D2-BFF4-7A79453372C5}"/>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90E02E3D-DCA8-80D4-2B5F-D45DE0A07CBE}"/>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D587C625-91B7-889D-71A4-576201EF01C0}"/>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945B4387-C366-03D8-988C-14C4C91D0F3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751F10E7-BAA0-2261-9692-D25530673A85}"/>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3018282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BEEF11-E5FD-1C3C-50AE-179856176EA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165BFFE2-BBEB-C815-1E14-0D6BBB28669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5A274FD-F589-1AB0-48FA-9E506F8233E9}"/>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3EA88E3C-FFFD-43A0-2F69-EA753C7D767E}"/>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B1B5A85C-5631-7EFC-B083-24EE73F1EF14}"/>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3569557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0C3182-6928-C2E9-998C-2255D8A7674D}"/>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BDF74140-CFFB-59B2-04AF-1E3B42CEC17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FDA37F6E-46C6-E477-DFD0-36ECC897462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E7FBA78B-7703-0DAB-0760-AFD51A0BC0D1}"/>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6" name="Espace réservé du pied de page 5">
            <a:extLst>
              <a:ext uri="{FF2B5EF4-FFF2-40B4-BE49-F238E27FC236}">
                <a16:creationId xmlns:a16="http://schemas.microsoft.com/office/drawing/2014/main" id="{9D752274-C10C-8C3A-AA2B-30F199F78B2C}"/>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05FFE789-EA65-307B-E594-A62BE15327C2}"/>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1814247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84DC96F-FB07-F7E0-496C-676DB175A95B}"/>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1F4BB892-8DB7-4FA6-9B52-66EB4F0542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C31B4145-82FC-4873-0818-638E5AEAD3D7}"/>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07FD515F-A8CC-2C8F-1FFF-F31C348B70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239E016-FF64-A1C2-94EB-1EB780893B33}"/>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3CBA014F-F960-606B-5F1F-2326738C1E2D}"/>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8" name="Espace réservé du pied de page 7">
            <a:extLst>
              <a:ext uri="{FF2B5EF4-FFF2-40B4-BE49-F238E27FC236}">
                <a16:creationId xmlns:a16="http://schemas.microsoft.com/office/drawing/2014/main" id="{96AE2BC8-89B4-DF11-000A-71F28AD0D24A}"/>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F67BAEF1-14CF-BC59-28A2-BF9CE1D7A5DD}"/>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398767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149BED-2FFD-EFE5-A0A8-106E71DCEDB1}"/>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D73ADCD5-B0CC-A76D-1DA5-9282CADFAEED}"/>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4" name="Espace réservé du pied de page 3">
            <a:extLst>
              <a:ext uri="{FF2B5EF4-FFF2-40B4-BE49-F238E27FC236}">
                <a16:creationId xmlns:a16="http://schemas.microsoft.com/office/drawing/2014/main" id="{64E147E5-F3BA-18AA-0B4A-9C29ECBC043B}"/>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791547E9-2837-30EB-C2CB-0BED3A3F90B0}"/>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3052532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02CCF8F-0A51-65AD-23EE-7087E25E83C9}"/>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3" name="Espace réservé du pied de page 2">
            <a:extLst>
              <a:ext uri="{FF2B5EF4-FFF2-40B4-BE49-F238E27FC236}">
                <a16:creationId xmlns:a16="http://schemas.microsoft.com/office/drawing/2014/main" id="{D57C705F-0318-7D94-498E-BA625230ECCA}"/>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7F31D3CB-84BF-CFBC-B9B4-531E9CF69F5A}"/>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1094311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C0C912-B9CD-FEE6-9518-EEB09028EF6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E79940C8-17E8-D051-BBE0-0B4C433367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059F566B-1594-F342-EC21-31D752BF1A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D5F2A6-AEE0-8FD3-ED15-1FFB9FEE4D74}"/>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6" name="Espace réservé du pied de page 5">
            <a:extLst>
              <a:ext uri="{FF2B5EF4-FFF2-40B4-BE49-F238E27FC236}">
                <a16:creationId xmlns:a16="http://schemas.microsoft.com/office/drawing/2014/main" id="{4D45C77D-E4FC-4B21-394B-B3DDDBB7E978}"/>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FD758433-0737-E2C9-E9DA-4BF37935E641}"/>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2115818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6E1F83-72EA-6A4F-6BC9-0408D3B7F04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B007243A-0206-AB35-DAC1-CD29B3354A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63693386-799A-5130-704F-6D9EF46985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179395C2-F546-80AF-4EE7-9EB188DAE9BA}"/>
              </a:ext>
            </a:extLst>
          </p:cNvPr>
          <p:cNvSpPr>
            <a:spLocks noGrp="1"/>
          </p:cNvSpPr>
          <p:nvPr>
            <p:ph type="dt" sz="half" idx="10"/>
          </p:nvPr>
        </p:nvSpPr>
        <p:spPr/>
        <p:txBody>
          <a:bodyPr/>
          <a:lstStyle/>
          <a:p>
            <a:fld id="{C60E256E-E247-2D46-8EB8-1DD30325861F}" type="datetimeFigureOut">
              <a:rPr lang="en-US" smtClean="0"/>
              <a:t>10/10/24</a:t>
            </a:fld>
            <a:endParaRPr lang="en-US"/>
          </a:p>
        </p:txBody>
      </p:sp>
      <p:sp>
        <p:nvSpPr>
          <p:cNvPr id="6" name="Espace réservé du pied de page 5">
            <a:extLst>
              <a:ext uri="{FF2B5EF4-FFF2-40B4-BE49-F238E27FC236}">
                <a16:creationId xmlns:a16="http://schemas.microsoft.com/office/drawing/2014/main" id="{3C40A161-3E0C-4A30-190D-429DD7A6B6EF}"/>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43FDF35-7F75-565E-CCE2-9433D3FA4DF7}"/>
              </a:ext>
            </a:extLst>
          </p:cNvPr>
          <p:cNvSpPr>
            <a:spLocks noGrp="1"/>
          </p:cNvSpPr>
          <p:nvPr>
            <p:ph type="sldNum" sz="quarter" idx="12"/>
          </p:nvPr>
        </p:nvSpPr>
        <p:spPr/>
        <p:txBody>
          <a:bodyPr/>
          <a:lstStyle/>
          <a:p>
            <a:fld id="{EBB456FA-05FF-9345-ABD2-9C8D980C5F86}" type="slidenum">
              <a:rPr lang="en-US" smtClean="0"/>
              <a:t>‹N°›</a:t>
            </a:fld>
            <a:endParaRPr lang="en-US"/>
          </a:p>
        </p:txBody>
      </p:sp>
    </p:spTree>
    <p:extLst>
      <p:ext uri="{BB962C8B-B14F-4D97-AF65-F5344CB8AC3E}">
        <p14:creationId xmlns:p14="http://schemas.microsoft.com/office/powerpoint/2010/main" val="1954115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D959D49-83E7-C6AE-DE37-8282122689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FA515D2F-C00F-DAB7-C63B-9CDB2749AB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02AB3D34-BBFF-12E4-3527-ACDF1E9647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60E256E-E247-2D46-8EB8-1DD30325861F}" type="datetimeFigureOut">
              <a:rPr lang="en-US" smtClean="0"/>
              <a:t>10/10/24</a:t>
            </a:fld>
            <a:endParaRPr lang="en-US"/>
          </a:p>
        </p:txBody>
      </p:sp>
      <p:sp>
        <p:nvSpPr>
          <p:cNvPr id="5" name="Espace réservé du pied de page 4">
            <a:extLst>
              <a:ext uri="{FF2B5EF4-FFF2-40B4-BE49-F238E27FC236}">
                <a16:creationId xmlns:a16="http://schemas.microsoft.com/office/drawing/2014/main" id="{64D112B2-9A09-46BB-D62D-4B6471C24B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786E40EE-CCFD-7C1A-7125-FAB9781A01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BB456FA-05FF-9345-ABD2-9C8D980C5F86}" type="slidenum">
              <a:rPr lang="en-US" smtClean="0"/>
              <a:t>‹N°›</a:t>
            </a:fld>
            <a:endParaRPr lang="en-US"/>
          </a:p>
        </p:txBody>
      </p:sp>
    </p:spTree>
    <p:extLst>
      <p:ext uri="{BB962C8B-B14F-4D97-AF65-F5344CB8AC3E}">
        <p14:creationId xmlns:p14="http://schemas.microsoft.com/office/powerpoint/2010/main" val="4253226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71FFCF-2C77-FC9F-2448-011EB146244E}"/>
              </a:ext>
            </a:extLst>
          </p:cNvPr>
          <p:cNvSpPr>
            <a:spLocks noGrp="1"/>
          </p:cNvSpPr>
          <p:nvPr>
            <p:ph type="ctrTitle"/>
          </p:nvPr>
        </p:nvSpPr>
        <p:spPr/>
        <p:txBody>
          <a:bodyPr/>
          <a:lstStyle/>
          <a:p>
            <a:r>
              <a:rPr lang="en-US" b="1" dirty="0">
                <a:solidFill>
                  <a:srgbClr val="FF0000"/>
                </a:solidFill>
              </a:rPr>
              <a:t>Review of Day 3</a:t>
            </a:r>
          </a:p>
        </p:txBody>
      </p:sp>
      <p:sp>
        <p:nvSpPr>
          <p:cNvPr id="3" name="Sous-titre 2">
            <a:extLst>
              <a:ext uri="{FF2B5EF4-FFF2-40B4-BE49-F238E27FC236}">
                <a16:creationId xmlns:a16="http://schemas.microsoft.com/office/drawing/2014/main" id="{9305B655-794D-946D-ADC6-33B08FBCFBCD}"/>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748719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D5415D-DB73-C3BD-60D8-5EB8BF1A7AF7}"/>
              </a:ext>
            </a:extLst>
          </p:cNvPr>
          <p:cNvSpPr>
            <a:spLocks noGrp="1"/>
          </p:cNvSpPr>
          <p:nvPr>
            <p:ph type="title"/>
          </p:nvPr>
        </p:nvSpPr>
        <p:spPr/>
        <p:txBody>
          <a:bodyPr/>
          <a:lstStyle/>
          <a:p>
            <a:endParaRPr lang="en-US"/>
          </a:p>
        </p:txBody>
      </p:sp>
      <p:sp>
        <p:nvSpPr>
          <p:cNvPr id="3" name="Espace réservé du contenu 2">
            <a:extLst>
              <a:ext uri="{FF2B5EF4-FFF2-40B4-BE49-F238E27FC236}">
                <a16:creationId xmlns:a16="http://schemas.microsoft.com/office/drawing/2014/main" id="{49F04464-282E-7BD3-4A52-344F0D5C48B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68872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EA1ACE-4BB9-D46F-7560-502CE0B60185}"/>
              </a:ext>
            </a:extLst>
          </p:cNvPr>
          <p:cNvSpPr>
            <a:spLocks noGrp="1"/>
          </p:cNvSpPr>
          <p:nvPr>
            <p:ph type="title"/>
          </p:nvPr>
        </p:nvSpPr>
        <p:spPr/>
        <p:txBody>
          <a:bodyPr/>
          <a:lstStyle/>
          <a:p>
            <a:r>
              <a:rPr lang="en-US" b="1" dirty="0">
                <a:solidFill>
                  <a:srgbClr val="FF0000"/>
                </a:solidFill>
              </a:rPr>
              <a:t>After falling walls, raising walls again!</a:t>
            </a:r>
          </a:p>
        </p:txBody>
      </p:sp>
      <p:sp>
        <p:nvSpPr>
          <p:cNvPr id="3" name="Espace réservé du contenu 2">
            <a:extLst>
              <a:ext uri="{FF2B5EF4-FFF2-40B4-BE49-F238E27FC236}">
                <a16:creationId xmlns:a16="http://schemas.microsoft.com/office/drawing/2014/main" id="{73493A81-3BC3-4EE1-69F6-E1260FDEFAD6}"/>
              </a:ext>
            </a:extLst>
          </p:cNvPr>
          <p:cNvSpPr>
            <a:spLocks noGrp="1"/>
          </p:cNvSpPr>
          <p:nvPr>
            <p:ph idx="1"/>
          </p:nvPr>
        </p:nvSpPr>
        <p:spPr>
          <a:xfrm>
            <a:off x="838200" y="1825624"/>
            <a:ext cx="10515600" cy="4933521"/>
          </a:xfrm>
        </p:spPr>
        <p:txBody>
          <a:bodyPr>
            <a:normAutofit fontScale="77500" lnSpcReduction="20000"/>
          </a:bodyPr>
          <a:lstStyle/>
          <a:p>
            <a:r>
              <a:rPr lang="en-US" dirty="0"/>
              <a:t>Entering a new period of sanctions, and conflicts</a:t>
            </a:r>
          </a:p>
          <a:p>
            <a:r>
              <a:rPr lang="en-US" dirty="0"/>
              <a:t>Like in the cold war, IUPAP has the role of keeping the community together, encourage worldwide participation to conferences, freedom to collaborate, freedom to travel and exchange (push for open data, open science) together with responsibility (having in mind contributing to a better world: equitable on a healthy planet!, and having to cope with constraints coming from the funding agencies!)</a:t>
            </a:r>
          </a:p>
          <a:p>
            <a:r>
              <a:rPr lang="en-US" dirty="0"/>
              <a:t>Visas are an issue (conference reports should include visa issues)</a:t>
            </a:r>
            <a:r>
              <a:rPr lang="en-US" dirty="0">
                <a:sym typeface="Wingdings" pitchFamily="2" charset="2"/>
              </a:rPr>
              <a:t> ISC (International Science Council) could be very useful</a:t>
            </a:r>
          </a:p>
          <a:p>
            <a:r>
              <a:rPr lang="en-US" dirty="0">
                <a:sym typeface="Wingdings" pitchFamily="2" charset="2"/>
              </a:rPr>
              <a:t>Displaced scientists are also an issue</a:t>
            </a:r>
          </a:p>
          <a:p>
            <a:r>
              <a:rPr lang="en-US" dirty="0">
                <a:sym typeface="Wingdings" pitchFamily="2" charset="2"/>
              </a:rPr>
              <a:t>Avoid political statements </a:t>
            </a:r>
            <a:r>
              <a:rPr lang="en-US" b="1" dirty="0">
                <a:sym typeface="Wingdings" pitchFamily="2" charset="2"/>
              </a:rPr>
              <a:t>but contribute to general understanding</a:t>
            </a:r>
          </a:p>
          <a:p>
            <a:r>
              <a:rPr lang="en-US" dirty="0">
                <a:sym typeface="Wingdings" pitchFamily="2" charset="2"/>
              </a:rPr>
              <a:t>Organize a worldwide attended conference on physics for “regenerative” development: equitable well-being on a healthy lively planet,  in 2027 together with the GA, is an option.  Place a call, need fundraising</a:t>
            </a:r>
          </a:p>
          <a:p>
            <a:endParaRPr lang="en-US" dirty="0">
              <a:sym typeface="Wingdings" pitchFamily="2" charset="2"/>
            </a:endParaRPr>
          </a:p>
          <a:p>
            <a:pPr marL="0" indent="0">
              <a:buNone/>
            </a:pPr>
            <a:r>
              <a:rPr lang="en-US" dirty="0" err="1">
                <a:solidFill>
                  <a:schemeClr val="tx2">
                    <a:lumMod val="50000"/>
                    <a:lumOff val="50000"/>
                  </a:schemeClr>
                </a:solidFill>
                <a:sym typeface="Wingdings" pitchFamily="2" charset="2"/>
              </a:rPr>
              <a:t>Silvina</a:t>
            </a:r>
            <a:endParaRPr lang="en-US" dirty="0">
              <a:solidFill>
                <a:schemeClr val="tx2">
                  <a:lumMod val="50000"/>
                  <a:lumOff val="50000"/>
                </a:schemeClr>
              </a:solidFill>
            </a:endParaRPr>
          </a:p>
        </p:txBody>
      </p:sp>
    </p:spTree>
    <p:extLst>
      <p:ext uri="{BB962C8B-B14F-4D97-AF65-F5344CB8AC3E}">
        <p14:creationId xmlns:p14="http://schemas.microsoft.com/office/powerpoint/2010/main" val="251780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4CF4F7-8134-90D4-7FC9-7598818C946B}"/>
              </a:ext>
            </a:extLst>
          </p:cNvPr>
          <p:cNvSpPr>
            <a:spLocks noGrp="1"/>
          </p:cNvSpPr>
          <p:nvPr>
            <p:ph type="title"/>
          </p:nvPr>
        </p:nvSpPr>
        <p:spPr/>
        <p:txBody>
          <a:bodyPr/>
          <a:lstStyle/>
          <a:p>
            <a:r>
              <a:rPr lang="en-US" b="1" dirty="0">
                <a:solidFill>
                  <a:srgbClr val="FF0000"/>
                </a:solidFill>
              </a:rPr>
              <a:t>Centenary, </a:t>
            </a:r>
            <a:r>
              <a:rPr lang="en-US" b="1" dirty="0" err="1">
                <a:solidFill>
                  <a:srgbClr val="FF0000"/>
                </a:solidFill>
              </a:rPr>
              <a:t>iybssd</a:t>
            </a:r>
            <a:r>
              <a:rPr lang="en-US" b="1" dirty="0">
                <a:solidFill>
                  <a:srgbClr val="FF0000"/>
                </a:solidFill>
              </a:rPr>
              <a:t>, </a:t>
            </a:r>
            <a:r>
              <a:rPr lang="en-US" b="1" dirty="0" err="1">
                <a:solidFill>
                  <a:srgbClr val="FF0000"/>
                </a:solidFill>
              </a:rPr>
              <a:t>idssd</a:t>
            </a:r>
            <a:endParaRPr lang="en-US" b="1" dirty="0">
              <a:solidFill>
                <a:srgbClr val="FF0000"/>
              </a:solidFill>
            </a:endParaRPr>
          </a:p>
        </p:txBody>
      </p:sp>
      <p:sp>
        <p:nvSpPr>
          <p:cNvPr id="3" name="Espace réservé du contenu 2">
            <a:extLst>
              <a:ext uri="{FF2B5EF4-FFF2-40B4-BE49-F238E27FC236}">
                <a16:creationId xmlns:a16="http://schemas.microsoft.com/office/drawing/2014/main" id="{F0F55D90-2DBD-A554-2E7C-5270FE8537FC}"/>
              </a:ext>
            </a:extLst>
          </p:cNvPr>
          <p:cNvSpPr>
            <a:spLocks noGrp="1"/>
          </p:cNvSpPr>
          <p:nvPr>
            <p:ph idx="1"/>
          </p:nvPr>
        </p:nvSpPr>
        <p:spPr/>
        <p:txBody>
          <a:bodyPr/>
          <a:lstStyle/>
          <a:p>
            <a:r>
              <a:rPr lang="en-US" dirty="0"/>
              <a:t>Thanks to Monica and Roberto</a:t>
            </a:r>
          </a:p>
          <a:p>
            <a:r>
              <a:rPr lang="en-US" dirty="0"/>
              <a:t>The centenary celebration and book is a unique legacy</a:t>
            </a:r>
          </a:p>
          <a:p>
            <a:r>
              <a:rPr lang="en-US" b="1" dirty="0"/>
              <a:t>IUPAP contributing to the general understanding is a strong message for today</a:t>
            </a:r>
          </a:p>
          <a:p>
            <a:r>
              <a:rPr lang="en-US" b="1" dirty="0" err="1"/>
              <a:t>Iupap</a:t>
            </a:r>
            <a:r>
              <a:rPr lang="en-US" b="1" dirty="0"/>
              <a:t> ga 2027 conference part of IDSSD is an option</a:t>
            </a:r>
          </a:p>
          <a:p>
            <a:pPr marL="0" indent="0">
              <a:buNone/>
            </a:pPr>
            <a:r>
              <a:rPr lang="en-US" b="1" dirty="0">
                <a:solidFill>
                  <a:schemeClr val="tx2">
                    <a:lumMod val="50000"/>
                    <a:lumOff val="50000"/>
                  </a:schemeClr>
                </a:solidFill>
              </a:rPr>
              <a:t>Michel</a:t>
            </a:r>
          </a:p>
        </p:txBody>
      </p:sp>
    </p:spTree>
    <p:extLst>
      <p:ext uri="{BB962C8B-B14F-4D97-AF65-F5344CB8AC3E}">
        <p14:creationId xmlns:p14="http://schemas.microsoft.com/office/powerpoint/2010/main" val="1803361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698B76-C6F8-D2AE-AE59-C903AC799AA2}"/>
              </a:ext>
            </a:extLst>
          </p:cNvPr>
          <p:cNvSpPr>
            <a:spLocks noGrp="1"/>
          </p:cNvSpPr>
          <p:nvPr>
            <p:ph type="title"/>
          </p:nvPr>
        </p:nvSpPr>
        <p:spPr/>
        <p:txBody>
          <a:bodyPr/>
          <a:lstStyle/>
          <a:p>
            <a:r>
              <a:rPr lang="en-US" b="1" dirty="0">
                <a:solidFill>
                  <a:srgbClr val="FF0000"/>
                </a:solidFill>
              </a:rPr>
              <a:t>Gender </a:t>
            </a:r>
            <a:r>
              <a:rPr lang="en-US" b="1" dirty="0" err="1">
                <a:solidFill>
                  <a:schemeClr val="tx2">
                    <a:lumMod val="50000"/>
                    <a:lumOff val="50000"/>
                  </a:schemeClr>
                </a:solidFill>
              </a:rPr>
              <a:t>Gilian</a:t>
            </a:r>
            <a:endParaRPr lang="en-US" b="1" dirty="0">
              <a:solidFill>
                <a:schemeClr val="tx2">
                  <a:lumMod val="50000"/>
                  <a:lumOff val="50000"/>
                </a:schemeClr>
              </a:solidFill>
            </a:endParaRPr>
          </a:p>
        </p:txBody>
      </p:sp>
      <p:sp>
        <p:nvSpPr>
          <p:cNvPr id="3" name="Espace réservé du contenu 2">
            <a:extLst>
              <a:ext uri="{FF2B5EF4-FFF2-40B4-BE49-F238E27FC236}">
                <a16:creationId xmlns:a16="http://schemas.microsoft.com/office/drawing/2014/main" id="{78647A86-441D-0C0D-1707-792FD60BC045}"/>
              </a:ext>
            </a:extLst>
          </p:cNvPr>
          <p:cNvSpPr>
            <a:spLocks noGrp="1"/>
          </p:cNvSpPr>
          <p:nvPr>
            <p:ph idx="1"/>
          </p:nvPr>
        </p:nvSpPr>
        <p:spPr/>
        <p:txBody>
          <a:bodyPr/>
          <a:lstStyle/>
          <a:p>
            <a:r>
              <a:rPr lang="en-US" dirty="0"/>
              <a:t>Slow improve</a:t>
            </a:r>
          </a:p>
          <a:p>
            <a:r>
              <a:rPr lang="en-US" dirty="0"/>
              <a:t>Should we be more strict? No sponsoring if IOC &lt; 10% (responsibility of CC), strong incentive for LOC</a:t>
            </a:r>
          </a:p>
          <a:p>
            <a:r>
              <a:rPr lang="en-US" dirty="0"/>
              <a:t>Travel assistance, waiving or reducing fees for developing or disadvantaged countries essential</a:t>
            </a:r>
          </a:p>
          <a:p>
            <a:r>
              <a:rPr lang="en-US" dirty="0"/>
              <a:t>SCGES very useful</a:t>
            </a:r>
          </a:p>
          <a:p>
            <a:r>
              <a:rPr lang="en-US" dirty="0"/>
              <a:t>WG5, ICWIP a flagship activity with huge impact for our members and beyond</a:t>
            </a:r>
          </a:p>
          <a:p>
            <a:r>
              <a:rPr lang="en-US" dirty="0"/>
              <a:t>Waterloo charter, a reference</a:t>
            </a:r>
          </a:p>
        </p:txBody>
      </p:sp>
    </p:spTree>
    <p:extLst>
      <p:ext uri="{BB962C8B-B14F-4D97-AF65-F5344CB8AC3E}">
        <p14:creationId xmlns:p14="http://schemas.microsoft.com/office/powerpoint/2010/main" val="2444021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924F0F-4479-AFCA-797E-4A2B911F414B}"/>
              </a:ext>
            </a:extLst>
          </p:cNvPr>
          <p:cNvSpPr>
            <a:spLocks noGrp="1"/>
          </p:cNvSpPr>
          <p:nvPr>
            <p:ph type="title"/>
          </p:nvPr>
        </p:nvSpPr>
        <p:spPr/>
        <p:txBody>
          <a:bodyPr/>
          <a:lstStyle/>
          <a:p>
            <a:r>
              <a:rPr lang="en-US" b="1" dirty="0">
                <a:solidFill>
                  <a:srgbClr val="FF0000"/>
                </a:solidFill>
              </a:rPr>
              <a:t>Communication </a:t>
            </a:r>
            <a:r>
              <a:rPr lang="en-US" b="1" dirty="0">
                <a:solidFill>
                  <a:schemeClr val="tx2">
                    <a:lumMod val="50000"/>
                    <a:lumOff val="50000"/>
                  </a:schemeClr>
                </a:solidFill>
              </a:rPr>
              <a:t>Sandro</a:t>
            </a:r>
          </a:p>
        </p:txBody>
      </p:sp>
      <p:sp>
        <p:nvSpPr>
          <p:cNvPr id="3" name="Espace réservé du contenu 2">
            <a:extLst>
              <a:ext uri="{FF2B5EF4-FFF2-40B4-BE49-F238E27FC236}">
                <a16:creationId xmlns:a16="http://schemas.microsoft.com/office/drawing/2014/main" id="{94B7AB7F-D479-36DB-81F0-0AE890D75E2F}"/>
              </a:ext>
            </a:extLst>
          </p:cNvPr>
          <p:cNvSpPr>
            <a:spLocks noGrp="1"/>
          </p:cNvSpPr>
          <p:nvPr>
            <p:ph idx="1"/>
          </p:nvPr>
        </p:nvSpPr>
        <p:spPr/>
        <p:txBody>
          <a:bodyPr>
            <a:normAutofit fontScale="92500" lnSpcReduction="10000"/>
          </a:bodyPr>
          <a:lstStyle/>
          <a:p>
            <a:r>
              <a:rPr lang="en-US" dirty="0"/>
              <a:t>Ramping up</a:t>
            </a:r>
          </a:p>
          <a:p>
            <a:r>
              <a:rPr lang="en-US" dirty="0"/>
              <a:t>Newsletter, social media (good, room for improvement) very important for our members</a:t>
            </a:r>
          </a:p>
          <a:p>
            <a:r>
              <a:rPr lang="en-US" dirty="0"/>
              <a:t>Commissions should contribute more</a:t>
            </a:r>
          </a:p>
          <a:p>
            <a:r>
              <a:rPr lang="en-US" dirty="0"/>
              <a:t>Outcome of General Assembly</a:t>
            </a:r>
          </a:p>
          <a:p>
            <a:r>
              <a:rPr lang="en-US" dirty="0"/>
              <a:t>Have in mind: Assist in the worldwide development of physics, help in the applications of physics towards solving problems of concern to humanity. IUPAP contributes to general understanding</a:t>
            </a:r>
          </a:p>
          <a:p>
            <a:r>
              <a:rPr lang="en-US" dirty="0"/>
              <a:t>Increase the budget for communication</a:t>
            </a:r>
          </a:p>
          <a:p>
            <a:r>
              <a:rPr lang="en-US" dirty="0"/>
              <a:t>Thanks to the team</a:t>
            </a:r>
          </a:p>
          <a:p>
            <a:pPr marL="0" indent="0">
              <a:buNone/>
            </a:pPr>
            <a:endParaRPr lang="en-US" dirty="0"/>
          </a:p>
        </p:txBody>
      </p:sp>
    </p:spTree>
    <p:extLst>
      <p:ext uri="{BB962C8B-B14F-4D97-AF65-F5344CB8AC3E}">
        <p14:creationId xmlns:p14="http://schemas.microsoft.com/office/powerpoint/2010/main" val="1485579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2BB86E-BEDB-39BA-1653-BC6CC0B3495C}"/>
              </a:ext>
            </a:extLst>
          </p:cNvPr>
          <p:cNvSpPr>
            <a:spLocks noGrp="1"/>
          </p:cNvSpPr>
          <p:nvPr>
            <p:ph type="title"/>
          </p:nvPr>
        </p:nvSpPr>
        <p:spPr/>
        <p:txBody>
          <a:bodyPr/>
          <a:lstStyle/>
          <a:p>
            <a:r>
              <a:rPr lang="en-US" b="1" dirty="0">
                <a:solidFill>
                  <a:srgbClr val="FF0000"/>
                </a:solidFill>
              </a:rPr>
              <a:t>varia</a:t>
            </a:r>
          </a:p>
        </p:txBody>
      </p:sp>
      <p:sp>
        <p:nvSpPr>
          <p:cNvPr id="3" name="Espace réservé du contenu 2">
            <a:extLst>
              <a:ext uri="{FF2B5EF4-FFF2-40B4-BE49-F238E27FC236}">
                <a16:creationId xmlns:a16="http://schemas.microsoft.com/office/drawing/2014/main" id="{29B07BC3-ED0C-98E3-670F-D82C38B8C3D4}"/>
              </a:ext>
            </a:extLst>
          </p:cNvPr>
          <p:cNvSpPr>
            <a:spLocks noGrp="1"/>
          </p:cNvSpPr>
          <p:nvPr>
            <p:ph idx="1"/>
          </p:nvPr>
        </p:nvSpPr>
        <p:spPr/>
        <p:txBody>
          <a:bodyPr>
            <a:normAutofit fontScale="92500" lnSpcReduction="10000"/>
          </a:bodyPr>
          <a:lstStyle/>
          <a:p>
            <a:r>
              <a:rPr lang="en-US" dirty="0"/>
              <a:t>OK for p</a:t>
            </a:r>
            <a:r>
              <a:rPr lang="fr-FR" dirty="0" err="1">
                <a:effectLst/>
              </a:rPr>
              <a:t>rof</a:t>
            </a:r>
            <a:r>
              <a:rPr lang="fr-FR" dirty="0">
                <a:effectLst/>
              </a:rPr>
              <a:t>. Rajesh </a:t>
            </a:r>
            <a:r>
              <a:rPr lang="fr-FR" dirty="0" err="1">
                <a:effectLst/>
              </a:rPr>
              <a:t>Gopakumar</a:t>
            </a:r>
            <a:r>
              <a:rPr lang="fr-FR" dirty="0">
                <a:effectLst/>
              </a:rPr>
              <a:t> for Gruber </a:t>
            </a:r>
            <a:r>
              <a:rPr lang="fr-FR" dirty="0" err="1">
                <a:effectLst/>
              </a:rPr>
              <a:t>prize</a:t>
            </a:r>
            <a:r>
              <a:rPr lang="fr-FR" dirty="0">
                <a:effectLst/>
              </a:rPr>
              <a:t> </a:t>
            </a:r>
            <a:r>
              <a:rPr lang="fr-FR" dirty="0" err="1">
                <a:effectLst/>
              </a:rPr>
              <a:t>award</a:t>
            </a:r>
            <a:r>
              <a:rPr lang="fr-FR" dirty="0">
                <a:effectLst/>
              </a:rPr>
              <a:t> </a:t>
            </a:r>
            <a:r>
              <a:rPr lang="fr-FR" dirty="0" err="1">
                <a:effectLst/>
              </a:rPr>
              <a:t>committee</a:t>
            </a:r>
            <a:r>
              <a:rPr lang="fr-FR" dirty="0">
                <a:effectLst/>
              </a:rPr>
              <a:t> </a:t>
            </a:r>
            <a:r>
              <a:rPr lang="fr-FR" dirty="0">
                <a:solidFill>
                  <a:schemeClr val="tx2">
                    <a:lumMod val="50000"/>
                    <a:lumOff val="50000"/>
                  </a:schemeClr>
                </a:solidFill>
                <a:effectLst/>
              </a:rPr>
              <a:t>Michel</a:t>
            </a:r>
          </a:p>
          <a:p>
            <a:r>
              <a:rPr lang="fr-FR" dirty="0"/>
              <a:t>Help SESAME, LAAAMP </a:t>
            </a:r>
            <a:r>
              <a:rPr lang="fr-FR" dirty="0">
                <a:solidFill>
                  <a:schemeClr val="tx2">
                    <a:lumMod val="50000"/>
                    <a:lumOff val="50000"/>
                  </a:schemeClr>
                </a:solidFill>
              </a:rPr>
              <a:t>Sandro, </a:t>
            </a:r>
            <a:r>
              <a:rPr lang="fr-FR" dirty="0" err="1">
                <a:solidFill>
                  <a:schemeClr val="tx2">
                    <a:lumMod val="50000"/>
                    <a:lumOff val="50000"/>
                  </a:schemeClr>
                </a:solidFill>
              </a:rPr>
              <a:t>Kuijuan</a:t>
            </a:r>
            <a:r>
              <a:rPr lang="fr-FR" dirty="0">
                <a:solidFill>
                  <a:schemeClr val="tx2">
                    <a:lumMod val="50000"/>
                    <a:lumOff val="50000"/>
                  </a:schemeClr>
                </a:solidFill>
              </a:rPr>
              <a:t>, </a:t>
            </a:r>
            <a:r>
              <a:rPr lang="fr-FR" dirty="0" err="1">
                <a:solidFill>
                  <a:schemeClr val="tx2">
                    <a:lumMod val="50000"/>
                    <a:lumOff val="50000"/>
                  </a:schemeClr>
                </a:solidFill>
              </a:rPr>
              <a:t>Sekazi</a:t>
            </a:r>
            <a:endParaRPr lang="fr-FR" dirty="0">
              <a:solidFill>
                <a:schemeClr val="tx2">
                  <a:lumMod val="50000"/>
                  <a:lumOff val="50000"/>
                </a:schemeClr>
              </a:solidFill>
            </a:endParaRPr>
          </a:p>
          <a:p>
            <a:r>
              <a:rPr lang="fr-FR" dirty="0" err="1"/>
              <a:t>Interdisciplinary</a:t>
            </a:r>
            <a:r>
              <a:rPr lang="fr-FR" dirty="0"/>
              <a:t> </a:t>
            </a:r>
            <a:r>
              <a:rPr lang="fr-FR" dirty="0" err="1"/>
              <a:t>prize</a:t>
            </a:r>
            <a:r>
              <a:rPr lang="fr-FR" dirty="0"/>
              <a:t>: </a:t>
            </a:r>
            <a:r>
              <a:rPr lang="fr-FR" dirty="0" err="1"/>
              <a:t>interdisciplinary</a:t>
            </a:r>
            <a:r>
              <a:rPr lang="fr-FR" dirty="0"/>
              <a:t> (</a:t>
            </a:r>
            <a:r>
              <a:rPr lang="fr-FR" dirty="0" err="1"/>
              <a:t>with</a:t>
            </a:r>
            <a:r>
              <a:rPr lang="fr-FR" dirty="0"/>
              <a:t> </a:t>
            </a:r>
            <a:r>
              <a:rPr lang="fr-FR" dirty="0" err="1"/>
              <a:t>strongest</a:t>
            </a:r>
            <a:r>
              <a:rPr lang="fr-FR" dirty="0"/>
              <a:t> part </a:t>
            </a:r>
            <a:r>
              <a:rPr lang="fr-FR" dirty="0" err="1"/>
              <a:t>physics</a:t>
            </a:r>
            <a:r>
              <a:rPr lang="fr-FR" dirty="0"/>
              <a:t> in </a:t>
            </a:r>
            <a:r>
              <a:rPr lang="fr-FR" dirty="0" err="1"/>
              <a:t>it</a:t>
            </a:r>
            <a:r>
              <a:rPr lang="fr-FR" dirty="0"/>
              <a:t>) </a:t>
            </a:r>
            <a:r>
              <a:rPr lang="fr-FR" dirty="0" err="1"/>
              <a:t>preferably</a:t>
            </a:r>
            <a:r>
              <a:rPr lang="fr-FR" dirty="0"/>
              <a:t> </a:t>
            </a:r>
            <a:r>
              <a:rPr lang="fr-FR" dirty="0" err="1"/>
              <a:t>connected</a:t>
            </a:r>
            <a:r>
              <a:rPr lang="fr-FR" dirty="0"/>
              <a:t> to quantum or/and </a:t>
            </a:r>
            <a:r>
              <a:rPr lang="fr-FR" dirty="0" err="1"/>
              <a:t>sustainability</a:t>
            </a:r>
            <a:r>
              <a:rPr lang="fr-FR"/>
              <a:t> </a:t>
            </a:r>
            <a:r>
              <a:rPr lang="fr-FR">
                <a:solidFill>
                  <a:schemeClr val="tx2">
                    <a:lumMod val="50000"/>
                    <a:lumOff val="50000"/>
                  </a:schemeClr>
                </a:solidFill>
              </a:rPr>
              <a:t>Sunil, </a:t>
            </a:r>
            <a:r>
              <a:rPr lang="fr-FR" dirty="0">
                <a:solidFill>
                  <a:schemeClr val="tx2">
                    <a:lumMod val="50000"/>
                    <a:lumOff val="50000"/>
                  </a:schemeClr>
                </a:solidFill>
              </a:rPr>
              <a:t>Sandro</a:t>
            </a:r>
          </a:p>
          <a:p>
            <a:r>
              <a:rPr lang="fr-FR" dirty="0"/>
              <a:t>IYQ photo </a:t>
            </a:r>
            <a:r>
              <a:rPr lang="fr-FR" dirty="0" err="1"/>
              <a:t>contest</a:t>
            </a:r>
            <a:r>
              <a:rPr lang="fr-FR" dirty="0"/>
              <a:t>, WG </a:t>
            </a:r>
            <a:r>
              <a:rPr lang="fr-FR" dirty="0" err="1"/>
              <a:t>will</a:t>
            </a:r>
            <a:r>
              <a:rPr lang="fr-FR" dirty="0"/>
              <a:t> </a:t>
            </a:r>
            <a:r>
              <a:rPr lang="fr-FR" dirty="0" err="1"/>
              <a:t>coordinate</a:t>
            </a:r>
            <a:r>
              <a:rPr lang="fr-FR" dirty="0"/>
              <a:t> </a:t>
            </a:r>
            <a:r>
              <a:rPr lang="fr-FR" dirty="0" err="1"/>
              <a:t>activities</a:t>
            </a:r>
            <a:r>
              <a:rPr lang="fr-FR" dirty="0"/>
              <a:t>  </a:t>
            </a:r>
            <a:r>
              <a:rPr lang="fr-FR" dirty="0">
                <a:solidFill>
                  <a:schemeClr val="tx2">
                    <a:lumMod val="50000"/>
                    <a:lumOff val="50000"/>
                  </a:schemeClr>
                </a:solidFill>
              </a:rPr>
              <a:t>WG19</a:t>
            </a:r>
          </a:p>
          <a:p>
            <a:r>
              <a:rPr lang="en-US" dirty="0"/>
              <a:t>First EC&amp;CC in the IUPAP cycle (February 2025), second (October 2025), and third (October 2026)—all </a:t>
            </a:r>
            <a:r>
              <a:rPr lang="en-US" dirty="0" err="1"/>
              <a:t>organised</a:t>
            </a:r>
            <a:r>
              <a:rPr lang="en-US" dirty="0"/>
              <a:t> online from Geneva.  EC&amp;CC in person in October 2027, back to back with GA—possibly in Africa together with a worldwide conference, possibly </a:t>
            </a:r>
            <a:r>
              <a:rPr lang="en-US" dirty="0" err="1"/>
              <a:t>organizd</a:t>
            </a:r>
            <a:r>
              <a:rPr lang="en-US" dirty="0"/>
              <a:t> by WG21 on Physics for regenerative development. </a:t>
            </a:r>
            <a:r>
              <a:rPr lang="en-US" dirty="0" err="1">
                <a:solidFill>
                  <a:schemeClr val="tx2">
                    <a:lumMod val="50000"/>
                    <a:lumOff val="50000"/>
                  </a:schemeClr>
                </a:solidFill>
              </a:rPr>
              <a:t>Silvina</a:t>
            </a:r>
            <a:endParaRPr lang="en-US" dirty="0">
              <a:solidFill>
                <a:schemeClr val="tx2">
                  <a:lumMod val="50000"/>
                  <a:lumOff val="50000"/>
                </a:schemeClr>
              </a:solidFill>
            </a:endParaRPr>
          </a:p>
        </p:txBody>
      </p:sp>
    </p:spTree>
    <p:extLst>
      <p:ext uri="{BB962C8B-B14F-4D97-AF65-F5344CB8AC3E}">
        <p14:creationId xmlns:p14="http://schemas.microsoft.com/office/powerpoint/2010/main" val="186346644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323</TotalTime>
  <Words>458</Words>
  <Application>Microsoft Macintosh PowerPoint</Application>
  <PresentationFormat>Grand écran</PresentationFormat>
  <Paragraphs>37</Paragraphs>
  <Slides>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7</vt:i4>
      </vt:variant>
    </vt:vector>
  </HeadingPairs>
  <TitlesOfParts>
    <vt:vector size="12" baseType="lpstr">
      <vt:lpstr>Aptos</vt:lpstr>
      <vt:lpstr>Aptos Display</vt:lpstr>
      <vt:lpstr>Arial</vt:lpstr>
      <vt:lpstr>Wingdings</vt:lpstr>
      <vt:lpstr>Thème Office</vt:lpstr>
      <vt:lpstr>Review of Day 3</vt:lpstr>
      <vt:lpstr>Présentation PowerPoint</vt:lpstr>
      <vt:lpstr>After falling walls, raising walls again!</vt:lpstr>
      <vt:lpstr>Centenary, iybssd, idssd</vt:lpstr>
      <vt:lpstr>Gender Gilian</vt:lpstr>
      <vt:lpstr>Communication Sandro</vt:lpstr>
      <vt:lpstr>varia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Michel SPIRO</dc:creator>
  <cp:lastModifiedBy>Michel SPIRO</cp:lastModifiedBy>
  <cp:revision>13</cp:revision>
  <dcterms:created xsi:type="dcterms:W3CDTF">2024-10-09T23:29:38Z</dcterms:created>
  <dcterms:modified xsi:type="dcterms:W3CDTF">2024-10-10T06:58:21Z</dcterms:modified>
</cp:coreProperties>
</file>