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62"/>
  </p:normalViewPr>
  <p:slideViewPr>
    <p:cSldViewPr snapToGrid="0">
      <p:cViewPr varScale="1">
        <p:scale>
          <a:sx n="104" d="100"/>
          <a:sy n="104" d="100"/>
        </p:scale>
        <p:origin x="89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591B49F-FBE6-32C0-2B66-E8F8EF52E133}"/>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US"/>
          </a:p>
        </p:txBody>
      </p:sp>
      <p:sp>
        <p:nvSpPr>
          <p:cNvPr id="3" name="Sous-titre 2">
            <a:extLst>
              <a:ext uri="{FF2B5EF4-FFF2-40B4-BE49-F238E27FC236}">
                <a16:creationId xmlns:a16="http://schemas.microsoft.com/office/drawing/2014/main" id="{2315DCAA-A945-3141-204E-D03C9906070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a:p>
        </p:txBody>
      </p:sp>
      <p:sp>
        <p:nvSpPr>
          <p:cNvPr id="4" name="Espace réservé de la date 3">
            <a:extLst>
              <a:ext uri="{FF2B5EF4-FFF2-40B4-BE49-F238E27FC236}">
                <a16:creationId xmlns:a16="http://schemas.microsoft.com/office/drawing/2014/main" id="{62EE97C1-C247-1F3D-9549-F41E942EFE53}"/>
              </a:ext>
            </a:extLst>
          </p:cNvPr>
          <p:cNvSpPr>
            <a:spLocks noGrp="1"/>
          </p:cNvSpPr>
          <p:nvPr>
            <p:ph type="dt" sz="half" idx="10"/>
          </p:nvPr>
        </p:nvSpPr>
        <p:spPr/>
        <p:txBody>
          <a:bodyPr/>
          <a:lstStyle/>
          <a:p>
            <a:fld id="{89DDDCAE-BD63-8244-8034-F2D5778196B2}" type="datetimeFigureOut">
              <a:rPr lang="en-US" smtClean="0"/>
              <a:t>10/10/24</a:t>
            </a:fld>
            <a:endParaRPr lang="en-US"/>
          </a:p>
        </p:txBody>
      </p:sp>
      <p:sp>
        <p:nvSpPr>
          <p:cNvPr id="5" name="Espace réservé du pied de page 4">
            <a:extLst>
              <a:ext uri="{FF2B5EF4-FFF2-40B4-BE49-F238E27FC236}">
                <a16:creationId xmlns:a16="http://schemas.microsoft.com/office/drawing/2014/main" id="{54924162-7B86-EDB5-5911-A24AA8521470}"/>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E96BAC56-6C5C-3FFB-DE93-EBB0798D5457}"/>
              </a:ext>
            </a:extLst>
          </p:cNvPr>
          <p:cNvSpPr>
            <a:spLocks noGrp="1"/>
          </p:cNvSpPr>
          <p:nvPr>
            <p:ph type="sldNum" sz="quarter" idx="12"/>
          </p:nvPr>
        </p:nvSpPr>
        <p:spPr/>
        <p:txBody>
          <a:bodyPr/>
          <a:lstStyle/>
          <a:p>
            <a:fld id="{BE13CF8E-DBE3-6745-99F9-A31B5189B2D1}" type="slidenum">
              <a:rPr lang="en-US" smtClean="0"/>
              <a:t>‹N°›</a:t>
            </a:fld>
            <a:endParaRPr lang="en-US"/>
          </a:p>
        </p:txBody>
      </p:sp>
    </p:spTree>
    <p:extLst>
      <p:ext uri="{BB962C8B-B14F-4D97-AF65-F5344CB8AC3E}">
        <p14:creationId xmlns:p14="http://schemas.microsoft.com/office/powerpoint/2010/main" val="42200827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EEC155B-71AC-09C4-0F06-A9D6C879643C}"/>
              </a:ext>
            </a:extLst>
          </p:cNvPr>
          <p:cNvSpPr>
            <a:spLocks noGrp="1"/>
          </p:cNvSpPr>
          <p:nvPr>
            <p:ph type="title"/>
          </p:nvPr>
        </p:nvSpPr>
        <p:spPr/>
        <p:txBody>
          <a:bodyPr/>
          <a:lstStyle/>
          <a:p>
            <a:r>
              <a:rPr lang="fr-FR"/>
              <a:t>Modifiez le style du titre</a:t>
            </a:r>
            <a:endParaRPr lang="en-US"/>
          </a:p>
        </p:txBody>
      </p:sp>
      <p:sp>
        <p:nvSpPr>
          <p:cNvPr id="3" name="Espace réservé du texte vertical 2">
            <a:extLst>
              <a:ext uri="{FF2B5EF4-FFF2-40B4-BE49-F238E27FC236}">
                <a16:creationId xmlns:a16="http://schemas.microsoft.com/office/drawing/2014/main" id="{BBEB3A70-34D8-30E6-FDB5-A8E969B35237}"/>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7A7C9B6D-A10E-C533-F7BD-03B2456EA062}"/>
              </a:ext>
            </a:extLst>
          </p:cNvPr>
          <p:cNvSpPr>
            <a:spLocks noGrp="1"/>
          </p:cNvSpPr>
          <p:nvPr>
            <p:ph type="dt" sz="half" idx="10"/>
          </p:nvPr>
        </p:nvSpPr>
        <p:spPr/>
        <p:txBody>
          <a:bodyPr/>
          <a:lstStyle/>
          <a:p>
            <a:fld id="{89DDDCAE-BD63-8244-8034-F2D5778196B2}" type="datetimeFigureOut">
              <a:rPr lang="en-US" smtClean="0"/>
              <a:t>10/10/24</a:t>
            </a:fld>
            <a:endParaRPr lang="en-US"/>
          </a:p>
        </p:txBody>
      </p:sp>
      <p:sp>
        <p:nvSpPr>
          <p:cNvPr id="5" name="Espace réservé du pied de page 4">
            <a:extLst>
              <a:ext uri="{FF2B5EF4-FFF2-40B4-BE49-F238E27FC236}">
                <a16:creationId xmlns:a16="http://schemas.microsoft.com/office/drawing/2014/main" id="{10DCD6F3-073F-50E3-6164-CCD6B27B296A}"/>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EBD636AD-B989-D030-1BEE-803AD2DEF529}"/>
              </a:ext>
            </a:extLst>
          </p:cNvPr>
          <p:cNvSpPr>
            <a:spLocks noGrp="1"/>
          </p:cNvSpPr>
          <p:nvPr>
            <p:ph type="sldNum" sz="quarter" idx="12"/>
          </p:nvPr>
        </p:nvSpPr>
        <p:spPr/>
        <p:txBody>
          <a:bodyPr/>
          <a:lstStyle/>
          <a:p>
            <a:fld id="{BE13CF8E-DBE3-6745-99F9-A31B5189B2D1}" type="slidenum">
              <a:rPr lang="en-US" smtClean="0"/>
              <a:t>‹N°›</a:t>
            </a:fld>
            <a:endParaRPr lang="en-US"/>
          </a:p>
        </p:txBody>
      </p:sp>
    </p:spTree>
    <p:extLst>
      <p:ext uri="{BB962C8B-B14F-4D97-AF65-F5344CB8AC3E}">
        <p14:creationId xmlns:p14="http://schemas.microsoft.com/office/powerpoint/2010/main" val="67148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B97FF40C-E2B2-1F16-6803-0640FDFA4E4B}"/>
              </a:ext>
            </a:extLst>
          </p:cNvPr>
          <p:cNvSpPr>
            <a:spLocks noGrp="1"/>
          </p:cNvSpPr>
          <p:nvPr>
            <p:ph type="title" orient="vert"/>
          </p:nvPr>
        </p:nvSpPr>
        <p:spPr>
          <a:xfrm>
            <a:off x="8724900" y="365125"/>
            <a:ext cx="2628900" cy="5811838"/>
          </a:xfrm>
        </p:spPr>
        <p:txBody>
          <a:bodyPr vert="eaVert"/>
          <a:lstStyle/>
          <a:p>
            <a:r>
              <a:rPr lang="fr-FR"/>
              <a:t>Modifiez le style du titre</a:t>
            </a:r>
            <a:endParaRPr lang="en-US"/>
          </a:p>
        </p:txBody>
      </p:sp>
      <p:sp>
        <p:nvSpPr>
          <p:cNvPr id="3" name="Espace réservé du texte vertical 2">
            <a:extLst>
              <a:ext uri="{FF2B5EF4-FFF2-40B4-BE49-F238E27FC236}">
                <a16:creationId xmlns:a16="http://schemas.microsoft.com/office/drawing/2014/main" id="{EC244808-223D-EF3F-BC27-C0553C666C40}"/>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2F16E5C5-2211-FFA6-F4D9-66073D6917C4}"/>
              </a:ext>
            </a:extLst>
          </p:cNvPr>
          <p:cNvSpPr>
            <a:spLocks noGrp="1"/>
          </p:cNvSpPr>
          <p:nvPr>
            <p:ph type="dt" sz="half" idx="10"/>
          </p:nvPr>
        </p:nvSpPr>
        <p:spPr/>
        <p:txBody>
          <a:bodyPr/>
          <a:lstStyle/>
          <a:p>
            <a:fld id="{89DDDCAE-BD63-8244-8034-F2D5778196B2}" type="datetimeFigureOut">
              <a:rPr lang="en-US" smtClean="0"/>
              <a:t>10/10/24</a:t>
            </a:fld>
            <a:endParaRPr lang="en-US"/>
          </a:p>
        </p:txBody>
      </p:sp>
      <p:sp>
        <p:nvSpPr>
          <p:cNvPr id="5" name="Espace réservé du pied de page 4">
            <a:extLst>
              <a:ext uri="{FF2B5EF4-FFF2-40B4-BE49-F238E27FC236}">
                <a16:creationId xmlns:a16="http://schemas.microsoft.com/office/drawing/2014/main" id="{27A68579-CCDC-D1E7-F93B-7046FBEEFEC2}"/>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CFE562CE-4754-D3A0-CE2F-E6D7725B7223}"/>
              </a:ext>
            </a:extLst>
          </p:cNvPr>
          <p:cNvSpPr>
            <a:spLocks noGrp="1"/>
          </p:cNvSpPr>
          <p:nvPr>
            <p:ph type="sldNum" sz="quarter" idx="12"/>
          </p:nvPr>
        </p:nvSpPr>
        <p:spPr/>
        <p:txBody>
          <a:bodyPr/>
          <a:lstStyle/>
          <a:p>
            <a:fld id="{BE13CF8E-DBE3-6745-99F9-A31B5189B2D1}" type="slidenum">
              <a:rPr lang="en-US" smtClean="0"/>
              <a:t>‹N°›</a:t>
            </a:fld>
            <a:endParaRPr lang="en-US"/>
          </a:p>
        </p:txBody>
      </p:sp>
    </p:spTree>
    <p:extLst>
      <p:ext uri="{BB962C8B-B14F-4D97-AF65-F5344CB8AC3E}">
        <p14:creationId xmlns:p14="http://schemas.microsoft.com/office/powerpoint/2010/main" val="2261084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A7E3045-4BD4-9B1E-84CD-3EBB905059B6}"/>
              </a:ext>
            </a:extLst>
          </p:cNvPr>
          <p:cNvSpPr>
            <a:spLocks noGrp="1"/>
          </p:cNvSpPr>
          <p:nvPr>
            <p:ph type="title"/>
          </p:nvPr>
        </p:nvSpPr>
        <p:spPr/>
        <p:txBody>
          <a:bodyPr/>
          <a:lstStyle/>
          <a:p>
            <a:r>
              <a:rPr lang="fr-FR"/>
              <a:t>Modifiez le style du titre</a:t>
            </a:r>
            <a:endParaRPr lang="en-US"/>
          </a:p>
        </p:txBody>
      </p:sp>
      <p:sp>
        <p:nvSpPr>
          <p:cNvPr id="3" name="Espace réservé du contenu 2">
            <a:extLst>
              <a:ext uri="{FF2B5EF4-FFF2-40B4-BE49-F238E27FC236}">
                <a16:creationId xmlns:a16="http://schemas.microsoft.com/office/drawing/2014/main" id="{2F660EBE-5F31-75BE-286F-BF96178EBEBB}"/>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04AA8BB3-2153-9A5B-E43D-169F75937ECF}"/>
              </a:ext>
            </a:extLst>
          </p:cNvPr>
          <p:cNvSpPr>
            <a:spLocks noGrp="1"/>
          </p:cNvSpPr>
          <p:nvPr>
            <p:ph type="dt" sz="half" idx="10"/>
          </p:nvPr>
        </p:nvSpPr>
        <p:spPr/>
        <p:txBody>
          <a:bodyPr/>
          <a:lstStyle/>
          <a:p>
            <a:fld id="{89DDDCAE-BD63-8244-8034-F2D5778196B2}" type="datetimeFigureOut">
              <a:rPr lang="en-US" smtClean="0"/>
              <a:t>10/10/24</a:t>
            </a:fld>
            <a:endParaRPr lang="en-US"/>
          </a:p>
        </p:txBody>
      </p:sp>
      <p:sp>
        <p:nvSpPr>
          <p:cNvPr id="5" name="Espace réservé du pied de page 4">
            <a:extLst>
              <a:ext uri="{FF2B5EF4-FFF2-40B4-BE49-F238E27FC236}">
                <a16:creationId xmlns:a16="http://schemas.microsoft.com/office/drawing/2014/main" id="{64AECC01-51DF-DFFC-94DC-7669858981F5}"/>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1C83E121-E5A3-30E4-A853-77987C481431}"/>
              </a:ext>
            </a:extLst>
          </p:cNvPr>
          <p:cNvSpPr>
            <a:spLocks noGrp="1"/>
          </p:cNvSpPr>
          <p:nvPr>
            <p:ph type="sldNum" sz="quarter" idx="12"/>
          </p:nvPr>
        </p:nvSpPr>
        <p:spPr/>
        <p:txBody>
          <a:bodyPr/>
          <a:lstStyle/>
          <a:p>
            <a:fld id="{BE13CF8E-DBE3-6745-99F9-A31B5189B2D1}" type="slidenum">
              <a:rPr lang="en-US" smtClean="0"/>
              <a:t>‹N°›</a:t>
            </a:fld>
            <a:endParaRPr lang="en-US"/>
          </a:p>
        </p:txBody>
      </p:sp>
    </p:spTree>
    <p:extLst>
      <p:ext uri="{BB962C8B-B14F-4D97-AF65-F5344CB8AC3E}">
        <p14:creationId xmlns:p14="http://schemas.microsoft.com/office/powerpoint/2010/main" val="1734445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371D44-870F-EFD7-C0DD-D650460CA4AA}"/>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en-US"/>
          </a:p>
        </p:txBody>
      </p:sp>
      <p:sp>
        <p:nvSpPr>
          <p:cNvPr id="3" name="Espace réservé du texte 2">
            <a:extLst>
              <a:ext uri="{FF2B5EF4-FFF2-40B4-BE49-F238E27FC236}">
                <a16:creationId xmlns:a16="http://schemas.microsoft.com/office/drawing/2014/main" id="{5540EE14-12D4-0E37-1EA7-E1D4585BE42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AC794846-02CF-BA43-A0EB-E9B7740A757B}"/>
              </a:ext>
            </a:extLst>
          </p:cNvPr>
          <p:cNvSpPr>
            <a:spLocks noGrp="1"/>
          </p:cNvSpPr>
          <p:nvPr>
            <p:ph type="dt" sz="half" idx="10"/>
          </p:nvPr>
        </p:nvSpPr>
        <p:spPr/>
        <p:txBody>
          <a:bodyPr/>
          <a:lstStyle/>
          <a:p>
            <a:fld id="{89DDDCAE-BD63-8244-8034-F2D5778196B2}" type="datetimeFigureOut">
              <a:rPr lang="en-US" smtClean="0"/>
              <a:t>10/10/24</a:t>
            </a:fld>
            <a:endParaRPr lang="en-US"/>
          </a:p>
        </p:txBody>
      </p:sp>
      <p:sp>
        <p:nvSpPr>
          <p:cNvPr id="5" name="Espace réservé du pied de page 4">
            <a:extLst>
              <a:ext uri="{FF2B5EF4-FFF2-40B4-BE49-F238E27FC236}">
                <a16:creationId xmlns:a16="http://schemas.microsoft.com/office/drawing/2014/main" id="{5C30E322-E592-A1BD-F78E-17E548C71170}"/>
              </a:ext>
            </a:extLst>
          </p:cNvPr>
          <p:cNvSpPr>
            <a:spLocks noGrp="1"/>
          </p:cNvSpPr>
          <p:nvPr>
            <p:ph type="ftr" sz="quarter" idx="11"/>
          </p:nvPr>
        </p:nvSpPr>
        <p:spPr/>
        <p:txBody>
          <a:bodyPr/>
          <a:lstStyle/>
          <a:p>
            <a:endParaRPr lang="en-US"/>
          </a:p>
        </p:txBody>
      </p:sp>
      <p:sp>
        <p:nvSpPr>
          <p:cNvPr id="6" name="Espace réservé du numéro de diapositive 5">
            <a:extLst>
              <a:ext uri="{FF2B5EF4-FFF2-40B4-BE49-F238E27FC236}">
                <a16:creationId xmlns:a16="http://schemas.microsoft.com/office/drawing/2014/main" id="{4237C9D6-FA70-AC4B-E94C-D3B5D3DACEA3}"/>
              </a:ext>
            </a:extLst>
          </p:cNvPr>
          <p:cNvSpPr>
            <a:spLocks noGrp="1"/>
          </p:cNvSpPr>
          <p:nvPr>
            <p:ph type="sldNum" sz="quarter" idx="12"/>
          </p:nvPr>
        </p:nvSpPr>
        <p:spPr/>
        <p:txBody>
          <a:bodyPr/>
          <a:lstStyle/>
          <a:p>
            <a:fld id="{BE13CF8E-DBE3-6745-99F9-A31B5189B2D1}" type="slidenum">
              <a:rPr lang="en-US" smtClean="0"/>
              <a:t>‹N°›</a:t>
            </a:fld>
            <a:endParaRPr lang="en-US"/>
          </a:p>
        </p:txBody>
      </p:sp>
    </p:spTree>
    <p:extLst>
      <p:ext uri="{BB962C8B-B14F-4D97-AF65-F5344CB8AC3E}">
        <p14:creationId xmlns:p14="http://schemas.microsoft.com/office/powerpoint/2010/main" val="32490341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E96DEF5-6265-D0DF-5354-188DFCD218A3}"/>
              </a:ext>
            </a:extLst>
          </p:cNvPr>
          <p:cNvSpPr>
            <a:spLocks noGrp="1"/>
          </p:cNvSpPr>
          <p:nvPr>
            <p:ph type="title"/>
          </p:nvPr>
        </p:nvSpPr>
        <p:spPr/>
        <p:txBody>
          <a:bodyPr/>
          <a:lstStyle/>
          <a:p>
            <a:r>
              <a:rPr lang="fr-FR"/>
              <a:t>Modifiez le style du titre</a:t>
            </a:r>
            <a:endParaRPr lang="en-US"/>
          </a:p>
        </p:txBody>
      </p:sp>
      <p:sp>
        <p:nvSpPr>
          <p:cNvPr id="3" name="Espace réservé du contenu 2">
            <a:extLst>
              <a:ext uri="{FF2B5EF4-FFF2-40B4-BE49-F238E27FC236}">
                <a16:creationId xmlns:a16="http://schemas.microsoft.com/office/drawing/2014/main" id="{60FA87A9-FF37-7EF8-0FA6-9A90DFB7BB09}"/>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contenu 3">
            <a:extLst>
              <a:ext uri="{FF2B5EF4-FFF2-40B4-BE49-F238E27FC236}">
                <a16:creationId xmlns:a16="http://schemas.microsoft.com/office/drawing/2014/main" id="{B1968D8A-6A24-6F46-9397-3D27730CA24D}"/>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e la date 4">
            <a:extLst>
              <a:ext uri="{FF2B5EF4-FFF2-40B4-BE49-F238E27FC236}">
                <a16:creationId xmlns:a16="http://schemas.microsoft.com/office/drawing/2014/main" id="{2C841741-3965-EB94-4F31-334BC7FF6CD6}"/>
              </a:ext>
            </a:extLst>
          </p:cNvPr>
          <p:cNvSpPr>
            <a:spLocks noGrp="1"/>
          </p:cNvSpPr>
          <p:nvPr>
            <p:ph type="dt" sz="half" idx="10"/>
          </p:nvPr>
        </p:nvSpPr>
        <p:spPr/>
        <p:txBody>
          <a:bodyPr/>
          <a:lstStyle/>
          <a:p>
            <a:fld id="{89DDDCAE-BD63-8244-8034-F2D5778196B2}" type="datetimeFigureOut">
              <a:rPr lang="en-US" smtClean="0"/>
              <a:t>10/10/24</a:t>
            </a:fld>
            <a:endParaRPr lang="en-US"/>
          </a:p>
        </p:txBody>
      </p:sp>
      <p:sp>
        <p:nvSpPr>
          <p:cNvPr id="6" name="Espace réservé du pied de page 5">
            <a:extLst>
              <a:ext uri="{FF2B5EF4-FFF2-40B4-BE49-F238E27FC236}">
                <a16:creationId xmlns:a16="http://schemas.microsoft.com/office/drawing/2014/main" id="{45D34F09-8BD4-7866-40DD-2745BCE3357F}"/>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E9B23489-66F8-44E4-5097-ECFDC54DC713}"/>
              </a:ext>
            </a:extLst>
          </p:cNvPr>
          <p:cNvSpPr>
            <a:spLocks noGrp="1"/>
          </p:cNvSpPr>
          <p:nvPr>
            <p:ph type="sldNum" sz="quarter" idx="12"/>
          </p:nvPr>
        </p:nvSpPr>
        <p:spPr/>
        <p:txBody>
          <a:bodyPr/>
          <a:lstStyle/>
          <a:p>
            <a:fld id="{BE13CF8E-DBE3-6745-99F9-A31B5189B2D1}" type="slidenum">
              <a:rPr lang="en-US" smtClean="0"/>
              <a:t>‹N°›</a:t>
            </a:fld>
            <a:endParaRPr lang="en-US"/>
          </a:p>
        </p:txBody>
      </p:sp>
    </p:spTree>
    <p:extLst>
      <p:ext uri="{BB962C8B-B14F-4D97-AF65-F5344CB8AC3E}">
        <p14:creationId xmlns:p14="http://schemas.microsoft.com/office/powerpoint/2010/main" val="22240116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2FE3781-2740-761D-7F5A-BD7BA11C5C90}"/>
              </a:ext>
            </a:extLst>
          </p:cNvPr>
          <p:cNvSpPr>
            <a:spLocks noGrp="1"/>
          </p:cNvSpPr>
          <p:nvPr>
            <p:ph type="title"/>
          </p:nvPr>
        </p:nvSpPr>
        <p:spPr>
          <a:xfrm>
            <a:off x="839788" y="365125"/>
            <a:ext cx="10515600" cy="1325563"/>
          </a:xfrm>
        </p:spPr>
        <p:txBody>
          <a:bodyPr/>
          <a:lstStyle/>
          <a:p>
            <a:r>
              <a:rPr lang="fr-FR"/>
              <a:t>Modifiez le style du titre</a:t>
            </a:r>
            <a:endParaRPr lang="en-US"/>
          </a:p>
        </p:txBody>
      </p:sp>
      <p:sp>
        <p:nvSpPr>
          <p:cNvPr id="3" name="Espace réservé du texte 2">
            <a:extLst>
              <a:ext uri="{FF2B5EF4-FFF2-40B4-BE49-F238E27FC236}">
                <a16:creationId xmlns:a16="http://schemas.microsoft.com/office/drawing/2014/main" id="{B5F76484-FAC2-2D58-141B-421579DCC49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5BB5FF9C-084C-E477-3BA1-4433509D911A}"/>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u texte 4">
            <a:extLst>
              <a:ext uri="{FF2B5EF4-FFF2-40B4-BE49-F238E27FC236}">
                <a16:creationId xmlns:a16="http://schemas.microsoft.com/office/drawing/2014/main" id="{B3D9D4D6-CFAB-972E-8810-AA5B14614C7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B0BB1B10-A504-7A91-E501-73C08BCA8E5D}"/>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Espace réservé de la date 6">
            <a:extLst>
              <a:ext uri="{FF2B5EF4-FFF2-40B4-BE49-F238E27FC236}">
                <a16:creationId xmlns:a16="http://schemas.microsoft.com/office/drawing/2014/main" id="{D6509171-9CCC-9663-8F76-600B46034464}"/>
              </a:ext>
            </a:extLst>
          </p:cNvPr>
          <p:cNvSpPr>
            <a:spLocks noGrp="1"/>
          </p:cNvSpPr>
          <p:nvPr>
            <p:ph type="dt" sz="half" idx="10"/>
          </p:nvPr>
        </p:nvSpPr>
        <p:spPr/>
        <p:txBody>
          <a:bodyPr/>
          <a:lstStyle/>
          <a:p>
            <a:fld id="{89DDDCAE-BD63-8244-8034-F2D5778196B2}" type="datetimeFigureOut">
              <a:rPr lang="en-US" smtClean="0"/>
              <a:t>10/10/24</a:t>
            </a:fld>
            <a:endParaRPr lang="en-US"/>
          </a:p>
        </p:txBody>
      </p:sp>
      <p:sp>
        <p:nvSpPr>
          <p:cNvPr id="8" name="Espace réservé du pied de page 7">
            <a:extLst>
              <a:ext uri="{FF2B5EF4-FFF2-40B4-BE49-F238E27FC236}">
                <a16:creationId xmlns:a16="http://schemas.microsoft.com/office/drawing/2014/main" id="{A39FFD38-3552-00CE-A246-24B02014E9BD}"/>
              </a:ext>
            </a:extLst>
          </p:cNvPr>
          <p:cNvSpPr>
            <a:spLocks noGrp="1"/>
          </p:cNvSpPr>
          <p:nvPr>
            <p:ph type="ftr" sz="quarter" idx="11"/>
          </p:nvPr>
        </p:nvSpPr>
        <p:spPr/>
        <p:txBody>
          <a:bodyPr/>
          <a:lstStyle/>
          <a:p>
            <a:endParaRPr lang="en-US"/>
          </a:p>
        </p:txBody>
      </p:sp>
      <p:sp>
        <p:nvSpPr>
          <p:cNvPr id="9" name="Espace réservé du numéro de diapositive 8">
            <a:extLst>
              <a:ext uri="{FF2B5EF4-FFF2-40B4-BE49-F238E27FC236}">
                <a16:creationId xmlns:a16="http://schemas.microsoft.com/office/drawing/2014/main" id="{8E591C7C-163A-7C3B-3F51-D32FD6A5F2A9}"/>
              </a:ext>
            </a:extLst>
          </p:cNvPr>
          <p:cNvSpPr>
            <a:spLocks noGrp="1"/>
          </p:cNvSpPr>
          <p:nvPr>
            <p:ph type="sldNum" sz="quarter" idx="12"/>
          </p:nvPr>
        </p:nvSpPr>
        <p:spPr/>
        <p:txBody>
          <a:bodyPr/>
          <a:lstStyle/>
          <a:p>
            <a:fld id="{BE13CF8E-DBE3-6745-99F9-A31B5189B2D1}" type="slidenum">
              <a:rPr lang="en-US" smtClean="0"/>
              <a:t>‹N°›</a:t>
            </a:fld>
            <a:endParaRPr lang="en-US"/>
          </a:p>
        </p:txBody>
      </p:sp>
    </p:spTree>
    <p:extLst>
      <p:ext uri="{BB962C8B-B14F-4D97-AF65-F5344CB8AC3E}">
        <p14:creationId xmlns:p14="http://schemas.microsoft.com/office/powerpoint/2010/main" val="30219836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9B79905-B4F9-D3BA-77D4-E172EBE3BE09}"/>
              </a:ext>
            </a:extLst>
          </p:cNvPr>
          <p:cNvSpPr>
            <a:spLocks noGrp="1"/>
          </p:cNvSpPr>
          <p:nvPr>
            <p:ph type="title"/>
          </p:nvPr>
        </p:nvSpPr>
        <p:spPr/>
        <p:txBody>
          <a:bodyPr/>
          <a:lstStyle/>
          <a:p>
            <a:r>
              <a:rPr lang="fr-FR"/>
              <a:t>Modifiez le style du titre</a:t>
            </a:r>
            <a:endParaRPr lang="en-US"/>
          </a:p>
        </p:txBody>
      </p:sp>
      <p:sp>
        <p:nvSpPr>
          <p:cNvPr id="3" name="Espace réservé de la date 2">
            <a:extLst>
              <a:ext uri="{FF2B5EF4-FFF2-40B4-BE49-F238E27FC236}">
                <a16:creationId xmlns:a16="http://schemas.microsoft.com/office/drawing/2014/main" id="{8A013932-9618-F121-9A4C-92C6C571AA4E}"/>
              </a:ext>
            </a:extLst>
          </p:cNvPr>
          <p:cNvSpPr>
            <a:spLocks noGrp="1"/>
          </p:cNvSpPr>
          <p:nvPr>
            <p:ph type="dt" sz="half" idx="10"/>
          </p:nvPr>
        </p:nvSpPr>
        <p:spPr/>
        <p:txBody>
          <a:bodyPr/>
          <a:lstStyle/>
          <a:p>
            <a:fld id="{89DDDCAE-BD63-8244-8034-F2D5778196B2}" type="datetimeFigureOut">
              <a:rPr lang="en-US" smtClean="0"/>
              <a:t>10/10/24</a:t>
            </a:fld>
            <a:endParaRPr lang="en-US"/>
          </a:p>
        </p:txBody>
      </p:sp>
      <p:sp>
        <p:nvSpPr>
          <p:cNvPr id="4" name="Espace réservé du pied de page 3">
            <a:extLst>
              <a:ext uri="{FF2B5EF4-FFF2-40B4-BE49-F238E27FC236}">
                <a16:creationId xmlns:a16="http://schemas.microsoft.com/office/drawing/2014/main" id="{895CFF97-DEBD-57BB-E7BF-D5D64FD20A00}"/>
              </a:ext>
            </a:extLst>
          </p:cNvPr>
          <p:cNvSpPr>
            <a:spLocks noGrp="1"/>
          </p:cNvSpPr>
          <p:nvPr>
            <p:ph type="ftr" sz="quarter" idx="11"/>
          </p:nvPr>
        </p:nvSpPr>
        <p:spPr/>
        <p:txBody>
          <a:bodyPr/>
          <a:lstStyle/>
          <a:p>
            <a:endParaRPr lang="en-US"/>
          </a:p>
        </p:txBody>
      </p:sp>
      <p:sp>
        <p:nvSpPr>
          <p:cNvPr id="5" name="Espace réservé du numéro de diapositive 4">
            <a:extLst>
              <a:ext uri="{FF2B5EF4-FFF2-40B4-BE49-F238E27FC236}">
                <a16:creationId xmlns:a16="http://schemas.microsoft.com/office/drawing/2014/main" id="{5DE157DD-F192-FEAD-B99D-8A869FE25F55}"/>
              </a:ext>
            </a:extLst>
          </p:cNvPr>
          <p:cNvSpPr>
            <a:spLocks noGrp="1"/>
          </p:cNvSpPr>
          <p:nvPr>
            <p:ph type="sldNum" sz="quarter" idx="12"/>
          </p:nvPr>
        </p:nvSpPr>
        <p:spPr/>
        <p:txBody>
          <a:bodyPr/>
          <a:lstStyle/>
          <a:p>
            <a:fld id="{BE13CF8E-DBE3-6745-99F9-A31B5189B2D1}" type="slidenum">
              <a:rPr lang="en-US" smtClean="0"/>
              <a:t>‹N°›</a:t>
            </a:fld>
            <a:endParaRPr lang="en-US"/>
          </a:p>
        </p:txBody>
      </p:sp>
    </p:spTree>
    <p:extLst>
      <p:ext uri="{BB962C8B-B14F-4D97-AF65-F5344CB8AC3E}">
        <p14:creationId xmlns:p14="http://schemas.microsoft.com/office/powerpoint/2010/main" val="2165491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60EDA217-39C5-9FBB-0E52-2BBC72AE6132}"/>
              </a:ext>
            </a:extLst>
          </p:cNvPr>
          <p:cNvSpPr>
            <a:spLocks noGrp="1"/>
          </p:cNvSpPr>
          <p:nvPr>
            <p:ph type="dt" sz="half" idx="10"/>
          </p:nvPr>
        </p:nvSpPr>
        <p:spPr/>
        <p:txBody>
          <a:bodyPr/>
          <a:lstStyle/>
          <a:p>
            <a:fld id="{89DDDCAE-BD63-8244-8034-F2D5778196B2}" type="datetimeFigureOut">
              <a:rPr lang="en-US" smtClean="0"/>
              <a:t>10/10/24</a:t>
            </a:fld>
            <a:endParaRPr lang="en-US"/>
          </a:p>
        </p:txBody>
      </p:sp>
      <p:sp>
        <p:nvSpPr>
          <p:cNvPr id="3" name="Espace réservé du pied de page 2">
            <a:extLst>
              <a:ext uri="{FF2B5EF4-FFF2-40B4-BE49-F238E27FC236}">
                <a16:creationId xmlns:a16="http://schemas.microsoft.com/office/drawing/2014/main" id="{8DB6D0EB-C820-9872-7813-CA6805403F24}"/>
              </a:ext>
            </a:extLst>
          </p:cNvPr>
          <p:cNvSpPr>
            <a:spLocks noGrp="1"/>
          </p:cNvSpPr>
          <p:nvPr>
            <p:ph type="ftr" sz="quarter" idx="11"/>
          </p:nvPr>
        </p:nvSpPr>
        <p:spPr/>
        <p:txBody>
          <a:bodyPr/>
          <a:lstStyle/>
          <a:p>
            <a:endParaRPr lang="en-US"/>
          </a:p>
        </p:txBody>
      </p:sp>
      <p:sp>
        <p:nvSpPr>
          <p:cNvPr id="4" name="Espace réservé du numéro de diapositive 3">
            <a:extLst>
              <a:ext uri="{FF2B5EF4-FFF2-40B4-BE49-F238E27FC236}">
                <a16:creationId xmlns:a16="http://schemas.microsoft.com/office/drawing/2014/main" id="{8B412CEF-05BA-84B4-A784-F0066E162BA8}"/>
              </a:ext>
            </a:extLst>
          </p:cNvPr>
          <p:cNvSpPr>
            <a:spLocks noGrp="1"/>
          </p:cNvSpPr>
          <p:nvPr>
            <p:ph type="sldNum" sz="quarter" idx="12"/>
          </p:nvPr>
        </p:nvSpPr>
        <p:spPr/>
        <p:txBody>
          <a:bodyPr/>
          <a:lstStyle/>
          <a:p>
            <a:fld id="{BE13CF8E-DBE3-6745-99F9-A31B5189B2D1}" type="slidenum">
              <a:rPr lang="en-US" smtClean="0"/>
              <a:t>‹N°›</a:t>
            </a:fld>
            <a:endParaRPr lang="en-US"/>
          </a:p>
        </p:txBody>
      </p:sp>
    </p:spTree>
    <p:extLst>
      <p:ext uri="{BB962C8B-B14F-4D97-AF65-F5344CB8AC3E}">
        <p14:creationId xmlns:p14="http://schemas.microsoft.com/office/powerpoint/2010/main" val="10981017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8010F2D-F4FB-D216-FA0B-25E7BC1F9C30}"/>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Espace réservé du contenu 2">
            <a:extLst>
              <a:ext uri="{FF2B5EF4-FFF2-40B4-BE49-F238E27FC236}">
                <a16:creationId xmlns:a16="http://schemas.microsoft.com/office/drawing/2014/main" id="{AB6E1734-0166-3CB0-39D8-AD2AB650EDB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texte 3">
            <a:extLst>
              <a:ext uri="{FF2B5EF4-FFF2-40B4-BE49-F238E27FC236}">
                <a16:creationId xmlns:a16="http://schemas.microsoft.com/office/drawing/2014/main" id="{A64B72D7-6EAD-0A64-B8E9-475982BACD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C6EFFEE-9339-33B3-0DE4-DC03ACCA68AB}"/>
              </a:ext>
            </a:extLst>
          </p:cNvPr>
          <p:cNvSpPr>
            <a:spLocks noGrp="1"/>
          </p:cNvSpPr>
          <p:nvPr>
            <p:ph type="dt" sz="half" idx="10"/>
          </p:nvPr>
        </p:nvSpPr>
        <p:spPr/>
        <p:txBody>
          <a:bodyPr/>
          <a:lstStyle/>
          <a:p>
            <a:fld id="{89DDDCAE-BD63-8244-8034-F2D5778196B2}" type="datetimeFigureOut">
              <a:rPr lang="en-US" smtClean="0"/>
              <a:t>10/10/24</a:t>
            </a:fld>
            <a:endParaRPr lang="en-US"/>
          </a:p>
        </p:txBody>
      </p:sp>
      <p:sp>
        <p:nvSpPr>
          <p:cNvPr id="6" name="Espace réservé du pied de page 5">
            <a:extLst>
              <a:ext uri="{FF2B5EF4-FFF2-40B4-BE49-F238E27FC236}">
                <a16:creationId xmlns:a16="http://schemas.microsoft.com/office/drawing/2014/main" id="{17E1D171-350E-6144-4ECF-275AA3702829}"/>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DBD8E891-6F2B-E51C-1190-6758147C8DBB}"/>
              </a:ext>
            </a:extLst>
          </p:cNvPr>
          <p:cNvSpPr>
            <a:spLocks noGrp="1"/>
          </p:cNvSpPr>
          <p:nvPr>
            <p:ph type="sldNum" sz="quarter" idx="12"/>
          </p:nvPr>
        </p:nvSpPr>
        <p:spPr/>
        <p:txBody>
          <a:bodyPr/>
          <a:lstStyle/>
          <a:p>
            <a:fld id="{BE13CF8E-DBE3-6745-99F9-A31B5189B2D1}" type="slidenum">
              <a:rPr lang="en-US" smtClean="0"/>
              <a:t>‹N°›</a:t>
            </a:fld>
            <a:endParaRPr lang="en-US"/>
          </a:p>
        </p:txBody>
      </p:sp>
    </p:spTree>
    <p:extLst>
      <p:ext uri="{BB962C8B-B14F-4D97-AF65-F5344CB8AC3E}">
        <p14:creationId xmlns:p14="http://schemas.microsoft.com/office/powerpoint/2010/main" val="3737599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EAEA11-C2FA-D8FA-BBF5-4E6B7AFD179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a:p>
        </p:txBody>
      </p:sp>
      <p:sp>
        <p:nvSpPr>
          <p:cNvPr id="3" name="Espace réservé pour une image  2">
            <a:extLst>
              <a:ext uri="{FF2B5EF4-FFF2-40B4-BE49-F238E27FC236}">
                <a16:creationId xmlns:a16="http://schemas.microsoft.com/office/drawing/2014/main" id="{ABCD4D16-DED1-03B1-0F86-B779BB78880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a:extLst>
              <a:ext uri="{FF2B5EF4-FFF2-40B4-BE49-F238E27FC236}">
                <a16:creationId xmlns:a16="http://schemas.microsoft.com/office/drawing/2014/main" id="{6F1A1206-D6F8-AFCA-F68F-5D5FDF06A8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AAB2FC04-96AC-8BBC-9295-5D4E1250597B}"/>
              </a:ext>
            </a:extLst>
          </p:cNvPr>
          <p:cNvSpPr>
            <a:spLocks noGrp="1"/>
          </p:cNvSpPr>
          <p:nvPr>
            <p:ph type="dt" sz="half" idx="10"/>
          </p:nvPr>
        </p:nvSpPr>
        <p:spPr/>
        <p:txBody>
          <a:bodyPr/>
          <a:lstStyle/>
          <a:p>
            <a:fld id="{89DDDCAE-BD63-8244-8034-F2D5778196B2}" type="datetimeFigureOut">
              <a:rPr lang="en-US" smtClean="0"/>
              <a:t>10/10/24</a:t>
            </a:fld>
            <a:endParaRPr lang="en-US"/>
          </a:p>
        </p:txBody>
      </p:sp>
      <p:sp>
        <p:nvSpPr>
          <p:cNvPr id="6" name="Espace réservé du pied de page 5">
            <a:extLst>
              <a:ext uri="{FF2B5EF4-FFF2-40B4-BE49-F238E27FC236}">
                <a16:creationId xmlns:a16="http://schemas.microsoft.com/office/drawing/2014/main" id="{B3ADCE25-569A-158D-41D8-CF09E523F8F6}"/>
              </a:ext>
            </a:extLst>
          </p:cNvPr>
          <p:cNvSpPr>
            <a:spLocks noGrp="1"/>
          </p:cNvSpPr>
          <p:nvPr>
            <p:ph type="ftr" sz="quarter" idx="11"/>
          </p:nvPr>
        </p:nvSpPr>
        <p:spPr/>
        <p:txBody>
          <a:bodyPr/>
          <a:lstStyle/>
          <a:p>
            <a:endParaRPr lang="en-US"/>
          </a:p>
        </p:txBody>
      </p:sp>
      <p:sp>
        <p:nvSpPr>
          <p:cNvPr id="7" name="Espace réservé du numéro de diapositive 6">
            <a:extLst>
              <a:ext uri="{FF2B5EF4-FFF2-40B4-BE49-F238E27FC236}">
                <a16:creationId xmlns:a16="http://schemas.microsoft.com/office/drawing/2014/main" id="{A3B3A5EC-6D90-F1F2-402A-7A500FF1E6D8}"/>
              </a:ext>
            </a:extLst>
          </p:cNvPr>
          <p:cNvSpPr>
            <a:spLocks noGrp="1"/>
          </p:cNvSpPr>
          <p:nvPr>
            <p:ph type="sldNum" sz="quarter" idx="12"/>
          </p:nvPr>
        </p:nvSpPr>
        <p:spPr/>
        <p:txBody>
          <a:bodyPr/>
          <a:lstStyle/>
          <a:p>
            <a:fld id="{BE13CF8E-DBE3-6745-99F9-A31B5189B2D1}" type="slidenum">
              <a:rPr lang="en-US" smtClean="0"/>
              <a:t>‹N°›</a:t>
            </a:fld>
            <a:endParaRPr lang="en-US"/>
          </a:p>
        </p:txBody>
      </p:sp>
    </p:spTree>
    <p:extLst>
      <p:ext uri="{BB962C8B-B14F-4D97-AF65-F5344CB8AC3E}">
        <p14:creationId xmlns:p14="http://schemas.microsoft.com/office/powerpoint/2010/main" val="1570831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42A2F15-622D-2398-B21E-C832D2E2A23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Espace réservé du texte 2">
            <a:extLst>
              <a:ext uri="{FF2B5EF4-FFF2-40B4-BE49-F238E27FC236}">
                <a16:creationId xmlns:a16="http://schemas.microsoft.com/office/drawing/2014/main" id="{3ACBA179-DEC8-B5FC-752F-15E6AE5C166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a:extLst>
              <a:ext uri="{FF2B5EF4-FFF2-40B4-BE49-F238E27FC236}">
                <a16:creationId xmlns:a16="http://schemas.microsoft.com/office/drawing/2014/main" id="{3C4018CA-5F79-55AA-C485-E969F52281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9DDDCAE-BD63-8244-8034-F2D5778196B2}" type="datetimeFigureOut">
              <a:rPr lang="en-US" smtClean="0"/>
              <a:t>10/10/24</a:t>
            </a:fld>
            <a:endParaRPr lang="en-US"/>
          </a:p>
        </p:txBody>
      </p:sp>
      <p:sp>
        <p:nvSpPr>
          <p:cNvPr id="5" name="Espace réservé du pied de page 4">
            <a:extLst>
              <a:ext uri="{FF2B5EF4-FFF2-40B4-BE49-F238E27FC236}">
                <a16:creationId xmlns:a16="http://schemas.microsoft.com/office/drawing/2014/main" id="{2D1DF154-8555-DD1B-3EF6-161EB22059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Espace réservé du numéro de diapositive 5">
            <a:extLst>
              <a:ext uri="{FF2B5EF4-FFF2-40B4-BE49-F238E27FC236}">
                <a16:creationId xmlns:a16="http://schemas.microsoft.com/office/drawing/2014/main" id="{C6A26C5B-EF65-567C-100A-209D6D69BE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E13CF8E-DBE3-6745-99F9-A31B5189B2D1}" type="slidenum">
              <a:rPr lang="en-US" smtClean="0"/>
              <a:t>‹N°›</a:t>
            </a:fld>
            <a:endParaRPr lang="en-US"/>
          </a:p>
        </p:txBody>
      </p:sp>
    </p:spTree>
    <p:extLst>
      <p:ext uri="{BB962C8B-B14F-4D97-AF65-F5344CB8AC3E}">
        <p14:creationId xmlns:p14="http://schemas.microsoft.com/office/powerpoint/2010/main" val="39672836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7C0730E-4E8E-2173-937A-DFC12E72C19F}"/>
              </a:ext>
            </a:extLst>
          </p:cNvPr>
          <p:cNvSpPr>
            <a:spLocks noGrp="1"/>
          </p:cNvSpPr>
          <p:nvPr>
            <p:ph type="ctrTitle"/>
          </p:nvPr>
        </p:nvSpPr>
        <p:spPr/>
        <p:txBody>
          <a:bodyPr/>
          <a:lstStyle/>
          <a:p>
            <a:r>
              <a:rPr lang="en-US" b="1" dirty="0">
                <a:solidFill>
                  <a:srgbClr val="FF0000"/>
                </a:solidFill>
              </a:rPr>
              <a:t>Review of Day 2</a:t>
            </a:r>
          </a:p>
        </p:txBody>
      </p:sp>
      <p:sp>
        <p:nvSpPr>
          <p:cNvPr id="3" name="Sous-titre 2">
            <a:extLst>
              <a:ext uri="{FF2B5EF4-FFF2-40B4-BE49-F238E27FC236}">
                <a16:creationId xmlns:a16="http://schemas.microsoft.com/office/drawing/2014/main" id="{B3A734B6-A979-00AA-E395-C8A211270BF9}"/>
              </a:ext>
            </a:extLst>
          </p:cNvPr>
          <p:cNvSpPr>
            <a:spLocks noGrp="1"/>
          </p:cNvSpPr>
          <p:nvPr>
            <p:ph type="subTitle" idx="1"/>
          </p:nvPr>
        </p:nvSpPr>
        <p:spPr/>
        <p:txBody>
          <a:bodyPr/>
          <a:lstStyle/>
          <a:p>
            <a:r>
              <a:rPr lang="en-US" dirty="0"/>
              <a:t>Intense and productive discussions like in Day 1</a:t>
            </a:r>
          </a:p>
          <a:p>
            <a:r>
              <a:rPr lang="en-US" dirty="0"/>
              <a:t>In person meetings are more productive than on-line and certainly more enjoyable</a:t>
            </a:r>
          </a:p>
        </p:txBody>
      </p:sp>
    </p:spTree>
    <p:extLst>
      <p:ext uri="{BB962C8B-B14F-4D97-AF65-F5344CB8AC3E}">
        <p14:creationId xmlns:p14="http://schemas.microsoft.com/office/powerpoint/2010/main" val="39867541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85F0CEA-99F3-8068-94EC-DC4DAFBD5188}"/>
              </a:ext>
            </a:extLst>
          </p:cNvPr>
          <p:cNvSpPr>
            <a:spLocks noGrp="1"/>
          </p:cNvSpPr>
          <p:nvPr>
            <p:ph type="title"/>
          </p:nvPr>
        </p:nvSpPr>
        <p:spPr/>
        <p:txBody>
          <a:bodyPr/>
          <a:lstStyle/>
          <a:p>
            <a:r>
              <a:rPr lang="en-US" b="1" dirty="0">
                <a:solidFill>
                  <a:srgbClr val="FF0000"/>
                </a:solidFill>
              </a:rPr>
              <a:t>Commission matters</a:t>
            </a:r>
          </a:p>
        </p:txBody>
      </p:sp>
      <p:sp>
        <p:nvSpPr>
          <p:cNvPr id="3" name="Espace réservé du contenu 2">
            <a:extLst>
              <a:ext uri="{FF2B5EF4-FFF2-40B4-BE49-F238E27FC236}">
                <a16:creationId xmlns:a16="http://schemas.microsoft.com/office/drawing/2014/main" id="{6BC17E97-814B-6B50-9356-A8691A9C4A0D}"/>
              </a:ext>
            </a:extLst>
          </p:cNvPr>
          <p:cNvSpPr>
            <a:spLocks noGrp="1"/>
          </p:cNvSpPr>
          <p:nvPr>
            <p:ph idx="1"/>
          </p:nvPr>
        </p:nvSpPr>
        <p:spPr/>
        <p:txBody>
          <a:bodyPr>
            <a:normAutofit fontScale="85000" lnSpcReduction="20000"/>
          </a:bodyPr>
          <a:lstStyle/>
          <a:p>
            <a:r>
              <a:rPr lang="en-US" dirty="0"/>
              <a:t>Avoid awarding multiple prizes to the same person. Edict rules, deadlines.</a:t>
            </a:r>
          </a:p>
          <a:p>
            <a:r>
              <a:rPr lang="en-US" dirty="0"/>
              <a:t>Evaluation report: Commission </a:t>
            </a:r>
            <a:r>
              <a:rPr lang="en-US" dirty="0">
                <a:sym typeface="Wingdings" pitchFamily="2" charset="2"/>
              </a:rPr>
              <a:t>  sub disciplines, working </a:t>
            </a:r>
            <a:r>
              <a:rPr lang="en-US" dirty="0" err="1">
                <a:sym typeface="Wingdings" pitchFamily="2" charset="2"/>
              </a:rPr>
              <a:t>groupscross-cutting</a:t>
            </a:r>
            <a:r>
              <a:rPr lang="en-US" dirty="0">
                <a:sym typeface="Wingdings" pitchFamily="2" charset="2"/>
              </a:rPr>
              <a:t> or temporary structures ? Quite radical change</a:t>
            </a:r>
          </a:p>
          <a:p>
            <a:r>
              <a:rPr lang="en-US" b="1" dirty="0">
                <a:sym typeface="Wingdings" pitchFamily="2" charset="2"/>
              </a:rPr>
              <a:t>Task force? Representatives of cluster of commissions and  of working groups, plus short EC &amp; CC meetings, twice a year </a:t>
            </a:r>
            <a:endParaRPr lang="en-US" b="1" dirty="0">
              <a:solidFill>
                <a:schemeClr val="tx2">
                  <a:lumMod val="50000"/>
                  <a:lumOff val="50000"/>
                </a:schemeClr>
              </a:solidFill>
              <a:sym typeface="Wingdings" pitchFamily="2" charset="2"/>
            </a:endParaRPr>
          </a:p>
          <a:p>
            <a:r>
              <a:rPr lang="en-US" dirty="0">
                <a:sym typeface="Wingdings" pitchFamily="2" charset="2"/>
              </a:rPr>
              <a:t>Applications for conferences and reports in due time (one person designated for that in each commission)</a:t>
            </a:r>
          </a:p>
          <a:p>
            <a:r>
              <a:rPr lang="en-US" dirty="0">
                <a:sym typeface="Wingdings" pitchFamily="2" charset="2"/>
              </a:rPr>
              <a:t>Contribute to the IUPAP communication (Newsletter, social networks..)</a:t>
            </a:r>
          </a:p>
          <a:p>
            <a:r>
              <a:rPr lang="en-US" dirty="0">
                <a:sym typeface="Wingdings" pitchFamily="2" charset="2"/>
              </a:rPr>
              <a:t>Big physics conference with the GA</a:t>
            </a:r>
          </a:p>
          <a:p>
            <a:r>
              <a:rPr lang="en-US" dirty="0">
                <a:sym typeface="Wingdings" pitchFamily="2" charset="2"/>
              </a:rPr>
              <a:t>Interdisciplinary ECSP future, Quantum for Sustainable Development?</a:t>
            </a:r>
          </a:p>
          <a:p>
            <a:r>
              <a:rPr lang="en-US" dirty="0">
                <a:sym typeface="Wingdings" pitchFamily="2" charset="2"/>
              </a:rPr>
              <a:t>Go smoothly</a:t>
            </a:r>
          </a:p>
          <a:p>
            <a:pPr marL="0" indent="0">
              <a:buNone/>
            </a:pPr>
            <a:r>
              <a:rPr lang="en-US" dirty="0" err="1">
                <a:solidFill>
                  <a:schemeClr val="tx2">
                    <a:lumMod val="50000"/>
                    <a:lumOff val="50000"/>
                  </a:schemeClr>
                </a:solidFill>
                <a:sym typeface="Wingdings" pitchFamily="2" charset="2"/>
              </a:rPr>
              <a:t>Silvina</a:t>
            </a:r>
            <a:endParaRPr lang="en-US" dirty="0">
              <a:solidFill>
                <a:schemeClr val="tx2">
                  <a:lumMod val="50000"/>
                  <a:lumOff val="50000"/>
                </a:schemeClr>
              </a:solidFill>
              <a:sym typeface="Wingdings" pitchFamily="2" charset="2"/>
            </a:endParaRPr>
          </a:p>
          <a:p>
            <a:endParaRPr lang="en-US" dirty="0"/>
          </a:p>
        </p:txBody>
      </p:sp>
    </p:spTree>
    <p:extLst>
      <p:ext uri="{BB962C8B-B14F-4D97-AF65-F5344CB8AC3E}">
        <p14:creationId xmlns:p14="http://schemas.microsoft.com/office/powerpoint/2010/main" val="23587411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DB2FF4C-38E4-77BF-1C37-102D97397DFC}"/>
              </a:ext>
            </a:extLst>
          </p:cNvPr>
          <p:cNvSpPr>
            <a:spLocks noGrp="1"/>
          </p:cNvSpPr>
          <p:nvPr>
            <p:ph type="title"/>
          </p:nvPr>
        </p:nvSpPr>
        <p:spPr/>
        <p:txBody>
          <a:bodyPr/>
          <a:lstStyle/>
          <a:p>
            <a:r>
              <a:rPr lang="en-US" b="1" dirty="0">
                <a:solidFill>
                  <a:srgbClr val="FF0000"/>
                </a:solidFill>
              </a:rPr>
              <a:t>Affiliated </a:t>
            </a:r>
            <a:r>
              <a:rPr lang="en-US" b="1" dirty="0" err="1">
                <a:solidFill>
                  <a:srgbClr val="FF0000"/>
                </a:solidFill>
              </a:rPr>
              <a:t>commissons</a:t>
            </a:r>
            <a:endParaRPr lang="en-US" b="1" dirty="0">
              <a:solidFill>
                <a:srgbClr val="FF0000"/>
              </a:solidFill>
            </a:endParaRPr>
          </a:p>
        </p:txBody>
      </p:sp>
      <p:sp>
        <p:nvSpPr>
          <p:cNvPr id="3" name="Espace réservé du contenu 2">
            <a:extLst>
              <a:ext uri="{FF2B5EF4-FFF2-40B4-BE49-F238E27FC236}">
                <a16:creationId xmlns:a16="http://schemas.microsoft.com/office/drawing/2014/main" id="{6AA538D2-705B-2010-D4CE-14D380565836}"/>
              </a:ext>
            </a:extLst>
          </p:cNvPr>
          <p:cNvSpPr>
            <a:spLocks noGrp="1"/>
          </p:cNvSpPr>
          <p:nvPr>
            <p:ph idx="1"/>
          </p:nvPr>
        </p:nvSpPr>
        <p:spPr/>
        <p:txBody>
          <a:bodyPr>
            <a:normAutofit lnSpcReduction="10000"/>
          </a:bodyPr>
          <a:lstStyle/>
          <a:p>
            <a:r>
              <a:rPr lang="en-US" dirty="0"/>
              <a:t>Independent bodies</a:t>
            </a:r>
          </a:p>
          <a:p>
            <a:r>
              <a:rPr lang="en-US" dirty="0"/>
              <a:t>3 reports only, we don’t participate to their life</a:t>
            </a:r>
          </a:p>
          <a:p>
            <a:r>
              <a:rPr lang="en-US" dirty="0"/>
              <a:t>Equal rights as Commissions</a:t>
            </a:r>
          </a:p>
          <a:p>
            <a:r>
              <a:rPr lang="en-US" dirty="0"/>
              <a:t>We have to revise that: not allocate funds to them, except AC5 and AC6</a:t>
            </a:r>
          </a:p>
          <a:p>
            <a:r>
              <a:rPr lang="en-US" dirty="0"/>
              <a:t>IUPAP logo on their website, </a:t>
            </a:r>
          </a:p>
          <a:p>
            <a:r>
              <a:rPr lang="en-US" dirty="0"/>
              <a:t>Come with a proposal in 2025 but start to stop funding</a:t>
            </a:r>
          </a:p>
          <a:p>
            <a:r>
              <a:rPr lang="en-US" b="1" dirty="0"/>
              <a:t>have specific </a:t>
            </a:r>
            <a:r>
              <a:rPr lang="en-US" b="1" dirty="0" err="1"/>
              <a:t>MoUs</a:t>
            </a:r>
            <a:r>
              <a:rPr lang="en-US" b="1" dirty="0"/>
              <a:t> with each one, before next GA </a:t>
            </a:r>
          </a:p>
          <a:p>
            <a:pPr marL="0" indent="0">
              <a:buNone/>
            </a:pPr>
            <a:r>
              <a:rPr lang="en-US" b="1" dirty="0" err="1">
                <a:solidFill>
                  <a:schemeClr val="tx2">
                    <a:lumMod val="50000"/>
                    <a:lumOff val="50000"/>
                  </a:schemeClr>
                </a:solidFill>
              </a:rPr>
              <a:t>Silvina</a:t>
            </a:r>
            <a:endParaRPr lang="en-US" b="1" dirty="0">
              <a:solidFill>
                <a:schemeClr val="tx2">
                  <a:lumMod val="50000"/>
                  <a:lumOff val="50000"/>
                </a:schemeClr>
              </a:solidFill>
            </a:endParaRPr>
          </a:p>
        </p:txBody>
      </p:sp>
    </p:spTree>
    <p:extLst>
      <p:ext uri="{BB962C8B-B14F-4D97-AF65-F5344CB8AC3E}">
        <p14:creationId xmlns:p14="http://schemas.microsoft.com/office/powerpoint/2010/main" val="18518378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581673F-B65D-855B-DB05-2652873BF3EB}"/>
              </a:ext>
            </a:extLst>
          </p:cNvPr>
          <p:cNvSpPr>
            <a:spLocks noGrp="1"/>
          </p:cNvSpPr>
          <p:nvPr>
            <p:ph type="title"/>
          </p:nvPr>
        </p:nvSpPr>
        <p:spPr/>
        <p:txBody>
          <a:bodyPr/>
          <a:lstStyle/>
          <a:p>
            <a:r>
              <a:rPr lang="en-US" b="1" dirty="0">
                <a:solidFill>
                  <a:srgbClr val="FF0000"/>
                </a:solidFill>
              </a:rPr>
              <a:t>Working groups</a:t>
            </a:r>
          </a:p>
        </p:txBody>
      </p:sp>
      <p:sp>
        <p:nvSpPr>
          <p:cNvPr id="3" name="Espace réservé du contenu 2">
            <a:extLst>
              <a:ext uri="{FF2B5EF4-FFF2-40B4-BE49-F238E27FC236}">
                <a16:creationId xmlns:a16="http://schemas.microsoft.com/office/drawing/2014/main" id="{5D419965-AA5A-D97C-58B6-F7B1046B177A}"/>
              </a:ext>
            </a:extLst>
          </p:cNvPr>
          <p:cNvSpPr>
            <a:spLocks noGrp="1"/>
          </p:cNvSpPr>
          <p:nvPr>
            <p:ph idx="1"/>
          </p:nvPr>
        </p:nvSpPr>
        <p:spPr/>
        <p:txBody>
          <a:bodyPr>
            <a:normAutofit fontScale="92500" lnSpcReduction="20000"/>
          </a:bodyPr>
          <a:lstStyle/>
          <a:p>
            <a:r>
              <a:rPr lang="en-US" dirty="0"/>
              <a:t>6 years, composition agreed by GA</a:t>
            </a:r>
          </a:p>
          <a:p>
            <a:r>
              <a:rPr lang="en-US" dirty="0"/>
              <a:t>All very different from each others</a:t>
            </a:r>
          </a:p>
          <a:p>
            <a:r>
              <a:rPr lang="en-US" dirty="0"/>
              <a:t>Some inactive have been dissolved, some new ones have been created</a:t>
            </a:r>
          </a:p>
          <a:p>
            <a:r>
              <a:rPr lang="en-US" dirty="0"/>
              <a:t>MoU with ICFA, ICUIL, WG9, WG11 GWIC but “not possible” since they are not a legal entity </a:t>
            </a:r>
            <a:r>
              <a:rPr lang="en-US" dirty="0">
                <a:sym typeface="Wingdings" pitchFamily="2" charset="2"/>
              </a:rPr>
              <a:t>  </a:t>
            </a:r>
            <a:r>
              <a:rPr lang="en-US" b="1" dirty="0">
                <a:sym typeface="Wingdings" pitchFamily="2" charset="2"/>
              </a:rPr>
              <a:t>new category standing committees </a:t>
            </a:r>
            <a:r>
              <a:rPr lang="en-US" dirty="0">
                <a:sym typeface="Wingdings" pitchFamily="2" charset="2"/>
              </a:rPr>
              <a:t>(with specific terms of reference)</a:t>
            </a:r>
          </a:p>
          <a:p>
            <a:r>
              <a:rPr lang="en-US" dirty="0">
                <a:sym typeface="Wingdings" pitchFamily="2" charset="2"/>
              </a:rPr>
              <a:t>Soft matter with C3?</a:t>
            </a:r>
          </a:p>
          <a:p>
            <a:r>
              <a:rPr lang="en-US" dirty="0">
                <a:sym typeface="Wingdings" pitchFamily="2" charset="2"/>
              </a:rPr>
              <a:t>Quantum Science and Technology?</a:t>
            </a:r>
          </a:p>
          <a:p>
            <a:r>
              <a:rPr lang="en-US" b="1" dirty="0">
                <a:sym typeface="Wingdings" pitchFamily="2" charset="2"/>
              </a:rPr>
              <a:t>One year continuation (with the current WGs with action plans for each of them) to come with specific changes proposals  34</a:t>
            </a:r>
            <a:r>
              <a:rPr lang="en-US" b="1" baseline="30000" dirty="0">
                <a:sym typeface="Wingdings" pitchFamily="2" charset="2"/>
              </a:rPr>
              <a:t>th</a:t>
            </a:r>
            <a:r>
              <a:rPr lang="en-US" b="1" dirty="0">
                <a:sym typeface="Wingdings" pitchFamily="2" charset="2"/>
              </a:rPr>
              <a:t> GA</a:t>
            </a:r>
          </a:p>
          <a:p>
            <a:pPr marL="0" indent="0">
              <a:buNone/>
            </a:pPr>
            <a:r>
              <a:rPr lang="en-US" b="1" dirty="0" err="1">
                <a:solidFill>
                  <a:schemeClr val="tx2">
                    <a:lumMod val="50000"/>
                    <a:lumOff val="50000"/>
                  </a:schemeClr>
                </a:solidFill>
                <a:sym typeface="Wingdings" pitchFamily="2" charset="2"/>
              </a:rPr>
              <a:t>Silvina</a:t>
            </a:r>
            <a:endParaRPr lang="en-US" b="1" dirty="0">
              <a:solidFill>
                <a:schemeClr val="tx2">
                  <a:lumMod val="50000"/>
                  <a:lumOff val="50000"/>
                </a:schemeClr>
              </a:solidFill>
            </a:endParaRPr>
          </a:p>
        </p:txBody>
      </p:sp>
    </p:spTree>
    <p:extLst>
      <p:ext uri="{BB962C8B-B14F-4D97-AF65-F5344CB8AC3E}">
        <p14:creationId xmlns:p14="http://schemas.microsoft.com/office/powerpoint/2010/main" val="2336036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73C5888-4565-1D2B-EBDE-729688B8FD0C}"/>
              </a:ext>
            </a:extLst>
          </p:cNvPr>
          <p:cNvSpPr>
            <a:spLocks noGrp="1"/>
          </p:cNvSpPr>
          <p:nvPr>
            <p:ph type="title"/>
          </p:nvPr>
        </p:nvSpPr>
        <p:spPr/>
        <p:txBody>
          <a:bodyPr/>
          <a:lstStyle/>
          <a:p>
            <a:r>
              <a:rPr lang="en-US" b="1" dirty="0">
                <a:solidFill>
                  <a:srgbClr val="FF0000"/>
                </a:solidFill>
              </a:rPr>
              <a:t>Financial maters</a:t>
            </a:r>
          </a:p>
        </p:txBody>
      </p:sp>
      <p:sp>
        <p:nvSpPr>
          <p:cNvPr id="3" name="Espace réservé du contenu 2">
            <a:extLst>
              <a:ext uri="{FF2B5EF4-FFF2-40B4-BE49-F238E27FC236}">
                <a16:creationId xmlns:a16="http://schemas.microsoft.com/office/drawing/2014/main" id="{89E8AE3E-1AD0-1213-6AA6-79038D6ED918}"/>
              </a:ext>
            </a:extLst>
          </p:cNvPr>
          <p:cNvSpPr>
            <a:spLocks noGrp="1"/>
          </p:cNvSpPr>
          <p:nvPr>
            <p:ph idx="1"/>
          </p:nvPr>
        </p:nvSpPr>
        <p:spPr/>
        <p:txBody>
          <a:bodyPr/>
          <a:lstStyle/>
          <a:p>
            <a:r>
              <a:rPr lang="en-US" dirty="0"/>
              <a:t>Large Deficit in 2022</a:t>
            </a:r>
          </a:p>
          <a:p>
            <a:r>
              <a:rPr lang="en-US" dirty="0"/>
              <a:t>Excess in 2023, and we hope reasonable balance  in 2024, 25, 26</a:t>
            </a:r>
          </a:p>
          <a:p>
            <a:r>
              <a:rPr lang="en-US" dirty="0"/>
              <a:t>Deficit in 2027, covered by excess in 2023</a:t>
            </a:r>
          </a:p>
          <a:p>
            <a:r>
              <a:rPr lang="en-US" dirty="0"/>
              <a:t>Solid reserve  </a:t>
            </a:r>
          </a:p>
          <a:p>
            <a:r>
              <a:rPr lang="en-US" dirty="0"/>
              <a:t>Flat dues 2025, 26, 27 after 3.2% increase in 2025</a:t>
            </a:r>
          </a:p>
          <a:p>
            <a:pPr marL="0" indent="0">
              <a:buNone/>
            </a:pPr>
            <a:r>
              <a:rPr lang="en-US" dirty="0">
                <a:solidFill>
                  <a:schemeClr val="tx2">
                    <a:lumMod val="50000"/>
                    <a:lumOff val="50000"/>
                  </a:schemeClr>
                </a:solidFill>
              </a:rPr>
              <a:t>Boris, Jens</a:t>
            </a:r>
          </a:p>
        </p:txBody>
      </p:sp>
    </p:spTree>
    <p:extLst>
      <p:ext uri="{BB962C8B-B14F-4D97-AF65-F5344CB8AC3E}">
        <p14:creationId xmlns:p14="http://schemas.microsoft.com/office/powerpoint/2010/main" val="25725710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68E2027-08FD-F551-4CB3-BD94B8EF13C3}"/>
              </a:ext>
            </a:extLst>
          </p:cNvPr>
          <p:cNvSpPr>
            <a:spLocks noGrp="1"/>
          </p:cNvSpPr>
          <p:nvPr>
            <p:ph type="title"/>
          </p:nvPr>
        </p:nvSpPr>
        <p:spPr/>
        <p:txBody>
          <a:bodyPr/>
          <a:lstStyle/>
          <a:p>
            <a:r>
              <a:rPr lang="en-US" b="1" dirty="0">
                <a:solidFill>
                  <a:srgbClr val="FF0000"/>
                </a:solidFill>
              </a:rPr>
              <a:t>Resolutions</a:t>
            </a:r>
          </a:p>
        </p:txBody>
      </p:sp>
      <p:sp>
        <p:nvSpPr>
          <p:cNvPr id="3" name="Espace réservé du contenu 2">
            <a:extLst>
              <a:ext uri="{FF2B5EF4-FFF2-40B4-BE49-F238E27FC236}">
                <a16:creationId xmlns:a16="http://schemas.microsoft.com/office/drawing/2014/main" id="{24A627D9-9ACE-DA6E-4767-4D3A7CF297D5}"/>
              </a:ext>
            </a:extLst>
          </p:cNvPr>
          <p:cNvSpPr>
            <a:spLocks noGrp="1"/>
          </p:cNvSpPr>
          <p:nvPr>
            <p:ph idx="1"/>
          </p:nvPr>
        </p:nvSpPr>
        <p:spPr/>
        <p:txBody>
          <a:bodyPr/>
          <a:lstStyle/>
          <a:p>
            <a:r>
              <a:rPr lang="en-US" dirty="0"/>
              <a:t>Vote on the increase of the number of units of South Africa at the beginning of the GA, together with Caen and Nigeria and Jordan resuming</a:t>
            </a:r>
            <a:r>
              <a:rPr lang="en-US" dirty="0">
                <a:sym typeface="Wingdings" pitchFamily="2" charset="2"/>
              </a:rPr>
              <a:t> participation to the GA and quorum </a:t>
            </a:r>
            <a:r>
              <a:rPr lang="en-US" dirty="0">
                <a:solidFill>
                  <a:schemeClr val="tx2">
                    <a:lumMod val="50000"/>
                    <a:lumOff val="50000"/>
                  </a:schemeClr>
                </a:solidFill>
                <a:sym typeface="Wingdings" pitchFamily="2" charset="2"/>
              </a:rPr>
              <a:t>Michel</a:t>
            </a:r>
            <a:endParaRPr lang="en-US" dirty="0">
              <a:solidFill>
                <a:schemeClr val="tx2">
                  <a:lumMod val="50000"/>
                  <a:lumOff val="50000"/>
                </a:schemeClr>
              </a:solidFill>
            </a:endParaRPr>
          </a:p>
          <a:p>
            <a:r>
              <a:rPr lang="en-US" dirty="0"/>
              <a:t>Issue with Nigeria </a:t>
            </a:r>
            <a:r>
              <a:rPr lang="en-US" dirty="0">
                <a:solidFill>
                  <a:schemeClr val="tx2">
                    <a:lumMod val="50000"/>
                    <a:lumOff val="50000"/>
                  </a:schemeClr>
                </a:solidFill>
              </a:rPr>
              <a:t>VP member, Jens</a:t>
            </a:r>
          </a:p>
          <a:p>
            <a:r>
              <a:rPr lang="en-US" dirty="0"/>
              <a:t>Simplify the resolutions on WG: only those essential </a:t>
            </a:r>
            <a:r>
              <a:rPr lang="en-US" dirty="0" err="1">
                <a:solidFill>
                  <a:schemeClr val="tx2">
                    <a:lumMod val="50000"/>
                    <a:lumOff val="50000"/>
                  </a:schemeClr>
                </a:solidFill>
              </a:rPr>
              <a:t>Silvina</a:t>
            </a:r>
            <a:endParaRPr lang="en-US" dirty="0">
              <a:solidFill>
                <a:schemeClr val="tx2">
                  <a:lumMod val="50000"/>
                  <a:lumOff val="50000"/>
                </a:schemeClr>
              </a:solidFill>
            </a:endParaRPr>
          </a:p>
          <a:p>
            <a:r>
              <a:rPr lang="en-US" dirty="0"/>
              <a:t>OK for increase of commission members14 -&gt; 15 members of which one for applications (as in the articles) preferably nominated by CAMs </a:t>
            </a:r>
            <a:r>
              <a:rPr lang="en-US" dirty="0">
                <a:solidFill>
                  <a:schemeClr val="tx2">
                    <a:lumMod val="50000"/>
                    <a:lumOff val="50000"/>
                  </a:schemeClr>
                </a:solidFill>
              </a:rPr>
              <a:t>Michel (vote), Jens (articles)</a:t>
            </a:r>
          </a:p>
        </p:txBody>
      </p:sp>
    </p:spTree>
    <p:extLst>
      <p:ext uri="{BB962C8B-B14F-4D97-AF65-F5344CB8AC3E}">
        <p14:creationId xmlns:p14="http://schemas.microsoft.com/office/powerpoint/2010/main" val="13220957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E84E3D3-45E4-39C9-5910-A53A5BAAF1B3}"/>
              </a:ext>
            </a:extLst>
          </p:cNvPr>
          <p:cNvSpPr>
            <a:spLocks noGrp="1"/>
          </p:cNvSpPr>
          <p:nvPr>
            <p:ph type="title"/>
          </p:nvPr>
        </p:nvSpPr>
        <p:spPr/>
        <p:txBody>
          <a:bodyPr/>
          <a:lstStyle/>
          <a:p>
            <a:r>
              <a:rPr lang="en-US" dirty="0">
                <a:solidFill>
                  <a:srgbClr val="FF0000"/>
                </a:solidFill>
              </a:rPr>
              <a:t>Evaluation report (thanks to </a:t>
            </a:r>
            <a:r>
              <a:rPr lang="en-US" dirty="0" err="1">
                <a:solidFill>
                  <a:srgbClr val="FF0000"/>
                </a:solidFill>
              </a:rPr>
              <a:t>Silvina</a:t>
            </a:r>
            <a:r>
              <a:rPr lang="en-US" dirty="0">
                <a:solidFill>
                  <a:srgbClr val="FF0000"/>
                </a:solidFill>
              </a:rPr>
              <a:t> to have triggered this work)</a:t>
            </a:r>
          </a:p>
        </p:txBody>
      </p:sp>
      <p:sp>
        <p:nvSpPr>
          <p:cNvPr id="3" name="Espace réservé du contenu 2">
            <a:extLst>
              <a:ext uri="{FF2B5EF4-FFF2-40B4-BE49-F238E27FC236}">
                <a16:creationId xmlns:a16="http://schemas.microsoft.com/office/drawing/2014/main" id="{2FF6AAD6-A3A2-C8BE-9A71-3FEB7A4F0A91}"/>
              </a:ext>
            </a:extLst>
          </p:cNvPr>
          <p:cNvSpPr>
            <a:spLocks noGrp="1"/>
          </p:cNvSpPr>
          <p:nvPr>
            <p:ph idx="1"/>
          </p:nvPr>
        </p:nvSpPr>
        <p:spPr/>
        <p:txBody>
          <a:bodyPr>
            <a:normAutofit fontScale="92500" lnSpcReduction="20000"/>
          </a:bodyPr>
          <a:lstStyle/>
          <a:p>
            <a:r>
              <a:rPr lang="en-US" dirty="0"/>
              <a:t>Goal 1: Gender </a:t>
            </a:r>
            <a:r>
              <a:rPr lang="en-US" dirty="0" err="1"/>
              <a:t>champion</a:t>
            </a:r>
            <a:r>
              <a:rPr lang="en-US" dirty="0" err="1">
                <a:sym typeface="Wingdings" pitchFamily="2" charset="2"/>
              </a:rPr>
              <a:t>Vice</a:t>
            </a:r>
            <a:r>
              <a:rPr lang="en-US" dirty="0">
                <a:sym typeface="Wingdings" pitchFamily="2" charset="2"/>
              </a:rPr>
              <a:t> president at large for equity, diversity and inclusion (worldwide sense: diverse and equitable participation), having in mind assisting in an equitable worldwide development of physics, encouraging bridges, alleviating the divide (work with VP for membership, VP on ethics, conferences, commissions, working groups)</a:t>
            </a:r>
          </a:p>
          <a:p>
            <a:r>
              <a:rPr lang="en-US" dirty="0">
                <a:sym typeface="Wingdings" pitchFamily="2" charset="2"/>
              </a:rPr>
              <a:t>Goal 2: Stimulate and facilitate physics to help solving problems of concern to humanity (physics and industry, physics for development)</a:t>
            </a:r>
          </a:p>
          <a:p>
            <a:r>
              <a:rPr lang="en-US" dirty="0">
                <a:sym typeface="Wingdings" pitchFamily="2" charset="2"/>
              </a:rPr>
              <a:t>Task force on IUPAP structure (commissions, affiliated commissions, working groups, committees?, links with regional societies, EC), with in mind strengthening community building, service to the community and the two goals above</a:t>
            </a:r>
          </a:p>
          <a:p>
            <a:pPr marL="0" indent="0">
              <a:buNone/>
            </a:pPr>
            <a:r>
              <a:rPr lang="en-US" dirty="0" err="1">
                <a:solidFill>
                  <a:schemeClr val="tx2">
                    <a:lumMod val="50000"/>
                    <a:lumOff val="50000"/>
                  </a:schemeClr>
                </a:solidFill>
                <a:sym typeface="Wingdings" pitchFamily="2" charset="2"/>
              </a:rPr>
              <a:t>Silvina</a:t>
            </a:r>
            <a:endParaRPr lang="en-US" dirty="0">
              <a:solidFill>
                <a:schemeClr val="tx2">
                  <a:lumMod val="50000"/>
                  <a:lumOff val="50000"/>
                </a:schemeClr>
              </a:solidFill>
            </a:endParaRPr>
          </a:p>
        </p:txBody>
      </p:sp>
    </p:spTree>
    <p:extLst>
      <p:ext uri="{BB962C8B-B14F-4D97-AF65-F5344CB8AC3E}">
        <p14:creationId xmlns:p14="http://schemas.microsoft.com/office/powerpoint/2010/main" val="2935565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EAB4BF1-EAEA-EB08-80FD-39817CC15F2E}"/>
              </a:ext>
            </a:extLst>
          </p:cNvPr>
          <p:cNvSpPr>
            <a:spLocks noGrp="1"/>
          </p:cNvSpPr>
          <p:nvPr>
            <p:ph type="title"/>
          </p:nvPr>
        </p:nvSpPr>
        <p:spPr/>
        <p:txBody>
          <a:bodyPr/>
          <a:lstStyle/>
          <a:p>
            <a:r>
              <a:rPr lang="en-US" b="1" dirty="0">
                <a:solidFill>
                  <a:srgbClr val="FF0000"/>
                </a:solidFill>
              </a:rPr>
              <a:t>Activity report (a legal necessity and an asset)</a:t>
            </a:r>
          </a:p>
        </p:txBody>
      </p:sp>
      <p:sp>
        <p:nvSpPr>
          <p:cNvPr id="3" name="Espace réservé du contenu 2">
            <a:extLst>
              <a:ext uri="{FF2B5EF4-FFF2-40B4-BE49-F238E27FC236}">
                <a16:creationId xmlns:a16="http://schemas.microsoft.com/office/drawing/2014/main" id="{EB3B13A2-EB22-F0E0-E860-CAD77B87F7EC}"/>
              </a:ext>
            </a:extLst>
          </p:cNvPr>
          <p:cNvSpPr>
            <a:spLocks noGrp="1"/>
          </p:cNvSpPr>
          <p:nvPr>
            <p:ph idx="1"/>
          </p:nvPr>
        </p:nvSpPr>
        <p:spPr/>
        <p:txBody>
          <a:bodyPr/>
          <a:lstStyle/>
          <a:p>
            <a:r>
              <a:rPr lang="en-US" dirty="0"/>
              <a:t>Who represented IUPAP and where? </a:t>
            </a:r>
            <a:r>
              <a:rPr lang="en-US" dirty="0">
                <a:solidFill>
                  <a:schemeClr val="tx2">
                    <a:lumMod val="50000"/>
                    <a:lumOff val="50000"/>
                  </a:schemeClr>
                </a:solidFill>
              </a:rPr>
              <a:t>Jens</a:t>
            </a:r>
          </a:p>
          <a:p>
            <a:r>
              <a:rPr lang="en-US" dirty="0"/>
              <a:t>30 months of sanctions, we did a lot!</a:t>
            </a:r>
          </a:p>
          <a:p>
            <a:r>
              <a:rPr lang="en-US" dirty="0" err="1"/>
              <a:t>Visas</a:t>
            </a:r>
            <a:r>
              <a:rPr lang="en-US" dirty="0" err="1">
                <a:sym typeface="Wingdings" pitchFamily="2" charset="2"/>
              </a:rPr>
              <a:t>Complain</a:t>
            </a:r>
            <a:r>
              <a:rPr lang="en-US" dirty="0">
                <a:sym typeface="Wingdings" pitchFamily="2" charset="2"/>
              </a:rPr>
              <a:t>: how and to whom?</a:t>
            </a:r>
            <a:r>
              <a:rPr lang="en-US" dirty="0">
                <a:solidFill>
                  <a:schemeClr val="tx2">
                    <a:lumMod val="50000"/>
                    <a:lumOff val="50000"/>
                  </a:schemeClr>
                </a:solidFill>
                <a:sym typeface="Wingdings" pitchFamily="2" charset="2"/>
              </a:rPr>
              <a:t>ISC </a:t>
            </a:r>
            <a:r>
              <a:rPr lang="en-US" dirty="0" err="1">
                <a:solidFill>
                  <a:schemeClr val="tx2">
                    <a:lumMod val="50000"/>
                    <a:lumOff val="50000"/>
                  </a:schemeClr>
                </a:solidFill>
                <a:sym typeface="Wingdings" pitchFamily="2" charset="2"/>
              </a:rPr>
              <a:t>Silvina</a:t>
            </a:r>
            <a:endParaRPr lang="en-US" dirty="0">
              <a:solidFill>
                <a:schemeClr val="tx2">
                  <a:lumMod val="50000"/>
                  <a:lumOff val="50000"/>
                </a:schemeClr>
              </a:solidFill>
              <a:sym typeface="Wingdings" pitchFamily="2" charset="2"/>
            </a:endParaRPr>
          </a:p>
          <a:p>
            <a:endParaRPr lang="en-US" dirty="0">
              <a:sym typeface="Wingdings" pitchFamily="2" charset="2"/>
            </a:endParaRPr>
          </a:p>
          <a:p>
            <a:r>
              <a:rPr lang="en-US" dirty="0">
                <a:sym typeface="Wingdings" pitchFamily="2" charset="2"/>
              </a:rPr>
              <a:t>Remark: no update of the Strategic and Action plan this time because of the Evaluation Report</a:t>
            </a:r>
            <a:endParaRPr lang="en-US" dirty="0"/>
          </a:p>
        </p:txBody>
      </p:sp>
    </p:spTree>
    <p:extLst>
      <p:ext uri="{BB962C8B-B14F-4D97-AF65-F5344CB8AC3E}">
        <p14:creationId xmlns:p14="http://schemas.microsoft.com/office/powerpoint/2010/main" val="3413283689"/>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862</TotalTime>
  <Words>614</Words>
  <Application>Microsoft Macintosh PowerPoint</Application>
  <PresentationFormat>Grand écran</PresentationFormat>
  <Paragraphs>54</Paragraphs>
  <Slides>8</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8</vt:i4>
      </vt:variant>
    </vt:vector>
  </HeadingPairs>
  <TitlesOfParts>
    <vt:vector size="13" baseType="lpstr">
      <vt:lpstr>Aptos</vt:lpstr>
      <vt:lpstr>Aptos Display</vt:lpstr>
      <vt:lpstr>Arial</vt:lpstr>
      <vt:lpstr>Wingdings</vt:lpstr>
      <vt:lpstr>Thème Office</vt:lpstr>
      <vt:lpstr>Review of Day 2</vt:lpstr>
      <vt:lpstr>Commission matters</vt:lpstr>
      <vt:lpstr>Affiliated commissons</vt:lpstr>
      <vt:lpstr>Working groups</vt:lpstr>
      <vt:lpstr>Financial maters</vt:lpstr>
      <vt:lpstr>Resolutions</vt:lpstr>
      <vt:lpstr>Evaluation report (thanks to Silvina to have triggered this work)</vt:lpstr>
      <vt:lpstr>Activity report (a legal necessity and an asset)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Michel SPIRO</dc:creator>
  <cp:lastModifiedBy>Michel SPIRO</cp:lastModifiedBy>
  <cp:revision>17</cp:revision>
  <dcterms:created xsi:type="dcterms:W3CDTF">2024-10-09T01:01:39Z</dcterms:created>
  <dcterms:modified xsi:type="dcterms:W3CDTF">2024-10-10T06:48:21Z</dcterms:modified>
</cp:coreProperties>
</file>