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98" r:id="rId2"/>
    <p:sldId id="400" r:id="rId3"/>
    <p:sldId id="406" r:id="rId4"/>
    <p:sldId id="408" r:id="rId5"/>
    <p:sldId id="409" r:id="rId6"/>
    <p:sldId id="399" r:id="rId7"/>
    <p:sldId id="402" r:id="rId8"/>
    <p:sldId id="410" r:id="rId9"/>
    <p:sldId id="407" r:id="rId10"/>
    <p:sldId id="411" r:id="rId11"/>
  </p:sldIdLst>
  <p:sldSz cx="9144000" cy="5143500" type="screen16x9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8442CB-467B-427C-B4D3-6D9354A284DA}">
          <p14:sldIdLst>
            <p14:sldId id="398"/>
            <p14:sldId id="400"/>
            <p14:sldId id="406"/>
            <p14:sldId id="408"/>
            <p14:sldId id="409"/>
            <p14:sldId id="399"/>
            <p14:sldId id="402"/>
            <p14:sldId id="410"/>
            <p14:sldId id="407"/>
            <p14:sldId id="411"/>
          </p14:sldIdLst>
        </p14:section>
        <p14:section name="Untitled Section" id="{8146EDD3-5F5C-46EF-AAF1-3B66A398D6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72">
          <p15:clr>
            <a:srgbClr val="A4A3A4"/>
          </p15:clr>
        </p15:guide>
        <p15:guide id="4" orient="horz" pos="1215">
          <p15:clr>
            <a:srgbClr val="A4A3A4"/>
          </p15:clr>
        </p15:guide>
        <p15:guide id="5" orient="horz" pos="4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103" d="100"/>
          <a:sy n="103" d="100"/>
        </p:scale>
        <p:origin x="366" y="90"/>
      </p:cViewPr>
      <p:guideLst>
        <p:guide orient="horz" pos="1620"/>
        <p:guide pos="2880"/>
        <p:guide orient="horz" pos="572"/>
        <p:guide orient="horz" pos="1215"/>
        <p:guide orient="horz" pos="4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>
              <a:defRPr sz="1300"/>
            </a:lvl1pPr>
          </a:lstStyle>
          <a:p>
            <a:fld id="{B3E12BE6-5BBB-48A4-87EB-FE5071C2F20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>
              <a:defRPr sz="1300"/>
            </a:lvl1pPr>
          </a:lstStyle>
          <a:p>
            <a:fld id="{DA42373A-E297-44D5-9B03-823DB809F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53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>
              <a:defRPr sz="1300"/>
            </a:lvl1pPr>
          </a:lstStyle>
          <a:p>
            <a:fld id="{C0F3A8BB-D885-4E02-B87C-1831962E1888}" type="datetimeFigureOut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1" tIns="48326" rIns="96651" bIns="4832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51" tIns="48326" rIns="96651" bIns="4832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>
              <a:defRPr sz="1300"/>
            </a:lvl1pPr>
          </a:lstStyle>
          <a:p>
            <a:fld id="{C1EFD8A4-3BBA-473A-8D64-A3FE7C1EC7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275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DE38-485B-4946-92F4-EC38A87EA8A1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422D-C9DA-4B34-AE75-7367DA21E0D6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E4E-6ED5-4D6D-B04E-64C43BA534B6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ED69-BA14-4C06-8184-D9E579B74E2F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CBCD-6FB0-4F70-8AE7-1D0949F2F048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E098-6FF4-482D-8638-5B0DA2880759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9F2B-1C63-4293-915E-19B83F4D6F6C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2685-8777-4D23-BA0D-7D68E2A5579F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4AAF-6DB2-4767-B72E-342ABE01D748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55ED-9EED-4C53-A680-B81260CDA3F3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7C4F-7FBA-49DF-BCD3-D06262EA4324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F7F4-B81A-4CDA-8E91-083906D35978}" type="datetime1">
              <a:rPr lang="zh-TW" altLang="en-US" smtClean="0"/>
              <a:t>2024/10/2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em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ender-equality-in-science.org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ender-equality-in-science.org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2127" y="1851670"/>
            <a:ext cx="6696744" cy="936103"/>
          </a:xfrm>
        </p:spPr>
        <p:txBody>
          <a:bodyPr>
            <a:noAutofit/>
          </a:bodyPr>
          <a:lstStyle/>
          <a:p>
            <a:r>
              <a:rPr lang="en-GB" sz="2800" dirty="0"/>
              <a:t>Gender </a:t>
            </a:r>
            <a:r>
              <a:rPr lang="en-GB" sz="2800"/>
              <a:t>Champion Report</a:t>
            </a:r>
            <a:br>
              <a:rPr lang="en-GB" sz="2800"/>
            </a:br>
            <a:r>
              <a:rPr lang="en-GB" sz="2800"/>
              <a:t>October 2024</a:t>
            </a:r>
            <a:endParaRPr lang="zh-TW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35696" y="3219822"/>
            <a:ext cx="5149607" cy="1152128"/>
          </a:xfrm>
        </p:spPr>
        <p:txBody>
          <a:bodyPr>
            <a:noAutofit/>
          </a:bodyPr>
          <a:lstStyle/>
          <a:p>
            <a:r>
              <a:rPr lang="en-US" altLang="zh-TW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Gillian Butcher</a:t>
            </a:r>
          </a:p>
          <a:p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Leicester</a:t>
            </a:r>
            <a:r>
              <a:rPr lang="en-US" altLang="zh-TW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UK</a:t>
            </a:r>
          </a:p>
          <a:p>
            <a:r>
              <a:rPr lang="en-US" altLang="zh-TW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IUPAP Vice-President: Gender</a:t>
            </a:r>
            <a:endParaRPr lang="en-US" altLang="zh-TW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5462"/>
          <a:stretch/>
        </p:blipFill>
        <p:spPr>
          <a:xfrm>
            <a:off x="7092280" y="186340"/>
            <a:ext cx="1731904" cy="52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897279"/>
            <a:ext cx="3918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Gender Champion Report for IUPAP C&amp;CC </a:t>
            </a:r>
            <a:r>
              <a:rPr lang="en-GB" sz="1000"/>
              <a:t>Meeting 10th October 2024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63289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10</a:t>
            </a:fld>
            <a:endParaRPr lang="zh-TW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4E3041-716D-414C-91A0-33772703F0DD}"/>
              </a:ext>
            </a:extLst>
          </p:cNvPr>
          <p:cNvSpPr txBox="1"/>
          <p:nvPr/>
        </p:nvSpPr>
        <p:spPr>
          <a:xfrm>
            <a:off x="2996411" y="339502"/>
            <a:ext cx="199849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/>
              <a:t>Waterloo Charter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6CB835-29DD-4C90-B95C-9BC691750C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62" t="24291" r="5001" b="15907"/>
          <a:stretch/>
        </p:blipFill>
        <p:spPr>
          <a:xfrm>
            <a:off x="442145" y="883159"/>
            <a:ext cx="7865677" cy="36837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9A779C-E50E-4E85-B98B-271023A4942D}"/>
              </a:ext>
            </a:extLst>
          </p:cNvPr>
          <p:cNvSpPr txBox="1"/>
          <p:nvPr/>
        </p:nvSpPr>
        <p:spPr>
          <a:xfrm>
            <a:off x="323528" y="4634721"/>
            <a:ext cx="82912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/>
              <a:t>https://iupap.org/strategic-plan/diversity-in-physics-2/waterloo-charter-for-women-in-physics/</a:t>
            </a:r>
          </a:p>
        </p:txBody>
      </p:sp>
    </p:spTree>
    <p:extLst>
      <p:ext uri="{BB962C8B-B14F-4D97-AF65-F5344CB8AC3E}">
        <p14:creationId xmlns:p14="http://schemas.microsoft.com/office/powerpoint/2010/main" val="44290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771800" y="33950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IUPAP Conferences Report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8156" y="3010308"/>
            <a:ext cx="180019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182 </a:t>
            </a:r>
            <a:r>
              <a:rPr lang="en-GB" dirty="0"/>
              <a:t>conferences </a:t>
            </a:r>
            <a:r>
              <a:rPr lang="en-GB"/>
              <a:t>over 10 </a:t>
            </a:r>
            <a:r>
              <a:rPr lang="en-GB" dirty="0"/>
              <a:t>years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96" y="4084259"/>
            <a:ext cx="454733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Conference organisers return information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of attendees, female attendees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of invited speakers, female invited speakers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on organising committee, females on org </a:t>
            </a:r>
            <a:r>
              <a:rPr lang="en-GB" sz="1400" dirty="0" err="1"/>
              <a:t>c’ttee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217376" y="4244044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2020/21 all online</a:t>
            </a:r>
          </a:p>
          <a:p>
            <a:pPr algn="r"/>
            <a:r>
              <a:rPr lang="en-GB" sz="1400" dirty="0"/>
              <a:t>2022 online, in person, hybrid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EF89E2-8C90-4129-8BAF-2C138364C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903" y="843558"/>
            <a:ext cx="6757937" cy="281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0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43716"/>
              </p:ext>
            </p:extLst>
          </p:nvPr>
        </p:nvGraphicFramePr>
        <p:xfrm>
          <a:off x="6735194" y="699542"/>
          <a:ext cx="1314170" cy="1379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70">
                  <a:extLst>
                    <a:ext uri="{9D8B030D-6E8A-4147-A177-3AD203B41FA5}">
                      <a16:colId xmlns:a16="http://schemas.microsoft.com/office/drawing/2014/main" val="430241711"/>
                    </a:ext>
                  </a:extLst>
                </a:gridCol>
              </a:tblGrid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&gt;30%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53134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20% - 30%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18760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10-20%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82789"/>
                  </a:ext>
                </a:extLst>
              </a:tr>
              <a:tr h="3732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&lt;10%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35263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147200"/>
            <a:ext cx="566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Normalised number of conferences: %female participation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D8C53A-D15A-4888-8660-56D19161B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516532"/>
            <a:ext cx="4032448" cy="20859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A65759-11ED-4B1F-ABB1-E35633571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63" y="2715766"/>
            <a:ext cx="4056527" cy="2368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4BAA62-6FC1-4F9B-94BD-F361239E4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494114"/>
            <a:ext cx="4347093" cy="25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05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267AE-6E56-4349-B2F2-4E8E038C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BC474-990B-48FE-B480-2689D89C9F74}"/>
              </a:ext>
            </a:extLst>
          </p:cNvPr>
          <p:cNvSpPr txBox="1"/>
          <p:nvPr/>
        </p:nvSpPr>
        <p:spPr>
          <a:xfrm>
            <a:off x="395536" y="987574"/>
            <a:ext cx="7931224" cy="3362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reports nominated a person to act as adviser in harassment issues.  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Diversity talks: in 2022, 5 out of 24, 2023, 5 out of 25 and to date for 2024, 3 out of 9 conferences</a:t>
            </a: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plenary talks on diversity/EDI/Gender in STEM,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 discussions on EDI topics,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networking breakfast for women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media campaign and lounge as a safe space to discuss diversity.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topics have included sustainability and ethics talks and also having digital posters alongside physical posters, for accessibility.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15280-3E21-481E-B039-2129F59C4E53}"/>
              </a:ext>
            </a:extLst>
          </p:cNvPr>
          <p:cNvSpPr txBox="1"/>
          <p:nvPr/>
        </p:nvSpPr>
        <p:spPr>
          <a:xfrm>
            <a:off x="3035144" y="278133"/>
            <a:ext cx="2652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/>
              <a:t>Conference Reports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806606-3D9A-426D-A734-B94E365E9C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01" t="27765" r="7476" b="23318"/>
          <a:stretch/>
        </p:blipFill>
        <p:spPr>
          <a:xfrm>
            <a:off x="6084168" y="4109806"/>
            <a:ext cx="2773280" cy="89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1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267AE-6E56-4349-B2F2-4E8E038C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BC474-990B-48FE-B480-2689D89C9F74}"/>
              </a:ext>
            </a:extLst>
          </p:cNvPr>
          <p:cNvSpPr txBox="1"/>
          <p:nvPr/>
        </p:nvSpPr>
        <p:spPr>
          <a:xfrm>
            <a:off x="395538" y="764016"/>
            <a:ext cx="7931224" cy="3168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Form asks for numbers assisted, individual amounts and total amount.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2020/21 conferences - all online: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 conferences - some hybrid. 18 out of 24 reported providing assistance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 conferences (1 hybrid) and 2024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waiving or reducing of registration fees,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assistance for those who</a:t>
            </a: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reside in developing or disadvantaged countries.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flights and accommodation and subsistence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students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01B12F-60C4-4887-A1FD-EEC182454F14}"/>
              </a:ext>
            </a:extLst>
          </p:cNvPr>
          <p:cNvSpPr txBox="1"/>
          <p:nvPr/>
        </p:nvSpPr>
        <p:spPr>
          <a:xfrm>
            <a:off x="1908588" y="278133"/>
            <a:ext cx="4905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/>
              <a:t>Conference Reports: Travel Assistance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07CD9A-ED38-40A0-8A51-D065B6010315}"/>
              </a:ext>
            </a:extLst>
          </p:cNvPr>
          <p:cNvSpPr txBox="1"/>
          <p:nvPr/>
        </p:nvSpPr>
        <p:spPr>
          <a:xfrm>
            <a:off x="1187624" y="4159279"/>
            <a:ext cx="7416824" cy="77450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conferences to provide technology or accessibility grants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Generally consider how to make your conference more accessible</a:t>
            </a:r>
          </a:p>
        </p:txBody>
      </p:sp>
    </p:spTree>
    <p:extLst>
      <p:ext uri="{BB962C8B-B14F-4D97-AF65-F5344CB8AC3E}">
        <p14:creationId xmlns:p14="http://schemas.microsoft.com/office/powerpoint/2010/main" val="57907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7327" r="17727"/>
          <a:stretch/>
        </p:blipFill>
        <p:spPr>
          <a:xfrm>
            <a:off x="7010114" y="4366645"/>
            <a:ext cx="830245" cy="7158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8010" y="247780"/>
            <a:ext cx="6599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/>
              <a:t>SCGES</a:t>
            </a:r>
            <a:endParaRPr lang="en-GB" sz="2400" dirty="0"/>
          </a:p>
          <a:p>
            <a:pPr algn="ctr"/>
            <a:r>
              <a:rPr lang="en-GB" sz="2400" dirty="0"/>
              <a:t>Standing Committee on Gender Equality in Science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835" y="1129009"/>
            <a:ext cx="465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24 </a:t>
            </a:r>
            <a:r>
              <a:rPr lang="en-GB" dirty="0"/>
              <a:t>organisations </a:t>
            </a:r>
            <a:r>
              <a:rPr lang="en-GB"/>
              <a:t>signed MoU (as of Sept 2024)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21" y="3707463"/>
            <a:ext cx="3429000" cy="1390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1620640"/>
            <a:ext cx="49666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One representative from each partner organisation</a:t>
            </a:r>
          </a:p>
          <a:p>
            <a:r>
              <a:rPr lang="en-GB" dirty="0"/>
              <a:t>	IUPAP rep: Gillian Butcher</a:t>
            </a:r>
          </a:p>
          <a:p>
            <a:r>
              <a:rPr lang="en-GB" dirty="0"/>
              <a:t>and Deputy </a:t>
            </a:r>
          </a:p>
          <a:p>
            <a:r>
              <a:rPr lang="en-GB" dirty="0"/>
              <a:t>	IUPAP Deputy rep: Rudzani Nemutudi</a:t>
            </a:r>
          </a:p>
          <a:p>
            <a:endParaRPr lang="en-GB" dirty="0"/>
          </a:p>
          <a:p>
            <a:r>
              <a:rPr lang="en-GB"/>
              <a:t>€275 </a:t>
            </a:r>
            <a:r>
              <a:rPr lang="en-GB" dirty="0"/>
              <a:t>per partner annually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55462"/>
          <a:stretch/>
        </p:blipFill>
        <p:spPr>
          <a:xfrm>
            <a:off x="7596336" y="3341115"/>
            <a:ext cx="1294275" cy="38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46220" b="23541"/>
          <a:stretch/>
        </p:blipFill>
        <p:spPr>
          <a:xfrm>
            <a:off x="7596336" y="3920559"/>
            <a:ext cx="1318420" cy="3164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7958" y="4427621"/>
            <a:ext cx="936798" cy="5180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7645" y="1335317"/>
            <a:ext cx="689890" cy="42845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2219" y="4300233"/>
            <a:ext cx="1468507" cy="7070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t="13637" b="13536"/>
          <a:stretch/>
        </p:blipFill>
        <p:spPr>
          <a:xfrm>
            <a:off x="7471437" y="1885910"/>
            <a:ext cx="1511254" cy="5787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1608" y="411510"/>
            <a:ext cx="733147" cy="7364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624" y="1151015"/>
            <a:ext cx="784405" cy="6738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88668" y="2655260"/>
            <a:ext cx="875494" cy="408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26190" y="2357574"/>
            <a:ext cx="1114169" cy="11141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A38915-8D2F-4A73-8E11-C1E4C0C8042F}"/>
              </a:ext>
            </a:extLst>
          </p:cNvPr>
          <p:cNvSpPr txBox="1"/>
          <p:nvPr/>
        </p:nvSpPr>
        <p:spPr>
          <a:xfrm>
            <a:off x="1524703" y="3497265"/>
            <a:ext cx="5416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Annual Report imminent, including joint survey with ISC</a:t>
            </a:r>
          </a:p>
          <a:p>
            <a:r>
              <a:rPr lang="en-GB"/>
              <a:t>2023 Report on website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D03338-E3D7-45D0-A7F2-FC56424722D2}"/>
              </a:ext>
            </a:extLst>
          </p:cNvPr>
          <p:cNvSpPr txBox="1"/>
          <p:nvPr/>
        </p:nvSpPr>
        <p:spPr>
          <a:xfrm>
            <a:off x="2937090" y="4088599"/>
            <a:ext cx="41418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https://gender-equality-in-science.org/</a:t>
            </a:r>
          </a:p>
        </p:txBody>
      </p:sp>
    </p:spTree>
    <p:extLst>
      <p:ext uri="{BB962C8B-B14F-4D97-AF65-F5344CB8AC3E}">
        <p14:creationId xmlns:p14="http://schemas.microsoft.com/office/powerpoint/2010/main" val="392804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3" name="Rectangle 2"/>
          <p:cNvSpPr/>
          <p:nvPr/>
        </p:nvSpPr>
        <p:spPr>
          <a:xfrm>
            <a:off x="1257600" y="843558"/>
            <a:ext cx="68407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 dirty="0"/>
              <a:t>Helps partners to promote gender equality within their organizations, and in particular  </a:t>
            </a:r>
          </a:p>
          <a:p>
            <a:pPr marL="285750" indent="-285750">
              <a:buFontTx/>
              <a:buChar char="-"/>
            </a:pPr>
            <a:r>
              <a:rPr lang="en-GB" dirty="0"/>
              <a:t>Follows the progress of the implementation by partners of the recommendations of the Gender Gap in Science Project;   </a:t>
            </a:r>
          </a:p>
          <a:p>
            <a:pPr marL="285750" indent="-285750">
              <a:buFontTx/>
              <a:buChar char="-"/>
            </a:pPr>
            <a:r>
              <a:rPr lang="en-GB" dirty="0"/>
              <a:t>Endorses projects and initiatives to promote gender equality in science proposed to it by partners; </a:t>
            </a:r>
          </a:p>
          <a:p>
            <a:pPr marL="285750" indent="-285750">
              <a:buFontTx/>
              <a:buChar char="-"/>
            </a:pPr>
            <a:r>
              <a:rPr lang="en-GB" dirty="0"/>
              <a:t>Facilitates communication among partners, among other things by developing and maintaining a website.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17973"/>
            <a:ext cx="3429000" cy="139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1" y="247780"/>
            <a:ext cx="1652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/>
              <a:t>SCGES</a:t>
            </a:r>
            <a:r>
              <a:rPr lang="en-GB" sz="2400" dirty="0"/>
              <a:t> Aims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4172960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Website 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gender-equality-in-science.org</a:t>
            </a:r>
            <a:r>
              <a:rPr lang="en-GB" sz="1600" dirty="0"/>
              <a:t> </a:t>
            </a:r>
          </a:p>
          <a:p>
            <a:r>
              <a:rPr lang="en-GB" sz="1600" dirty="0"/>
              <a:t>Twitter 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account 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@_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_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2331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3" name="Rectangle 2"/>
          <p:cNvSpPr/>
          <p:nvPr/>
        </p:nvSpPr>
        <p:spPr>
          <a:xfrm>
            <a:off x="1691680" y="257963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 Webinar Series  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/>
              <a:t>Popularizing science without gender bias </a:t>
            </a:r>
            <a:endParaRPr lang="en-GB" dirty="0"/>
          </a:p>
          <a:p>
            <a:pPr marL="742950" lvl="1" indent="-285750">
              <a:buFontTx/>
              <a:buChar char="-"/>
            </a:pPr>
            <a:r>
              <a:rPr lang="en-GB"/>
              <a:t>hybrid meeting, combined with Global Womens Breakfast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17973"/>
            <a:ext cx="3429000" cy="139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9831" y="247780"/>
            <a:ext cx="2176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err="1"/>
              <a:t>SCGES</a:t>
            </a:r>
            <a:r>
              <a:rPr lang="en-GB" sz="2400"/>
              <a:t> Activities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172960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Website 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gender-equality-in-science.org</a:t>
            </a:r>
            <a:r>
              <a:rPr lang="en-GB" sz="1600" dirty="0"/>
              <a:t> </a:t>
            </a:r>
          </a:p>
          <a:p>
            <a:r>
              <a:rPr lang="en-GB" sz="1600" dirty="0"/>
              <a:t>Twitter 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account 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@_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_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75F95E-515A-4F25-B11F-BE58546E5B7D}"/>
              </a:ext>
            </a:extLst>
          </p:cNvPr>
          <p:cNvSpPr txBox="1"/>
          <p:nvPr/>
        </p:nvSpPr>
        <p:spPr>
          <a:xfrm>
            <a:off x="323528" y="590311"/>
            <a:ext cx="169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Working Groups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B87EF-B1A5-45E8-A4DB-D2B3A0383962}"/>
              </a:ext>
            </a:extLst>
          </p:cNvPr>
          <p:cNvSpPr txBox="1"/>
          <p:nvPr/>
        </p:nvSpPr>
        <p:spPr>
          <a:xfrm>
            <a:off x="467544" y="932655"/>
            <a:ext cx="662473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Web and social media Working Group</a:t>
            </a:r>
            <a:endParaRPr lang="en-GB" sz="1400" b="0" i="0">
              <a:solidFill>
                <a:srgbClr val="404040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Webinar Working Group</a:t>
            </a:r>
            <a:r>
              <a:rPr lang="en-GB" sz="1400" b="0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International Science Council Liaison Working Group</a:t>
            </a:r>
            <a:endParaRPr lang="en-GB" sz="1400" b="0" i="0">
              <a:solidFill>
                <a:srgbClr val="404040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Annual report Working Group</a:t>
            </a:r>
            <a:r>
              <a:rPr lang="en-GB" sz="1400" b="0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Best practices Working Group</a:t>
            </a:r>
            <a:endParaRPr lang="en-GB" sz="1400" b="0" i="0">
              <a:solidFill>
                <a:srgbClr val="404040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404040"/>
                </a:solidFill>
                <a:effectLst/>
                <a:latin typeface="Lato" panose="020F0502020204030203" pitchFamily="34" charset="0"/>
              </a:rPr>
              <a:t>Interview Working Group</a:t>
            </a:r>
            <a:endParaRPr lang="en-GB" sz="1400" b="0" i="0">
              <a:solidFill>
                <a:srgbClr val="404040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53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8A1106-DD40-4B4B-8BD0-E8033AAE13D1}"/>
              </a:ext>
            </a:extLst>
          </p:cNvPr>
          <p:cNvSpPr txBox="1"/>
          <p:nvPr/>
        </p:nvSpPr>
        <p:spPr>
          <a:xfrm>
            <a:off x="4067944" y="465479"/>
            <a:ext cx="701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WG5</a:t>
            </a: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26F6B0-2FF8-4D3F-BAE4-12FF4C1D8FAE}"/>
              </a:ext>
            </a:extLst>
          </p:cNvPr>
          <p:cNvSpPr txBox="1"/>
          <p:nvPr/>
        </p:nvSpPr>
        <p:spPr>
          <a:xfrm>
            <a:off x="415617" y="928160"/>
            <a:ext cx="468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Gender Champion is ex-officio member of WG5 </a:t>
            </a:r>
          </a:p>
          <a:p>
            <a:endParaRPr lang="en-GB"/>
          </a:p>
          <a:p>
            <a:r>
              <a:rPr lang="en-GB"/>
              <a:t>ICWIP2023 Proceedings in preparation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1378D0-E152-4EC4-867E-82385A2651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9" t="17301" r="8510" b="46276"/>
          <a:stretch/>
        </p:blipFill>
        <p:spPr>
          <a:xfrm>
            <a:off x="4646471" y="1279548"/>
            <a:ext cx="4163958" cy="9399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6D92FC-F760-4533-A55D-43C281CE68C8}"/>
              </a:ext>
            </a:extLst>
          </p:cNvPr>
          <p:cNvSpPr txBox="1"/>
          <p:nvPr/>
        </p:nvSpPr>
        <p:spPr>
          <a:xfrm>
            <a:off x="4646471" y="2767032"/>
            <a:ext cx="2083584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/>
              <a:t>11</a:t>
            </a:r>
            <a:r>
              <a:rPr lang="en-GB" baseline="30000"/>
              <a:t>th</a:t>
            </a:r>
            <a:r>
              <a:rPr lang="en-GB"/>
              <a:t> October 2-6 pm</a:t>
            </a:r>
          </a:p>
          <a:p>
            <a:r>
              <a:rPr lang="en-GB"/>
              <a:t>Convention Centre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0B4A35-BEC1-411A-BCF9-97D91F351327}"/>
              </a:ext>
            </a:extLst>
          </p:cNvPr>
          <p:cNvSpPr txBox="1"/>
          <p:nvPr/>
        </p:nvSpPr>
        <p:spPr>
          <a:xfrm>
            <a:off x="415617" y="2973994"/>
            <a:ext cx="3816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IUPAP-CPS Women in Physics Forum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A3136A-CFC8-46CC-A633-B173EDB35E45}"/>
              </a:ext>
            </a:extLst>
          </p:cNvPr>
          <p:cNvSpPr txBox="1"/>
          <p:nvPr/>
        </p:nvSpPr>
        <p:spPr>
          <a:xfrm>
            <a:off x="380965" y="3589796"/>
            <a:ext cx="8075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celebrate 25th Anniversary of IUPAP WG5 Women in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its beginnings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its positive impact on our Union and across regions of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discuss the future of IUPAP’s actions to increase gender diversity and inclusion 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1CF8A2-B52A-4A36-B4AD-104DBB980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596" y="99587"/>
            <a:ext cx="1518235" cy="1032003"/>
          </a:xfrm>
          <a:prstGeom prst="rect">
            <a:avLst/>
          </a:prstGeom>
        </p:spPr>
      </p:pic>
      <p:pic>
        <p:nvPicPr>
          <p:cNvPr id="12" name="Graphic 11" descr="Balloons with bunting and confetti">
            <a:extLst>
              <a:ext uri="{FF2B5EF4-FFF2-40B4-BE49-F238E27FC236}">
                <a16:creationId xmlns:a16="http://schemas.microsoft.com/office/drawing/2014/main" id="{4A69DE72-C8D4-4B87-9574-B0E6F3E178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74874" y="2791635"/>
            <a:ext cx="1596322" cy="159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14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13342</TotalTime>
  <Words>562</Words>
  <Application>Microsoft Office PowerPoint</Application>
  <PresentationFormat>On-screen Show (16:9)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Lato</vt:lpstr>
      <vt:lpstr>Times New Roman</vt:lpstr>
      <vt:lpstr>Office 佈景主題</vt:lpstr>
      <vt:lpstr>Gender Champion Report October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(1/4)</dc:title>
  <dc:creator>mhchiu</dc:creator>
  <cp:lastModifiedBy>Butcher, Gillian I. (Dr.)</cp:lastModifiedBy>
  <cp:revision>491</cp:revision>
  <cp:lastPrinted>2024-09-23T17:45:22Z</cp:lastPrinted>
  <dcterms:created xsi:type="dcterms:W3CDTF">2018-07-04T01:52:20Z</dcterms:created>
  <dcterms:modified xsi:type="dcterms:W3CDTF">2024-10-02T19:21:29Z</dcterms:modified>
</cp:coreProperties>
</file>