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5" r:id="rId3"/>
    <p:sldId id="270" r:id="rId4"/>
    <p:sldId id="268" r:id="rId5"/>
    <p:sldId id="258" r:id="rId6"/>
    <p:sldId id="266" r:id="rId7"/>
    <p:sldId id="256" r:id="rId8"/>
    <p:sldId id="264" r:id="rId9"/>
    <p:sldId id="262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6743" autoAdjust="0"/>
  </p:normalViewPr>
  <p:slideViewPr>
    <p:cSldViewPr snapToGrid="0" snapToObjects="1">
      <p:cViewPr varScale="1">
        <p:scale>
          <a:sx n="122" d="100"/>
          <a:sy n="122" d="100"/>
        </p:scale>
        <p:origin x="126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1926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850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843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4054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1457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10/7/24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251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10/7/24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753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10/7/24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453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10/7/24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524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10/7/24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4012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10/7/24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932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C4D9D-CE02-9945-A7AB-9E5138AA394A}" type="datetimeFigureOut">
              <a:rPr lang="en-US" smtClean="0"/>
              <a:t>10/7/24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1982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communication@iupap.or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communication@iupap.org" TargetMode="Externa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creen Shot 2022-01-27 at 15.37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3600"/>
            <a:ext cx="6392632" cy="3110109"/>
          </a:xfrm>
          <a:prstGeom prst="rect">
            <a:avLst/>
          </a:prstGeom>
        </p:spPr>
      </p:pic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87416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it-IT" sz="2400" b="1" dirty="0">
                <a:solidFill>
                  <a:schemeClr val="accent1">
                    <a:lumMod val="75000"/>
                  </a:schemeClr>
                </a:solidFill>
              </a:rPr>
              <a:t>   EC&amp;CC </a:t>
            </a:r>
            <a:r>
              <a:rPr lang="it-IT" sz="2400" b="1" dirty="0" err="1">
                <a:solidFill>
                  <a:schemeClr val="accent1">
                    <a:lumMod val="75000"/>
                  </a:schemeClr>
                </a:solidFill>
              </a:rPr>
              <a:t>October</a:t>
            </a:r>
            <a:r>
              <a:rPr lang="it-IT" sz="2400" b="1" dirty="0">
                <a:solidFill>
                  <a:schemeClr val="accent1">
                    <a:lumMod val="75000"/>
                  </a:schemeClr>
                </a:solidFill>
              </a:rPr>
              <a:t> 2024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857861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Screenshot_20220127-163608__01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89"/>
          <a:stretch/>
        </p:blipFill>
        <p:spPr>
          <a:xfrm rot="294562">
            <a:off x="119750" y="2596094"/>
            <a:ext cx="2722462" cy="2915231"/>
          </a:xfrm>
          <a:prstGeom prst="rect">
            <a:avLst/>
          </a:prstGeom>
        </p:spPr>
      </p:pic>
      <p:pic>
        <p:nvPicPr>
          <p:cNvPr id="15" name="Picture 14" descr="Screen Shot 2022-01-27 at 16.07.3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0754">
            <a:off x="2652323" y="3358432"/>
            <a:ext cx="3098939" cy="1924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1982" y="4729785"/>
            <a:ext cx="947646" cy="76877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7287" y="4733090"/>
            <a:ext cx="768773" cy="768773"/>
          </a:xfrm>
          <a:prstGeom prst="rect">
            <a:avLst/>
          </a:prstGeom>
        </p:spPr>
      </p:pic>
      <p:pic>
        <p:nvPicPr>
          <p:cNvPr id="3074" name="Picture 2" descr="Francesca Zavino, Autore presso OggiScienza - Pagina 2 di 2">
            <a:extLst>
              <a:ext uri="{FF2B5EF4-FFF2-40B4-BE49-F238E27FC236}">
                <a16:creationId xmlns:a16="http://schemas.microsoft.com/office/drawing/2014/main" id="{D6809BB7-236A-914B-83DE-35E2AFDBD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745" y="1289766"/>
            <a:ext cx="2645457" cy="264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E94859-74B0-E246-BE51-1C13C002D282}"/>
              </a:ext>
            </a:extLst>
          </p:cNvPr>
          <p:cNvSpPr txBox="1"/>
          <p:nvPr/>
        </p:nvSpPr>
        <p:spPr>
          <a:xfrm>
            <a:off x="6285675" y="4000656"/>
            <a:ext cx="2746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Francesca Zavino </a:t>
            </a:r>
          </a:p>
          <a:p>
            <a:r>
              <a:rPr lang="en-US"/>
              <a:t>communication@iupap.org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3A3F4A-14D8-B646-8E19-3E32404E36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7241" y="4712419"/>
            <a:ext cx="852961" cy="83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738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708" y="1796473"/>
            <a:ext cx="85363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Francesca Zavino </a:t>
            </a:r>
            <a:endParaRPr lang="it-IT" sz="2000" dirty="0"/>
          </a:p>
          <a:p>
            <a:endParaRPr lang="it-IT" sz="2000" dirty="0"/>
          </a:p>
          <a:p>
            <a:r>
              <a:rPr lang="it-IT" sz="2000" dirty="0"/>
              <a:t>A special thanks to </a:t>
            </a:r>
            <a:r>
              <a:rPr lang="it-IT" sz="2000" b="1" dirty="0"/>
              <a:t>Hari </a:t>
            </a:r>
            <a:r>
              <a:rPr lang="it-IT" sz="2000" b="1" dirty="0" err="1"/>
              <a:t>Haran</a:t>
            </a:r>
            <a:r>
              <a:rPr lang="it-IT" sz="2000" b="1" dirty="0"/>
              <a:t> </a:t>
            </a:r>
            <a:r>
              <a:rPr lang="it-IT" sz="2000" dirty="0"/>
              <a:t>(GRAPES-3 </a:t>
            </a:r>
            <a:r>
              <a:rPr lang="it-IT" sz="2000" dirty="0" err="1"/>
              <a:t>experiment</a:t>
            </a:r>
            <a:r>
              <a:rPr lang="it-IT" sz="2000" dirty="0"/>
              <a:t>, Tata </a:t>
            </a:r>
            <a:r>
              <a:rPr lang="it-IT" sz="2000" dirty="0" err="1"/>
              <a:t>Institute</a:t>
            </a:r>
            <a:r>
              <a:rPr lang="it-IT" sz="2000" dirty="0"/>
              <a:t> of </a:t>
            </a:r>
            <a:r>
              <a:rPr lang="it-IT" sz="2000" dirty="0" err="1"/>
              <a:t>Fundamental</a:t>
            </a:r>
            <a:r>
              <a:rPr lang="it-IT" sz="2000" dirty="0"/>
              <a:t> </a:t>
            </a:r>
            <a:r>
              <a:rPr lang="it-IT" sz="2000" dirty="0" err="1"/>
              <a:t>Research</a:t>
            </a:r>
            <a:r>
              <a:rPr lang="it-IT" sz="2000" dirty="0"/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Who’s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who</a:t>
            </a:r>
            <a:endParaRPr lang="it-IT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3844A1C-563A-3F4E-9A6A-90F169C91CA8}"/>
              </a:ext>
            </a:extLst>
          </p:cNvPr>
          <p:cNvSpPr txBox="1"/>
          <p:nvPr/>
        </p:nvSpPr>
        <p:spPr>
          <a:xfrm>
            <a:off x="457708" y="3738088"/>
            <a:ext cx="86274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2000" b="1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communication@iupap.org</a:t>
            </a:r>
            <a:r>
              <a:rPr lang="it-IT" sz="2000" b="1" dirty="0">
                <a:solidFill>
                  <a:prstClr val="black"/>
                </a:solidFill>
              </a:rPr>
              <a:t>: News and web i</a:t>
            </a:r>
            <a:r>
              <a:rPr lang="it-IT" sz="2000" b="1" dirty="0" err="1">
                <a:solidFill>
                  <a:prstClr val="black"/>
                </a:solidFill>
              </a:rPr>
              <a:t>tems</a:t>
            </a:r>
          </a:p>
          <a:p>
            <a:pPr lvl="0"/>
            <a:r>
              <a:rPr lang="it-IT" sz="2000" dirty="0">
                <a:solidFill>
                  <a:prstClr val="black"/>
                </a:solidFill>
              </a:rPr>
              <a:t>[</a:t>
            </a:r>
            <a:r>
              <a:rPr lang="it-IT" sz="2000" dirty="0" err="1">
                <a:solidFill>
                  <a:prstClr val="black"/>
                </a:solidFill>
              </a:rPr>
              <a:t>managed</a:t>
            </a:r>
            <a:r>
              <a:rPr lang="it-IT" sz="2000" dirty="0">
                <a:solidFill>
                  <a:prstClr val="black"/>
                </a:solidFill>
              </a:rPr>
              <a:t> by Francesca Zavino]</a:t>
            </a:r>
          </a:p>
          <a:p>
            <a:pPr lvl="0"/>
            <a:endParaRPr lang="it-IT" sz="2000" dirty="0">
              <a:solidFill>
                <a:prstClr val="black"/>
              </a:solidFill>
            </a:endParaRPr>
          </a:p>
          <a:p>
            <a:r>
              <a:rPr lang="it-IT" sz="2000" b="1" dirty="0">
                <a:solidFill>
                  <a:srgbClr val="0070C0"/>
                </a:solidFill>
              </a:rPr>
              <a:t>secretariat@iupap.org</a:t>
            </a:r>
            <a:r>
              <a:rPr lang="it-IT" sz="2000" b="1" dirty="0"/>
              <a:t>: </a:t>
            </a:r>
            <a:r>
              <a:rPr lang="it-IT" sz="2000" b="1" dirty="0" err="1"/>
              <a:t>All</a:t>
            </a:r>
            <a:r>
              <a:rPr lang="it-IT" sz="2000" b="1" dirty="0"/>
              <a:t> </a:t>
            </a:r>
            <a:r>
              <a:rPr lang="it-IT" sz="2000" b="1" dirty="0" err="1"/>
              <a:t>types</a:t>
            </a:r>
            <a:r>
              <a:rPr lang="it-IT" sz="2000" b="1" dirty="0"/>
              <a:t> of «business» </a:t>
            </a:r>
            <a:r>
              <a:rPr lang="it-IT" sz="2000" b="1" dirty="0" err="1"/>
              <a:t>messages</a:t>
            </a:r>
            <a:endParaRPr lang="it-IT" sz="2000" b="1" dirty="0"/>
          </a:p>
          <a:p>
            <a:r>
              <a:rPr lang="it-IT" sz="2000" dirty="0"/>
              <a:t>[</a:t>
            </a:r>
            <a:r>
              <a:rPr lang="it-IT" sz="2000" dirty="0" err="1"/>
              <a:t>managed</a:t>
            </a:r>
            <a:r>
              <a:rPr lang="it-IT" sz="2000" dirty="0"/>
              <a:t> by Gabriella Marra, </a:t>
            </a:r>
            <a:r>
              <a:rPr lang="it-IT" sz="2000" dirty="0" err="1"/>
              <a:t>read</a:t>
            </a:r>
            <a:r>
              <a:rPr lang="it-IT" sz="2000" dirty="0"/>
              <a:t> by </a:t>
            </a:r>
            <a:r>
              <a:rPr lang="it-IT" sz="2000" dirty="0" err="1"/>
              <a:t>entire</a:t>
            </a:r>
            <a:r>
              <a:rPr lang="it-IT" sz="2000" dirty="0"/>
              <a:t> EC]</a:t>
            </a:r>
          </a:p>
        </p:txBody>
      </p:sp>
    </p:spTree>
    <p:extLst>
      <p:ext uri="{BB962C8B-B14F-4D97-AF65-F5344CB8AC3E}">
        <p14:creationId xmlns:p14="http://schemas.microsoft.com/office/powerpoint/2010/main" val="1360031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54421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e-Newsletter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07994" y="1662575"/>
            <a:ext cx="292169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it-IT" sz="2000" dirty="0"/>
              <a:t>Quarterly </a:t>
            </a:r>
            <a:r>
              <a:rPr lang="it-IT" sz="2000" b="1" dirty="0"/>
              <a:t>e-</a:t>
            </a:r>
            <a:r>
              <a:rPr lang="it-IT" sz="2000" dirty="0"/>
              <a:t>newsletter</a:t>
            </a:r>
          </a:p>
          <a:p>
            <a:pPr marL="285750" indent="-285750">
              <a:buFont typeface="Wingdings" pitchFamily="2" charset="2"/>
              <a:buChar char="ü"/>
            </a:pPr>
            <a:endParaRPr lang="it-IT" sz="2000" dirty="0"/>
          </a:p>
          <a:p>
            <a:pPr marL="285750" indent="-285750">
              <a:buFont typeface="Wingdings" pitchFamily="2" charset="2"/>
              <a:buChar char="ü"/>
            </a:pPr>
            <a:r>
              <a:rPr lang="it-IT" sz="2000" dirty="0"/>
              <a:t>pdf posted on website</a:t>
            </a:r>
          </a:p>
          <a:p>
            <a:pPr marL="285750" indent="-285750">
              <a:buFont typeface="Wingdings" pitchFamily="2" charset="2"/>
              <a:buChar char="ü"/>
            </a:pPr>
            <a:endParaRPr lang="it-IT" sz="2000" dirty="0"/>
          </a:p>
          <a:p>
            <a:pPr marL="285750" indent="-285750">
              <a:buFont typeface="Wingdings" pitchFamily="2" charset="2"/>
              <a:buChar char="ü"/>
            </a:pPr>
            <a:r>
              <a:rPr lang="it-IT" sz="2000" dirty="0"/>
              <a:t>1.130 </a:t>
            </a:r>
            <a:r>
              <a:rPr lang="it-IT" sz="2000" dirty="0" err="1"/>
              <a:t>contacts</a:t>
            </a:r>
          </a:p>
          <a:p>
            <a:r>
              <a:rPr lang="it-IT" sz="2000" dirty="0" err="1"/>
              <a:t>     (+281 from 2023)</a:t>
            </a:r>
            <a:endParaRPr lang="it-IT" sz="2000" dirty="0"/>
          </a:p>
          <a:p>
            <a:r>
              <a:rPr lang="it-IT" sz="2000" dirty="0"/>
              <a:t>	</a:t>
            </a:r>
          </a:p>
          <a:p>
            <a:endParaRPr lang="it-IT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1085D1-AC21-FA4B-9682-8DFCACCD5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09" y="1507366"/>
            <a:ext cx="4940349" cy="410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33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54421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e-Newsletter contents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3285" y="1689495"/>
            <a:ext cx="42454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Q1 - 2024</a:t>
            </a:r>
          </a:p>
          <a:p>
            <a:endParaRPr lang="it-IT" sz="1600" dirty="0"/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Editorial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The next General Assembly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Kennedy Reed Medal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Meet out team (Michel)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2021 ICPE Medal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Early Career Scientist Prizes</a:t>
            </a:r>
            <a:endParaRPr lang="it-IT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36C1BB-F308-EA46-BB2D-8FD49022AA55}"/>
              </a:ext>
            </a:extLst>
          </p:cNvPr>
          <p:cNvSpPr txBox="1"/>
          <p:nvPr/>
        </p:nvSpPr>
        <p:spPr>
          <a:xfrm>
            <a:off x="4811488" y="1732832"/>
            <a:ext cx="4245427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1" dirty="0"/>
              <a:t>Q2 – 2024</a:t>
            </a:r>
          </a:p>
          <a:p>
            <a:endParaRPr lang="it-IT" sz="1600" dirty="0"/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Editorial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IUPAP EC&amp;CC meeting and 33rd IUPAP General Assembly</a:t>
            </a:r>
            <a:endParaRPr lang="it-IT" sz="1600" dirty="0"/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IUPAP Early Career Scientist </a:t>
            </a:r>
            <a:r>
              <a:rPr lang="it-IT" sz="1600" dirty="0" err="1"/>
              <a:t>Prizes</a:t>
            </a:r>
            <a:r>
              <a:rPr lang="it-IT" sz="1600" dirty="0"/>
              <a:t> 2024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Meet the Team (Monica)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 err="1"/>
              <a:t>Obituary</a:t>
            </a:r>
            <a:r>
              <a:rPr lang="it-IT" sz="1600" dirty="0"/>
              <a:t>: Tsung-Dao Lee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 err="1"/>
              <a:t>Article</a:t>
            </a:r>
            <a:r>
              <a:rPr lang="it-IT" sz="1600" dirty="0"/>
              <a:t> by </a:t>
            </a:r>
            <a:r>
              <a:rPr lang="en-US" sz="1600" dirty="0"/>
              <a:t>by Evelyn Tang, IUPAP Interdisciplinary Early Career Scientist Prize 2023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Experiences applying for US Visas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484799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54421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e-Newsletter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F3D91BF1-8776-8244-A71B-76E9DED727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2799"/>
          <a:stretch/>
        </p:blipFill>
        <p:spPr>
          <a:xfrm>
            <a:off x="262554" y="1545646"/>
            <a:ext cx="2428574" cy="39121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EFB912-F2C2-B84A-B7A2-ABE9DCE71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7599" y="1759153"/>
            <a:ext cx="5978922" cy="27497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50EE91-0759-C549-BC9D-48B325D975E9}"/>
              </a:ext>
            </a:extLst>
          </p:cNvPr>
          <p:cNvSpPr txBox="1"/>
          <p:nvPr/>
        </p:nvSpPr>
        <p:spPr>
          <a:xfrm>
            <a:off x="3678620" y="3804745"/>
            <a:ext cx="845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Clicked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B5474A-3EB4-024C-943C-AD6654F357D0}"/>
              </a:ext>
            </a:extLst>
          </p:cNvPr>
          <p:cNvSpPr txBox="1"/>
          <p:nvPr/>
        </p:nvSpPr>
        <p:spPr>
          <a:xfrm>
            <a:off x="3678620" y="2494497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Opened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AD55CD-430C-9144-9D6B-035FA857C55F}"/>
              </a:ext>
            </a:extLst>
          </p:cNvPr>
          <p:cNvSpPr txBox="1"/>
          <p:nvPr/>
        </p:nvSpPr>
        <p:spPr>
          <a:xfrm>
            <a:off x="5557667" y="4508930"/>
            <a:ext cx="1003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24 hours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060E6D0-D834-4047-95F3-F1F32924FA9B}"/>
              </a:ext>
            </a:extLst>
          </p:cNvPr>
          <p:cNvCxnSpPr/>
          <p:nvPr/>
        </p:nvCxnSpPr>
        <p:spPr>
          <a:xfrm>
            <a:off x="6519571" y="4699779"/>
            <a:ext cx="2215653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3BC9CFE-98D7-284B-AECB-DBCC0FE6A068}"/>
              </a:ext>
            </a:extLst>
          </p:cNvPr>
          <p:cNvCxnSpPr>
            <a:cxnSpLocks/>
          </p:cNvCxnSpPr>
          <p:nvPr/>
        </p:nvCxnSpPr>
        <p:spPr>
          <a:xfrm flipH="1">
            <a:off x="3426799" y="4693596"/>
            <a:ext cx="2182123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3B13B47F-7640-0E41-8789-66D8C7F0955F}"/>
              </a:ext>
            </a:extLst>
          </p:cNvPr>
          <p:cNvSpPr/>
          <p:nvPr/>
        </p:nvSpPr>
        <p:spPr>
          <a:xfrm>
            <a:off x="217628" y="1512990"/>
            <a:ext cx="2209888" cy="4022865"/>
          </a:xfrm>
          <a:prstGeom prst="rect">
            <a:avLst/>
          </a:prstGeom>
          <a:noFill/>
          <a:ln w="28575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53E1FF-2BEE-7E4B-ACA6-B32BED0533EC}"/>
              </a:ext>
            </a:extLst>
          </p:cNvPr>
          <p:cNvSpPr txBox="1"/>
          <p:nvPr/>
        </p:nvSpPr>
        <p:spPr>
          <a:xfrm>
            <a:off x="5195370" y="1467572"/>
            <a:ext cx="46264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/>
              <a:t>1130 email </a:t>
            </a:r>
            <a:r>
              <a:rPr lang="it-IT" sz="2400" b="1" dirty="0" err="1"/>
              <a:t>addresses</a:t>
            </a:r>
            <a:r>
              <a:rPr lang="it-IT" sz="2400" b="1" dirty="0"/>
              <a:t> (+ 281)</a:t>
            </a:r>
          </a:p>
          <a:p>
            <a:r>
              <a:rPr lang="it-IT" sz="2400" dirty="0"/>
              <a:t>	. </a:t>
            </a:r>
            <a:r>
              <a:rPr lang="it-IT" sz="2400" b="0" i="0" dirty="0">
                <a:solidFill>
                  <a:srgbClr val="1B1B1B"/>
                </a:solidFill>
                <a:effectLst/>
                <a:latin typeface="Inter-SemiBold"/>
              </a:rPr>
              <a:t>44,39%</a:t>
            </a:r>
            <a:r>
              <a:rPr lang="it-IT" sz="2400" dirty="0"/>
              <a:t> </a:t>
            </a:r>
            <a:r>
              <a:rPr lang="it-IT" sz="2400" dirty="0" err="1"/>
              <a:t>total</a:t>
            </a:r>
            <a:r>
              <a:rPr lang="it-IT" sz="2400" dirty="0"/>
              <a:t> </a:t>
            </a:r>
            <a:r>
              <a:rPr lang="it-IT" sz="2400" dirty="0" err="1"/>
              <a:t>opens</a:t>
            </a:r>
            <a:endParaRPr lang="it-IT" sz="2400" dirty="0"/>
          </a:p>
          <a:p>
            <a:r>
              <a:rPr lang="it-IT" sz="2400" dirty="0"/>
              <a:t>	. 8,55% clicked on link</a:t>
            </a:r>
          </a:p>
        </p:txBody>
      </p:sp>
    </p:spTree>
    <p:extLst>
      <p:ext uri="{BB962C8B-B14F-4D97-AF65-F5344CB8AC3E}">
        <p14:creationId xmlns:p14="http://schemas.microsoft.com/office/powerpoint/2010/main" val="481710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Facebook page</a:t>
            </a: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0" y="1354799"/>
            <a:ext cx="457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7BF40CB-AC49-8C4D-90FE-69917E48108A}"/>
              </a:ext>
            </a:extLst>
          </p:cNvPr>
          <p:cNvSpPr txBox="1"/>
          <p:nvPr/>
        </p:nvSpPr>
        <p:spPr>
          <a:xfrm>
            <a:off x="344909" y="1775006"/>
            <a:ext cx="4565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Regular Facebook posts (2</a:t>
            </a:r>
            <a:r>
              <a:rPr lang="en-IE" sz="2400" dirty="0"/>
              <a:t>-3</a:t>
            </a:r>
            <a:r>
              <a:rPr lang="en-US" sz="2400" dirty="0"/>
              <a:t>/week)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02044485-DC46-9E98-48A2-C55C20085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0134" y="454177"/>
            <a:ext cx="3048957" cy="2816901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044FABFB-0BC9-FF9C-AD84-1CAFD0FF65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909" y="2274760"/>
            <a:ext cx="6231315" cy="3288138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C773B65-729E-A69D-D1BD-A71DFBEC8B78}"/>
              </a:ext>
            </a:extLst>
          </p:cNvPr>
          <p:cNvSpPr txBox="1"/>
          <p:nvPr/>
        </p:nvSpPr>
        <p:spPr>
          <a:xfrm>
            <a:off x="564773" y="3045064"/>
            <a:ext cx="1084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Reach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1248F72-8C87-10F8-DD8A-05352AD5E69F}"/>
              </a:ext>
            </a:extLst>
          </p:cNvPr>
          <p:cNvSpPr txBox="1"/>
          <p:nvPr/>
        </p:nvSpPr>
        <p:spPr>
          <a:xfrm>
            <a:off x="2218571" y="3056848"/>
            <a:ext cx="1376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Interactions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3A5E5280-CD0F-0084-5D0B-1D6C3F849B3D}"/>
              </a:ext>
            </a:extLst>
          </p:cNvPr>
          <p:cNvSpPr txBox="1"/>
          <p:nvPr/>
        </p:nvSpPr>
        <p:spPr>
          <a:xfrm>
            <a:off x="4163912" y="3056848"/>
            <a:ext cx="1084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Followers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E04BE6B7-FBBB-04DD-401C-5B9F006A7B9E}"/>
              </a:ext>
            </a:extLst>
          </p:cNvPr>
          <p:cNvSpPr txBox="1"/>
          <p:nvPr/>
        </p:nvSpPr>
        <p:spPr>
          <a:xfrm>
            <a:off x="5199875" y="3056848"/>
            <a:ext cx="1084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Click</a:t>
            </a:r>
          </a:p>
        </p:txBody>
      </p:sp>
    </p:spTree>
    <p:extLst>
      <p:ext uri="{BB962C8B-B14F-4D97-AF65-F5344CB8AC3E}">
        <p14:creationId xmlns:p14="http://schemas.microsoft.com/office/powerpoint/2010/main" val="618681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Social media</a:t>
            </a: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0" y="1354799"/>
            <a:ext cx="92481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03D42BE-ACE0-DC41-89CF-215C3353988A}"/>
              </a:ext>
            </a:extLst>
          </p:cNvPr>
          <p:cNvSpPr txBox="1"/>
          <p:nvPr/>
        </p:nvSpPr>
        <p:spPr>
          <a:xfrm>
            <a:off x="1313466" y="1861947"/>
            <a:ext cx="75643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Facebook: followers: 2786 (</a:t>
            </a:r>
            <a:r>
              <a:rPr lang="en-US" sz="2000" dirty="0" err="1"/>
              <a:t>jun</a:t>
            </a:r>
            <a:r>
              <a:rPr lang="en-US" sz="2000" dirty="0"/>
              <a:t> 2023) =&gt; 3054 (October 2024)</a:t>
            </a:r>
          </a:p>
          <a:p>
            <a:endParaRPr lang="en-US" sz="2000" dirty="0"/>
          </a:p>
          <a:p>
            <a:r>
              <a:rPr lang="en-US" sz="2000" dirty="0"/>
              <a:t>Twitter (now “X”) account re-activated in 2022. 1381 =&gt; 1683 followers</a:t>
            </a:r>
          </a:p>
          <a:p>
            <a:endParaRPr lang="en-US" sz="2000" dirty="0"/>
          </a:p>
          <a:p>
            <a:r>
              <a:rPr lang="en-US" sz="2000" dirty="0"/>
              <a:t>LinkedIn (1488 followers)</a:t>
            </a:r>
          </a:p>
          <a:p>
            <a:r>
              <a:rPr lang="en-US" sz="2000" dirty="0"/>
              <a:t>Impressions: 2083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Collaboration with communication teams at other organizations (ICTP, CERN, IYBSSD, other Unions, </a:t>
            </a:r>
            <a:r>
              <a:rPr lang="en-US" sz="2000" dirty="0" err="1"/>
              <a:t>etc</a:t>
            </a:r>
            <a:r>
              <a:rPr lang="en-US" sz="2000" dirty="0"/>
              <a:t>) for post re-sharing </a:t>
            </a:r>
          </a:p>
        </p:txBody>
      </p:sp>
      <p:pic>
        <p:nvPicPr>
          <p:cNvPr id="13" name="Picture 1">
            <a:extLst>
              <a:ext uri="{FF2B5EF4-FFF2-40B4-BE49-F238E27FC236}">
                <a16:creationId xmlns:a16="http://schemas.microsoft.com/office/drawing/2014/main" id="{B7AF624F-BCCF-EB45-9D21-9801B77454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05" y="2376983"/>
            <a:ext cx="5032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0E04331D-3DB9-274F-B74F-F4ACEBEDCA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05" y="1786175"/>
            <a:ext cx="50323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BCABEA3-2334-214F-B459-3E2230F15D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834" y="2990355"/>
            <a:ext cx="553977" cy="54094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D1EC26D3-2C71-F9FD-7B2E-C289F4000C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5482" y="3044555"/>
            <a:ext cx="4536141" cy="1735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361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Website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Screen Shot 2022-01-27 at 16.07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12" y="1521256"/>
            <a:ext cx="4733131" cy="293921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16041" y="2121926"/>
            <a:ext cx="11160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Francesca</a:t>
            </a:r>
          </a:p>
          <a:p>
            <a:r>
              <a:rPr lang="it-IT" dirty="0" err="1"/>
              <a:t>Hari</a:t>
            </a:r>
            <a:r>
              <a:rPr lang="it-IT" dirty="0"/>
              <a:t> </a:t>
            </a:r>
          </a:p>
          <a:p>
            <a:r>
              <a:rPr lang="it-IT" dirty="0"/>
              <a:t>Silvina</a:t>
            </a:r>
            <a:endParaRPr lang="it-IT" strike="sngStrik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6878" y="2013038"/>
            <a:ext cx="665200" cy="665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B8EEA7-AE54-A243-A254-F5475CDBC1A0}"/>
              </a:ext>
            </a:extLst>
          </p:cNvPr>
          <p:cNvSpPr txBox="1"/>
          <p:nvPr/>
        </p:nvSpPr>
        <p:spPr>
          <a:xfrm>
            <a:off x="5475514" y="1666683"/>
            <a:ext cx="35705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Updated by communication team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Commissions/AC/WG are responsible for their content on website </a:t>
            </a:r>
          </a:p>
          <a:p>
            <a:r>
              <a:rPr lang="en-US" dirty="0"/>
              <a:t>-&gt; please send your content/updates to </a:t>
            </a:r>
            <a:r>
              <a:rPr lang="en-US" dirty="0">
                <a:hlinkClick r:id="rId5"/>
              </a:rPr>
              <a:t>communication@iupap.org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188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71792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Homework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for 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you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especially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Chairs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0834" r="21192"/>
          <a:stretch/>
        </p:blipFill>
        <p:spPr>
          <a:xfrm>
            <a:off x="7607033" y="-30185"/>
            <a:ext cx="1419492" cy="13711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5891" y="1707920"/>
            <a:ext cx="865063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Please</a:t>
            </a:r>
            <a:r>
              <a:rPr lang="it-IT" sz="2000" dirty="0"/>
              <a:t> </a:t>
            </a:r>
            <a:r>
              <a:rPr lang="it-IT" sz="2000" dirty="0" err="1"/>
              <a:t>send</a:t>
            </a:r>
            <a:r>
              <a:rPr lang="it-IT" sz="2000" dirty="0"/>
              <a:t> </a:t>
            </a:r>
            <a:r>
              <a:rPr lang="it-IT" sz="2000" dirty="0" err="1"/>
              <a:t>us</a:t>
            </a:r>
            <a:r>
              <a:rPr lang="it-IT" sz="2000" dirty="0"/>
              <a:t> (to </a:t>
            </a:r>
            <a:r>
              <a:rPr lang="it-IT" sz="2000" b="1" dirty="0" err="1"/>
              <a:t>communication@iupap.org</a:t>
            </a:r>
            <a:r>
              <a:rPr lang="it-IT" sz="2000" dirty="0"/>
              <a:t>):</a:t>
            </a:r>
          </a:p>
          <a:p>
            <a:r>
              <a:rPr lang="it-IT" sz="2000" dirty="0"/>
              <a:t> </a:t>
            </a:r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Content updates for website </a:t>
            </a:r>
            <a:r>
              <a:rPr lang="it-IT" sz="2000" dirty="0"/>
              <a:t>from </a:t>
            </a:r>
            <a:r>
              <a:rPr lang="it-IT" sz="2000" dirty="0" err="1"/>
              <a:t>Commissions</a:t>
            </a:r>
            <a:r>
              <a:rPr lang="it-IT" sz="2000" dirty="0"/>
              <a:t> / AC / WG </a:t>
            </a:r>
            <a:endParaRPr lang="it-IT" sz="2000" dirty="0" err="1"/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Newsworthy</a:t>
            </a:r>
            <a:r>
              <a:rPr lang="it-IT" sz="2000" dirty="0"/>
              <a:t> </a:t>
            </a:r>
            <a:r>
              <a:rPr lang="it-IT" sz="2000" dirty="0" err="1"/>
              <a:t>updates</a:t>
            </a:r>
            <a:r>
              <a:rPr lang="it-IT" sz="2000" dirty="0"/>
              <a:t> (e.g. conferences, events) - send pics &amp; brief text</a:t>
            </a:r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Early</a:t>
            </a:r>
            <a:r>
              <a:rPr lang="it-IT" sz="2000" dirty="0"/>
              <a:t> Career Scientist </a:t>
            </a:r>
            <a:r>
              <a:rPr lang="it-IT" sz="2000" dirty="0" err="1"/>
              <a:t>Prize</a:t>
            </a:r>
            <a:r>
              <a:rPr lang="it-IT" sz="2000" dirty="0"/>
              <a:t> winner information (and </a:t>
            </a:r>
            <a:r>
              <a:rPr lang="it-IT" sz="2000" dirty="0" err="1"/>
              <a:t>other</a:t>
            </a:r>
            <a:r>
              <a:rPr lang="it-IT" sz="2000" dirty="0"/>
              <a:t> awards)</a:t>
            </a:r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>
                <a:solidFill>
                  <a:srgbClr val="C00000"/>
                </a:solidFill>
              </a:rPr>
              <a:t>Commissions will be contacted for rotating «feature» in newsletter</a:t>
            </a:r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Any</a:t>
            </a:r>
            <a:r>
              <a:rPr lang="it-IT" sz="2000" dirty="0"/>
              <a:t> </a:t>
            </a:r>
            <a:r>
              <a:rPr lang="it-IT" sz="2000" dirty="0" err="1"/>
              <a:t>other</a:t>
            </a:r>
            <a:r>
              <a:rPr lang="it-IT" sz="2000" dirty="0"/>
              <a:t> </a:t>
            </a:r>
            <a:r>
              <a:rPr lang="it-IT" sz="2000" dirty="0" err="1"/>
              <a:t>suggestions</a:t>
            </a:r>
            <a:r>
              <a:rPr lang="it-IT" sz="2000" dirty="0"/>
              <a:t> to </a:t>
            </a:r>
            <a:r>
              <a:rPr lang="it-IT" sz="2000" dirty="0" err="1"/>
              <a:t>improve</a:t>
            </a:r>
            <a:r>
              <a:rPr lang="it-IT" sz="2000" dirty="0"/>
              <a:t> the </a:t>
            </a:r>
            <a:r>
              <a:rPr lang="it-IT" sz="2000" dirty="0" err="1"/>
              <a:t>communication</a:t>
            </a:r>
          </a:p>
          <a:p>
            <a:endParaRPr lang="it-IT" sz="2000" dirty="0"/>
          </a:p>
          <a:p>
            <a:r>
              <a:rPr lang="it-IT" sz="2000" dirty="0" err="1"/>
              <a:t>Please</a:t>
            </a:r>
            <a:r>
              <a:rPr lang="it-IT" sz="2000" dirty="0"/>
              <a:t> help </a:t>
            </a:r>
            <a:r>
              <a:rPr lang="it-IT" sz="2000" dirty="0" err="1"/>
              <a:t>us</a:t>
            </a:r>
            <a:r>
              <a:rPr lang="it-IT" sz="2000" dirty="0"/>
              <a:t> sharing news on social media and </a:t>
            </a:r>
            <a:r>
              <a:rPr lang="it-IT" sz="2000" dirty="0" err="1"/>
              <a:t>involving</a:t>
            </a:r>
            <a:r>
              <a:rPr lang="it-IT" sz="2000" dirty="0"/>
              <a:t> </a:t>
            </a:r>
            <a:r>
              <a:rPr lang="it-IT" sz="2000" dirty="0" err="1"/>
              <a:t>local</a:t>
            </a:r>
            <a:r>
              <a:rPr lang="it-IT" sz="2000" dirty="0"/>
              <a:t> </a:t>
            </a:r>
            <a:r>
              <a:rPr lang="it-IT" sz="2000" dirty="0" err="1"/>
              <a:t>communication</a:t>
            </a:r>
            <a:r>
              <a:rPr lang="it-IT" sz="2000" dirty="0"/>
              <a:t> </a:t>
            </a:r>
            <a:r>
              <a:rPr lang="it-IT" sz="2000" dirty="0" err="1"/>
              <a:t>officers</a:t>
            </a:r>
            <a:r>
              <a:rPr lang="it-IT" sz="2000" dirty="0"/>
              <a:t> </a:t>
            </a:r>
            <a:r>
              <a:rPr lang="it-IT" sz="2000" dirty="0" err="1"/>
              <a:t>when</a:t>
            </a:r>
            <a:r>
              <a:rPr lang="it-IT" sz="2000" dirty="0"/>
              <a:t> </a:t>
            </a:r>
            <a:r>
              <a:rPr lang="it-IT" sz="2000" dirty="0" err="1"/>
              <a:t>relevant  </a:t>
            </a:r>
            <a:r>
              <a:rPr lang="it-IT" sz="2000" dirty="0" err="1">
                <a:solidFill>
                  <a:srgbClr val="C00000"/>
                </a:solidFill>
              </a:rPr>
              <a:t>(please tag @iupap in your posts!!)</a:t>
            </a:r>
          </a:p>
          <a:p>
            <a:endParaRPr lang="it-IT" sz="2000" dirty="0" err="1">
              <a:solidFill>
                <a:srgbClr val="C00000"/>
              </a:solidFill>
            </a:endParaRPr>
          </a:p>
          <a:p>
            <a:r>
              <a:rPr lang="it-IT" sz="2000" dirty="0" err="1"/>
              <a:t>«Outcomes» of General Assembly on newsletter and news/social media</a:t>
            </a:r>
          </a:p>
        </p:txBody>
      </p:sp>
    </p:spTree>
    <p:extLst>
      <p:ext uri="{BB962C8B-B14F-4D97-AF65-F5344CB8AC3E}">
        <p14:creationId xmlns:p14="http://schemas.microsoft.com/office/powerpoint/2010/main" val="1532348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5158" y="1488242"/>
            <a:ext cx="85363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>
                <a:effectLst/>
                <a:latin typeface="Helvetica" pitchFamily="2" charset="0"/>
              </a:rPr>
              <a:t>1. Develop a </a:t>
            </a:r>
            <a:r>
              <a:rPr lang="en-IE" sz="1400" b="1">
                <a:effectLst/>
                <a:latin typeface="Helvetica" pitchFamily="2" charset="0"/>
              </a:rPr>
              <a:t>communications plan</a:t>
            </a:r>
            <a:r>
              <a:rPr lang="en-IE" sz="1400">
                <a:effectLst/>
                <a:latin typeface="Helvetica" pitchFamily="2" charset="0"/>
              </a:rPr>
              <a:t>. Identify the target audience and what the purpose</a:t>
            </a:r>
            <a:r>
              <a:rPr lang="en-IE" sz="1400">
                <a:latin typeface="Helvetica" pitchFamily="2" charset="0"/>
              </a:rPr>
              <a:t> </a:t>
            </a:r>
            <a:r>
              <a:rPr lang="en-IE" sz="1400">
                <a:effectLst/>
                <a:latin typeface="Helvetica" pitchFamily="2" charset="0"/>
              </a:rPr>
              <a:t>of the communications is and invest sufficient funds to enable professional and</a:t>
            </a:r>
            <a:r>
              <a:rPr lang="en-IE" sz="1400">
                <a:latin typeface="Helvetica" pitchFamily="2" charset="0"/>
              </a:rPr>
              <a:t> </a:t>
            </a:r>
            <a:r>
              <a:rPr lang="en-IE" sz="1400">
                <a:effectLst/>
                <a:latin typeface="Helvetica" pitchFamily="2" charset="0"/>
              </a:rPr>
              <a:t>appropriate communications.</a:t>
            </a:r>
          </a:p>
          <a:p>
            <a:r>
              <a:rPr lang="en-IE" sz="1400">
                <a:effectLst/>
                <a:latin typeface="Helvetica" pitchFamily="2" charset="0"/>
              </a:rPr>
              <a:t>	</a:t>
            </a:r>
            <a:r>
              <a:rPr lang="en-IE" sz="1400" i="1">
                <a:effectLst/>
                <a:latin typeface="Helvetica" pitchFamily="2" charset="0"/>
              </a:rPr>
              <a:t>a. </a:t>
            </a:r>
            <a:r>
              <a:rPr lang="en-IE" sz="1400">
                <a:effectLst/>
                <a:latin typeface="Helvetica" pitchFamily="2" charset="0"/>
              </a:rPr>
              <a:t>Create a role or a position on the executive that is responsible for communication and contract 	professional communication staff.</a:t>
            </a:r>
          </a:p>
          <a:p>
            <a:endParaRPr lang="en-IE" sz="1400">
              <a:effectLst/>
              <a:latin typeface="Helvetica" pitchFamily="2" charset="0"/>
            </a:endParaRPr>
          </a:p>
          <a:p>
            <a:r>
              <a:rPr lang="en-IE" sz="1400">
                <a:effectLst/>
                <a:latin typeface="Helvetica" pitchFamily="2" charset="0"/>
              </a:rPr>
              <a:t>2. Adopt best practice and global standards for </a:t>
            </a:r>
            <a:r>
              <a:rPr lang="en-IE" sz="1400" b="1">
                <a:effectLst/>
                <a:latin typeface="Helvetica" pitchFamily="2" charset="0"/>
              </a:rPr>
              <a:t>inclusivity</a:t>
            </a:r>
            <a:r>
              <a:rPr lang="en-IE" sz="1400">
                <a:effectLst/>
                <a:latin typeface="Helvetica" pitchFamily="2" charset="0"/>
              </a:rPr>
              <a:t> for communications (especially for disabilities)</a:t>
            </a:r>
          </a:p>
          <a:p>
            <a:endParaRPr lang="en-IE" sz="1400">
              <a:effectLst/>
              <a:latin typeface="Helvetica" pitchFamily="2" charset="0"/>
            </a:endParaRPr>
          </a:p>
          <a:p>
            <a:r>
              <a:rPr lang="en-IE" sz="1400">
                <a:effectLst/>
                <a:latin typeface="Helvetica" pitchFamily="2" charset="0"/>
              </a:rPr>
              <a:t>3. Increase the </a:t>
            </a:r>
            <a:r>
              <a:rPr lang="en-IE" sz="1400" b="1">
                <a:effectLst/>
                <a:latin typeface="Helvetica" pitchFamily="2" charset="0"/>
              </a:rPr>
              <a:t>budget</a:t>
            </a:r>
            <a:r>
              <a:rPr lang="en-IE" sz="1400">
                <a:effectLst/>
                <a:latin typeface="Helvetica" pitchFamily="2" charset="0"/>
              </a:rPr>
              <a:t> investment in communications.</a:t>
            </a:r>
          </a:p>
          <a:p>
            <a:r>
              <a:rPr lang="en-IE" sz="1400">
                <a:effectLst/>
                <a:latin typeface="Helvetica" pitchFamily="2" charset="0"/>
              </a:rPr>
              <a:t>	</a:t>
            </a:r>
            <a:r>
              <a:rPr lang="en-IE" sz="1400" i="1">
                <a:effectLst/>
                <a:latin typeface="Helvetica" pitchFamily="2" charset="0"/>
              </a:rPr>
              <a:t>a. </a:t>
            </a:r>
            <a:r>
              <a:rPr lang="en-IE" sz="1400">
                <a:effectLst/>
                <a:latin typeface="Helvetica" pitchFamily="2" charset="0"/>
              </a:rPr>
              <a:t>Funds could be raised to support this investment through sponsorship from</a:t>
            </a:r>
            <a:r>
              <a:rPr lang="en-IE" sz="1400">
                <a:latin typeface="Helvetica" pitchFamily="2" charset="0"/>
              </a:rPr>
              <a:t> </a:t>
            </a:r>
            <a:r>
              <a:rPr lang="en-IE" sz="1400">
                <a:effectLst/>
                <a:latin typeface="Helvetica" pitchFamily="2" charset="0"/>
              </a:rPr>
              <a:t>relevant stakeholders.</a:t>
            </a:r>
          </a:p>
          <a:p>
            <a:r>
              <a:rPr lang="en-IE" sz="1400">
                <a:effectLst/>
                <a:latin typeface="Helvetica" pitchFamily="2" charset="0"/>
              </a:rPr>
              <a:t>	</a:t>
            </a:r>
            <a:r>
              <a:rPr lang="en-IE" sz="1400" i="1">
                <a:effectLst/>
                <a:latin typeface="Helvetica" pitchFamily="2" charset="0"/>
              </a:rPr>
              <a:t>b. </a:t>
            </a:r>
            <a:r>
              <a:rPr lang="en-IE" sz="1400">
                <a:effectLst/>
                <a:latin typeface="Helvetica" pitchFamily="2" charset="0"/>
              </a:rPr>
              <a:t>Allocate 5-15% of the budget to communications – 25k-74k Euros [this could</a:t>
            </a:r>
            <a:r>
              <a:rPr lang="en-IE" sz="1400">
                <a:latin typeface="Helvetica" pitchFamily="2" charset="0"/>
              </a:rPr>
              <a:t> </a:t>
            </a:r>
            <a:r>
              <a:rPr lang="en-IE" sz="1400">
                <a:effectLst/>
                <a:latin typeface="Helvetica" pitchFamily="2" charset="0"/>
              </a:rPr>
              <a:t>be funded by 	sponsorship from physics relevant 	companies].</a:t>
            </a:r>
          </a:p>
          <a:p>
            <a:endParaRPr lang="en-IE" sz="1400">
              <a:effectLst/>
              <a:latin typeface="Helvetica" pitchFamily="2" charset="0"/>
            </a:endParaRPr>
          </a:p>
          <a:p>
            <a:r>
              <a:rPr lang="en-IE" sz="1400">
                <a:effectLst/>
                <a:latin typeface="Helvetica" pitchFamily="2" charset="0"/>
              </a:rPr>
              <a:t>4. Collect and track data on </a:t>
            </a:r>
            <a:r>
              <a:rPr lang="en-IE" sz="1400" b="1">
                <a:effectLst/>
                <a:latin typeface="Helvetica" pitchFamily="2" charset="0"/>
              </a:rPr>
              <a:t>communications metrics </a:t>
            </a:r>
            <a:r>
              <a:rPr lang="en-IE" sz="1400">
                <a:effectLst/>
                <a:latin typeface="Helvetica" pitchFamily="2" charset="0"/>
              </a:rPr>
              <a:t>such as downloads and use this to test success of any approaches.</a:t>
            </a:r>
          </a:p>
          <a:p>
            <a:endParaRPr lang="en-IE" sz="1400">
              <a:effectLst/>
              <a:latin typeface="Helvetica" pitchFamily="2" charset="0"/>
            </a:endParaRPr>
          </a:p>
          <a:p>
            <a:r>
              <a:rPr lang="en-IE" sz="1400">
                <a:effectLst/>
                <a:latin typeface="Helvetica" pitchFamily="2" charset="0"/>
              </a:rPr>
              <a:t>5. Consider establishing an </a:t>
            </a:r>
            <a:r>
              <a:rPr lang="en-IE" sz="1400" b="1">
                <a:effectLst/>
                <a:latin typeface="Helvetica" pitchFamily="2" charset="0"/>
              </a:rPr>
              <a:t>e-newsletter</a:t>
            </a:r>
            <a:r>
              <a:rPr lang="en-IE" sz="1400" b="1">
                <a:latin typeface="Helvetica" pitchFamily="2" charset="0"/>
              </a:rPr>
              <a:t> </a:t>
            </a:r>
            <a:r>
              <a:rPr lang="en-IE" sz="1400">
                <a:latin typeface="Helvetica" pitchFamily="2" charset="0"/>
              </a:rPr>
              <a:t>(?)</a:t>
            </a:r>
            <a:endParaRPr lang="en-IE" sz="1400">
              <a:effectLst/>
              <a:latin typeface="Helvetica" pitchFamily="2" charset="0"/>
            </a:endParaRPr>
          </a:p>
          <a:p>
            <a:endParaRPr lang="en-IE" sz="1400">
              <a:effectLst/>
              <a:latin typeface="Helvetica" pitchFamily="2" charset="0"/>
            </a:endParaRPr>
          </a:p>
          <a:p>
            <a:r>
              <a:rPr lang="en-IE" sz="1400">
                <a:effectLst/>
                <a:latin typeface="Helvetica" pitchFamily="2" charset="0"/>
              </a:rPr>
              <a:t>6. Use digital platforms to hold </a:t>
            </a:r>
            <a:r>
              <a:rPr lang="en-IE" sz="1400" b="1">
                <a:effectLst/>
                <a:latin typeface="Helvetica" pitchFamily="2" charset="0"/>
              </a:rPr>
              <a:t>webinars</a:t>
            </a:r>
            <a:r>
              <a:rPr lang="en-IE" sz="1400">
                <a:effectLst/>
                <a:latin typeface="Helvetica" pitchFamily="2" charset="0"/>
              </a:rPr>
              <a:t> to enable better communication and elevation of IUPAP outputs.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4909" y="31360"/>
            <a:ext cx="786273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Recommendations from external report</a:t>
            </a:r>
            <a:endParaRPr lang="it-IT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183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4037</TotalTime>
  <Words>604</Words>
  <Application>Microsoft Macintosh PowerPoint</Application>
  <PresentationFormat>On-screen Show (4:3)</PresentationFormat>
  <Paragraphs>112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Helvetica</vt:lpstr>
      <vt:lpstr>Inter-SemiBold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ICTP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Sandro</dc:creator>
  <cp:lastModifiedBy>Scandolo, Sandro</cp:lastModifiedBy>
  <cp:revision>35</cp:revision>
  <dcterms:created xsi:type="dcterms:W3CDTF">2022-01-27T13:40:21Z</dcterms:created>
  <dcterms:modified xsi:type="dcterms:W3CDTF">2024-10-09T08:04:51Z</dcterms:modified>
</cp:coreProperties>
</file>