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307" r:id="rId3"/>
    <p:sldId id="303" r:id="rId4"/>
    <p:sldId id="317" r:id="rId5"/>
    <p:sldId id="318" r:id="rId6"/>
    <p:sldId id="310" r:id="rId7"/>
    <p:sldId id="319" r:id="rId8"/>
    <p:sldId id="308" r:id="rId9"/>
    <p:sldId id="289" r:id="rId10"/>
    <p:sldId id="304" r:id="rId11"/>
    <p:sldId id="311" r:id="rId12"/>
    <p:sldId id="305" r:id="rId13"/>
    <p:sldId id="309" r:id="rId14"/>
    <p:sldId id="290" r:id="rId15"/>
    <p:sldId id="300" r:id="rId16"/>
    <p:sldId id="312" r:id="rId17"/>
    <p:sldId id="301" r:id="rId18"/>
    <p:sldId id="315" r:id="rId19"/>
    <p:sldId id="313" r:id="rId20"/>
    <p:sldId id="314" r:id="rId21"/>
    <p:sldId id="316" r:id="rId22"/>
    <p:sldId id="29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1DB406-77BF-4F37-AC4C-3195AA102A93}" v="273" dt="2024-10-07T23:34:20.2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9"/>
  </p:normalViewPr>
  <p:slideViewPr>
    <p:cSldViewPr snapToGrid="0">
      <p:cViewPr varScale="1">
        <p:scale>
          <a:sx n="100" d="100"/>
          <a:sy n="100" d="100"/>
        </p:scale>
        <p:origin x="90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8D8CD-1B79-4A71-9129-33C95A30A089}" type="datetimeFigureOut">
              <a:rPr lang="en-ZA" smtClean="0"/>
              <a:t>2024/10/08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85C56-01D1-4CE7-B90C-181560F1A2F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77836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85C56-01D1-4CE7-B90C-181560F1A2FA}" type="slidenum">
              <a:rPr lang="en-ZA" smtClean="0"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73682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EDFAF-D4B8-40B7-9527-B40360E102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E7FA02-A195-4AEB-A7C4-A22FC78040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44CD5-E81C-47FA-BEBC-34D7BC5EE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5C4E-A45E-4468-9656-EC69EBDFD505}" type="datetime1">
              <a:rPr lang="en-ZA" smtClean="0"/>
              <a:t>2024/10/08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568F-F1B7-4724-AA38-55DFCB509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C2F93-828B-4503-B72F-16DD6692D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03441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3DEE9-60F1-4AD3-B950-28A7E04ED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06561F-213C-4F6E-8745-6E7CA2D680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EBFB4-8350-43AD-A445-93C41F505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E7B7-E8AA-4348-8D31-7ACAB33CD74B}" type="datetime1">
              <a:rPr lang="en-ZA" smtClean="0"/>
              <a:t>2024/10/08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DA0BB9-AA01-43B2-8740-82BA740CA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47D1F-0A0A-426A-91B9-EB571B066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12683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584F26-A8FF-48EE-AEC5-300AE25634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9491E1-1045-4802-9C42-7C7B94C53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14F41-A149-4391-8F0B-76B2BA50D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FCC03-B08C-4B83-978D-3294F035BA76}" type="datetime1">
              <a:rPr lang="en-ZA" smtClean="0"/>
              <a:t>2024/10/08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150A3-4946-4A10-A3F5-806962964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4D141-FA29-47D4-B432-3BEDFEF6F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6365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59AD0-7533-48BA-BAC5-97826C96F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31E45-4E84-48AA-9303-2129B8EB4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921A71-81F9-4C5C-A52D-0BC41845B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192F1-ECAD-4E88-ACFE-2BC8E6A94374}" type="datetime1">
              <a:rPr lang="en-ZA" smtClean="0"/>
              <a:t>2024/10/08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0F60A-4BC9-4F21-996E-8EC41E9DE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E6097-9EE8-4456-934B-F87719F8E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0287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846C4-0EFC-44EC-A17C-B9691A2E1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B7ECC-1409-4A0D-B320-4987056BA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9AAD7-120D-4FDF-A479-50D6633D7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3309-5DCF-4CA6-818F-2CAD72871FF8}" type="datetime1">
              <a:rPr lang="en-ZA" smtClean="0"/>
              <a:t>2024/10/08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07993-CA21-4D8D-A664-6175371A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14EA2-CAFA-436F-93E6-F2A12CDBE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31176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CF752-478D-4FF1-97CF-F0C89BC5A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EFF1B-BBFD-4F41-A582-7B6BF09D94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B7BA5C-6D38-4659-A531-EC9938F81A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79F2E-D79E-4CD8-85BB-9BBD3E0E1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6C892-38ED-40EC-9332-0EF214EA594C}" type="datetime1">
              <a:rPr lang="en-ZA" smtClean="0"/>
              <a:t>2024/10/08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18026-88ED-43D1-AE2F-0C15357E2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4874F-029A-4592-A528-52785ED23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02000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F2505-CBF6-462E-8798-9E6D86FF0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0AD41-17FD-4A2D-BCDB-16BD650B0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0E6E70-BB1E-4C75-A429-436D5EA787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7C4766-63BD-477A-84CE-9F62EC30E0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721722-2BD2-46A8-9BE8-32285BED5F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C945DF-5D35-4E42-A3B4-2AD8248CB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454B-306C-4B11-AE9C-0F28B81CF856}" type="datetime1">
              <a:rPr lang="en-ZA" smtClean="0"/>
              <a:t>2024/10/08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12B421-C45A-4856-89EF-D4CFACFEF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D41F99-DAC2-4143-8872-2E003C0A4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6684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D335F-E3EF-4395-A940-A09B29378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C6B38E-3FDA-4AE1-A3A7-7DC312BB1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7539-5379-41CF-8339-0F7871B7907F}" type="datetime1">
              <a:rPr lang="en-ZA" smtClean="0"/>
              <a:t>2024/10/08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6EF5E2-8440-458A-B669-7A542F0D8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5F73D1-24D1-4AD8-95FA-81DB2A1D1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74569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BFD6A9-3E99-4F91-A258-E8338052F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96F9-41A8-42C7-9E76-DA2888B26C91}" type="datetime1">
              <a:rPr lang="en-ZA" smtClean="0"/>
              <a:t>2024/10/08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ABB1E8-95DE-422F-B33D-7879578DD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22499E-E221-4ADB-9614-3863A508E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0919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9F308-6F14-46FB-BA0D-76A8CF88C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A85AF-5030-4851-9A90-9B4A7233F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68439E-7DE0-4F61-88B3-ACB623AFE2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E5206-DF86-474B-86A1-B87F39E34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A90EB-D2F7-4156-A296-B743E38ADB06}" type="datetime1">
              <a:rPr lang="en-ZA" smtClean="0"/>
              <a:t>2024/10/08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EFCF7-BA20-4C77-BCEE-8C3494FC1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4D52E5-76BA-4B43-B0A2-000DEF06E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7700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13270-6825-446D-BE7A-682513899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EAC898-11F6-43B8-9F8E-37303A1CF0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E6370F-7516-4DB2-A423-01574B7AA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9F63F-5B5D-4DA5-86B4-DC99C0747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95F9-F507-4A81-AC69-5747DF628B03}" type="datetime1">
              <a:rPr lang="en-ZA" smtClean="0"/>
              <a:t>2024/10/08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90F65A-69DA-4944-A210-0271EBE85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A8B08-AF58-44F5-BF5A-FA3966010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7215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7A43CF-DC9C-4D11-987C-516FFE9D4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547C79-CDE8-4204-B419-BE3766E87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92923-D554-4A8F-839F-737A6EDAA4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D4C95-2453-4ACA-9C85-BB73BB7A8BA4}" type="datetime1">
              <a:rPr lang="en-ZA" smtClean="0"/>
              <a:t>2024/10/08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628B4-F13B-4BEA-803E-E3D429183E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379D84-637A-4323-BF07-45098A7232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074B7-4224-4A18-8DD2-A27A7E330FC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14698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4A376-A707-4080-907B-8D61E2F7BA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Membership matters</a:t>
            </a:r>
            <a:br>
              <a:rPr lang="en-US" sz="3100" dirty="0">
                <a:solidFill>
                  <a:srgbClr val="C00000"/>
                </a:solidFill>
              </a:rPr>
            </a:br>
            <a:endParaRPr lang="en-ZA" sz="31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ACFE32-A69B-4ED9-8CD8-BA2C898D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0891"/>
            <a:ext cx="9144000" cy="165576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Nithaya Chetty</a:t>
            </a:r>
          </a:p>
          <a:p>
            <a:r>
              <a:rPr lang="en-US" i="1" dirty="0"/>
              <a:t>Vice President – Membership and Development</a:t>
            </a:r>
            <a:endParaRPr lang="en-US" dirty="0"/>
          </a:p>
          <a:p>
            <a:r>
              <a:rPr lang="en-US" i="1" dirty="0"/>
              <a:t>Jens </a:t>
            </a:r>
            <a:r>
              <a:rPr lang="en-US" i="1" dirty="0" err="1"/>
              <a:t>Vigen</a:t>
            </a:r>
            <a:endParaRPr lang="en-US" i="1" dirty="0"/>
          </a:p>
          <a:p>
            <a:r>
              <a:rPr lang="en-US" i="1"/>
              <a:t>Secretary-General</a:t>
            </a:r>
            <a:endParaRPr lang="en-US" i="1" dirty="0"/>
          </a:p>
          <a:p>
            <a:pPr algn="l"/>
            <a:r>
              <a:rPr lang="en-US" sz="2000" dirty="0"/>
              <a:t>With support from </a:t>
            </a:r>
            <a:r>
              <a:rPr lang="en-US" sz="2000" dirty="0" err="1"/>
              <a:t>Igle</a:t>
            </a:r>
            <a:r>
              <a:rPr lang="en-US" sz="2000" dirty="0"/>
              <a:t> Gledhill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381624-C44F-4215-B2D0-1FFB823464BC}"/>
              </a:ext>
            </a:extLst>
          </p:cNvPr>
          <p:cNvSpPr txBox="1"/>
          <p:nvPr/>
        </p:nvSpPr>
        <p:spPr>
          <a:xfrm>
            <a:off x="8088198" y="5869640"/>
            <a:ext cx="37133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Report to the IUPAP EC&amp;CC Oct 2024</a:t>
            </a:r>
            <a:endParaRPr lang="en-ZA" dirty="0"/>
          </a:p>
        </p:txBody>
      </p:sp>
      <p:pic>
        <p:nvPicPr>
          <p:cNvPr id="7" name="Picture 2" descr="Promotional Material &amp;amp; Souvenirs - IUPAP: The International Union of Pure  and Applied Physics">
            <a:extLst>
              <a:ext uri="{FF2B5EF4-FFF2-40B4-BE49-F238E27FC236}">
                <a16:creationId xmlns:a16="http://schemas.microsoft.com/office/drawing/2014/main" id="{81A7B182-CA1F-4672-A7ED-2A1A7B975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88198" y="156435"/>
            <a:ext cx="3600000" cy="17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663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D142E-8969-411A-A59C-601531086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Quest for new members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F6809-EB7C-4E41-AD2A-2D397F472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4340"/>
            <a:ext cx="10515600" cy="4351338"/>
          </a:xfrm>
        </p:spPr>
        <p:txBody>
          <a:bodyPr>
            <a:normAutofit/>
          </a:bodyPr>
          <a:lstStyle/>
          <a:p>
            <a:r>
              <a:rPr lang="en-ZA" dirty="0"/>
              <a:t>Devise strategies to approach potentially new members</a:t>
            </a:r>
          </a:p>
          <a:p>
            <a:pPr lvl="1"/>
            <a:r>
              <a:rPr lang="en-ZA" dirty="0"/>
              <a:t>Target most physics-productive countries that are not members</a:t>
            </a:r>
          </a:p>
          <a:p>
            <a:r>
              <a:rPr lang="en-ZA" dirty="0"/>
              <a:t>Conversations with potentially new countries must be ongoing</a:t>
            </a:r>
          </a:p>
          <a:p>
            <a:pPr lvl="1"/>
            <a:r>
              <a:rPr lang="en-ZA" sz="2000" dirty="0">
                <a:solidFill>
                  <a:srgbClr val="FF0000"/>
                </a:solidFill>
              </a:rPr>
              <a:t>Uzbekistan</a:t>
            </a:r>
          </a:p>
          <a:p>
            <a:r>
              <a:rPr lang="en-ZA" sz="2400" dirty="0"/>
              <a:t>Use every opportunity that comes up, follow every lead</a:t>
            </a:r>
          </a:p>
          <a:p>
            <a:pPr lvl="1"/>
            <a:r>
              <a:rPr lang="en-ZA" sz="2000" dirty="0">
                <a:solidFill>
                  <a:srgbClr val="FF0000"/>
                </a:solidFill>
              </a:rPr>
              <a:t>Commissions and WG’s have an important role to play</a:t>
            </a:r>
          </a:p>
          <a:p>
            <a:pPr lvl="1"/>
            <a:r>
              <a:rPr lang="en-ZA" sz="2000" dirty="0">
                <a:solidFill>
                  <a:srgbClr val="FF0000"/>
                </a:solidFill>
              </a:rPr>
              <a:t>Use global networks</a:t>
            </a:r>
          </a:p>
          <a:p>
            <a:pPr lvl="1"/>
            <a:r>
              <a:rPr lang="en-ZA" sz="2000" dirty="0">
                <a:solidFill>
                  <a:srgbClr val="FF0000"/>
                </a:solidFill>
              </a:rPr>
              <a:t>Connect with embassies, PK, Ukraine</a:t>
            </a:r>
          </a:p>
          <a:p>
            <a:r>
              <a:rPr lang="en-ZA" sz="2400" dirty="0"/>
              <a:t>Negotiate a mutually attractive deal to bring new members on board</a:t>
            </a:r>
          </a:p>
          <a:p>
            <a:pPr lvl="1"/>
            <a:r>
              <a:rPr lang="en-ZA" sz="2000" dirty="0">
                <a:solidFill>
                  <a:srgbClr val="FF0000"/>
                </a:solidFill>
              </a:rPr>
              <a:t>Sign MoU with special conditions</a:t>
            </a:r>
          </a:p>
          <a:p>
            <a:pPr lvl="1"/>
            <a:endParaRPr lang="en-ZA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A23723-2463-4054-9A32-696B11B25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10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35306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404C4B-C857-2FDF-BC96-477E1B5BE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11</a:t>
            </a:fld>
            <a:endParaRPr lang="en-Z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34B622-F169-D4DA-C33D-4499ED8CE6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1135" r="47181" b="5532"/>
          <a:stretch/>
        </p:blipFill>
        <p:spPr>
          <a:xfrm>
            <a:off x="1599424" y="34746"/>
            <a:ext cx="8692440" cy="678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118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43632-D7A2-5395-9EEB-D04E3D7C6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New membership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B3ECC-5974-8197-4A0A-34E2F50E1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An example of a new membership plan (each case to be negotiated individually)</a:t>
            </a:r>
          </a:p>
          <a:p>
            <a:pPr lvl="1"/>
            <a:r>
              <a:rPr lang="en-ZA" dirty="0"/>
              <a:t>Year 1: pay 0% cost of 1 unit</a:t>
            </a:r>
          </a:p>
          <a:p>
            <a:pPr lvl="1"/>
            <a:r>
              <a:rPr lang="en-ZA" dirty="0"/>
              <a:t>Year 2: pay 50% cost of 1 unit</a:t>
            </a:r>
          </a:p>
          <a:p>
            <a:pPr lvl="1"/>
            <a:r>
              <a:rPr lang="en-ZA" dirty="0"/>
              <a:t>Year 3 and onwards: pay 100% of cost of 1 unit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FC7D20-6D44-76A4-68DD-1B1B29365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12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98840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0078-45C9-FCF7-3FD5-A46E2A1FC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Increase number of units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3A8B6-AB7B-4BA6-0913-67A1B18D0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/>
              <a:t>South Africa is only country in 7 years that has increased number of units from 3 to 5</a:t>
            </a:r>
          </a:p>
          <a:p>
            <a:r>
              <a:rPr lang="en-ZA" dirty="0"/>
              <a:t>SA was a founding member of IUPAP</a:t>
            </a:r>
          </a:p>
          <a:p>
            <a:pPr lvl="1"/>
            <a:r>
              <a:rPr lang="en-ZA" dirty="0">
                <a:solidFill>
                  <a:srgbClr val="FF0000"/>
                </a:solidFill>
              </a:rPr>
              <a:t>Important voice for physics in the Developing World</a:t>
            </a:r>
          </a:p>
          <a:p>
            <a:r>
              <a:rPr lang="en-ZA" dirty="0"/>
              <a:t>Took several years to negotiate this with the NRF/DSI</a:t>
            </a:r>
          </a:p>
          <a:p>
            <a:pPr lvl="1"/>
            <a:r>
              <a:rPr lang="en-ZA" dirty="0">
                <a:solidFill>
                  <a:srgbClr val="FF0000"/>
                </a:solidFill>
              </a:rPr>
              <a:t>Can be done if you win the interests of the government, calls for delivery of real benefits to the country, to the region, the continent</a:t>
            </a:r>
          </a:p>
          <a:p>
            <a:pPr lvl="1"/>
            <a:r>
              <a:rPr lang="en-ZA" dirty="0">
                <a:solidFill>
                  <a:srgbClr val="FF0000"/>
                </a:solidFill>
              </a:rPr>
              <a:t>Fits into the overall strategic plan of the government</a:t>
            </a:r>
          </a:p>
          <a:p>
            <a:pPr lvl="1"/>
            <a:r>
              <a:rPr lang="en-ZA" dirty="0">
                <a:solidFill>
                  <a:srgbClr val="FF0000"/>
                </a:solidFill>
              </a:rPr>
              <a:t>Physics is the proverbial canary in the coalmine </a:t>
            </a:r>
            <a:r>
              <a:rPr lang="en-ZA" dirty="0">
                <a:solidFill>
                  <a:schemeClr val="bg1"/>
                </a:solidFill>
                <a:highlight>
                  <a:srgbClr val="000000"/>
                </a:highlight>
              </a:rPr>
              <a:t>when physics is strong, the science system is strong</a:t>
            </a:r>
          </a:p>
          <a:p>
            <a:pPr lvl="1"/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BE420C-0CEB-777D-A47C-DB1FAC008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13</a:t>
            </a:fld>
            <a:endParaRPr lang="en-ZA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C3E81AF-C408-96C9-B94B-0708D82D7254}"/>
              </a:ext>
            </a:extLst>
          </p:cNvPr>
          <p:cNvSpPr/>
          <p:nvPr/>
        </p:nvSpPr>
        <p:spPr>
          <a:xfrm>
            <a:off x="8239328" y="15504"/>
            <a:ext cx="3952672" cy="181012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/>
              <a:t>I will give the President of the SAIP a brief opportunity to speak to this at the GA</a:t>
            </a:r>
          </a:p>
        </p:txBody>
      </p:sp>
    </p:spTree>
    <p:extLst>
      <p:ext uri="{BB962C8B-B14F-4D97-AF65-F5344CB8AC3E}">
        <p14:creationId xmlns:p14="http://schemas.microsoft.com/office/powerpoint/2010/main" val="38802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A9641-B336-4EDF-919D-7848CDDB0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Associate Territorial Membership (ATM)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49611-F64A-4A3E-91F0-8C3CF5F8F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/>
              <a:t>Articles have been updated in 2023</a:t>
            </a:r>
          </a:p>
          <a:p>
            <a:r>
              <a:rPr lang="en-ZA" dirty="0"/>
              <a:t>10% cost of one share, benefits are limited, spelt out in MoU</a:t>
            </a:r>
          </a:p>
          <a:p>
            <a:r>
              <a:rPr lang="en-ZA" dirty="0"/>
              <a:t>Not more than 10% of members should be ATM’s</a:t>
            </a:r>
          </a:p>
          <a:p>
            <a:r>
              <a:rPr lang="en-ZA" dirty="0"/>
              <a:t>Member country must commit to programme of physics development (</a:t>
            </a:r>
            <a:r>
              <a:rPr lang="en-ZA" i="1" dirty="0"/>
              <a:t>quid pro quo</a:t>
            </a:r>
            <a:r>
              <a:rPr lang="en-ZA" dirty="0"/>
              <a:t>), of mutual benefit</a:t>
            </a:r>
          </a:p>
          <a:p>
            <a:pPr lvl="1"/>
            <a:r>
              <a:rPr lang="en-ZA" dirty="0"/>
              <a:t>Not simply a discounted levy</a:t>
            </a:r>
          </a:p>
          <a:p>
            <a:r>
              <a:rPr lang="en-ZA" dirty="0"/>
              <a:t>In principle, an open call for applications on website </a:t>
            </a:r>
          </a:p>
          <a:p>
            <a:r>
              <a:rPr lang="en-ZA" dirty="0"/>
              <a:t>Renewal on 3-year cycle, following submission of a report</a:t>
            </a:r>
          </a:p>
          <a:p>
            <a:pPr lvl="1"/>
            <a:r>
              <a:rPr lang="en-ZA" dirty="0"/>
              <a:t>Can morph into full membership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06C940-F488-4AE0-9E25-73310ED6D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14</a:t>
            </a:fld>
            <a:endParaRPr lang="en-Z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0F008D-36DD-C21F-E6DB-FE62CAE959FC}"/>
              </a:ext>
            </a:extLst>
          </p:cNvPr>
          <p:cNvSpPr/>
          <p:nvPr/>
        </p:nvSpPr>
        <p:spPr>
          <a:xfrm>
            <a:off x="8799182" y="4742468"/>
            <a:ext cx="1095469" cy="21429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dirty="0">
                <a:solidFill>
                  <a:srgbClr val="C00000"/>
                </a:solidFill>
              </a:rPr>
              <a:t>Action item</a:t>
            </a:r>
          </a:p>
        </p:txBody>
      </p:sp>
    </p:spTree>
    <p:extLst>
      <p:ext uri="{BB962C8B-B14F-4D97-AF65-F5344CB8AC3E}">
        <p14:creationId xmlns:p14="http://schemas.microsoft.com/office/powerpoint/2010/main" val="521671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CBE4E7-B51D-12C6-9E17-8C1C27C09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15</a:t>
            </a:fld>
            <a:endParaRPr lang="en-Z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5D28F6-3476-693E-D7F4-64AB5F1F914D}"/>
              </a:ext>
            </a:extLst>
          </p:cNvPr>
          <p:cNvSpPr/>
          <p:nvPr/>
        </p:nvSpPr>
        <p:spPr>
          <a:xfrm>
            <a:off x="786809" y="1222744"/>
            <a:ext cx="3009014" cy="10313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/>
              <a:t>Regional Physics Cooperative of Heads of Physics Departments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76130A-87BB-4345-BB09-D6CA3625E84B}"/>
              </a:ext>
            </a:extLst>
          </p:cNvPr>
          <p:cNvSpPr/>
          <p:nvPr/>
        </p:nvSpPr>
        <p:spPr>
          <a:xfrm>
            <a:off x="7807842" y="1222744"/>
            <a:ext cx="3009014" cy="10313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/>
              <a:t>Long term Goal: Regional Physical Society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F8BE03E7-3108-1E18-BC3C-2345D1647E40}"/>
              </a:ext>
            </a:extLst>
          </p:cNvPr>
          <p:cNvSpPr/>
          <p:nvPr/>
        </p:nvSpPr>
        <p:spPr>
          <a:xfrm>
            <a:off x="4892749" y="1488557"/>
            <a:ext cx="1818167" cy="499731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Arrow: Curved Up 8">
            <a:extLst>
              <a:ext uri="{FF2B5EF4-FFF2-40B4-BE49-F238E27FC236}">
                <a16:creationId xmlns:a16="http://schemas.microsoft.com/office/drawing/2014/main" id="{0297F199-09E3-C46E-6B92-A2E3A474621B}"/>
              </a:ext>
            </a:extLst>
          </p:cNvPr>
          <p:cNvSpPr/>
          <p:nvPr/>
        </p:nvSpPr>
        <p:spPr>
          <a:xfrm>
            <a:off x="2966484" y="2670470"/>
            <a:ext cx="6485860" cy="1933429"/>
          </a:xfrm>
          <a:prstGeom prst="curved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798BAF-9D3D-1979-51E1-02E4D22293C8}"/>
              </a:ext>
            </a:extLst>
          </p:cNvPr>
          <p:cNvSpPr/>
          <p:nvPr/>
        </p:nvSpPr>
        <p:spPr>
          <a:xfrm>
            <a:off x="1778295" y="3429000"/>
            <a:ext cx="2376377" cy="60605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/>
              <a:t>IUPAP ATM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2B6B3C-F1BB-5AE6-EE46-92BD64A8F473}"/>
              </a:ext>
            </a:extLst>
          </p:cNvPr>
          <p:cNvSpPr/>
          <p:nvPr/>
        </p:nvSpPr>
        <p:spPr>
          <a:xfrm>
            <a:off x="8124160" y="3429000"/>
            <a:ext cx="2376377" cy="60605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/>
              <a:t>IUPAP Full membership</a:t>
            </a:r>
          </a:p>
        </p:txBody>
      </p:sp>
    </p:spTree>
    <p:extLst>
      <p:ext uri="{BB962C8B-B14F-4D97-AF65-F5344CB8AC3E}">
        <p14:creationId xmlns:p14="http://schemas.microsoft.com/office/powerpoint/2010/main" val="258579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50E60-44DB-F7BE-ECC0-847001DD9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[1] Nepal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67C49-4D7E-EB97-0735-F96956DF2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/>
              <a:t>Nepal is an important test case</a:t>
            </a:r>
          </a:p>
          <a:p>
            <a:pPr lvl="1"/>
            <a:r>
              <a:rPr lang="en-ZA" dirty="0"/>
              <a:t>Thanks to Nilam Shrestha</a:t>
            </a:r>
          </a:p>
          <a:p>
            <a:r>
              <a:rPr lang="en-ZA" dirty="0"/>
              <a:t>IUPAP and Nepalese Physical Society must work strongly together to help develop physics in Nepal</a:t>
            </a:r>
          </a:p>
          <a:p>
            <a:pPr lvl="1"/>
            <a:r>
              <a:rPr lang="en-ZA" dirty="0">
                <a:solidFill>
                  <a:srgbClr val="FF0000"/>
                </a:solidFill>
              </a:rPr>
              <a:t>Spin-off effects in the region</a:t>
            </a:r>
          </a:p>
          <a:p>
            <a:r>
              <a:rPr lang="en-ZA" dirty="0"/>
              <a:t>Work with other physics organisations in the region, also internationally</a:t>
            </a:r>
          </a:p>
          <a:p>
            <a:r>
              <a:rPr lang="en-ZA" dirty="0"/>
              <a:t>In 2026, we will assess progress made</a:t>
            </a:r>
          </a:p>
          <a:p>
            <a:pPr lvl="1"/>
            <a:r>
              <a:rPr lang="en-ZA" dirty="0"/>
              <a:t>Nepal hosted International Conference of Physics for Sustainable Energy 2023</a:t>
            </a:r>
          </a:p>
          <a:p>
            <a:pPr lvl="1"/>
            <a:r>
              <a:rPr lang="en-ZA" dirty="0"/>
              <a:t>Nepal representative on WG21</a:t>
            </a:r>
          </a:p>
          <a:p>
            <a:pPr lvl="1"/>
            <a:r>
              <a:rPr lang="en-ZA" dirty="0"/>
              <a:t>Nepal associate member of C13 or C14 </a:t>
            </a:r>
          </a:p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861286-BD00-2BDA-52E5-D43D70E57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16</a:t>
            </a:fld>
            <a:endParaRPr lang="en-Z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07531A-1A27-DC5D-74AC-2DC5FFD021C6}"/>
              </a:ext>
            </a:extLst>
          </p:cNvPr>
          <p:cNvSpPr/>
          <p:nvPr/>
        </p:nvSpPr>
        <p:spPr>
          <a:xfrm>
            <a:off x="6483999" y="5812510"/>
            <a:ext cx="1095469" cy="21429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dirty="0">
                <a:solidFill>
                  <a:srgbClr val="C00000"/>
                </a:solidFill>
              </a:rPr>
              <a:t>Action item</a:t>
            </a:r>
          </a:p>
        </p:txBody>
      </p:sp>
    </p:spTree>
    <p:extLst>
      <p:ext uri="{BB962C8B-B14F-4D97-AF65-F5344CB8AC3E}">
        <p14:creationId xmlns:p14="http://schemas.microsoft.com/office/powerpoint/2010/main" val="2424379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205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0" name="Picture 2" descr="The South Pacific Islands | Beautiful Pacific">
            <a:extLst>
              <a:ext uri="{FF2B5EF4-FFF2-40B4-BE49-F238E27FC236}">
                <a16:creationId xmlns:a16="http://schemas.microsoft.com/office/drawing/2014/main" id="{C1727B75-3780-786C-8D0B-A628FD5880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4" b="1263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A972CB-4836-0F46-AA0C-27198DEEE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19074B7-4224-4A18-8DD2-A27A7E330FC7}" type="slidenum">
              <a:rPr lang="en-ZA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Z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060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50E60-44DB-F7BE-ECC0-847001DD9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[2] Pacific Island 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67C49-4D7E-EB97-0735-F96956DF2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National University of Samoa (NUS) as a regional coordinating institution </a:t>
            </a:r>
          </a:p>
          <a:p>
            <a:pPr lvl="1"/>
            <a:r>
              <a:rPr lang="en-ZA" dirty="0"/>
              <a:t>Thanks to Gabriel Bioletti and David Hutchinson</a:t>
            </a:r>
          </a:p>
          <a:p>
            <a:pPr lvl="1"/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Connecting with Fiji, Tonga and other island nations</a:t>
            </a:r>
            <a:endParaRPr lang="en-ZA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ZA" dirty="0"/>
              <a:t>IUPAP, NIP, Australian Academy of Science, APS, French Physical Society partners</a:t>
            </a:r>
          </a:p>
          <a:p>
            <a:r>
              <a:rPr lang="en-ZA" dirty="0"/>
              <a:t>Plan for major workshop in 2025 on Energy for the Future</a:t>
            </a:r>
          </a:p>
          <a:p>
            <a:pPr lvl="1"/>
            <a:r>
              <a:rPr lang="en-ZA" dirty="0"/>
              <a:t>Energy is a pressing issue for local communities</a:t>
            </a:r>
          </a:p>
          <a:p>
            <a:pPr lvl="1"/>
            <a:r>
              <a:rPr lang="en-ZA" dirty="0"/>
              <a:t>LOC is being formed</a:t>
            </a:r>
          </a:p>
          <a:p>
            <a:pPr lvl="1"/>
            <a:r>
              <a:rPr lang="en-ZA" dirty="0"/>
              <a:t>Involve </a:t>
            </a:r>
            <a:r>
              <a:rPr lang="en-ZA" dirty="0" err="1"/>
              <a:t>rangatahi</a:t>
            </a:r>
            <a:r>
              <a:rPr lang="en-ZA" dirty="0"/>
              <a:t> (youth) aimed at late high school/early university-aged students</a:t>
            </a:r>
          </a:p>
          <a:p>
            <a:pPr lvl="1"/>
            <a:r>
              <a:rPr lang="en-ZA" sz="2400" dirty="0"/>
              <a:t>Preparing a Mission Statement</a:t>
            </a:r>
          </a:p>
          <a:p>
            <a:pPr lvl="1"/>
            <a:r>
              <a:rPr lang="en-ZA" sz="2400" dirty="0"/>
              <a:t>Preparing a budget</a:t>
            </a:r>
          </a:p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861286-BD00-2BDA-52E5-D43D70E57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399342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51422-B3E5-143F-0276-8391CEC83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[3] Southern African physics cooperative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DEAF3-1418-09AC-3F59-FC1D344ED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ZA" dirty="0"/>
              <a:t>SAIP to play a coordinating role</a:t>
            </a:r>
          </a:p>
          <a:p>
            <a:pPr lvl="1"/>
            <a:r>
              <a:rPr lang="en-ZA" dirty="0"/>
              <a:t>Thanks to Rudolph Erasmus, Azwinndini Muronga </a:t>
            </a:r>
          </a:p>
          <a:p>
            <a:pPr lvl="1"/>
            <a:r>
              <a:rPr lang="en-ZA" dirty="0"/>
              <a:t>IUPAP, APS, </a:t>
            </a:r>
            <a:r>
              <a:rPr lang="en-ZA" dirty="0" err="1"/>
              <a:t>AfPS</a:t>
            </a:r>
            <a:r>
              <a:rPr lang="en-ZA" dirty="0"/>
              <a:t> partners</a:t>
            </a:r>
          </a:p>
          <a:p>
            <a:r>
              <a:rPr lang="en-ZA" dirty="0"/>
              <a:t>First consultative forum on co-creating the Southern Africa Physics Network (</a:t>
            </a:r>
            <a:r>
              <a:rPr lang="en-ZA" dirty="0" err="1"/>
              <a:t>SAPhysNet</a:t>
            </a:r>
            <a:r>
              <a:rPr lang="en-ZA" dirty="0"/>
              <a:t>) on 5 July 2024</a:t>
            </a:r>
          </a:p>
          <a:p>
            <a:r>
              <a:rPr lang="en-ZA" dirty="0"/>
              <a:t>Grow physics cooperation in region, address problems of regional importance</a:t>
            </a:r>
          </a:p>
          <a:p>
            <a:pPr lvl="1"/>
            <a:r>
              <a:rPr lang="en-ZA" dirty="0">
                <a:solidFill>
                  <a:srgbClr val="FF0000"/>
                </a:solidFill>
              </a:rPr>
              <a:t>DSI/NRF have expressed strong support</a:t>
            </a:r>
          </a:p>
          <a:p>
            <a:pPr lvl="1"/>
            <a:r>
              <a:rPr lang="en-ZA" dirty="0">
                <a:solidFill>
                  <a:srgbClr val="FF0000"/>
                </a:solidFill>
              </a:rPr>
              <a:t>Aligned with strategies of DSI, SADC, AU</a:t>
            </a:r>
          </a:p>
          <a:p>
            <a:pPr lvl="1"/>
            <a:r>
              <a:rPr lang="en-ZA" sz="2400" dirty="0">
                <a:solidFill>
                  <a:srgbClr val="FF0000"/>
                </a:solidFill>
              </a:rPr>
              <a:t>Role of Science, Technology, and Innovation (STI) in achieving sustainable socioeconomic development</a:t>
            </a:r>
          </a:p>
          <a:p>
            <a:r>
              <a:rPr lang="en-ZA" dirty="0"/>
              <a:t>A task team has been established to drive the establishment of the cooperative</a:t>
            </a:r>
          </a:p>
          <a:p>
            <a:pPr lvl="1"/>
            <a:r>
              <a:rPr lang="en-ZA" dirty="0"/>
              <a:t>Develop </a:t>
            </a:r>
            <a:r>
              <a:rPr lang="en-ZA" dirty="0" err="1"/>
              <a:t>ToR’s</a:t>
            </a:r>
            <a:r>
              <a:rPr lang="en-ZA" dirty="0"/>
              <a:t> for cooperative</a:t>
            </a:r>
          </a:p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E52FCB-4EA7-2A30-4562-DAC895296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19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75368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52973-B4B8-7DB8-6B47-6885545D4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Strategic vs Administration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E258A-9EE6-27F4-D007-46265F098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/>
              <a:t>VP Membership and Development responsible for strategic engagements and negotiations </a:t>
            </a:r>
          </a:p>
          <a:p>
            <a:pPr lvl="1"/>
            <a:r>
              <a:rPr lang="en-ZA" dirty="0"/>
              <a:t>New members </a:t>
            </a:r>
          </a:p>
          <a:p>
            <a:pPr lvl="1"/>
            <a:r>
              <a:rPr lang="en-ZA" dirty="0"/>
              <a:t>Defaulting members</a:t>
            </a:r>
          </a:p>
          <a:p>
            <a:pPr lvl="1"/>
            <a:r>
              <a:rPr lang="en-ZA" dirty="0"/>
              <a:t>Excluded members</a:t>
            </a:r>
          </a:p>
          <a:p>
            <a:r>
              <a:rPr lang="en-ZA" dirty="0"/>
              <a:t>IUPAP Secretariat responsible for administration</a:t>
            </a:r>
          </a:p>
          <a:p>
            <a:pPr lvl="1"/>
            <a:r>
              <a:rPr lang="en-ZA" dirty="0"/>
              <a:t>Keep current records of Adhering Body and Liaison Chairs</a:t>
            </a:r>
          </a:p>
          <a:p>
            <a:pPr lvl="1"/>
            <a:r>
              <a:rPr lang="en-ZA" dirty="0"/>
              <a:t>Roll out negotiated arrangements for new members and resumption of old membership as per signed MoU</a:t>
            </a:r>
          </a:p>
          <a:p>
            <a:pPr lvl="1"/>
            <a:r>
              <a:rPr lang="en-ZA" dirty="0"/>
              <a:t>Issues invoices and receives dues</a:t>
            </a:r>
          </a:p>
          <a:p>
            <a:pPr lvl="1"/>
            <a:r>
              <a:rPr lang="en-ZA" dirty="0"/>
              <a:t>Etc </a:t>
            </a:r>
          </a:p>
          <a:p>
            <a:pPr lvl="1"/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8E29C-DB88-F0E8-63C4-84A0C18AB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66235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51422-B3E5-143F-0276-8391CEC83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[4] Eastern African physics cooperative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DEAF3-1418-09AC-3F59-FC1D344ED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EAIFR can play a coordinating role</a:t>
            </a:r>
          </a:p>
          <a:p>
            <a:r>
              <a:rPr lang="en-ZA" dirty="0"/>
              <a:t>IUPAP, ICTP, </a:t>
            </a:r>
            <a:r>
              <a:rPr lang="en-ZA" dirty="0" err="1"/>
              <a:t>IoP</a:t>
            </a:r>
            <a:r>
              <a:rPr lang="en-ZA" dirty="0"/>
              <a:t>, SAIP, APS, </a:t>
            </a:r>
            <a:r>
              <a:rPr lang="en-ZA" dirty="0" err="1"/>
              <a:t>AfPS</a:t>
            </a:r>
            <a:r>
              <a:rPr lang="en-ZA" dirty="0"/>
              <a:t> partners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E52FCB-4EA7-2A30-4562-DAC895296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20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254245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51422-B3E5-143F-0276-8391CEC83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[5] ATM member in Latin America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DEAF3-1418-09AC-3F59-FC1D344ED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Leave this to incoming President and incoming VP Membership and Development to pursue further</a:t>
            </a:r>
          </a:p>
          <a:p>
            <a:pPr lvl="1"/>
            <a:r>
              <a:rPr lang="en-ZA" dirty="0">
                <a:solidFill>
                  <a:srgbClr val="FF0000"/>
                </a:solidFill>
              </a:rPr>
              <a:t>Can be a single ATM country as with Nepal or</a:t>
            </a:r>
          </a:p>
          <a:p>
            <a:pPr lvl="1"/>
            <a:r>
              <a:rPr lang="en-ZA" dirty="0">
                <a:solidFill>
                  <a:srgbClr val="FF0000"/>
                </a:solidFill>
              </a:rPr>
              <a:t>Can be a regional physics cooperative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E52FCB-4EA7-2A30-4562-DAC895296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21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312234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2EB20-D9E0-4FD3-A9E4-68E5EEB75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Time to say goodbye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68990-5DD7-48BB-840E-A53257363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I will rotate off the Council at conclusion of GA 2024</a:t>
            </a:r>
          </a:p>
          <a:p>
            <a:pPr lvl="1"/>
            <a:r>
              <a:rPr lang="en-ZA" dirty="0"/>
              <a:t>Remain Chair of WG21 until Oct 2026, major conference in 2027</a:t>
            </a:r>
          </a:p>
          <a:p>
            <a:r>
              <a:rPr lang="en-ZA" dirty="0"/>
              <a:t>Establish Membership Committee </a:t>
            </a:r>
          </a:p>
          <a:p>
            <a:pPr lvl="1"/>
            <a:r>
              <a:rPr lang="en-ZA" dirty="0"/>
              <a:t>I am happy to lend support to new incoming VP Membership and Development </a:t>
            </a:r>
          </a:p>
          <a:p>
            <a:r>
              <a:rPr lang="en-ZA" dirty="0"/>
              <a:t>Many thanks to Kennedy Reed, Michel Spiro, Bruce Mckellar, Jens Vigen</a:t>
            </a:r>
          </a:p>
          <a:p>
            <a:pPr lvl="1"/>
            <a:r>
              <a:rPr lang="en-ZA" dirty="0">
                <a:solidFill>
                  <a:srgbClr val="FF0000"/>
                </a:solidFill>
              </a:rPr>
              <a:t>Singapore Office</a:t>
            </a:r>
          </a:p>
          <a:p>
            <a:pPr lvl="1"/>
            <a:r>
              <a:rPr lang="en-ZA" dirty="0">
                <a:solidFill>
                  <a:srgbClr val="FF0000"/>
                </a:solidFill>
              </a:rPr>
              <a:t>Trieste Office</a:t>
            </a:r>
          </a:p>
          <a:p>
            <a:r>
              <a:rPr lang="en-ZA" dirty="0"/>
              <a:t>Thanks to Edmund </a:t>
            </a:r>
            <a:r>
              <a:rPr lang="en-ZA" dirty="0" err="1"/>
              <a:t>Zingu</a:t>
            </a:r>
            <a:r>
              <a:rPr lang="en-ZA" dirty="0"/>
              <a:t>, Manfred </a:t>
            </a:r>
            <a:r>
              <a:rPr lang="en-ZA" dirty="0" err="1"/>
              <a:t>Hellberg</a:t>
            </a:r>
            <a:r>
              <a:rPr lang="en-ZA" dirty="0"/>
              <a:t>, Igle Gledhill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C7B98-E5F1-4F4B-9D5A-BA9B54AC1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22</a:t>
            </a:fld>
            <a:endParaRPr lang="en-Z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8A4D0-7DD5-863A-324E-4AD0F2AC7E8C}"/>
              </a:ext>
            </a:extLst>
          </p:cNvPr>
          <p:cNvSpPr/>
          <p:nvPr/>
        </p:nvSpPr>
        <p:spPr>
          <a:xfrm>
            <a:off x="6096000" y="2866573"/>
            <a:ext cx="1095469" cy="21429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dirty="0">
                <a:solidFill>
                  <a:srgbClr val="C00000"/>
                </a:solidFill>
              </a:rPr>
              <a:t>Action item</a:t>
            </a:r>
          </a:p>
        </p:txBody>
      </p:sp>
    </p:spTree>
    <p:extLst>
      <p:ext uri="{BB962C8B-B14F-4D97-AF65-F5344CB8AC3E}">
        <p14:creationId xmlns:p14="http://schemas.microsoft.com/office/powerpoint/2010/main" val="2661200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D142E-8969-411A-A59C-601531086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Defaulting members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F6809-EB7C-4E41-AD2A-2D397F472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4340"/>
            <a:ext cx="10515600" cy="4351338"/>
          </a:xfrm>
        </p:spPr>
        <p:txBody>
          <a:bodyPr>
            <a:normAutofit/>
          </a:bodyPr>
          <a:lstStyle/>
          <a:p>
            <a:r>
              <a:rPr lang="en-ZA" sz="2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 the time leading to the Centenary Celebration, it was felt that IUPAP should be lenient in dealing with defaulting members</a:t>
            </a:r>
          </a:p>
          <a:p>
            <a:r>
              <a:rPr lang="en-ZA" sz="2200" dirty="0">
                <a:latin typeface="Calibri" panose="020F0502020204030204" pitchFamily="34" charset="0"/>
              </a:rPr>
              <a:t>However, perennially defaulting members were ‘given notice’ at the 2023 GA to make arrangements to meet their obligations or else they will be formally excluded at the 2024 GA in China.</a:t>
            </a:r>
          </a:p>
          <a:p>
            <a:r>
              <a:rPr lang="en-ZA" sz="2200" dirty="0">
                <a:latin typeface="Calibri" panose="020F0502020204030204" pitchFamily="34" charset="0"/>
              </a:rPr>
              <a:t>We made arrangements with some countries, e.g. Nigeria, Jordan, etc. </a:t>
            </a:r>
          </a:p>
          <a:p>
            <a:pPr lvl="1"/>
            <a:r>
              <a:rPr lang="en-ZA" sz="1800" dirty="0">
                <a:solidFill>
                  <a:srgbClr val="C00000"/>
                </a:solidFill>
                <a:latin typeface="Calibri" panose="020F0502020204030204" pitchFamily="34" charset="0"/>
              </a:rPr>
              <a:t>Signed new MoU underscoring new commitments.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A23723-2463-4054-9A32-696B11B25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55972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D142E-8969-411A-A59C-601531086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Exclusion from the Union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F6809-EB7C-4E41-AD2A-2D397F472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4340"/>
            <a:ext cx="10515600" cy="4351338"/>
          </a:xfrm>
        </p:spPr>
        <p:txBody>
          <a:bodyPr>
            <a:normAutofit/>
          </a:bodyPr>
          <a:lstStyle/>
          <a:p>
            <a:r>
              <a:rPr lang="en-ZA" sz="2200" dirty="0">
                <a:latin typeface="Calibri" panose="020F0502020204030204" pitchFamily="34" charset="0"/>
              </a:rPr>
              <a:t>All other countries who have not been fully paid up for past 6 years should be formally excluded from the Union on the following conditions</a:t>
            </a:r>
          </a:p>
          <a:p>
            <a:pPr lvl="1"/>
            <a:r>
              <a:rPr lang="en-ZA" sz="1800" dirty="0">
                <a:solidFill>
                  <a:srgbClr val="C00000"/>
                </a:solidFill>
                <a:latin typeface="Calibri" panose="020F0502020204030204" pitchFamily="34" charset="0"/>
              </a:rPr>
              <a:t>They should be informed of their exclusion and the consequences thereof</a:t>
            </a:r>
          </a:p>
          <a:p>
            <a:pPr lvl="1"/>
            <a:r>
              <a:rPr lang="en-ZA" sz="1800" dirty="0">
                <a:solidFill>
                  <a:srgbClr val="C00000"/>
                </a:solidFill>
                <a:latin typeface="Calibri" panose="020F0502020204030204" pitchFamily="34" charset="0"/>
              </a:rPr>
              <a:t>Their debt should be capped for a 6 years period for 1 unit (CHF 15 000 in current terms)</a:t>
            </a:r>
          </a:p>
          <a:p>
            <a:pPr lvl="1"/>
            <a:r>
              <a:rPr lang="en-ZA" sz="1800" dirty="0">
                <a:solidFill>
                  <a:srgbClr val="C00000"/>
                </a:solidFill>
                <a:latin typeface="Calibri" panose="020F0502020204030204" pitchFamily="34" charset="0"/>
              </a:rPr>
              <a:t>IUPAP continues to communicate with them, keeps them connected with the work of the Union</a:t>
            </a:r>
          </a:p>
          <a:p>
            <a:pPr lvl="1"/>
            <a:r>
              <a:rPr lang="en-ZA" sz="1800" dirty="0">
                <a:solidFill>
                  <a:srgbClr val="C00000"/>
                </a:solidFill>
                <a:latin typeface="Calibri" panose="020F0502020204030204" pitchFamily="34" charset="0"/>
              </a:rPr>
              <a:t>VP Membership and Development through Membership Committee continues to engage with them, develop plan for resumption of full membership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A23723-2463-4054-9A32-696B11B25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4</a:t>
            </a:fld>
            <a:endParaRPr lang="en-Z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36FAD8-CAFB-60A2-8902-B00954DB79C3}"/>
              </a:ext>
            </a:extLst>
          </p:cNvPr>
          <p:cNvSpPr/>
          <p:nvPr/>
        </p:nvSpPr>
        <p:spPr>
          <a:xfrm>
            <a:off x="7384915" y="1898968"/>
            <a:ext cx="1095469" cy="21429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dirty="0">
                <a:solidFill>
                  <a:srgbClr val="C00000"/>
                </a:solidFill>
              </a:rPr>
              <a:t>Action item</a:t>
            </a:r>
          </a:p>
        </p:txBody>
      </p:sp>
    </p:spTree>
    <p:extLst>
      <p:ext uri="{BB962C8B-B14F-4D97-AF65-F5344CB8AC3E}">
        <p14:creationId xmlns:p14="http://schemas.microsoft.com/office/powerpoint/2010/main" val="1611942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F34D4-73AE-08F2-5077-49A3E4ADF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Membership Committee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79ACD-2A84-1FD5-44A6-AAADA1F87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Membership Committee was agreed to at 2023 GA</a:t>
            </a:r>
          </a:p>
          <a:p>
            <a:pPr lvl="1"/>
            <a:r>
              <a:rPr lang="en-ZA" dirty="0"/>
              <a:t>VP Membership and Development (Chair)</a:t>
            </a:r>
          </a:p>
          <a:p>
            <a:pPr lvl="1"/>
            <a:r>
              <a:rPr lang="en-ZA" dirty="0"/>
              <a:t>VP Membership and Development past</a:t>
            </a:r>
          </a:p>
          <a:p>
            <a:pPr lvl="1"/>
            <a:r>
              <a:rPr lang="en-ZA" dirty="0"/>
              <a:t>Jens Vigen </a:t>
            </a:r>
          </a:p>
          <a:p>
            <a:pPr lvl="1"/>
            <a:r>
              <a:rPr lang="en-ZA" dirty="0"/>
              <a:t>Gabriella Mara</a:t>
            </a:r>
          </a:p>
          <a:p>
            <a:r>
              <a:rPr lang="en-ZA" dirty="0"/>
              <a:t>Will meet regularly to strategize on how to deal with members in arrears of between 3 and 6yrs </a:t>
            </a:r>
          </a:p>
          <a:p>
            <a:pPr lvl="1"/>
            <a:r>
              <a:rPr lang="en-ZA" dirty="0"/>
              <a:t>Will have engagements with such defaulting members to work out a mutually agreeable plan</a:t>
            </a:r>
          </a:p>
        </p:txBody>
      </p:sp>
    </p:spTree>
    <p:extLst>
      <p:ext uri="{BB962C8B-B14F-4D97-AF65-F5344CB8AC3E}">
        <p14:creationId xmlns:p14="http://schemas.microsoft.com/office/powerpoint/2010/main" val="1233967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239B6-CEAD-E92A-37E7-B41D75013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Rights of defaulting members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33281-1370-9F7D-4DD4-E2762E2E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No voting rights for members in arrears of between 3 and 6yrs </a:t>
            </a:r>
          </a:p>
          <a:p>
            <a:r>
              <a:rPr lang="en-ZA" dirty="0"/>
              <a:t>Does not form part of the quorum for voting at the GA</a:t>
            </a:r>
          </a:p>
          <a:p>
            <a:r>
              <a:rPr lang="en-ZA" dirty="0"/>
              <a:t>May continue to serve on Commissions and WG’s</a:t>
            </a:r>
          </a:p>
        </p:txBody>
      </p:sp>
    </p:spTree>
    <p:extLst>
      <p:ext uri="{BB962C8B-B14F-4D97-AF65-F5344CB8AC3E}">
        <p14:creationId xmlns:p14="http://schemas.microsoft.com/office/powerpoint/2010/main" val="1716617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43632-D7A2-5395-9EEB-D04E3D7C6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Resumption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B3ECC-5974-8197-4A0A-34E2F50E1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An example of a resumption plan (each case to be negotiated individually)</a:t>
            </a:r>
          </a:p>
          <a:p>
            <a:pPr lvl="1"/>
            <a:r>
              <a:rPr lang="en-ZA" dirty="0"/>
              <a:t>Year 1: pay 0% cost of 1 unit</a:t>
            </a:r>
          </a:p>
          <a:p>
            <a:pPr lvl="1"/>
            <a:r>
              <a:rPr lang="en-ZA" dirty="0"/>
              <a:t>Year 2: pay 50% cost of 1 unit</a:t>
            </a:r>
          </a:p>
          <a:p>
            <a:pPr lvl="1"/>
            <a:r>
              <a:rPr lang="en-ZA" dirty="0"/>
              <a:t>Year 3 and onwards: pay 100% of cost of 1 unit</a:t>
            </a:r>
          </a:p>
          <a:p>
            <a:pPr lvl="1"/>
            <a:r>
              <a:rPr lang="en-ZA" dirty="0"/>
              <a:t>Year 6: if above has been adhered to, the debt is officially written of in the books of the IUPAP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FC7D20-6D44-76A4-68DD-1B1B29365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87298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C9406-C7EA-F699-0DE2-FEB40C068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Members at different stages of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F17D36-080C-D2A8-2152-7DAC842D0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Current fully paid up members</a:t>
            </a:r>
          </a:p>
          <a:p>
            <a:r>
              <a:rPr lang="en-ZA" dirty="0"/>
              <a:t>New members</a:t>
            </a:r>
          </a:p>
          <a:p>
            <a:r>
              <a:rPr lang="en-ZA" dirty="0"/>
              <a:t>Potentially new members</a:t>
            </a:r>
          </a:p>
          <a:p>
            <a:r>
              <a:rPr lang="en-ZA" dirty="0"/>
              <a:t>Defaulting members</a:t>
            </a:r>
          </a:p>
          <a:p>
            <a:r>
              <a:rPr lang="en-ZA" dirty="0"/>
              <a:t>Excluded members</a:t>
            </a:r>
          </a:p>
          <a:p>
            <a:r>
              <a:rPr lang="en-ZA" dirty="0"/>
              <a:t>Developing members (ATM’s)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28F486-9911-4BE0-30EC-0A30D2C5A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27279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D142E-8969-411A-A59C-601531086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>
                <a:solidFill>
                  <a:srgbClr val="C00000"/>
                </a:solidFill>
              </a:rPr>
              <a:t>Keep current IUPAP membership intact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F6809-EB7C-4E41-AD2A-2D397F472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0960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ZA" dirty="0"/>
              <a:t>About 65 members (195 countries, i.e., 1/3 global membership)</a:t>
            </a:r>
          </a:p>
          <a:p>
            <a:r>
              <a:rPr lang="en-ZA" dirty="0"/>
              <a:t>Cannot afford to neglect interests of our paying members</a:t>
            </a:r>
          </a:p>
          <a:p>
            <a:pPr lvl="1"/>
            <a:r>
              <a:rPr lang="en-ZA" dirty="0"/>
              <a:t>Must continue with one-on-one engagements on 3-year cycle</a:t>
            </a:r>
          </a:p>
          <a:p>
            <a:pPr lvl="2"/>
            <a:r>
              <a:rPr lang="en-ZA" dirty="0">
                <a:solidFill>
                  <a:srgbClr val="FF0000"/>
                </a:solidFill>
              </a:rPr>
              <a:t>Encourage proposals for new activities, new initiatives from Liaison Committees, not just Executive Council, Commissions and WG’s</a:t>
            </a:r>
          </a:p>
          <a:p>
            <a:pPr lvl="1"/>
            <a:r>
              <a:rPr lang="en-ZA" dirty="0"/>
              <a:t>Members must readily see direct benefits and not lose interest in IUPAP</a:t>
            </a:r>
          </a:p>
          <a:p>
            <a:pPr lvl="1"/>
            <a:r>
              <a:rPr lang="en-ZA" dirty="0"/>
              <a:t>IUPAP should remain relevant to its members even as these times change</a:t>
            </a:r>
          </a:p>
          <a:p>
            <a:pPr lvl="2"/>
            <a:r>
              <a:rPr lang="en-ZA" dirty="0">
                <a:solidFill>
                  <a:srgbClr val="FF0000"/>
                </a:solidFill>
              </a:rPr>
              <a:t>The world is not static</a:t>
            </a:r>
          </a:p>
          <a:p>
            <a:pPr lvl="2"/>
            <a:r>
              <a:rPr lang="en-ZA" dirty="0">
                <a:solidFill>
                  <a:srgbClr val="FF0000"/>
                </a:solidFill>
              </a:rPr>
              <a:t>IUPAP must adapt to changing times</a:t>
            </a:r>
          </a:p>
          <a:p>
            <a:pPr lvl="2"/>
            <a:r>
              <a:rPr lang="en-ZA" dirty="0">
                <a:solidFill>
                  <a:srgbClr val="FF0000"/>
                </a:solidFill>
              </a:rPr>
              <a:t>The work of IUPAP must be communicated to membership </a:t>
            </a:r>
            <a:r>
              <a:rPr lang="en-ZA" u="sng" dirty="0">
                <a:solidFill>
                  <a:srgbClr val="FF0000"/>
                </a:solidFill>
              </a:rPr>
              <a:t>and beyond</a:t>
            </a:r>
          </a:p>
          <a:p>
            <a:pPr lvl="1"/>
            <a:r>
              <a:rPr lang="en-ZA" dirty="0"/>
              <a:t>Nominations linked to number of units</a:t>
            </a:r>
          </a:p>
          <a:p>
            <a:pPr lvl="2"/>
            <a:r>
              <a:rPr lang="en-ZA" dirty="0">
                <a:solidFill>
                  <a:srgbClr val="FF0000"/>
                </a:solidFill>
              </a:rPr>
              <a:t>Special care for new members</a:t>
            </a:r>
          </a:p>
          <a:p>
            <a:pPr lvl="2"/>
            <a:r>
              <a:rPr lang="en-ZA" dirty="0">
                <a:solidFill>
                  <a:srgbClr val="FF0000"/>
                </a:solidFill>
              </a:rPr>
              <a:t>Senior appointments also linked to countries with stable membership and high number of units</a:t>
            </a:r>
          </a:p>
          <a:p>
            <a:pPr lvl="2"/>
            <a:r>
              <a:rPr lang="en-ZA" dirty="0">
                <a:solidFill>
                  <a:srgbClr val="FF0000"/>
                </a:solidFill>
              </a:rPr>
              <a:t>Reward long-term commitment to IUPAP</a:t>
            </a:r>
          </a:p>
          <a:p>
            <a:pPr marL="457200" lvl="1" indent="0">
              <a:buNone/>
            </a:pP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A23723-2463-4054-9A32-696B11B25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074B7-4224-4A18-8DD2-A27A7E330FC7}" type="slidenum">
              <a:rPr lang="en-ZA" smtClean="0"/>
              <a:t>9</a:t>
            </a:fld>
            <a:endParaRPr lang="en-Z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36FAD8-CAFB-60A2-8902-B00954DB79C3}"/>
              </a:ext>
            </a:extLst>
          </p:cNvPr>
          <p:cNvSpPr/>
          <p:nvPr/>
        </p:nvSpPr>
        <p:spPr>
          <a:xfrm>
            <a:off x="6096000" y="4613848"/>
            <a:ext cx="1095469" cy="21429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dirty="0">
                <a:solidFill>
                  <a:srgbClr val="C00000"/>
                </a:solidFill>
              </a:rPr>
              <a:t>Action item</a:t>
            </a:r>
          </a:p>
        </p:txBody>
      </p:sp>
    </p:spTree>
    <p:extLst>
      <p:ext uri="{BB962C8B-B14F-4D97-AF65-F5344CB8AC3E}">
        <p14:creationId xmlns:p14="http://schemas.microsoft.com/office/powerpoint/2010/main" val="3865805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11273</TotalTime>
  <Words>1369</Words>
  <Application>Microsoft Macintosh PowerPoint</Application>
  <PresentationFormat>Widescreen</PresentationFormat>
  <Paragraphs>178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Membership matters </vt:lpstr>
      <vt:lpstr>Strategic vs Administration</vt:lpstr>
      <vt:lpstr>Defaulting members</vt:lpstr>
      <vt:lpstr>Exclusion from the Union</vt:lpstr>
      <vt:lpstr>Membership Committee</vt:lpstr>
      <vt:lpstr>Rights of defaulting members</vt:lpstr>
      <vt:lpstr>Resumption plan</vt:lpstr>
      <vt:lpstr>Members at different stages of evolution</vt:lpstr>
      <vt:lpstr>Keep current IUPAP membership intact</vt:lpstr>
      <vt:lpstr>Quest for new members</vt:lpstr>
      <vt:lpstr>PowerPoint Presentation</vt:lpstr>
      <vt:lpstr>New membership plan</vt:lpstr>
      <vt:lpstr>Increase number of units</vt:lpstr>
      <vt:lpstr>Associate Territorial Membership (ATM)</vt:lpstr>
      <vt:lpstr>PowerPoint Presentation</vt:lpstr>
      <vt:lpstr>[1] Nepal</vt:lpstr>
      <vt:lpstr>PowerPoint Presentation</vt:lpstr>
      <vt:lpstr>[2] Pacific Island nations</vt:lpstr>
      <vt:lpstr>[3] Southern African physics cooperative</vt:lpstr>
      <vt:lpstr>[4] Eastern African physics cooperative</vt:lpstr>
      <vt:lpstr>[5] ATM member in Latin America</vt:lpstr>
      <vt:lpstr>Time to say goodbye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Membership matters</dc:title>
  <dc:creator>Nithaya Chetty</dc:creator>
  <cp:lastModifiedBy>Jens Vigen</cp:lastModifiedBy>
  <cp:revision>59</cp:revision>
  <dcterms:created xsi:type="dcterms:W3CDTF">2021-10-18T03:40:24Z</dcterms:created>
  <dcterms:modified xsi:type="dcterms:W3CDTF">2024-10-08T00:02:41Z</dcterms:modified>
</cp:coreProperties>
</file>