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5" r:id="rId3"/>
    <p:sldId id="270" r:id="rId4"/>
    <p:sldId id="268" r:id="rId5"/>
    <p:sldId id="258" r:id="rId6"/>
    <p:sldId id="266" r:id="rId7"/>
    <p:sldId id="256" r:id="rId8"/>
    <p:sldId id="264" r:id="rId9"/>
    <p:sldId id="262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743" autoAdjust="0"/>
  </p:normalViewPr>
  <p:slideViewPr>
    <p:cSldViewPr snapToGrid="0" snapToObjects="1">
      <p:cViewPr varScale="1">
        <p:scale>
          <a:sx n="106" d="100"/>
          <a:sy n="106" d="100"/>
        </p:scale>
        <p:origin x="1704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1926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885069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84352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4054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1457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24251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675384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54534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5246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54012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89323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3C4D9D-CE02-9945-A7AB-9E5138AA394A}" type="datetimeFigureOut">
              <a:rPr lang="en-US" smtClean="0"/>
              <a:t>10/6/23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15441-2473-B446-853C-3ADCFADA80AD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61982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communication@iupap.org" TargetMode="External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communication@iupap.or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Screen Shot 2022-01-27 at 15.37.25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43600"/>
            <a:ext cx="6392632" cy="3110109"/>
          </a:xfrm>
          <a:prstGeom prst="rect">
            <a:avLst/>
          </a:prstGeom>
        </p:spPr>
      </p:pic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874162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    </a:t>
            </a:r>
            <a:r>
              <a:rPr lang="it-IT" sz="2400" b="1" dirty="0" err="1">
                <a:solidFill>
                  <a:schemeClr val="accent1">
                    <a:lumMod val="75000"/>
                  </a:schemeClr>
                </a:solidFill>
              </a:rPr>
              <a:t>   EC&amp;CC October 2023</a:t>
            </a:r>
            <a:endParaRPr lang="it-IT" sz="24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857861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shot_20220127-163608__0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89"/>
          <a:stretch/>
        </p:blipFill>
        <p:spPr>
          <a:xfrm rot="294562">
            <a:off x="119750" y="2596094"/>
            <a:ext cx="2722462" cy="2915231"/>
          </a:xfrm>
          <a:prstGeom prst="rect">
            <a:avLst/>
          </a:prstGeom>
        </p:spPr>
      </p:pic>
      <p:pic>
        <p:nvPicPr>
          <p:cNvPr id="15" name="Picture 14" descr="Screen Shot 2022-01-27 at 16.07.3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80754">
            <a:off x="2652323" y="3358432"/>
            <a:ext cx="3098939" cy="1924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201982" y="4729785"/>
            <a:ext cx="947646" cy="76877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17287" y="4733090"/>
            <a:ext cx="768773" cy="768773"/>
          </a:xfrm>
          <a:prstGeom prst="rect">
            <a:avLst/>
          </a:prstGeom>
        </p:spPr>
      </p:pic>
      <p:pic>
        <p:nvPicPr>
          <p:cNvPr id="3074" name="Picture 2" descr="Francesca Zavino, Autore presso OggiScienza - Pagina 2 di 2">
            <a:extLst>
              <a:ext uri="{FF2B5EF4-FFF2-40B4-BE49-F238E27FC236}">
                <a16:creationId xmlns:a16="http://schemas.microsoft.com/office/drawing/2014/main" id="{D6809BB7-236A-914B-83DE-35E2AFDBD2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745" y="1289766"/>
            <a:ext cx="2645457" cy="2645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E94859-74B0-E246-BE51-1C13C002D282}"/>
              </a:ext>
            </a:extLst>
          </p:cNvPr>
          <p:cNvSpPr txBox="1"/>
          <p:nvPr/>
        </p:nvSpPr>
        <p:spPr>
          <a:xfrm>
            <a:off x="6285675" y="4000656"/>
            <a:ext cx="27467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/>
              <a:t>Francesca Zavino </a:t>
            </a:r>
          </a:p>
          <a:p>
            <a:r>
              <a:rPr lang="en-US"/>
              <a:t>communication@iupap.org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EB3A3F4A-14D8-B646-8E19-3E32404E361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177241" y="4712419"/>
            <a:ext cx="852961" cy="832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57386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707994" y="1662575"/>
            <a:ext cx="2850845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Quarterly </a:t>
            </a:r>
            <a:r>
              <a:rPr lang="it-IT" sz="2000" b="1" dirty="0"/>
              <a:t>e-</a:t>
            </a:r>
            <a:r>
              <a:rPr lang="it-IT" sz="2000" dirty="0"/>
              <a:t>newsletter</a:t>
            </a:r>
          </a:p>
          <a:p>
            <a:pPr marL="285750" indent="-285750">
              <a:buFont typeface="Wingdings" pitchFamily="2" charset="2"/>
              <a:buChar char="ü"/>
            </a:pPr>
            <a:endParaRPr lang="it-IT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pdf posted on website</a:t>
            </a:r>
          </a:p>
          <a:p>
            <a:pPr marL="285750" indent="-285750">
              <a:buFont typeface="Wingdings" pitchFamily="2" charset="2"/>
              <a:buChar char="ü"/>
            </a:pPr>
            <a:endParaRPr lang="it-IT" sz="2000" dirty="0"/>
          </a:p>
          <a:p>
            <a:pPr marL="285750" indent="-285750">
              <a:buFont typeface="Wingdings" pitchFamily="2" charset="2"/>
              <a:buChar char="ü"/>
            </a:pPr>
            <a:r>
              <a:rPr lang="it-IT" sz="2000" dirty="0"/>
              <a:t>898 email addresses</a:t>
            </a:r>
          </a:p>
          <a:p>
            <a:r>
              <a:rPr lang="it-IT" sz="2000" dirty="0"/>
              <a:t>	</a:t>
            </a:r>
          </a:p>
          <a:p>
            <a:endParaRPr lang="it-IT" sz="20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91085D1-AC21-FA4B-9682-8DFCACCD51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09" y="1507366"/>
            <a:ext cx="4940349" cy="4104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26330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contents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63285" y="1689495"/>
            <a:ext cx="424542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/>
              <a:t>Q2 - 2023</a:t>
            </a:r>
          </a:p>
          <a:p>
            <a:endParaRPr lang="it-IT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Editorial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Science for Society:  from IYBSSD to IDSSD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8th IUPAP Conference on Women in Physics India, July 10-14 2023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Meet our team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StatPhys29 – Florence (Italy), July 13-18 2025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The African School of Fundamental and Applied Physics (ASFAP) - by Kétévi A. Assamagan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IUPAP Early Career Scientist Prize 2023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IUPAP Open Calls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336C1BB-F308-EA46-BB2D-8FD49022AA55}"/>
              </a:ext>
            </a:extLst>
          </p:cNvPr>
          <p:cNvSpPr txBox="1"/>
          <p:nvPr/>
        </p:nvSpPr>
        <p:spPr>
          <a:xfrm>
            <a:off x="4811488" y="1732832"/>
            <a:ext cx="4245427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600" b="1" dirty="0"/>
              <a:t>Q3 – 2023 </a:t>
            </a:r>
            <a:r>
              <a:rPr lang="it-IT" sz="1600" dirty="0"/>
              <a:t>(to be issued by end of October) </a:t>
            </a:r>
          </a:p>
          <a:p>
            <a:endParaRPr lang="it-IT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Editorial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The 2023 Nobel Prize in Physics - by Philippe Balcou (C17)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100 years from first IUPAP GA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IUPAP Early Career Scientist Prize 2023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Calls: C13 Medal, 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Meet the Team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it-IT" sz="1600" dirty="0"/>
              <a:t>....</a:t>
            </a:r>
          </a:p>
        </p:txBody>
      </p:sp>
    </p:spTree>
    <p:extLst>
      <p:ext uri="{BB962C8B-B14F-4D97-AF65-F5344CB8AC3E}">
        <p14:creationId xmlns:p14="http://schemas.microsoft.com/office/powerpoint/2010/main" val="34847994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544213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e-Newsletter 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F3D91BF1-8776-8244-A71B-76E9DED727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42799"/>
          <a:stretch/>
        </p:blipFill>
        <p:spPr>
          <a:xfrm>
            <a:off x="262554" y="1545646"/>
            <a:ext cx="2428574" cy="39121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0EFB912-F2C2-B84A-B7A2-ABE9DCE71A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97599" y="1759153"/>
            <a:ext cx="5978922" cy="274977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C50EE91-0759-C549-BC9D-48B325D975E9}"/>
              </a:ext>
            </a:extLst>
          </p:cNvPr>
          <p:cNvSpPr txBox="1"/>
          <p:nvPr/>
        </p:nvSpPr>
        <p:spPr>
          <a:xfrm>
            <a:off x="3678620" y="3804745"/>
            <a:ext cx="845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Clicked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BB5474A-3EB4-024C-943C-AD6654F357D0}"/>
              </a:ext>
            </a:extLst>
          </p:cNvPr>
          <p:cNvSpPr txBox="1"/>
          <p:nvPr/>
        </p:nvSpPr>
        <p:spPr>
          <a:xfrm>
            <a:off x="3678620" y="2494497"/>
            <a:ext cx="9332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solidFill>
                  <a:srgbClr val="FF0000"/>
                </a:solidFill>
              </a:rPr>
              <a:t>Opened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EAD55CD-430C-9144-9D6B-035FA857C55F}"/>
              </a:ext>
            </a:extLst>
          </p:cNvPr>
          <p:cNvSpPr txBox="1"/>
          <p:nvPr/>
        </p:nvSpPr>
        <p:spPr>
          <a:xfrm>
            <a:off x="5557667" y="4508930"/>
            <a:ext cx="1003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24 hours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0060E6D0-D834-4047-95F3-F1F32924FA9B}"/>
              </a:ext>
            </a:extLst>
          </p:cNvPr>
          <p:cNvCxnSpPr/>
          <p:nvPr/>
        </p:nvCxnSpPr>
        <p:spPr>
          <a:xfrm>
            <a:off x="6519571" y="4699779"/>
            <a:ext cx="2215653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3BC9CFE-98D7-284B-AECB-DBCC0FE6A068}"/>
              </a:ext>
            </a:extLst>
          </p:cNvPr>
          <p:cNvCxnSpPr>
            <a:cxnSpLocks/>
          </p:cNvCxnSpPr>
          <p:nvPr/>
        </p:nvCxnSpPr>
        <p:spPr>
          <a:xfrm flipH="1">
            <a:off x="3426799" y="4693596"/>
            <a:ext cx="2182123" cy="0"/>
          </a:xfrm>
          <a:prstGeom prst="straightConnector1">
            <a:avLst/>
          </a:prstGeom>
          <a:ln w="34925">
            <a:solidFill>
              <a:schemeClr val="tx1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3B13B47F-7640-0E41-8789-66D8C7F0955F}"/>
              </a:ext>
            </a:extLst>
          </p:cNvPr>
          <p:cNvSpPr/>
          <p:nvPr/>
        </p:nvSpPr>
        <p:spPr>
          <a:xfrm>
            <a:off x="217628" y="1512990"/>
            <a:ext cx="2209888" cy="4022865"/>
          </a:xfrm>
          <a:prstGeom prst="rect">
            <a:avLst/>
          </a:prstGeom>
          <a:noFill/>
          <a:ln w="28575">
            <a:solidFill>
              <a:schemeClr val="accent1">
                <a:shade val="95000"/>
                <a:satMod val="10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053E1FF-2BEE-7E4B-ACA6-B32BED0533EC}"/>
              </a:ext>
            </a:extLst>
          </p:cNvPr>
          <p:cNvSpPr txBox="1"/>
          <p:nvPr/>
        </p:nvSpPr>
        <p:spPr>
          <a:xfrm>
            <a:off x="5787040" y="1598109"/>
            <a:ext cx="462642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2400" b="1" dirty="0"/>
              <a:t>898 email addresses</a:t>
            </a:r>
          </a:p>
          <a:p>
            <a:r>
              <a:rPr lang="it-IT" sz="2400" dirty="0"/>
              <a:t>	. 55% opened</a:t>
            </a:r>
          </a:p>
          <a:p>
            <a:r>
              <a:rPr lang="it-IT" sz="2400" dirty="0"/>
              <a:t>	. 13% clicked on link</a:t>
            </a:r>
          </a:p>
        </p:txBody>
      </p:sp>
    </p:spTree>
    <p:extLst>
      <p:ext uri="{BB962C8B-B14F-4D97-AF65-F5344CB8AC3E}">
        <p14:creationId xmlns:p14="http://schemas.microsoft.com/office/powerpoint/2010/main" val="481710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Facebook page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1354799"/>
            <a:ext cx="4572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A7BF40CB-AC49-8C4D-90FE-69917E48108A}"/>
              </a:ext>
            </a:extLst>
          </p:cNvPr>
          <p:cNvSpPr txBox="1"/>
          <p:nvPr/>
        </p:nvSpPr>
        <p:spPr>
          <a:xfrm>
            <a:off x="344909" y="1775006"/>
            <a:ext cx="4565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/>
              <a:t>Regular Facebook posts (2</a:t>
            </a:r>
            <a:r>
              <a:rPr lang="en-IE" sz="2400"/>
              <a:t>-3</a:t>
            </a:r>
            <a:r>
              <a:rPr lang="en-US" sz="2400"/>
              <a:t>/week)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6C7B83B-AB04-3943-98D7-081A6D02C3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4909" y="3346778"/>
            <a:ext cx="6302829" cy="2001574"/>
          </a:xfrm>
          <a:prstGeom prst="rect">
            <a:avLst/>
          </a:prstGeom>
        </p:spPr>
      </p:pic>
      <p:pic>
        <p:nvPicPr>
          <p:cNvPr id="2" name="Picture 1" descr="Screenshot_20220127-163608__01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689"/>
          <a:stretch/>
        </p:blipFill>
        <p:spPr>
          <a:xfrm>
            <a:off x="5486399" y="936821"/>
            <a:ext cx="3312691" cy="3547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8681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Social media</a:t>
            </a:r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1354799"/>
            <a:ext cx="924817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03D42BE-ACE0-DC41-89CF-215C3353988A}"/>
              </a:ext>
            </a:extLst>
          </p:cNvPr>
          <p:cNvSpPr txBox="1"/>
          <p:nvPr/>
        </p:nvSpPr>
        <p:spPr>
          <a:xfrm>
            <a:off x="1313466" y="1861947"/>
            <a:ext cx="75643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/>
              <a:t>Facebook: followers: 1772 (jun 2022) =&gt; 2786 (jun 2023)</a:t>
            </a:r>
          </a:p>
          <a:p>
            <a:endParaRPr lang="en-US" sz="2000"/>
          </a:p>
          <a:p>
            <a:r>
              <a:rPr lang="en-US" sz="2000"/>
              <a:t>Twitter (now “X”) account re-activated (810 -&gt; 1381 followers, 122K impressions) </a:t>
            </a:r>
          </a:p>
          <a:p>
            <a:endParaRPr lang="en-US" sz="2000"/>
          </a:p>
          <a:p>
            <a:r>
              <a:rPr lang="en-US" sz="2000"/>
              <a:t>LinkedIn (741 followers)</a:t>
            </a:r>
          </a:p>
          <a:p>
            <a:endParaRPr lang="en-US" sz="2000"/>
          </a:p>
          <a:p>
            <a:r>
              <a:rPr lang="en-US" sz="2000"/>
              <a:t>Collaboration with communication teams at other organizations (ICTP, CERN, IYBSSD, other Unions, etc) for post re-sharing </a:t>
            </a:r>
          </a:p>
        </p:txBody>
      </p:sp>
      <p:pic>
        <p:nvPicPr>
          <p:cNvPr id="13" name="Picture 1">
            <a:extLst>
              <a:ext uri="{FF2B5EF4-FFF2-40B4-BE49-F238E27FC236}">
                <a16:creationId xmlns:a16="http://schemas.microsoft.com/office/drawing/2014/main" id="{B7AF624F-BCCF-EB45-9D21-9801B77454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06" y="2534002"/>
            <a:ext cx="5032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>
            <a:extLst>
              <a:ext uri="{FF2B5EF4-FFF2-40B4-BE49-F238E27FC236}">
                <a16:creationId xmlns:a16="http://schemas.microsoft.com/office/drawing/2014/main" id="{0E04331D-3DB9-274F-B74F-F4ACEBEDCA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205" y="1786175"/>
            <a:ext cx="503238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BCABEA3-2334-214F-B459-3E2230F15D0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2896" y="3313184"/>
            <a:ext cx="553977" cy="540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4361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Website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1" descr="Screen Shot 2022-01-27 at 16.07.3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612" y="1521256"/>
            <a:ext cx="4733131" cy="293921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6516041" y="2121926"/>
            <a:ext cx="11160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Francesca</a:t>
            </a:r>
          </a:p>
          <a:p>
            <a:r>
              <a:rPr lang="it-IT" dirty="0" err="1"/>
              <a:t>Hari</a:t>
            </a:r>
            <a:r>
              <a:rPr lang="it-IT" dirty="0"/>
              <a:t> </a:t>
            </a:r>
          </a:p>
          <a:p>
            <a:r>
              <a:rPr lang="it-IT" dirty="0"/>
              <a:t>Silvina</a:t>
            </a:r>
            <a:endParaRPr lang="it-IT" strike="sngStrike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56878" y="2013038"/>
            <a:ext cx="665200" cy="6652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A4B8EEA7-AE54-A243-A254-F5475CDBC1A0}"/>
              </a:ext>
            </a:extLst>
          </p:cNvPr>
          <p:cNvSpPr txBox="1"/>
          <p:nvPr/>
        </p:nvSpPr>
        <p:spPr>
          <a:xfrm>
            <a:off x="5475514" y="1666683"/>
            <a:ext cx="357051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Updated by communication team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Commissions/AC/WG are responsible for their content on website </a:t>
            </a:r>
          </a:p>
          <a:p>
            <a:r>
              <a:rPr lang="en-US"/>
              <a:t>-&gt; please send your content/updates to </a:t>
            </a:r>
            <a:r>
              <a:rPr lang="en-US">
                <a:hlinkClick r:id="rId5"/>
              </a:rPr>
              <a:t>communication@iupap.org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883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4909" y="31360"/>
            <a:ext cx="717929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Homework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for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you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especially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Chairs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20834" r="21192"/>
          <a:stretch/>
        </p:blipFill>
        <p:spPr>
          <a:xfrm>
            <a:off x="7607033" y="-30185"/>
            <a:ext cx="1419492" cy="13711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75891" y="1707920"/>
            <a:ext cx="8650633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Please</a:t>
            </a:r>
            <a:r>
              <a:rPr lang="it-IT" sz="2000" dirty="0"/>
              <a:t> </a:t>
            </a:r>
            <a:r>
              <a:rPr lang="it-IT" sz="2000" dirty="0" err="1"/>
              <a:t>send</a:t>
            </a:r>
            <a:r>
              <a:rPr lang="it-IT" sz="2000" dirty="0"/>
              <a:t> </a:t>
            </a:r>
            <a:r>
              <a:rPr lang="it-IT" sz="2000" dirty="0" err="1"/>
              <a:t>us</a:t>
            </a:r>
            <a:r>
              <a:rPr lang="it-IT" sz="2000" dirty="0"/>
              <a:t> (to </a:t>
            </a:r>
            <a:r>
              <a:rPr lang="it-IT" sz="2000" b="1" dirty="0" err="1"/>
              <a:t>communication@iupap.org</a:t>
            </a:r>
            <a:r>
              <a:rPr lang="it-IT" sz="2000" dirty="0"/>
              <a:t>):</a:t>
            </a:r>
          </a:p>
          <a:p>
            <a:r>
              <a:rPr lang="it-IT" sz="2000" dirty="0"/>
              <a:t> 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Content updates for website </a:t>
            </a:r>
            <a:r>
              <a:rPr lang="it-IT" sz="2000" dirty="0"/>
              <a:t>from </a:t>
            </a:r>
            <a:r>
              <a:rPr lang="it-IT" sz="2000" dirty="0" err="1"/>
              <a:t>Commissions</a:t>
            </a:r>
            <a:r>
              <a:rPr lang="it-IT" sz="2000" dirty="0"/>
              <a:t> / AC / WG </a:t>
            </a:r>
            <a:endParaRPr lang="it-IT" sz="2000" dirty="0" err="1"/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Newsworthy</a:t>
            </a:r>
            <a:r>
              <a:rPr lang="it-IT" sz="2000" dirty="0"/>
              <a:t> </a:t>
            </a:r>
            <a:r>
              <a:rPr lang="it-IT" sz="2000" dirty="0" err="1"/>
              <a:t>updates</a:t>
            </a:r>
            <a:r>
              <a:rPr lang="it-IT" sz="2000" dirty="0"/>
              <a:t> (e.g. conferences, events) - send pics &amp; brief text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Early</a:t>
            </a:r>
            <a:r>
              <a:rPr lang="it-IT" sz="2000" dirty="0"/>
              <a:t> Career Scientist </a:t>
            </a:r>
            <a:r>
              <a:rPr lang="it-IT" sz="2000" dirty="0" err="1"/>
              <a:t>Prize</a:t>
            </a:r>
            <a:r>
              <a:rPr lang="it-IT" sz="2000" dirty="0"/>
              <a:t> winner information (and </a:t>
            </a:r>
            <a:r>
              <a:rPr lang="it-IT" sz="2000" dirty="0" err="1"/>
              <a:t>other</a:t>
            </a:r>
            <a:r>
              <a:rPr lang="it-IT" sz="2000" dirty="0"/>
              <a:t> awards)</a:t>
            </a:r>
          </a:p>
          <a:p>
            <a:pPr marL="800100" lvl="1" indent="-342900">
              <a:buFont typeface="Wingdings" charset="2"/>
              <a:buChar char="ü"/>
            </a:pPr>
            <a:r>
              <a:rPr lang="it-IT" sz="2000" dirty="0" err="1"/>
              <a:t>Any</a:t>
            </a:r>
            <a:r>
              <a:rPr lang="it-IT" sz="2000" dirty="0"/>
              <a:t> </a:t>
            </a:r>
            <a:r>
              <a:rPr lang="it-IT" sz="2000" dirty="0" err="1"/>
              <a:t>other</a:t>
            </a:r>
            <a:r>
              <a:rPr lang="it-IT" sz="2000" dirty="0"/>
              <a:t> </a:t>
            </a:r>
            <a:r>
              <a:rPr lang="it-IT" sz="2000" dirty="0" err="1"/>
              <a:t>suggestions</a:t>
            </a:r>
            <a:r>
              <a:rPr lang="it-IT" sz="2000" dirty="0"/>
              <a:t> to </a:t>
            </a:r>
            <a:r>
              <a:rPr lang="it-IT" sz="2000" dirty="0" err="1"/>
              <a:t>improve</a:t>
            </a:r>
            <a:r>
              <a:rPr lang="it-IT" sz="2000" dirty="0"/>
              <a:t> the </a:t>
            </a:r>
            <a:r>
              <a:rPr lang="it-IT" sz="2000" dirty="0" err="1"/>
              <a:t>communication</a:t>
            </a:r>
          </a:p>
          <a:p>
            <a:endParaRPr lang="it-IT" sz="2000" dirty="0"/>
          </a:p>
          <a:p>
            <a:r>
              <a:rPr lang="it-IT" sz="2000" dirty="0" err="1"/>
              <a:t>Please</a:t>
            </a:r>
            <a:r>
              <a:rPr lang="it-IT" sz="2000" dirty="0"/>
              <a:t> help </a:t>
            </a:r>
            <a:r>
              <a:rPr lang="it-IT" sz="2000" dirty="0" err="1"/>
              <a:t>us</a:t>
            </a:r>
            <a:r>
              <a:rPr lang="it-IT" sz="2000" dirty="0"/>
              <a:t> sharing news on social media and </a:t>
            </a:r>
            <a:r>
              <a:rPr lang="it-IT" sz="2000" dirty="0" err="1"/>
              <a:t>involving</a:t>
            </a:r>
            <a:r>
              <a:rPr lang="it-IT" sz="2000" dirty="0"/>
              <a:t> </a:t>
            </a:r>
            <a:r>
              <a:rPr lang="it-IT" sz="2000" dirty="0" err="1"/>
              <a:t>local</a:t>
            </a:r>
            <a:r>
              <a:rPr lang="it-IT" sz="2000" dirty="0"/>
              <a:t> </a:t>
            </a:r>
            <a:r>
              <a:rPr lang="it-IT" sz="2000" dirty="0" err="1"/>
              <a:t>communication</a:t>
            </a:r>
            <a:r>
              <a:rPr lang="it-IT" sz="2000" dirty="0"/>
              <a:t> </a:t>
            </a:r>
            <a:r>
              <a:rPr lang="it-IT" sz="2000" dirty="0" err="1"/>
              <a:t>officers</a:t>
            </a:r>
            <a:r>
              <a:rPr lang="it-IT" sz="2000" dirty="0"/>
              <a:t> </a:t>
            </a:r>
            <a:r>
              <a:rPr lang="it-IT" sz="2000" dirty="0" err="1"/>
              <a:t>when</a:t>
            </a:r>
            <a:r>
              <a:rPr lang="it-IT" sz="2000" dirty="0"/>
              <a:t> </a:t>
            </a:r>
            <a:r>
              <a:rPr lang="it-IT" sz="2000" dirty="0" err="1"/>
              <a:t>relevant</a:t>
            </a:r>
          </a:p>
          <a:p>
            <a:endParaRPr lang="it-IT" sz="2000" dirty="0" err="1"/>
          </a:p>
          <a:p>
            <a:r>
              <a:rPr lang="it-IT" sz="2000" dirty="0" err="1"/>
              <a:t>«Outcomes» of General Assembly on newsletter and news/social media</a:t>
            </a:r>
          </a:p>
        </p:txBody>
      </p:sp>
    </p:spTree>
    <p:extLst>
      <p:ext uri="{BB962C8B-B14F-4D97-AF65-F5344CB8AC3E}">
        <p14:creationId xmlns:p14="http://schemas.microsoft.com/office/powerpoint/2010/main" val="15323483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IUPAP_header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648628"/>
            <a:ext cx="9144000" cy="12234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57708" y="1519772"/>
            <a:ext cx="853633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Francesca Zavino </a:t>
            </a:r>
            <a:endParaRPr lang="it-IT" sz="2000" dirty="0"/>
          </a:p>
          <a:p>
            <a:endParaRPr lang="it-IT" sz="2000" dirty="0"/>
          </a:p>
          <a:p>
            <a:r>
              <a:rPr lang="it-IT" sz="2000" dirty="0"/>
              <a:t>A special thanks to </a:t>
            </a:r>
            <a:r>
              <a:rPr lang="it-IT" sz="2000" b="1" dirty="0"/>
              <a:t>Hari </a:t>
            </a:r>
            <a:r>
              <a:rPr lang="it-IT" sz="2000" b="1" dirty="0" err="1"/>
              <a:t>Haran</a:t>
            </a:r>
            <a:r>
              <a:rPr lang="it-IT" sz="2000" b="1" dirty="0"/>
              <a:t> </a:t>
            </a:r>
            <a:r>
              <a:rPr lang="it-IT" sz="2000" dirty="0"/>
              <a:t>(GRAPES-3 </a:t>
            </a:r>
            <a:r>
              <a:rPr lang="it-IT" sz="2000" dirty="0" err="1"/>
              <a:t>experiment</a:t>
            </a:r>
            <a:r>
              <a:rPr lang="it-IT" sz="2000" dirty="0"/>
              <a:t>, Tata </a:t>
            </a:r>
            <a:r>
              <a:rPr lang="it-IT" sz="2000" dirty="0" err="1"/>
              <a:t>Institute</a:t>
            </a:r>
            <a:r>
              <a:rPr lang="it-IT" sz="2000" dirty="0"/>
              <a:t> of </a:t>
            </a:r>
            <a:r>
              <a:rPr lang="it-IT" sz="2000" dirty="0" err="1"/>
              <a:t>Fundamental</a:t>
            </a:r>
            <a:r>
              <a:rPr lang="it-IT" sz="2000" dirty="0"/>
              <a:t> </a:t>
            </a:r>
            <a:r>
              <a:rPr lang="it-IT" sz="2000" dirty="0" err="1"/>
              <a:t>Research</a:t>
            </a:r>
            <a:r>
              <a:rPr lang="it-IT" sz="2000" dirty="0"/>
              <a:t>)</a:t>
            </a:r>
          </a:p>
          <a:p>
            <a:endParaRPr lang="it-IT" sz="2000" dirty="0"/>
          </a:p>
          <a:p>
            <a:r>
              <a:rPr lang="it-IT" sz="2000" dirty="0"/>
              <a:t>Both featured in newsletters («Meet the team»)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44909" y="31360"/>
            <a:ext cx="564456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4400" b="1" dirty="0">
                <a:solidFill>
                  <a:schemeClr val="accent1">
                    <a:lumMod val="75000"/>
                  </a:schemeClr>
                </a:solidFill>
              </a:rPr>
              <a:t>IUPAP </a:t>
            </a:r>
            <a:r>
              <a:rPr lang="it-IT" sz="4400" b="1" dirty="0" err="1">
                <a:solidFill>
                  <a:schemeClr val="accent1">
                    <a:lumMod val="75000"/>
                  </a:schemeClr>
                </a:solidFill>
              </a:rPr>
              <a:t>Communication</a:t>
            </a:r>
            <a:endParaRPr lang="it-IT" sz="4400" b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Who’s</a:t>
            </a:r>
            <a:r>
              <a:rPr lang="it-IT" sz="36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it-IT" sz="3600" dirty="0" err="1">
                <a:solidFill>
                  <a:schemeClr val="accent1">
                    <a:lumMod val="75000"/>
                  </a:schemeClr>
                </a:solidFill>
              </a:rPr>
              <a:t>who</a:t>
            </a:r>
            <a:endParaRPr lang="it-IT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0" y="1354799"/>
            <a:ext cx="91440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3844A1C-563A-3F4E-9A6A-90F169C91CA8}"/>
              </a:ext>
            </a:extLst>
          </p:cNvPr>
          <p:cNvSpPr txBox="1"/>
          <p:nvPr/>
        </p:nvSpPr>
        <p:spPr>
          <a:xfrm>
            <a:off x="457708" y="3738088"/>
            <a:ext cx="862741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it-IT" sz="2000" b="1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communication@iupap.org</a:t>
            </a:r>
            <a:r>
              <a:rPr lang="it-IT" sz="2000" b="1" dirty="0">
                <a:solidFill>
                  <a:prstClr val="black"/>
                </a:solidFill>
              </a:rPr>
              <a:t>: News and web i</a:t>
            </a:r>
            <a:r>
              <a:rPr lang="it-IT" sz="2000" b="1" dirty="0" err="1">
                <a:solidFill>
                  <a:prstClr val="black"/>
                </a:solidFill>
              </a:rPr>
              <a:t>tems</a:t>
            </a:r>
          </a:p>
          <a:p>
            <a:pPr lvl="0"/>
            <a:r>
              <a:rPr lang="it-IT" sz="2000" dirty="0">
                <a:solidFill>
                  <a:prstClr val="black"/>
                </a:solidFill>
              </a:rPr>
              <a:t>[</a:t>
            </a:r>
            <a:r>
              <a:rPr lang="it-IT" sz="2000" dirty="0" err="1">
                <a:solidFill>
                  <a:prstClr val="black"/>
                </a:solidFill>
              </a:rPr>
              <a:t>managed</a:t>
            </a:r>
            <a:r>
              <a:rPr lang="it-IT" sz="2000" dirty="0">
                <a:solidFill>
                  <a:prstClr val="black"/>
                </a:solidFill>
              </a:rPr>
              <a:t> by Francesca Zavino]</a:t>
            </a:r>
          </a:p>
          <a:p>
            <a:pPr lvl="0"/>
            <a:endParaRPr lang="it-IT" sz="2000" dirty="0">
              <a:solidFill>
                <a:prstClr val="black"/>
              </a:solidFill>
            </a:endParaRPr>
          </a:p>
          <a:p>
            <a:r>
              <a:rPr lang="it-IT" sz="2000" b="1" dirty="0">
                <a:solidFill>
                  <a:srgbClr val="0070C0"/>
                </a:solidFill>
              </a:rPr>
              <a:t>secretariat@iupap.org</a:t>
            </a:r>
            <a:r>
              <a:rPr lang="it-IT" sz="2000" b="1" dirty="0"/>
              <a:t>: </a:t>
            </a:r>
            <a:r>
              <a:rPr lang="it-IT" sz="2000" b="1" dirty="0" err="1"/>
              <a:t>All</a:t>
            </a:r>
            <a:r>
              <a:rPr lang="it-IT" sz="2000" b="1" dirty="0"/>
              <a:t> </a:t>
            </a:r>
            <a:r>
              <a:rPr lang="it-IT" sz="2000" b="1" dirty="0" err="1"/>
              <a:t>types</a:t>
            </a:r>
            <a:r>
              <a:rPr lang="it-IT" sz="2000" b="1" dirty="0"/>
              <a:t> of «business» </a:t>
            </a:r>
            <a:r>
              <a:rPr lang="it-IT" sz="2000" b="1" dirty="0" err="1"/>
              <a:t>messages</a:t>
            </a:r>
            <a:endParaRPr lang="it-IT" sz="2000" b="1" dirty="0"/>
          </a:p>
          <a:p>
            <a:r>
              <a:rPr lang="it-IT" sz="2000" dirty="0"/>
              <a:t>[</a:t>
            </a:r>
            <a:r>
              <a:rPr lang="it-IT" sz="2000" dirty="0" err="1"/>
              <a:t>managed</a:t>
            </a:r>
            <a:r>
              <a:rPr lang="it-IT" sz="2000" dirty="0"/>
              <a:t> by Gabriella Marra, </a:t>
            </a:r>
            <a:r>
              <a:rPr lang="it-IT" sz="2000" dirty="0" err="1"/>
              <a:t>read</a:t>
            </a:r>
            <a:r>
              <a:rPr lang="it-IT" sz="2000" dirty="0"/>
              <a:t> by </a:t>
            </a:r>
            <a:r>
              <a:rPr lang="it-IT" sz="2000" dirty="0" err="1"/>
              <a:t>entire</a:t>
            </a:r>
            <a:r>
              <a:rPr lang="it-IT" sz="2000" dirty="0"/>
              <a:t> EC]</a:t>
            </a:r>
          </a:p>
        </p:txBody>
      </p:sp>
    </p:spTree>
    <p:extLst>
      <p:ext uri="{BB962C8B-B14F-4D97-AF65-F5344CB8AC3E}">
        <p14:creationId xmlns:p14="http://schemas.microsoft.com/office/powerpoint/2010/main" val="36318319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1298</TotalTime>
  <Words>438</Words>
  <Application>Microsoft Macintosh PowerPoint</Application>
  <PresentationFormat>On-screen Show (4:3)</PresentationFormat>
  <Paragraphs>90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ICTP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Sandro</dc:creator>
  <cp:lastModifiedBy>Jens Vigen</cp:lastModifiedBy>
  <cp:revision>32</cp:revision>
  <dcterms:created xsi:type="dcterms:W3CDTF">2022-01-27T13:40:21Z</dcterms:created>
  <dcterms:modified xsi:type="dcterms:W3CDTF">2023-10-06T12:11:18Z</dcterms:modified>
</cp:coreProperties>
</file>