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64" r:id="rId5"/>
    <p:sldId id="258" r:id="rId6"/>
    <p:sldId id="259" r:id="rId7"/>
    <p:sldId id="261" r:id="rId8"/>
    <p:sldId id="266" r:id="rId9"/>
    <p:sldId id="262" r:id="rId10"/>
    <p:sldId id="263" r:id="rId11"/>
    <p:sldId id="267"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06" d="100"/>
          <a:sy n="106" d="100"/>
        </p:scale>
        <p:origin x="736"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0DF6E-1CB6-0D26-AC56-5ED4A207B0F2}"/>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ZA"/>
          </a:p>
        </p:txBody>
      </p:sp>
      <p:sp>
        <p:nvSpPr>
          <p:cNvPr id="3" name="Subtitle 2">
            <a:extLst>
              <a:ext uri="{FF2B5EF4-FFF2-40B4-BE49-F238E27FC236}">
                <a16:creationId xmlns:a16="http://schemas.microsoft.com/office/drawing/2014/main" id="{8770BB5A-D463-FBFB-492F-BD83FEF12B5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ZA"/>
          </a:p>
        </p:txBody>
      </p:sp>
      <p:sp>
        <p:nvSpPr>
          <p:cNvPr id="4" name="Date Placeholder 3">
            <a:extLst>
              <a:ext uri="{FF2B5EF4-FFF2-40B4-BE49-F238E27FC236}">
                <a16:creationId xmlns:a16="http://schemas.microsoft.com/office/drawing/2014/main" id="{7A0E0F6D-44EB-DBF8-741B-2B4E867A15A5}"/>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5" name="Footer Placeholder 4">
            <a:extLst>
              <a:ext uri="{FF2B5EF4-FFF2-40B4-BE49-F238E27FC236}">
                <a16:creationId xmlns:a16="http://schemas.microsoft.com/office/drawing/2014/main" id="{9A9B48EF-CB42-A6B1-641D-F7344DBAB183}"/>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74C3E900-C0B0-7BC7-02D4-2DB813E1A5F2}"/>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8044223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EAF42A-F197-AFED-1E96-E37C783F9E9C}"/>
              </a:ext>
            </a:extLst>
          </p:cNvPr>
          <p:cNvSpPr>
            <a:spLocks noGrp="1"/>
          </p:cNvSpPr>
          <p:nvPr>
            <p:ph type="title"/>
          </p:nvPr>
        </p:nvSpPr>
        <p:spPr/>
        <p:txBody>
          <a:bodyPr/>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029258C2-4361-A775-BDC3-F0A3E6A75E0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9EC68803-ABAA-654D-85E0-AAD20F005A45}"/>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5" name="Footer Placeholder 4">
            <a:extLst>
              <a:ext uri="{FF2B5EF4-FFF2-40B4-BE49-F238E27FC236}">
                <a16:creationId xmlns:a16="http://schemas.microsoft.com/office/drawing/2014/main" id="{7EAB1AB1-BB23-DC9D-35A1-C3B312A8DF8F}"/>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B603E966-71A7-3E93-8BBB-C94974DD491A}"/>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3032296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0824E99-0545-1B93-0A0A-4F09D1BF57F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ZA"/>
          </a:p>
        </p:txBody>
      </p:sp>
      <p:sp>
        <p:nvSpPr>
          <p:cNvPr id="3" name="Vertical Text Placeholder 2">
            <a:extLst>
              <a:ext uri="{FF2B5EF4-FFF2-40B4-BE49-F238E27FC236}">
                <a16:creationId xmlns:a16="http://schemas.microsoft.com/office/drawing/2014/main" id="{F9809340-0D4A-73FB-FC70-673096D0547E}"/>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8924EA8E-8F19-E995-3288-D36933DEE2D8}"/>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5" name="Footer Placeholder 4">
            <a:extLst>
              <a:ext uri="{FF2B5EF4-FFF2-40B4-BE49-F238E27FC236}">
                <a16:creationId xmlns:a16="http://schemas.microsoft.com/office/drawing/2014/main" id="{042F5D13-C236-05CD-ED03-92B940EE58E1}"/>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2DCED8E9-534F-5594-FA88-4638ACE6B287}"/>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2167535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BCFBF6-7866-B9C5-F035-A4298E844950}"/>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7A7D0A9D-269C-B921-936B-A78D61357CD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1A138425-17DA-0102-6B57-E1FAC2BD6E28}"/>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5" name="Footer Placeholder 4">
            <a:extLst>
              <a:ext uri="{FF2B5EF4-FFF2-40B4-BE49-F238E27FC236}">
                <a16:creationId xmlns:a16="http://schemas.microsoft.com/office/drawing/2014/main" id="{266BEEE2-ACCA-1997-3297-C7D2744C7140}"/>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93FD5A08-462B-BF45-DE9F-9BB6FD23B16F}"/>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28177700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47203D-2E23-B755-59CC-8937426FBF6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ZA"/>
          </a:p>
        </p:txBody>
      </p:sp>
      <p:sp>
        <p:nvSpPr>
          <p:cNvPr id="3" name="Text Placeholder 2">
            <a:extLst>
              <a:ext uri="{FF2B5EF4-FFF2-40B4-BE49-F238E27FC236}">
                <a16:creationId xmlns:a16="http://schemas.microsoft.com/office/drawing/2014/main" id="{65643614-0858-E230-01A1-5BEFB49897C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0525A37-622C-DD36-DDD2-E5E741FAAD3B}"/>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5" name="Footer Placeholder 4">
            <a:extLst>
              <a:ext uri="{FF2B5EF4-FFF2-40B4-BE49-F238E27FC236}">
                <a16:creationId xmlns:a16="http://schemas.microsoft.com/office/drawing/2014/main" id="{3EB7F926-A81D-0CBF-F1DC-4FF34D245A3D}"/>
              </a:ext>
            </a:extLst>
          </p:cNvPr>
          <p:cNvSpPr>
            <a:spLocks noGrp="1"/>
          </p:cNvSpPr>
          <p:nvPr>
            <p:ph type="ftr" sz="quarter" idx="11"/>
          </p:nvPr>
        </p:nvSpPr>
        <p:spPr/>
        <p:txBody>
          <a:bodyPr/>
          <a:lstStyle/>
          <a:p>
            <a:endParaRPr lang="en-ZA"/>
          </a:p>
        </p:txBody>
      </p:sp>
      <p:sp>
        <p:nvSpPr>
          <p:cNvPr id="6" name="Slide Number Placeholder 5">
            <a:extLst>
              <a:ext uri="{FF2B5EF4-FFF2-40B4-BE49-F238E27FC236}">
                <a16:creationId xmlns:a16="http://schemas.microsoft.com/office/drawing/2014/main" id="{2578865A-85EC-5A64-C457-D1048BE93C08}"/>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40961694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9543E5-5D51-DFC7-8EFD-736B420954B2}"/>
              </a:ext>
            </a:extLst>
          </p:cNvPr>
          <p:cNvSpPr>
            <a:spLocks noGrp="1"/>
          </p:cNvSpPr>
          <p:nvPr>
            <p:ph type="title"/>
          </p:nvPr>
        </p:nvSpPr>
        <p:spPr/>
        <p:txBody>
          <a:bodyPr/>
          <a:lstStyle/>
          <a:p>
            <a:r>
              <a:rPr lang="en-US"/>
              <a:t>Click to edit Master title style</a:t>
            </a:r>
            <a:endParaRPr lang="en-ZA"/>
          </a:p>
        </p:txBody>
      </p:sp>
      <p:sp>
        <p:nvSpPr>
          <p:cNvPr id="3" name="Content Placeholder 2">
            <a:extLst>
              <a:ext uri="{FF2B5EF4-FFF2-40B4-BE49-F238E27FC236}">
                <a16:creationId xmlns:a16="http://schemas.microsoft.com/office/drawing/2014/main" id="{39BAA21C-ADD4-403B-7582-75A7F8F42AE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Content Placeholder 3">
            <a:extLst>
              <a:ext uri="{FF2B5EF4-FFF2-40B4-BE49-F238E27FC236}">
                <a16:creationId xmlns:a16="http://schemas.microsoft.com/office/drawing/2014/main" id="{7F51E76B-E876-640A-CB75-6BB9D72DDD1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Date Placeholder 4">
            <a:extLst>
              <a:ext uri="{FF2B5EF4-FFF2-40B4-BE49-F238E27FC236}">
                <a16:creationId xmlns:a16="http://schemas.microsoft.com/office/drawing/2014/main" id="{EBA506A1-DECC-EB93-905B-8ED03615B997}"/>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6" name="Footer Placeholder 5">
            <a:extLst>
              <a:ext uri="{FF2B5EF4-FFF2-40B4-BE49-F238E27FC236}">
                <a16:creationId xmlns:a16="http://schemas.microsoft.com/office/drawing/2014/main" id="{0BB7DE70-3AD5-34CA-6B64-3EF310F3678A}"/>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B3C91A58-7D82-B856-0D89-F668D55AEE3C}"/>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8879191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6CB383-51E3-3210-82D5-6C8F750F6065}"/>
              </a:ext>
            </a:extLst>
          </p:cNvPr>
          <p:cNvSpPr>
            <a:spLocks noGrp="1"/>
          </p:cNvSpPr>
          <p:nvPr>
            <p:ph type="title"/>
          </p:nvPr>
        </p:nvSpPr>
        <p:spPr>
          <a:xfrm>
            <a:off x="839788" y="365125"/>
            <a:ext cx="10515600" cy="1325563"/>
          </a:xfrm>
        </p:spPr>
        <p:txBody>
          <a:bodyPr/>
          <a:lstStyle/>
          <a:p>
            <a:r>
              <a:rPr lang="en-US"/>
              <a:t>Click to edit Master title style</a:t>
            </a:r>
            <a:endParaRPr lang="en-ZA"/>
          </a:p>
        </p:txBody>
      </p:sp>
      <p:sp>
        <p:nvSpPr>
          <p:cNvPr id="3" name="Text Placeholder 2">
            <a:extLst>
              <a:ext uri="{FF2B5EF4-FFF2-40B4-BE49-F238E27FC236}">
                <a16:creationId xmlns:a16="http://schemas.microsoft.com/office/drawing/2014/main" id="{60EA7AA8-4233-0A89-12F8-1929B3040EA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6BA4FA8D-779C-FBEE-3CB7-D5F1FDB7CE65}"/>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5" name="Text Placeholder 4">
            <a:extLst>
              <a:ext uri="{FF2B5EF4-FFF2-40B4-BE49-F238E27FC236}">
                <a16:creationId xmlns:a16="http://schemas.microsoft.com/office/drawing/2014/main" id="{22D33F00-45E4-E1CF-BF7E-44EEB04FB5A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9606FAE-B5C9-6E01-13BE-6DB5FA14E19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7" name="Date Placeholder 6">
            <a:extLst>
              <a:ext uri="{FF2B5EF4-FFF2-40B4-BE49-F238E27FC236}">
                <a16:creationId xmlns:a16="http://schemas.microsoft.com/office/drawing/2014/main" id="{6CD476A9-F0E7-84C8-4C62-9A6E1BAB4A20}"/>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8" name="Footer Placeholder 7">
            <a:extLst>
              <a:ext uri="{FF2B5EF4-FFF2-40B4-BE49-F238E27FC236}">
                <a16:creationId xmlns:a16="http://schemas.microsoft.com/office/drawing/2014/main" id="{38091A83-C23B-DCE0-5B03-1E3E8B20CC3C}"/>
              </a:ext>
            </a:extLst>
          </p:cNvPr>
          <p:cNvSpPr>
            <a:spLocks noGrp="1"/>
          </p:cNvSpPr>
          <p:nvPr>
            <p:ph type="ftr" sz="quarter" idx="11"/>
          </p:nvPr>
        </p:nvSpPr>
        <p:spPr/>
        <p:txBody>
          <a:bodyPr/>
          <a:lstStyle/>
          <a:p>
            <a:endParaRPr lang="en-ZA"/>
          </a:p>
        </p:txBody>
      </p:sp>
      <p:sp>
        <p:nvSpPr>
          <p:cNvPr id="9" name="Slide Number Placeholder 8">
            <a:extLst>
              <a:ext uri="{FF2B5EF4-FFF2-40B4-BE49-F238E27FC236}">
                <a16:creationId xmlns:a16="http://schemas.microsoft.com/office/drawing/2014/main" id="{F7F36F11-55F6-76EF-92C4-1B6D5A4D4E74}"/>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11567144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5AD50A-A523-4DD2-8420-5B5A8C1B7162}"/>
              </a:ext>
            </a:extLst>
          </p:cNvPr>
          <p:cNvSpPr>
            <a:spLocks noGrp="1"/>
          </p:cNvSpPr>
          <p:nvPr>
            <p:ph type="title"/>
          </p:nvPr>
        </p:nvSpPr>
        <p:spPr/>
        <p:txBody>
          <a:bodyPr/>
          <a:lstStyle/>
          <a:p>
            <a:r>
              <a:rPr lang="en-US"/>
              <a:t>Click to edit Master title style</a:t>
            </a:r>
            <a:endParaRPr lang="en-ZA"/>
          </a:p>
        </p:txBody>
      </p:sp>
      <p:sp>
        <p:nvSpPr>
          <p:cNvPr id="3" name="Date Placeholder 2">
            <a:extLst>
              <a:ext uri="{FF2B5EF4-FFF2-40B4-BE49-F238E27FC236}">
                <a16:creationId xmlns:a16="http://schemas.microsoft.com/office/drawing/2014/main" id="{A2B1AA57-193D-519C-94F6-CD4AEEF6FE9E}"/>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4" name="Footer Placeholder 3">
            <a:extLst>
              <a:ext uri="{FF2B5EF4-FFF2-40B4-BE49-F238E27FC236}">
                <a16:creationId xmlns:a16="http://schemas.microsoft.com/office/drawing/2014/main" id="{6FF7C176-8FFE-869C-0253-1DE9580166D7}"/>
              </a:ext>
            </a:extLst>
          </p:cNvPr>
          <p:cNvSpPr>
            <a:spLocks noGrp="1"/>
          </p:cNvSpPr>
          <p:nvPr>
            <p:ph type="ftr" sz="quarter" idx="11"/>
          </p:nvPr>
        </p:nvSpPr>
        <p:spPr/>
        <p:txBody>
          <a:bodyPr/>
          <a:lstStyle/>
          <a:p>
            <a:endParaRPr lang="en-ZA"/>
          </a:p>
        </p:txBody>
      </p:sp>
      <p:sp>
        <p:nvSpPr>
          <p:cNvPr id="5" name="Slide Number Placeholder 4">
            <a:extLst>
              <a:ext uri="{FF2B5EF4-FFF2-40B4-BE49-F238E27FC236}">
                <a16:creationId xmlns:a16="http://schemas.microsoft.com/office/drawing/2014/main" id="{2B5BCD4E-5479-6638-493D-D4D1AB3D5CCF}"/>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34233379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66346D7-458B-7229-AC59-5EA55CADE344}"/>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3" name="Footer Placeholder 2">
            <a:extLst>
              <a:ext uri="{FF2B5EF4-FFF2-40B4-BE49-F238E27FC236}">
                <a16:creationId xmlns:a16="http://schemas.microsoft.com/office/drawing/2014/main" id="{009C840B-7CB0-D477-4EF5-2188F8A06766}"/>
              </a:ext>
            </a:extLst>
          </p:cNvPr>
          <p:cNvSpPr>
            <a:spLocks noGrp="1"/>
          </p:cNvSpPr>
          <p:nvPr>
            <p:ph type="ftr" sz="quarter" idx="11"/>
          </p:nvPr>
        </p:nvSpPr>
        <p:spPr/>
        <p:txBody>
          <a:bodyPr/>
          <a:lstStyle/>
          <a:p>
            <a:endParaRPr lang="en-ZA"/>
          </a:p>
        </p:txBody>
      </p:sp>
      <p:sp>
        <p:nvSpPr>
          <p:cNvPr id="4" name="Slide Number Placeholder 3">
            <a:extLst>
              <a:ext uri="{FF2B5EF4-FFF2-40B4-BE49-F238E27FC236}">
                <a16:creationId xmlns:a16="http://schemas.microsoft.com/office/drawing/2014/main" id="{B5E88285-5480-DDD0-6D72-3C4F1C02955A}"/>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35463556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02BE65-143B-1698-A2E9-4F768914F5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Content Placeholder 2">
            <a:extLst>
              <a:ext uri="{FF2B5EF4-FFF2-40B4-BE49-F238E27FC236}">
                <a16:creationId xmlns:a16="http://schemas.microsoft.com/office/drawing/2014/main" id="{623A5BC9-D297-A4F0-4919-7294EDF92E0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Text Placeholder 3">
            <a:extLst>
              <a:ext uri="{FF2B5EF4-FFF2-40B4-BE49-F238E27FC236}">
                <a16:creationId xmlns:a16="http://schemas.microsoft.com/office/drawing/2014/main" id="{53CC2817-33F3-4192-BB14-87BCE949C2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F15195F-6F83-8B78-C0F1-057AD92EB9C2}"/>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6" name="Footer Placeholder 5">
            <a:extLst>
              <a:ext uri="{FF2B5EF4-FFF2-40B4-BE49-F238E27FC236}">
                <a16:creationId xmlns:a16="http://schemas.microsoft.com/office/drawing/2014/main" id="{F6D0A96C-B15B-B4EB-DCAF-525580262778}"/>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CB510598-160D-E84A-C7BD-BCD90BF6CB11}"/>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3848981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A35BE-BB71-52AF-821A-E24965E3ED0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ZA"/>
          </a:p>
        </p:txBody>
      </p:sp>
      <p:sp>
        <p:nvSpPr>
          <p:cNvPr id="3" name="Picture Placeholder 2">
            <a:extLst>
              <a:ext uri="{FF2B5EF4-FFF2-40B4-BE49-F238E27FC236}">
                <a16:creationId xmlns:a16="http://schemas.microsoft.com/office/drawing/2014/main" id="{7C37C4CC-8C02-2F72-2855-70D17827B4A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Text Placeholder 3">
            <a:extLst>
              <a:ext uri="{FF2B5EF4-FFF2-40B4-BE49-F238E27FC236}">
                <a16:creationId xmlns:a16="http://schemas.microsoft.com/office/drawing/2014/main" id="{08226EA3-5DE9-2144-51C9-3CBA7EEB53C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B7C6FB3-5C1E-C207-2113-6DD7276C430F}"/>
              </a:ext>
            </a:extLst>
          </p:cNvPr>
          <p:cNvSpPr>
            <a:spLocks noGrp="1"/>
          </p:cNvSpPr>
          <p:nvPr>
            <p:ph type="dt" sz="half" idx="10"/>
          </p:nvPr>
        </p:nvSpPr>
        <p:spPr/>
        <p:txBody>
          <a:bodyPr/>
          <a:lstStyle/>
          <a:p>
            <a:fld id="{EF1A7DE8-F573-412A-869E-3099998A17FD}" type="datetimeFigureOut">
              <a:rPr lang="en-ZA" smtClean="0"/>
              <a:t>2023/10/05</a:t>
            </a:fld>
            <a:endParaRPr lang="en-ZA"/>
          </a:p>
        </p:txBody>
      </p:sp>
      <p:sp>
        <p:nvSpPr>
          <p:cNvPr id="6" name="Footer Placeholder 5">
            <a:extLst>
              <a:ext uri="{FF2B5EF4-FFF2-40B4-BE49-F238E27FC236}">
                <a16:creationId xmlns:a16="http://schemas.microsoft.com/office/drawing/2014/main" id="{F7337E76-AA78-DF97-1F70-692F5F25E91F}"/>
              </a:ext>
            </a:extLst>
          </p:cNvPr>
          <p:cNvSpPr>
            <a:spLocks noGrp="1"/>
          </p:cNvSpPr>
          <p:nvPr>
            <p:ph type="ftr" sz="quarter" idx="11"/>
          </p:nvPr>
        </p:nvSpPr>
        <p:spPr/>
        <p:txBody>
          <a:bodyPr/>
          <a:lstStyle/>
          <a:p>
            <a:endParaRPr lang="en-ZA"/>
          </a:p>
        </p:txBody>
      </p:sp>
      <p:sp>
        <p:nvSpPr>
          <p:cNvPr id="7" name="Slide Number Placeholder 6">
            <a:extLst>
              <a:ext uri="{FF2B5EF4-FFF2-40B4-BE49-F238E27FC236}">
                <a16:creationId xmlns:a16="http://schemas.microsoft.com/office/drawing/2014/main" id="{54D61745-3BC6-0876-124F-B41DC94E13AE}"/>
              </a:ext>
            </a:extLst>
          </p:cNvPr>
          <p:cNvSpPr>
            <a:spLocks noGrp="1"/>
          </p:cNvSpPr>
          <p:nvPr>
            <p:ph type="sldNum" sz="quarter" idx="12"/>
          </p:nvPr>
        </p:nvSpPr>
        <p:spPr/>
        <p:txBody>
          <a:bodyPr/>
          <a:lstStyle/>
          <a:p>
            <a:fld id="{1A3F7A1A-AAB1-4C4A-BC7C-142878AF039D}" type="slidenum">
              <a:rPr lang="en-ZA" smtClean="0"/>
              <a:t>‹#›</a:t>
            </a:fld>
            <a:endParaRPr lang="en-ZA"/>
          </a:p>
        </p:txBody>
      </p:sp>
    </p:spTree>
    <p:extLst>
      <p:ext uri="{BB962C8B-B14F-4D97-AF65-F5344CB8AC3E}">
        <p14:creationId xmlns:p14="http://schemas.microsoft.com/office/powerpoint/2010/main" val="25051501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C3495B8-F3F1-7FB3-CF1F-71BDEA0101E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ZA"/>
          </a:p>
        </p:txBody>
      </p:sp>
      <p:sp>
        <p:nvSpPr>
          <p:cNvPr id="3" name="Text Placeholder 2">
            <a:extLst>
              <a:ext uri="{FF2B5EF4-FFF2-40B4-BE49-F238E27FC236}">
                <a16:creationId xmlns:a16="http://schemas.microsoft.com/office/drawing/2014/main" id="{831717E7-B387-C42C-44C9-F2FBD63BDC4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ZA"/>
          </a:p>
        </p:txBody>
      </p:sp>
      <p:sp>
        <p:nvSpPr>
          <p:cNvPr id="4" name="Date Placeholder 3">
            <a:extLst>
              <a:ext uri="{FF2B5EF4-FFF2-40B4-BE49-F238E27FC236}">
                <a16:creationId xmlns:a16="http://schemas.microsoft.com/office/drawing/2014/main" id="{35A4B19D-AABC-08C0-5922-AD4965E60FA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1A7DE8-F573-412A-869E-3099998A17FD}" type="datetimeFigureOut">
              <a:rPr lang="en-ZA" smtClean="0"/>
              <a:t>2023/10/05</a:t>
            </a:fld>
            <a:endParaRPr lang="en-ZA"/>
          </a:p>
        </p:txBody>
      </p:sp>
      <p:sp>
        <p:nvSpPr>
          <p:cNvPr id="5" name="Footer Placeholder 4">
            <a:extLst>
              <a:ext uri="{FF2B5EF4-FFF2-40B4-BE49-F238E27FC236}">
                <a16:creationId xmlns:a16="http://schemas.microsoft.com/office/drawing/2014/main" id="{E1127436-8BED-AFF2-164B-D53498C04C1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Slide Number Placeholder 5">
            <a:extLst>
              <a:ext uri="{FF2B5EF4-FFF2-40B4-BE49-F238E27FC236}">
                <a16:creationId xmlns:a16="http://schemas.microsoft.com/office/drawing/2014/main" id="{2CDC2DA4-E4C0-9BFF-D831-0592D5A885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A3F7A1A-AAB1-4C4A-BC7C-142878AF039D}" type="slidenum">
              <a:rPr lang="en-ZA" smtClean="0"/>
              <a:t>‹#›</a:t>
            </a:fld>
            <a:endParaRPr lang="en-ZA"/>
          </a:p>
        </p:txBody>
      </p:sp>
    </p:spTree>
    <p:extLst>
      <p:ext uri="{BB962C8B-B14F-4D97-AF65-F5344CB8AC3E}">
        <p14:creationId xmlns:p14="http://schemas.microsoft.com/office/powerpoint/2010/main" val="5595659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 Id="rId4" Type="http://schemas.openxmlformats.org/officeDocument/2006/relationships/image" Target="../media/image1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hyperlink" Target="https://www.iop.org/strategy/physics-climate-change-sustainability/global-green-economy" TargetMode="External"/><Relationship Id="rId7" Type="http://schemas.openxmlformats.org/officeDocument/2006/relationships/image" Target="../media/image3.png"/><Relationship Id="rId12" Type="http://schemas.openxmlformats.org/officeDocument/2006/relationships/image" Target="../media/image8.png"/><Relationship Id="rId2" Type="http://schemas.openxmlformats.org/officeDocument/2006/relationships/hyperlink" Target="https://www.iybssd2022.org/" TargetMode="External"/><Relationship Id="rId1" Type="http://schemas.openxmlformats.org/officeDocument/2006/relationships/slideLayout" Target="../slideLayouts/slideLayout2.xml"/><Relationship Id="rId6" Type="http://schemas.openxmlformats.org/officeDocument/2006/relationships/image" Target="../media/image2.jpeg"/><Relationship Id="rId11" Type="http://schemas.openxmlformats.org/officeDocument/2006/relationships/image" Target="../media/image7.png"/><Relationship Id="rId5" Type="http://schemas.openxmlformats.org/officeDocument/2006/relationships/hyperlink" Target="https://www.iybssd2022.org/en/an-international-decade-of-sciences-for-sustainable-development/" TargetMode="External"/><Relationship Id="rId10" Type="http://schemas.openxmlformats.org/officeDocument/2006/relationships/image" Target="../media/image6.png"/><Relationship Id="rId4" Type="http://schemas.openxmlformats.org/officeDocument/2006/relationships/hyperlink" Target="https://council.science/publications/the-international-council-for-science-and-climate-change/" TargetMode="External"/><Relationship Id="rId9"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75CD37F-7FB2-08EF-39FE-D5C5A533500D}"/>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95972" y="1466946"/>
            <a:ext cx="7412197" cy="2160000"/>
          </a:xfrm>
          <a:prstGeom prst="rect">
            <a:avLst/>
          </a:prstGeom>
          <a:noFill/>
          <a:ln>
            <a:noFill/>
          </a:ln>
        </p:spPr>
      </p:pic>
      <p:pic>
        <p:nvPicPr>
          <p:cNvPr id="5" name="Picture 4" descr="File:Logo of the International Year of Basic Sciences for ...">
            <a:extLst>
              <a:ext uri="{FF2B5EF4-FFF2-40B4-BE49-F238E27FC236}">
                <a16:creationId xmlns:a16="http://schemas.microsoft.com/office/drawing/2014/main" id="{C8149BD3-E61A-31DB-D7D1-CCC26DFBB0BE}"/>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02833" y="1466946"/>
            <a:ext cx="2750967" cy="2160000"/>
          </a:xfrm>
          <a:prstGeom prst="rect">
            <a:avLst/>
          </a:prstGeom>
          <a:noFill/>
          <a:ln>
            <a:noFill/>
          </a:ln>
        </p:spPr>
      </p:pic>
      <p:sp>
        <p:nvSpPr>
          <p:cNvPr id="6" name="Title 5">
            <a:extLst>
              <a:ext uri="{FF2B5EF4-FFF2-40B4-BE49-F238E27FC236}">
                <a16:creationId xmlns:a16="http://schemas.microsoft.com/office/drawing/2014/main" id="{4A6E6B82-BA24-62F8-F8AE-7C9B2DCECED0}"/>
              </a:ext>
            </a:extLst>
          </p:cNvPr>
          <p:cNvSpPr>
            <a:spLocks noGrp="1"/>
          </p:cNvSpPr>
          <p:nvPr>
            <p:ph type="title"/>
          </p:nvPr>
        </p:nvSpPr>
        <p:spPr>
          <a:xfrm>
            <a:off x="838200" y="3944466"/>
            <a:ext cx="10515600" cy="1325563"/>
          </a:xfrm>
        </p:spPr>
        <p:txBody>
          <a:bodyPr>
            <a:normAutofit/>
          </a:bodyPr>
          <a:lstStyle/>
          <a:p>
            <a:pPr algn="ctr">
              <a:lnSpc>
                <a:spcPct val="107000"/>
              </a:lnSpc>
              <a:spcAft>
                <a:spcPts val="800"/>
              </a:spcAft>
            </a:pPr>
            <a:r>
              <a:rPr lang="en-ZA" sz="3600" b="1" kern="100" dirty="0">
                <a:effectLst/>
                <a:latin typeface="Calibri" panose="020F0502020204030204" pitchFamily="34" charset="0"/>
                <a:ea typeface="Calibri" panose="020F0502020204030204" pitchFamily="34" charset="0"/>
                <a:cs typeface="Times New Roman" panose="02020603050405020304" pitchFamily="18" charset="0"/>
              </a:rPr>
              <a:t>Report to IUPAP, September 2023</a:t>
            </a:r>
            <a:endParaRPr lang="en-ZA" sz="3600" kern="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6614780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88B2CBC9-0049-8656-EEF2-BB7C68DE026B}"/>
              </a:ext>
            </a:extLst>
          </p:cNvPr>
          <p:cNvSpPr>
            <a:spLocks noGrp="1"/>
          </p:cNvSpPr>
          <p:nvPr>
            <p:ph type="title"/>
          </p:nvPr>
        </p:nvSpPr>
        <p:spPr/>
        <p:txBody>
          <a:bodyPr/>
          <a:lstStyle/>
          <a:p>
            <a:r>
              <a:rPr lang="en-ZA" dirty="0"/>
              <a:t>Current activities</a:t>
            </a:r>
          </a:p>
        </p:txBody>
      </p:sp>
      <p:pic>
        <p:nvPicPr>
          <p:cNvPr id="21" name="Picture 20">
            <a:extLst>
              <a:ext uri="{FF2B5EF4-FFF2-40B4-BE49-F238E27FC236}">
                <a16:creationId xmlns:a16="http://schemas.microsoft.com/office/drawing/2014/main" id="{B5DCF40B-504C-807B-37FA-C72E5AF54C51}"/>
              </a:ext>
            </a:extLst>
          </p:cNvPr>
          <p:cNvPicPr>
            <a:picLocks noChangeAspect="1"/>
          </p:cNvPicPr>
          <p:nvPr/>
        </p:nvPicPr>
        <p:blipFill>
          <a:blip r:embed="rId2"/>
          <a:stretch>
            <a:fillRect/>
          </a:stretch>
        </p:blipFill>
        <p:spPr>
          <a:xfrm>
            <a:off x="0" y="1407948"/>
            <a:ext cx="12192000" cy="5276775"/>
          </a:xfrm>
          <a:prstGeom prst="rect">
            <a:avLst/>
          </a:prstGeom>
        </p:spPr>
      </p:pic>
      <p:sp>
        <p:nvSpPr>
          <p:cNvPr id="22" name="Rectangle 21">
            <a:extLst>
              <a:ext uri="{FF2B5EF4-FFF2-40B4-BE49-F238E27FC236}">
                <a16:creationId xmlns:a16="http://schemas.microsoft.com/office/drawing/2014/main" id="{0F0F3BD8-DF50-08D7-9980-7AAD62118C0B}"/>
              </a:ext>
            </a:extLst>
          </p:cNvPr>
          <p:cNvSpPr/>
          <p:nvPr/>
        </p:nvSpPr>
        <p:spPr>
          <a:xfrm>
            <a:off x="0" y="1407948"/>
            <a:ext cx="12192000" cy="5277332"/>
          </a:xfrm>
          <a:prstGeom prst="rect">
            <a:avLst/>
          </a:prstGeom>
          <a:gradFill flip="none" rotWithShape="1">
            <a:gsLst>
              <a:gs pos="0">
                <a:schemeClr val="accent1">
                  <a:lumMod val="5000"/>
                  <a:lumOff val="95000"/>
                  <a:alpha val="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13500000" scaled="1"/>
            <a:tileRect/>
          </a:gra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5" name="Content Placeholder 14">
            <a:extLst>
              <a:ext uri="{FF2B5EF4-FFF2-40B4-BE49-F238E27FC236}">
                <a16:creationId xmlns:a16="http://schemas.microsoft.com/office/drawing/2014/main" id="{85F2265F-BBD3-1C7C-FD15-BDDC4C66FA0A}"/>
              </a:ext>
            </a:extLst>
          </p:cNvPr>
          <p:cNvSpPr>
            <a:spLocks noGrp="1"/>
          </p:cNvSpPr>
          <p:nvPr>
            <p:ph sz="half" idx="2"/>
          </p:nvPr>
        </p:nvSpPr>
        <p:spPr>
          <a:xfrm>
            <a:off x="2531427" y="1747192"/>
            <a:ext cx="4058133" cy="4351338"/>
          </a:xfrm>
        </p:spPr>
        <p:txBody>
          <a:bodyPr>
            <a:normAutofit fontScale="70000" lnSpcReduction="20000"/>
          </a:bodyPr>
          <a:lstStyle/>
          <a:p>
            <a:r>
              <a:rPr lang="en-ZA" dirty="0"/>
              <a:t>Nepal is joining as an IUPAP Associate Territorial Member:</a:t>
            </a:r>
          </a:p>
          <a:p>
            <a:r>
              <a:rPr lang="en-ZA" dirty="0"/>
              <a:t>LOWER-MIDDLE INCOME ECONOMIES ($1,136 TO $4,465) </a:t>
            </a:r>
          </a:p>
          <a:p>
            <a:r>
              <a:rPr lang="en-ZA" dirty="0"/>
              <a:t>a category with an expectation that the member will undertake to develop physics in its territory</a:t>
            </a:r>
          </a:p>
          <a:p>
            <a:r>
              <a:rPr lang="en-ZA" dirty="0"/>
              <a:t>the Nepal Physical Society chose the topic and was organiser</a:t>
            </a:r>
          </a:p>
          <a:p>
            <a:r>
              <a:rPr lang="en-ZA" dirty="0"/>
              <a:t>IUPAP assisted with sponsorship, through the International Advisory committee</a:t>
            </a:r>
          </a:p>
          <a:p>
            <a:r>
              <a:rPr lang="en-ZA" dirty="0"/>
              <a:t>Under aegis of WG21.</a:t>
            </a:r>
          </a:p>
        </p:txBody>
      </p:sp>
      <p:pic>
        <p:nvPicPr>
          <p:cNvPr id="26" name="Picture 25">
            <a:extLst>
              <a:ext uri="{FF2B5EF4-FFF2-40B4-BE49-F238E27FC236}">
                <a16:creationId xmlns:a16="http://schemas.microsoft.com/office/drawing/2014/main" id="{80E270D3-6F0C-1085-7214-27A37A26AB9A}"/>
              </a:ext>
            </a:extLst>
          </p:cNvPr>
          <p:cNvPicPr>
            <a:picLocks noChangeAspect="1"/>
          </p:cNvPicPr>
          <p:nvPr/>
        </p:nvPicPr>
        <p:blipFill>
          <a:blip r:embed="rId3"/>
          <a:stretch>
            <a:fillRect/>
          </a:stretch>
        </p:blipFill>
        <p:spPr>
          <a:xfrm>
            <a:off x="508001" y="1690688"/>
            <a:ext cx="2023426" cy="4267354"/>
          </a:xfrm>
          <a:prstGeom prst="rect">
            <a:avLst/>
          </a:prstGeom>
        </p:spPr>
      </p:pic>
    </p:spTree>
    <p:extLst>
      <p:ext uri="{BB962C8B-B14F-4D97-AF65-F5344CB8AC3E}">
        <p14:creationId xmlns:p14="http://schemas.microsoft.com/office/powerpoint/2010/main" val="351286174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4" descr="A person putting on her hair&#10;&#10;Description automatically generated">
            <a:extLst>
              <a:ext uri="{FF2B5EF4-FFF2-40B4-BE49-F238E27FC236}">
                <a16:creationId xmlns:a16="http://schemas.microsoft.com/office/drawing/2014/main" id="{D7AE2624-A45D-FA05-B185-8F0730E2AF92}"/>
              </a:ext>
            </a:extLst>
          </p:cNvPr>
          <p:cNvPicPr>
            <a:picLocks noChangeAspect="1"/>
          </p:cNvPicPr>
          <p:nvPr/>
        </p:nvPicPr>
        <p:blipFill rotWithShape="1">
          <a:blip r:embed="rId2">
            <a:extLst>
              <a:ext uri="{28A0092B-C50C-407E-A947-70E740481C1C}">
                <a14:useLocalDpi xmlns:a14="http://schemas.microsoft.com/office/drawing/2010/main" val="0"/>
              </a:ext>
            </a:extLst>
          </a:blip>
          <a:srcRect t="14157"/>
          <a:stretch/>
        </p:blipFill>
        <p:spPr>
          <a:xfrm>
            <a:off x="7904480" y="4315381"/>
            <a:ext cx="3804920" cy="2177494"/>
          </a:xfrm>
          <a:prstGeom prst="rect">
            <a:avLst/>
          </a:prstGeom>
        </p:spPr>
      </p:pic>
      <p:sp>
        <p:nvSpPr>
          <p:cNvPr id="2" name="Title 1">
            <a:extLst>
              <a:ext uri="{FF2B5EF4-FFF2-40B4-BE49-F238E27FC236}">
                <a16:creationId xmlns:a16="http://schemas.microsoft.com/office/drawing/2014/main" id="{A99C4027-5748-D3D9-09C2-78C7C2791D8A}"/>
              </a:ext>
            </a:extLst>
          </p:cNvPr>
          <p:cNvSpPr>
            <a:spLocks noGrp="1"/>
          </p:cNvSpPr>
          <p:nvPr>
            <p:ph type="title"/>
          </p:nvPr>
        </p:nvSpPr>
        <p:spPr/>
        <p:txBody>
          <a:bodyPr/>
          <a:lstStyle/>
          <a:p>
            <a:endParaRPr lang="en-ZA"/>
          </a:p>
        </p:txBody>
      </p:sp>
      <p:pic>
        <p:nvPicPr>
          <p:cNvPr id="6" name="Content Placeholder 7" descr="A group of people posing for a photo">
            <a:extLst>
              <a:ext uri="{FF2B5EF4-FFF2-40B4-BE49-F238E27FC236}">
                <a16:creationId xmlns:a16="http://schemas.microsoft.com/office/drawing/2014/main" id="{1478DE0F-DF22-209A-08AE-C3DC0C2B47F5}"/>
              </a:ext>
            </a:extLst>
          </p:cNvPr>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931160" y="2798360"/>
            <a:ext cx="5181600" cy="3302719"/>
          </a:xfrm>
        </p:spPr>
      </p:pic>
      <p:pic>
        <p:nvPicPr>
          <p:cNvPr id="5" name="Content Placeholder 17" descr="A group of people posing for a photo">
            <a:extLst>
              <a:ext uri="{FF2B5EF4-FFF2-40B4-BE49-F238E27FC236}">
                <a16:creationId xmlns:a16="http://schemas.microsoft.com/office/drawing/2014/main" id="{5517AD81-3432-F4F4-0C3D-03E08185CB68}"/>
              </a:ext>
            </a:extLst>
          </p:cNvPr>
          <p:cNvPicPr>
            <a:picLocks noGrp="1" noChangeAspect="1"/>
          </p:cNvPicPr>
          <p:nvPr>
            <p:ph sz="half" idx="1"/>
          </p:nvPr>
        </p:nvPicPr>
        <p:blipFill>
          <a:blip r:embed="rId4">
            <a:extLst>
              <a:ext uri="{28A0092B-C50C-407E-A947-70E740481C1C}">
                <a14:useLocalDpi xmlns:a14="http://schemas.microsoft.com/office/drawing/2010/main" val="0"/>
              </a:ext>
            </a:extLst>
          </a:blip>
          <a:stretch>
            <a:fillRect/>
          </a:stretch>
        </p:blipFill>
        <p:spPr>
          <a:xfrm>
            <a:off x="838200" y="-355875"/>
            <a:ext cx="5856292" cy="4084595"/>
          </a:xfrm>
        </p:spPr>
      </p:pic>
    </p:spTree>
    <p:extLst>
      <p:ext uri="{BB962C8B-B14F-4D97-AF65-F5344CB8AC3E}">
        <p14:creationId xmlns:p14="http://schemas.microsoft.com/office/powerpoint/2010/main" val="26801896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0E5143-C851-82D4-4D11-7AA47E12A5F3}"/>
              </a:ext>
            </a:extLst>
          </p:cNvPr>
          <p:cNvSpPr>
            <a:spLocks noGrp="1"/>
          </p:cNvSpPr>
          <p:nvPr>
            <p:ph type="title"/>
          </p:nvPr>
        </p:nvSpPr>
        <p:spPr/>
        <p:txBody>
          <a:bodyPr/>
          <a:lstStyle/>
          <a:p>
            <a:r>
              <a:rPr lang="en-ZA" dirty="0"/>
              <a:t>Background</a:t>
            </a:r>
          </a:p>
        </p:txBody>
      </p:sp>
      <p:sp>
        <p:nvSpPr>
          <p:cNvPr id="3" name="Content Placeholder 2">
            <a:extLst>
              <a:ext uri="{FF2B5EF4-FFF2-40B4-BE49-F238E27FC236}">
                <a16:creationId xmlns:a16="http://schemas.microsoft.com/office/drawing/2014/main" id="{5F241D0C-34DC-78AD-45EF-4E779403D2CE}"/>
              </a:ext>
            </a:extLst>
          </p:cNvPr>
          <p:cNvSpPr>
            <a:spLocks noGrp="1"/>
          </p:cNvSpPr>
          <p:nvPr>
            <p:ph idx="1"/>
          </p:nvPr>
        </p:nvSpPr>
        <p:spPr>
          <a:xfrm>
            <a:off x="838200" y="1452880"/>
            <a:ext cx="10515600" cy="3079363"/>
          </a:xfrm>
        </p:spPr>
        <p:txBody>
          <a:bodyPr>
            <a:normAutofit/>
          </a:bodyPr>
          <a:lstStyle/>
          <a:p>
            <a:pPr marL="0" indent="0">
              <a:buNone/>
            </a:pPr>
            <a:r>
              <a:rPr lang="en-ZA" dirty="0"/>
              <a:t>Issues around climate change are set to grow in the coming years.</a:t>
            </a:r>
          </a:p>
          <a:p>
            <a:pPr marL="0" indent="0">
              <a:buNone/>
            </a:pPr>
            <a:r>
              <a:rPr lang="en-ZA" dirty="0"/>
              <a:t>Global problems require a global effort.</a:t>
            </a:r>
          </a:p>
          <a:p>
            <a:pPr marL="0" indent="0">
              <a:buNone/>
            </a:pPr>
            <a:r>
              <a:rPr lang="en-ZA" dirty="0"/>
              <a:t>While it’s a transdisciplinary endeavour across all sciences, </a:t>
            </a:r>
          </a:p>
          <a:p>
            <a:pPr marL="457200" lvl="1" indent="0">
              <a:buNone/>
            </a:pPr>
            <a:r>
              <a:rPr lang="en-ZA" dirty="0"/>
              <a:t>Including basic sciences, engineering, human and social sciences, law, health sciences, and many others,</a:t>
            </a:r>
          </a:p>
          <a:p>
            <a:pPr marL="0" indent="0">
              <a:buNone/>
            </a:pPr>
            <a:r>
              <a:rPr lang="en-ZA" dirty="0"/>
              <a:t>The 2021 Nobel Prizes emphasised that there are roles for physics.</a:t>
            </a:r>
          </a:p>
          <a:p>
            <a:pPr marL="0" indent="0">
              <a:buNone/>
            </a:pPr>
            <a:endParaRPr lang="en-ZA" dirty="0"/>
          </a:p>
          <a:p>
            <a:pPr marL="0" indent="0">
              <a:buNone/>
            </a:pPr>
            <a:endParaRPr lang="en-ZA" dirty="0"/>
          </a:p>
          <a:p>
            <a:pPr marL="0" indent="0">
              <a:buNone/>
            </a:pPr>
            <a:endParaRPr lang="en-ZA" dirty="0"/>
          </a:p>
        </p:txBody>
      </p:sp>
    </p:spTree>
    <p:extLst>
      <p:ext uri="{BB962C8B-B14F-4D97-AF65-F5344CB8AC3E}">
        <p14:creationId xmlns:p14="http://schemas.microsoft.com/office/powerpoint/2010/main" val="17310086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9322A4-A36A-C756-CC3E-845F79E62A68}"/>
              </a:ext>
            </a:extLst>
          </p:cNvPr>
          <p:cNvSpPr>
            <a:spLocks noGrp="1"/>
          </p:cNvSpPr>
          <p:nvPr>
            <p:ph type="title"/>
          </p:nvPr>
        </p:nvSpPr>
        <p:spPr/>
        <p:txBody>
          <a:bodyPr/>
          <a:lstStyle/>
          <a:p>
            <a:r>
              <a:rPr lang="en-ZA" dirty="0"/>
              <a:t>Alignment</a:t>
            </a:r>
          </a:p>
        </p:txBody>
      </p:sp>
      <p:sp>
        <p:nvSpPr>
          <p:cNvPr id="4" name="Content Placeholder 3">
            <a:extLst>
              <a:ext uri="{FF2B5EF4-FFF2-40B4-BE49-F238E27FC236}">
                <a16:creationId xmlns:a16="http://schemas.microsoft.com/office/drawing/2014/main" id="{5B321267-3BDE-BDD7-4BEB-A818AC99601C}"/>
              </a:ext>
            </a:extLst>
          </p:cNvPr>
          <p:cNvSpPr txBox="1">
            <a:spLocks noGrp="1"/>
          </p:cNvSpPr>
          <p:nvPr>
            <p:ph idx="1"/>
          </p:nvPr>
        </p:nvSpPr>
        <p:spPr>
          <a:xfrm>
            <a:off x="838200" y="1825625"/>
            <a:ext cx="6139070" cy="4860818"/>
          </a:xfrm>
          <a:prstGeom prst="rect">
            <a:avLst/>
          </a:prstGeom>
          <a:noFill/>
        </p:spPr>
        <p:txBody>
          <a:bodyPr wrap="square" rtlCol="0">
            <a:spAutoFit/>
          </a:bodyPr>
          <a:lstStyle/>
          <a:p>
            <a:pPr marL="0" indent="0">
              <a:buNone/>
            </a:pPr>
            <a:r>
              <a:rPr lang="en-ZA" sz="1800" dirty="0"/>
              <a:t>There is alignment with, among others, </a:t>
            </a:r>
          </a:p>
          <a:p>
            <a:pPr marL="285750" indent="-285750">
              <a:buFont typeface="Arial" panose="020B0604020202020204" pitchFamily="34" charset="0"/>
              <a:buChar char="•"/>
            </a:pPr>
            <a:r>
              <a:rPr lang="en-ZA" sz="1800" dirty="0" err="1"/>
              <a:t>IYBSSD</a:t>
            </a:r>
            <a:r>
              <a:rPr lang="en-ZA" sz="1800" dirty="0"/>
              <a:t>, the International Year of Basic Sciences for Sustainable Development, Chair of Steering Committee: Michel S</a:t>
            </a:r>
            <a:r>
              <a:rPr lang="en-ZA" sz="1800" dirty="0">
                <a:hlinkClick r:id="rId2"/>
              </a:rPr>
              <a:t>p</a:t>
            </a:r>
            <a:r>
              <a:rPr lang="en-ZA" sz="1800" dirty="0"/>
              <a:t>iro, </a:t>
            </a:r>
            <a:r>
              <a:rPr lang="en-ZA" sz="1800" dirty="0">
                <a:hlinkClick r:id="rId2"/>
              </a:rPr>
              <a:t>https://www.iybssd2022.org/</a:t>
            </a:r>
            <a:r>
              <a:rPr lang="en-ZA" sz="1800" dirty="0"/>
              <a:t> </a:t>
            </a:r>
          </a:p>
          <a:p>
            <a:pPr marL="285750" indent="-285750">
              <a:buFont typeface="Arial" panose="020B0604020202020204" pitchFamily="34" charset="0"/>
              <a:buChar char="•"/>
            </a:pPr>
            <a:r>
              <a:rPr lang="en-ZA" sz="1800" dirty="0"/>
              <a:t>The call to action issued by </a:t>
            </a:r>
            <a:r>
              <a:rPr lang="en-ZA" sz="1800" dirty="0" err="1"/>
              <a:t>IoP</a:t>
            </a:r>
            <a:r>
              <a:rPr lang="en-ZA" sz="1800" dirty="0"/>
              <a:t>, the Institute of Physics, London </a:t>
            </a:r>
            <a:r>
              <a:rPr lang="en-ZA" sz="1800" dirty="0">
                <a:hlinkClick r:id="rId3"/>
              </a:rPr>
              <a:t>https://www.iop.org/strategy/physics-climate-change-sustainability/global-green-economy</a:t>
            </a:r>
            <a:r>
              <a:rPr lang="en-ZA" sz="1800" dirty="0"/>
              <a:t> </a:t>
            </a:r>
          </a:p>
          <a:p>
            <a:pPr marL="285750" indent="-285750">
              <a:buFont typeface="Arial" panose="020B0604020202020204" pitchFamily="34" charset="0"/>
              <a:buChar char="•"/>
            </a:pPr>
            <a:r>
              <a:rPr lang="en-ZA" sz="1800" dirty="0"/>
              <a:t>The long-standing actions of </a:t>
            </a:r>
            <a:r>
              <a:rPr lang="en-ZA" sz="1800" dirty="0" err="1"/>
              <a:t>ISC</a:t>
            </a:r>
            <a:r>
              <a:rPr lang="en-ZA" sz="1800" dirty="0"/>
              <a:t>, the International Science Council </a:t>
            </a:r>
            <a:r>
              <a:rPr lang="en-ZA" sz="1800" dirty="0">
                <a:hlinkClick r:id="rId4"/>
              </a:rPr>
              <a:t>https://council.science/publications/the-international-council-for-science-and-climate-change/</a:t>
            </a:r>
            <a:r>
              <a:rPr lang="en-ZA" sz="1800" dirty="0"/>
              <a:t> </a:t>
            </a:r>
          </a:p>
          <a:p>
            <a:pPr marL="285750" indent="-285750">
              <a:buFont typeface="Arial" panose="020B0604020202020204" pitchFamily="34" charset="0"/>
              <a:buChar char="•"/>
            </a:pPr>
            <a:r>
              <a:rPr lang="en-ZA" sz="1800" dirty="0"/>
              <a:t>The proclamation by the</a:t>
            </a:r>
            <a:r>
              <a:rPr lang="en-ZA" sz="1800" b="0" i="0" dirty="0">
                <a:solidFill>
                  <a:srgbClr val="202124"/>
                </a:solidFill>
                <a:effectLst/>
                <a:latin typeface="Google Sans"/>
              </a:rPr>
              <a:t> United Nations General Assembly of </a:t>
            </a:r>
            <a:r>
              <a:rPr lang="en-ZA" sz="1800" b="0" i="0" dirty="0">
                <a:solidFill>
                  <a:srgbClr val="040C28"/>
                </a:solidFill>
                <a:effectLst/>
                <a:latin typeface="Google Sans"/>
              </a:rPr>
              <a:t>2024 to 2033</a:t>
            </a:r>
            <a:r>
              <a:rPr lang="en-ZA" sz="1800" b="0" i="0" dirty="0">
                <a:solidFill>
                  <a:srgbClr val="202124"/>
                </a:solidFill>
                <a:effectLst/>
                <a:latin typeface="Google Sans"/>
              </a:rPr>
              <a:t> as the "International Decade of Sciences for Sustainable Development (</a:t>
            </a:r>
            <a:r>
              <a:rPr lang="en-ZA" sz="1800" b="0" i="0" dirty="0" err="1">
                <a:solidFill>
                  <a:srgbClr val="202124"/>
                </a:solidFill>
                <a:effectLst/>
                <a:latin typeface="Google Sans"/>
              </a:rPr>
              <a:t>IDSSD</a:t>
            </a:r>
            <a:r>
              <a:rPr lang="en-ZA" sz="1800" b="0" i="0" dirty="0">
                <a:solidFill>
                  <a:srgbClr val="202124"/>
                </a:solidFill>
                <a:effectLst/>
                <a:latin typeface="Google Sans"/>
              </a:rPr>
              <a:t>) </a:t>
            </a:r>
            <a:r>
              <a:rPr lang="en-ZA" sz="1800" b="0" i="0" dirty="0">
                <a:solidFill>
                  <a:srgbClr val="202124"/>
                </a:solidFill>
                <a:effectLst/>
                <a:latin typeface="Google Sans"/>
                <a:hlinkClick r:id="rId5"/>
              </a:rPr>
              <a:t>https://www.iybssd2022.org/en/an-international-decade-of-sciences-for-sustainable-development/</a:t>
            </a:r>
            <a:r>
              <a:rPr lang="en-ZA" sz="1800" b="0" i="0" dirty="0">
                <a:solidFill>
                  <a:srgbClr val="202124"/>
                </a:solidFill>
                <a:effectLst/>
                <a:latin typeface="Google Sans"/>
              </a:rPr>
              <a:t> </a:t>
            </a:r>
            <a:endParaRPr lang="en-ZA" sz="1800" dirty="0"/>
          </a:p>
          <a:p>
            <a:endParaRPr lang="en-ZA" dirty="0"/>
          </a:p>
        </p:txBody>
      </p:sp>
      <p:pic>
        <p:nvPicPr>
          <p:cNvPr id="5" name="Picture 4" descr="File:Logo of the International Year of Basic Sciences for ...">
            <a:extLst>
              <a:ext uri="{FF2B5EF4-FFF2-40B4-BE49-F238E27FC236}">
                <a16:creationId xmlns:a16="http://schemas.microsoft.com/office/drawing/2014/main" id="{1BC5A74D-8F4D-2AC2-A5AF-9A9E43D2F701}"/>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29235" y="181003"/>
            <a:ext cx="2750967" cy="2160000"/>
          </a:xfrm>
          <a:prstGeom prst="rect">
            <a:avLst/>
          </a:prstGeom>
          <a:noFill/>
          <a:ln>
            <a:noFill/>
          </a:ln>
        </p:spPr>
      </p:pic>
      <p:pic>
        <p:nvPicPr>
          <p:cNvPr id="7" name="Picture 6">
            <a:extLst>
              <a:ext uri="{FF2B5EF4-FFF2-40B4-BE49-F238E27FC236}">
                <a16:creationId xmlns:a16="http://schemas.microsoft.com/office/drawing/2014/main" id="{1282A22E-796B-3D09-C425-8E8B65368D92}"/>
              </a:ext>
            </a:extLst>
          </p:cNvPr>
          <p:cNvPicPr>
            <a:picLocks noChangeAspect="1"/>
          </p:cNvPicPr>
          <p:nvPr/>
        </p:nvPicPr>
        <p:blipFill>
          <a:blip r:embed="rId7"/>
          <a:stretch>
            <a:fillRect/>
          </a:stretch>
        </p:blipFill>
        <p:spPr>
          <a:xfrm>
            <a:off x="7698755" y="2740941"/>
            <a:ext cx="2948314" cy="1140455"/>
          </a:xfrm>
          <a:prstGeom prst="rect">
            <a:avLst/>
          </a:prstGeom>
        </p:spPr>
      </p:pic>
      <p:pic>
        <p:nvPicPr>
          <p:cNvPr id="14" name="Picture 13">
            <a:extLst>
              <a:ext uri="{FF2B5EF4-FFF2-40B4-BE49-F238E27FC236}">
                <a16:creationId xmlns:a16="http://schemas.microsoft.com/office/drawing/2014/main" id="{EB82DBFF-76AF-5A02-E10B-2A340DE312AA}"/>
              </a:ext>
            </a:extLst>
          </p:cNvPr>
          <p:cNvPicPr>
            <a:picLocks noChangeAspect="1"/>
          </p:cNvPicPr>
          <p:nvPr/>
        </p:nvPicPr>
        <p:blipFill>
          <a:blip r:embed="rId8"/>
          <a:stretch>
            <a:fillRect/>
          </a:stretch>
        </p:blipFill>
        <p:spPr>
          <a:xfrm>
            <a:off x="7485441" y="4025640"/>
            <a:ext cx="3435899" cy="1171872"/>
          </a:xfrm>
          <a:prstGeom prst="rect">
            <a:avLst/>
          </a:prstGeom>
        </p:spPr>
      </p:pic>
      <p:pic>
        <p:nvPicPr>
          <p:cNvPr id="16" name="Picture 15">
            <a:extLst>
              <a:ext uri="{FF2B5EF4-FFF2-40B4-BE49-F238E27FC236}">
                <a16:creationId xmlns:a16="http://schemas.microsoft.com/office/drawing/2014/main" id="{E7F5F7AB-6B72-AC4E-D573-8A7BD2F97E71}"/>
              </a:ext>
            </a:extLst>
          </p:cNvPr>
          <p:cNvPicPr>
            <a:picLocks noChangeAspect="1"/>
          </p:cNvPicPr>
          <p:nvPr/>
        </p:nvPicPr>
        <p:blipFill>
          <a:blip r:embed="rId9"/>
          <a:stretch>
            <a:fillRect/>
          </a:stretch>
        </p:blipFill>
        <p:spPr>
          <a:xfrm>
            <a:off x="8003632" y="5192129"/>
            <a:ext cx="2191056" cy="562053"/>
          </a:xfrm>
          <a:prstGeom prst="rect">
            <a:avLst/>
          </a:prstGeom>
        </p:spPr>
      </p:pic>
      <p:pic>
        <p:nvPicPr>
          <p:cNvPr id="18" name="Picture 17">
            <a:extLst>
              <a:ext uri="{FF2B5EF4-FFF2-40B4-BE49-F238E27FC236}">
                <a16:creationId xmlns:a16="http://schemas.microsoft.com/office/drawing/2014/main" id="{F12E1585-9715-4741-F314-C460CA08D40F}"/>
              </a:ext>
            </a:extLst>
          </p:cNvPr>
          <p:cNvPicPr>
            <a:picLocks noChangeAspect="1"/>
          </p:cNvPicPr>
          <p:nvPr/>
        </p:nvPicPr>
        <p:blipFill>
          <a:blip r:embed="rId10"/>
          <a:stretch>
            <a:fillRect/>
          </a:stretch>
        </p:blipFill>
        <p:spPr>
          <a:xfrm>
            <a:off x="7953787" y="5748800"/>
            <a:ext cx="2240901" cy="806943"/>
          </a:xfrm>
          <a:prstGeom prst="rect">
            <a:avLst/>
          </a:prstGeom>
        </p:spPr>
      </p:pic>
      <p:grpSp>
        <p:nvGrpSpPr>
          <p:cNvPr id="21" name="Group 20">
            <a:extLst>
              <a:ext uri="{FF2B5EF4-FFF2-40B4-BE49-F238E27FC236}">
                <a16:creationId xmlns:a16="http://schemas.microsoft.com/office/drawing/2014/main" id="{92F0DEF2-6FD8-6D63-A5BC-38CC3ADD5991}"/>
              </a:ext>
            </a:extLst>
          </p:cNvPr>
          <p:cNvGrpSpPr/>
          <p:nvPr/>
        </p:nvGrpSpPr>
        <p:grpSpPr>
          <a:xfrm>
            <a:off x="7193828" y="2335620"/>
            <a:ext cx="3958167" cy="1695403"/>
            <a:chOff x="7193828" y="2329003"/>
            <a:chExt cx="3958167" cy="1695403"/>
          </a:xfrm>
        </p:grpSpPr>
        <p:grpSp>
          <p:nvGrpSpPr>
            <p:cNvPr id="12" name="Group 11">
              <a:extLst>
                <a:ext uri="{FF2B5EF4-FFF2-40B4-BE49-F238E27FC236}">
                  <a16:creationId xmlns:a16="http://schemas.microsoft.com/office/drawing/2014/main" id="{8CBEFF6A-8BC5-1DDB-39A3-520AC2C59867}"/>
                </a:ext>
              </a:extLst>
            </p:cNvPr>
            <p:cNvGrpSpPr/>
            <p:nvPr/>
          </p:nvGrpSpPr>
          <p:grpSpPr>
            <a:xfrm>
              <a:off x="7193828" y="2329003"/>
              <a:ext cx="3958167" cy="1695403"/>
              <a:chOff x="7312674" y="2707023"/>
              <a:chExt cx="3958167" cy="1695403"/>
            </a:xfrm>
          </p:grpSpPr>
          <p:pic>
            <p:nvPicPr>
              <p:cNvPr id="10" name="Picture 9">
                <a:extLst>
                  <a:ext uri="{FF2B5EF4-FFF2-40B4-BE49-F238E27FC236}">
                    <a16:creationId xmlns:a16="http://schemas.microsoft.com/office/drawing/2014/main" id="{E71D4216-7DE1-899B-9C33-102690B3BC24}"/>
                  </a:ext>
                </a:extLst>
              </p:cNvPr>
              <p:cNvPicPr>
                <a:picLocks noChangeAspect="1"/>
              </p:cNvPicPr>
              <p:nvPr/>
            </p:nvPicPr>
            <p:blipFill>
              <a:blip r:embed="rId7"/>
              <a:stretch>
                <a:fillRect/>
              </a:stretch>
            </p:blipFill>
            <p:spPr>
              <a:xfrm>
                <a:off x="7729235" y="2707023"/>
                <a:ext cx="2948314" cy="1140455"/>
              </a:xfrm>
              <a:prstGeom prst="rect">
                <a:avLst/>
              </a:prstGeom>
              <a:ln>
                <a:solidFill>
                  <a:schemeClr val="accent1"/>
                </a:solidFill>
              </a:ln>
            </p:spPr>
          </p:pic>
          <p:pic>
            <p:nvPicPr>
              <p:cNvPr id="11" name="Picture 10">
                <a:extLst>
                  <a:ext uri="{FF2B5EF4-FFF2-40B4-BE49-F238E27FC236}">
                    <a16:creationId xmlns:a16="http://schemas.microsoft.com/office/drawing/2014/main" id="{0F92DD42-E0AE-07C8-832C-22BF8F0D4298}"/>
                  </a:ext>
                </a:extLst>
              </p:cNvPr>
              <p:cNvPicPr>
                <a:picLocks noChangeAspect="1"/>
              </p:cNvPicPr>
              <p:nvPr/>
            </p:nvPicPr>
            <p:blipFill>
              <a:blip r:embed="rId11"/>
              <a:stretch>
                <a:fillRect/>
              </a:stretch>
            </p:blipFill>
            <p:spPr>
              <a:xfrm>
                <a:off x="7312674" y="3793102"/>
                <a:ext cx="3958167" cy="609324"/>
              </a:xfrm>
              <a:prstGeom prst="rect">
                <a:avLst/>
              </a:prstGeom>
              <a:ln>
                <a:solidFill>
                  <a:schemeClr val="accent1"/>
                </a:solidFill>
              </a:ln>
            </p:spPr>
          </p:pic>
        </p:grpSp>
        <p:pic>
          <p:nvPicPr>
            <p:cNvPr id="20" name="Picture 19">
              <a:extLst>
                <a:ext uri="{FF2B5EF4-FFF2-40B4-BE49-F238E27FC236}">
                  <a16:creationId xmlns:a16="http://schemas.microsoft.com/office/drawing/2014/main" id="{A0DA173F-6430-5B8B-32ED-FEE60EAC0192}"/>
                </a:ext>
              </a:extLst>
            </p:cNvPr>
            <p:cNvPicPr>
              <a:picLocks noChangeAspect="1"/>
            </p:cNvPicPr>
            <p:nvPr/>
          </p:nvPicPr>
          <p:blipFill>
            <a:blip r:embed="rId12"/>
            <a:stretch>
              <a:fillRect/>
            </a:stretch>
          </p:blipFill>
          <p:spPr>
            <a:xfrm>
              <a:off x="8816297" y="3596490"/>
              <a:ext cx="713228" cy="410298"/>
            </a:xfrm>
            <a:prstGeom prst="rect">
              <a:avLst/>
            </a:prstGeom>
          </p:spPr>
        </p:pic>
      </p:grpSp>
    </p:spTree>
    <p:extLst>
      <p:ext uri="{BB962C8B-B14F-4D97-AF65-F5344CB8AC3E}">
        <p14:creationId xmlns:p14="http://schemas.microsoft.com/office/powerpoint/2010/main" val="17595191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37DB48-13D5-DB86-98FF-9B6533DB12B4}"/>
              </a:ext>
            </a:extLst>
          </p:cNvPr>
          <p:cNvSpPr>
            <a:spLocks noGrp="1"/>
          </p:cNvSpPr>
          <p:nvPr>
            <p:ph type="title"/>
          </p:nvPr>
        </p:nvSpPr>
        <p:spPr/>
        <p:txBody>
          <a:bodyPr/>
          <a:lstStyle/>
          <a:p>
            <a:endParaRPr lang="en-ZA"/>
          </a:p>
        </p:txBody>
      </p:sp>
      <p:sp>
        <p:nvSpPr>
          <p:cNvPr id="3" name="Content Placeholder 2">
            <a:extLst>
              <a:ext uri="{FF2B5EF4-FFF2-40B4-BE49-F238E27FC236}">
                <a16:creationId xmlns:a16="http://schemas.microsoft.com/office/drawing/2014/main" id="{CB2B2259-C7E4-7D3F-72EE-1E599E86C207}"/>
              </a:ext>
            </a:extLst>
          </p:cNvPr>
          <p:cNvSpPr>
            <a:spLocks noGrp="1"/>
          </p:cNvSpPr>
          <p:nvPr>
            <p:ph idx="1"/>
          </p:nvPr>
        </p:nvSpPr>
        <p:spPr/>
        <p:txBody>
          <a:bodyPr/>
          <a:lstStyle/>
          <a:p>
            <a:pPr marL="0" indent="0">
              <a:buNone/>
            </a:pPr>
            <a:r>
              <a:rPr lang="en-ZA" dirty="0"/>
              <a:t>Proposal to establish a new Working Group on Physics and the Green Economy:</a:t>
            </a:r>
          </a:p>
          <a:p>
            <a:r>
              <a:rPr lang="en-ZA" dirty="0"/>
              <a:t>supported by the General Assembly on 14 July 2022</a:t>
            </a:r>
          </a:p>
          <a:p>
            <a:r>
              <a:rPr lang="en-ZA" dirty="0"/>
              <a:t>approved by the IUPAP Executive Council on 21 September 2022</a:t>
            </a:r>
          </a:p>
          <a:p>
            <a:pPr marL="0" indent="0">
              <a:buNone/>
            </a:pPr>
            <a:endParaRPr lang="en-ZA" dirty="0"/>
          </a:p>
        </p:txBody>
      </p:sp>
    </p:spTree>
    <p:extLst>
      <p:ext uri="{BB962C8B-B14F-4D97-AF65-F5344CB8AC3E}">
        <p14:creationId xmlns:p14="http://schemas.microsoft.com/office/powerpoint/2010/main" val="1286882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B60A7B-296D-83CB-2492-D2F146B9F8AD}"/>
              </a:ext>
            </a:extLst>
          </p:cNvPr>
          <p:cNvSpPr>
            <a:spLocks noGrp="1"/>
          </p:cNvSpPr>
          <p:nvPr>
            <p:ph type="title"/>
          </p:nvPr>
        </p:nvSpPr>
        <p:spPr>
          <a:xfrm>
            <a:off x="949960" y="1685925"/>
            <a:ext cx="10515600" cy="2794635"/>
          </a:xfrm>
        </p:spPr>
        <p:txBody>
          <a:bodyPr>
            <a:normAutofit fontScale="90000"/>
          </a:bodyPr>
          <a:lstStyle/>
          <a:p>
            <a:r>
              <a:rPr lang="en-ZA" dirty="0"/>
              <a:t>The task of the </a:t>
            </a:r>
            <a:r>
              <a:rPr lang="en-ZA" dirty="0" err="1"/>
              <a:t>WG</a:t>
            </a:r>
            <a:r>
              <a:rPr lang="en-ZA" dirty="0"/>
              <a:t> is to promote and grow </a:t>
            </a:r>
            <a:br>
              <a:rPr lang="en-ZA" dirty="0"/>
            </a:br>
            <a:r>
              <a:rPr lang="en-ZA" dirty="0"/>
              <a:t>the unique role that physics is, and should be, playing in the green economy, climate change and sustainable development.</a:t>
            </a:r>
            <a:br>
              <a:rPr lang="en-ZA" dirty="0"/>
            </a:br>
            <a:endParaRPr lang="en-ZA" dirty="0"/>
          </a:p>
        </p:txBody>
      </p:sp>
    </p:spTree>
    <p:extLst>
      <p:ext uri="{BB962C8B-B14F-4D97-AF65-F5344CB8AC3E}">
        <p14:creationId xmlns:p14="http://schemas.microsoft.com/office/powerpoint/2010/main" val="30800890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A8384FB5-9ADC-4DDC-881B-597D56F5B1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199E1B1-A8C0-4FE8-A5A8-1CB41D69F8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2" y="0"/>
            <a:ext cx="12191998" cy="1575955"/>
          </a:xfrm>
          <a:prstGeom prst="rect">
            <a:avLst/>
          </a:prstGeom>
          <a:gradFill>
            <a:gsLst>
              <a:gs pos="0">
                <a:srgbClr val="000000">
                  <a:alpha val="96000"/>
                </a:srgbClr>
              </a:gs>
              <a:gs pos="100000">
                <a:schemeClr val="accent1">
                  <a:lumMod val="75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4A8DE83-DE75-4B41-9DB4-A7EC0B0DEC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8128856" cy="1575461"/>
          </a:xfrm>
          <a:prstGeom prst="rect">
            <a:avLst/>
          </a:prstGeom>
          <a:gradFill>
            <a:gsLst>
              <a:gs pos="0">
                <a:schemeClr val="accent1">
                  <a:alpha val="41000"/>
                </a:schemeClr>
              </a:gs>
              <a:gs pos="74000">
                <a:schemeClr val="accent1">
                  <a:lumMod val="60000"/>
                  <a:lumOff val="40000"/>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A7009A0A-BEF5-4EAC-AF15-E4F9F002E23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3" y="-1"/>
            <a:ext cx="12192002" cy="1574311"/>
          </a:xfrm>
          <a:prstGeom prst="rect">
            <a:avLst/>
          </a:prstGeom>
          <a:gradFill>
            <a:gsLst>
              <a:gs pos="0">
                <a:srgbClr val="000000">
                  <a:alpha val="63000"/>
                </a:srgbClr>
              </a:gs>
              <a:gs pos="78000">
                <a:schemeClr val="accent1">
                  <a:alpha val="15000"/>
                </a:schemeClr>
              </a:gs>
            </a:gsLst>
            <a:lin ang="156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A8883DF-92A0-58F6-1770-FD04EF419462}"/>
              </a:ext>
            </a:extLst>
          </p:cNvPr>
          <p:cNvSpPr>
            <a:spLocks noGrp="1"/>
          </p:cNvSpPr>
          <p:nvPr>
            <p:ph type="title"/>
          </p:nvPr>
        </p:nvSpPr>
        <p:spPr>
          <a:xfrm>
            <a:off x="699713" y="248038"/>
            <a:ext cx="7063721" cy="1159200"/>
          </a:xfrm>
        </p:spPr>
        <p:txBody>
          <a:bodyPr vert="horz" lIns="91440" tIns="45720" rIns="91440" bIns="45720" rtlCol="0" anchor="ctr">
            <a:normAutofit/>
          </a:bodyPr>
          <a:lstStyle/>
          <a:p>
            <a:r>
              <a:rPr lang="en-US" sz="4000" kern="1200" dirty="0">
                <a:solidFill>
                  <a:srgbClr val="FFFFFF"/>
                </a:solidFill>
                <a:latin typeface="+mj-lt"/>
                <a:ea typeface="+mj-ea"/>
                <a:cs typeface="+mj-cs"/>
              </a:rPr>
              <a:t>Current members</a:t>
            </a:r>
          </a:p>
        </p:txBody>
      </p:sp>
      <p:graphicFrame>
        <p:nvGraphicFramePr>
          <p:cNvPr id="4" name="Table 3">
            <a:extLst>
              <a:ext uri="{FF2B5EF4-FFF2-40B4-BE49-F238E27FC236}">
                <a16:creationId xmlns:a16="http://schemas.microsoft.com/office/drawing/2014/main" id="{6642EF8A-7F14-0881-F264-CCA9C019D497}"/>
              </a:ext>
            </a:extLst>
          </p:cNvPr>
          <p:cNvGraphicFramePr>
            <a:graphicFrameLocks noGrp="1"/>
          </p:cNvGraphicFramePr>
          <p:nvPr>
            <p:extLst>
              <p:ext uri="{D42A27DB-BD31-4B8C-83A1-F6EECF244321}">
                <p14:modId xmlns:p14="http://schemas.microsoft.com/office/powerpoint/2010/main" val="361858091"/>
              </p:ext>
            </p:extLst>
          </p:nvPr>
        </p:nvGraphicFramePr>
        <p:xfrm>
          <a:off x="503343" y="1655276"/>
          <a:ext cx="11327549" cy="4767961"/>
        </p:xfrm>
        <a:graphic>
          <a:graphicData uri="http://schemas.openxmlformats.org/drawingml/2006/table">
            <a:tbl>
              <a:tblPr bandRow="1">
                <a:tableStyleId>{073A0DAA-6AF3-43AB-8588-CEC1D06C72B9}</a:tableStyleId>
              </a:tblPr>
              <a:tblGrid>
                <a:gridCol w="2671372">
                  <a:extLst>
                    <a:ext uri="{9D8B030D-6E8A-4147-A177-3AD203B41FA5}">
                      <a16:colId xmlns:a16="http://schemas.microsoft.com/office/drawing/2014/main" val="2047289009"/>
                    </a:ext>
                  </a:extLst>
                </a:gridCol>
                <a:gridCol w="1438382">
                  <a:extLst>
                    <a:ext uri="{9D8B030D-6E8A-4147-A177-3AD203B41FA5}">
                      <a16:colId xmlns:a16="http://schemas.microsoft.com/office/drawing/2014/main" val="1154375839"/>
                    </a:ext>
                  </a:extLst>
                </a:gridCol>
                <a:gridCol w="7217795">
                  <a:extLst>
                    <a:ext uri="{9D8B030D-6E8A-4147-A177-3AD203B41FA5}">
                      <a16:colId xmlns:a16="http://schemas.microsoft.com/office/drawing/2014/main" val="764143539"/>
                    </a:ext>
                  </a:extLst>
                </a:gridCol>
              </a:tblGrid>
              <a:tr h="481562">
                <a:tc>
                  <a:txBody>
                    <a:bodyPr/>
                    <a:lstStyle/>
                    <a:p>
                      <a:pPr>
                        <a:lnSpc>
                          <a:spcPct val="107000"/>
                        </a:lnSpc>
                        <a:spcAft>
                          <a:spcPts val="800"/>
                        </a:spcAft>
                      </a:pPr>
                      <a:r>
                        <a:rPr lang="en-ZA" sz="1800" b="1" kern="0" cap="none" spc="0" dirty="0">
                          <a:solidFill>
                            <a:schemeClr val="tx1"/>
                          </a:solidFill>
                          <a:effectLst/>
                        </a:rPr>
                        <a:t>Prof Nithaya CHETTY</a:t>
                      </a:r>
                      <a:endParaRPr lang="en-ZA" sz="1800" b="1"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b="0" kern="0" cap="none" spc="0">
                          <a:solidFill>
                            <a:schemeClr val="tx1"/>
                          </a:solidFill>
                          <a:effectLst/>
                        </a:rPr>
                        <a:t>South Africa</a:t>
                      </a:r>
                      <a:endParaRPr lang="en-ZA" sz="1800" b="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b="0" kern="0" cap="none" spc="0" dirty="0">
                          <a:solidFill>
                            <a:schemeClr val="tx1"/>
                          </a:solidFill>
                          <a:effectLst/>
                        </a:rPr>
                        <a:t> Chair, IUPAP VP Membership and Development</a:t>
                      </a:r>
                      <a:endParaRPr lang="en-ZA" sz="1800" b="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869462124"/>
                  </a:ext>
                </a:extLst>
              </a:tr>
              <a:tr h="487681">
                <a:tc>
                  <a:txBody>
                    <a:bodyPr/>
                    <a:lstStyle/>
                    <a:p>
                      <a:pPr>
                        <a:lnSpc>
                          <a:spcPct val="107000"/>
                        </a:lnSpc>
                        <a:spcAft>
                          <a:spcPts val="800"/>
                        </a:spcAft>
                      </a:pPr>
                      <a:r>
                        <a:rPr lang="en-ZA" sz="1800" b="1" kern="0" cap="none" spc="0" dirty="0">
                          <a:solidFill>
                            <a:schemeClr val="tx1"/>
                          </a:solidFill>
                          <a:effectLst/>
                        </a:rPr>
                        <a:t>Prof. Irvy (Igle) GLEDHILL</a:t>
                      </a:r>
                      <a:endParaRPr lang="en-ZA" sz="1800" b="1"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South Africa</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 Secretary; Past Chair, IUPAP Working Group on Women in Physics</a:t>
                      </a: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697689050"/>
                  </a:ext>
                </a:extLst>
              </a:tr>
              <a:tr h="405924">
                <a:tc>
                  <a:txBody>
                    <a:bodyPr/>
                    <a:lstStyle/>
                    <a:p>
                      <a:pPr>
                        <a:lnSpc>
                          <a:spcPct val="107000"/>
                        </a:lnSpc>
                        <a:spcAft>
                          <a:spcPts val="800"/>
                        </a:spcAft>
                      </a:pPr>
                      <a:r>
                        <a:rPr lang="en-ZA" sz="1800" b="1" kern="0" cap="none" spc="0" dirty="0">
                          <a:solidFill>
                            <a:schemeClr val="tx1"/>
                          </a:solidFill>
                          <a:effectLst/>
                        </a:rPr>
                        <a:t>Prof. </a:t>
                      </a:r>
                      <a:r>
                        <a:rPr lang="en-ZA" sz="1800" b="1" kern="0" cap="none" spc="0" dirty="0" err="1">
                          <a:solidFill>
                            <a:schemeClr val="tx1"/>
                          </a:solidFill>
                          <a:effectLst/>
                        </a:rPr>
                        <a:t>Fida</a:t>
                      </a:r>
                      <a:r>
                        <a:rPr lang="en-ZA" sz="1800" b="1" kern="0" cap="none" spc="0" dirty="0">
                          <a:solidFill>
                            <a:schemeClr val="tx1"/>
                          </a:solidFill>
                          <a:effectLst/>
                        </a:rPr>
                        <a:t>  KHATTAK</a:t>
                      </a:r>
                      <a:endParaRPr lang="en-ZA" sz="1800" b="1"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a:solidFill>
                            <a:schemeClr val="tx1"/>
                          </a:solidFill>
                          <a:effectLst/>
                        </a:rPr>
                        <a:t>Pakistan</a:t>
                      </a:r>
                      <a:endParaRPr lang="en-ZA" sz="180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 Pak-Austria </a:t>
                      </a:r>
                      <a:r>
                        <a:rPr lang="en-ZA" sz="1800" kern="0" cap="none" spc="0" dirty="0" err="1">
                          <a:solidFill>
                            <a:schemeClr val="tx1"/>
                          </a:solidFill>
                          <a:effectLst/>
                        </a:rPr>
                        <a:t>Fachhochschule</a:t>
                      </a:r>
                      <a:r>
                        <a:rPr lang="en-ZA" sz="1800" kern="0" cap="none" spc="0" dirty="0">
                          <a:solidFill>
                            <a:schemeClr val="tx1"/>
                          </a:solidFill>
                          <a:effectLst/>
                        </a:rPr>
                        <a:t>: Institute of Applied Sciences and Technology</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633603775"/>
                  </a:ext>
                </a:extLst>
              </a:tr>
              <a:tr h="306606">
                <a:tc>
                  <a:txBody>
                    <a:bodyPr/>
                    <a:lstStyle/>
                    <a:p>
                      <a:pPr>
                        <a:lnSpc>
                          <a:spcPct val="107000"/>
                        </a:lnSpc>
                        <a:spcAft>
                          <a:spcPts val="800"/>
                        </a:spcAft>
                      </a:pPr>
                      <a:r>
                        <a:rPr lang="en-ZA" sz="1800" b="1" kern="0" cap="none" spc="0" dirty="0" err="1">
                          <a:solidFill>
                            <a:schemeClr val="tx1"/>
                          </a:solidFill>
                          <a:effectLst/>
                        </a:rPr>
                        <a:t>Dr.</a:t>
                      </a:r>
                      <a:r>
                        <a:rPr lang="en-ZA" sz="1800" b="1" kern="0" cap="none" spc="0" dirty="0">
                          <a:solidFill>
                            <a:schemeClr val="tx1"/>
                          </a:solidFill>
                          <a:effectLst/>
                        </a:rPr>
                        <a:t> </a:t>
                      </a:r>
                      <a:r>
                        <a:rPr lang="en-ZA" sz="1800" b="1" kern="0" cap="none" spc="0" dirty="0" err="1">
                          <a:solidFill>
                            <a:schemeClr val="tx1"/>
                          </a:solidFill>
                          <a:effectLst/>
                        </a:rPr>
                        <a:t>Hyunjung</a:t>
                      </a:r>
                      <a:r>
                        <a:rPr lang="en-ZA" sz="1800" b="1" kern="0" cap="none" spc="0" dirty="0">
                          <a:solidFill>
                            <a:schemeClr val="tx1"/>
                          </a:solidFill>
                          <a:effectLst/>
                        </a:rPr>
                        <a:t> LEE</a:t>
                      </a:r>
                      <a:endParaRPr lang="en-ZA" sz="1800" b="1"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a:solidFill>
                            <a:schemeClr val="tx1"/>
                          </a:solidFill>
                          <a:effectLst/>
                        </a:rPr>
                        <a:t>Korea</a:t>
                      </a:r>
                      <a:endParaRPr lang="en-ZA" sz="180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 Korea Institute of Fusion Energy</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513338107"/>
                  </a:ext>
                </a:extLst>
              </a:tr>
              <a:tr h="497777">
                <a:tc>
                  <a:txBody>
                    <a:bodyPr/>
                    <a:lstStyle/>
                    <a:p>
                      <a:pPr>
                        <a:lnSpc>
                          <a:spcPct val="107000"/>
                        </a:lnSpc>
                        <a:spcAft>
                          <a:spcPts val="800"/>
                        </a:spcAft>
                      </a:pPr>
                      <a:r>
                        <a:rPr lang="en-ZA" sz="1800" b="1" kern="0" cap="none" spc="0">
                          <a:solidFill>
                            <a:schemeClr val="tx1"/>
                          </a:solidFill>
                          <a:effectLst/>
                        </a:rPr>
                        <a:t>Prof. Jon SAMSETH</a:t>
                      </a:r>
                      <a:endParaRPr lang="en-ZA" sz="1800" b="1"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Norway</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 Chair SCOPE - Scientific Committee of Problems of the Environment; member, IUPAP WG6 on Energy; chair, IUPAP WG12 on Energy</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491765612"/>
                  </a:ext>
                </a:extLst>
              </a:tr>
              <a:tr h="386663">
                <a:tc>
                  <a:txBody>
                    <a:bodyPr/>
                    <a:lstStyle/>
                    <a:p>
                      <a:pPr>
                        <a:lnSpc>
                          <a:spcPct val="107000"/>
                        </a:lnSpc>
                        <a:spcAft>
                          <a:spcPts val="800"/>
                        </a:spcAft>
                      </a:pPr>
                      <a:r>
                        <a:rPr lang="en-ZA" sz="1800" b="1" kern="0" cap="none" spc="0" dirty="0">
                          <a:solidFill>
                            <a:schemeClr val="tx1"/>
                          </a:solidFill>
                          <a:effectLst/>
                        </a:rPr>
                        <a:t>Prof. Jean-Louis </a:t>
                      </a:r>
                      <a:r>
                        <a:rPr lang="en-ZA" sz="1800" b="1" kern="0" cap="none" spc="0" dirty="0" err="1">
                          <a:solidFill>
                            <a:schemeClr val="tx1"/>
                          </a:solidFill>
                          <a:effectLst/>
                        </a:rPr>
                        <a:t>SCARTEZZINI</a:t>
                      </a:r>
                      <a:endParaRPr lang="en-ZA" sz="1800" b="1"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a:solidFill>
                            <a:schemeClr val="tx1"/>
                          </a:solidFill>
                          <a:effectLst/>
                        </a:rPr>
                        <a:t>Switzerland</a:t>
                      </a:r>
                      <a:endParaRPr lang="en-ZA" sz="180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 Former Director, Director of </a:t>
                      </a:r>
                      <a:r>
                        <a:rPr lang="en-ZA" sz="1800" kern="0" cap="none" spc="0" dirty="0" err="1">
                          <a:solidFill>
                            <a:schemeClr val="tx1"/>
                          </a:solidFill>
                          <a:effectLst/>
                        </a:rPr>
                        <a:t>EPFL</a:t>
                      </a:r>
                      <a:r>
                        <a:rPr lang="en-ZA" sz="1800" kern="0" cap="none" spc="0" dirty="0">
                          <a:solidFill>
                            <a:schemeClr val="tx1"/>
                          </a:solidFill>
                          <a:effectLst/>
                        </a:rPr>
                        <a:t> Solar Energy and Building Physics Laboratory, École Polytechnique </a:t>
                      </a:r>
                      <a:r>
                        <a:rPr lang="en-ZA" sz="1800" kern="0" cap="none" spc="0" dirty="0" err="1">
                          <a:solidFill>
                            <a:schemeClr val="tx1"/>
                          </a:solidFill>
                          <a:effectLst/>
                        </a:rPr>
                        <a:t>Fédérale</a:t>
                      </a:r>
                      <a:r>
                        <a:rPr lang="en-ZA" sz="1800" kern="0" cap="none" spc="0" dirty="0">
                          <a:solidFill>
                            <a:schemeClr val="tx1"/>
                          </a:solidFill>
                          <a:effectLst/>
                        </a:rPr>
                        <a:t> de </a:t>
                      </a:r>
                      <a:r>
                        <a:rPr lang="en-ZA" sz="1800" kern="0" cap="none" spc="0" dirty="0" err="1">
                          <a:solidFill>
                            <a:schemeClr val="tx1"/>
                          </a:solidFill>
                          <a:effectLst/>
                        </a:rPr>
                        <a:t>Lauzanne</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911729535"/>
                  </a:ext>
                </a:extLst>
              </a:tr>
              <a:tr h="306606">
                <a:tc>
                  <a:txBody>
                    <a:bodyPr/>
                    <a:lstStyle/>
                    <a:p>
                      <a:pPr>
                        <a:lnSpc>
                          <a:spcPct val="107000"/>
                        </a:lnSpc>
                        <a:spcAft>
                          <a:spcPts val="800"/>
                        </a:spcAft>
                      </a:pPr>
                      <a:r>
                        <a:rPr lang="en-ZA" sz="1800" b="1" kern="0" cap="none" spc="0">
                          <a:solidFill>
                            <a:schemeClr val="tx1"/>
                          </a:solidFill>
                          <a:effectLst/>
                        </a:rPr>
                        <a:t>Dr. Tomás M. SINTES</a:t>
                      </a:r>
                      <a:endParaRPr lang="en-ZA" sz="1800" b="1"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a:solidFill>
                            <a:schemeClr val="tx1"/>
                          </a:solidFill>
                          <a:effectLst/>
                        </a:rPr>
                        <a:t>Spain</a:t>
                      </a:r>
                      <a:endParaRPr lang="en-ZA" sz="180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a:solidFill>
                            <a:schemeClr val="tx1"/>
                          </a:solidFill>
                          <a:effectLst/>
                        </a:rPr>
                        <a:t>University of the Balearic Islands, Palma de Mallorca</a:t>
                      </a:r>
                      <a:endParaRPr lang="en-ZA" sz="180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48408634"/>
                  </a:ext>
                </a:extLst>
              </a:tr>
              <a:tr h="306606">
                <a:tc>
                  <a:txBody>
                    <a:bodyPr/>
                    <a:lstStyle/>
                    <a:p>
                      <a:pPr>
                        <a:lnSpc>
                          <a:spcPct val="107000"/>
                        </a:lnSpc>
                        <a:spcAft>
                          <a:spcPts val="800"/>
                        </a:spcAft>
                      </a:pPr>
                      <a:r>
                        <a:rPr lang="en-ZA" sz="1800" b="1" kern="0" cap="none" spc="0" dirty="0" err="1">
                          <a:solidFill>
                            <a:schemeClr val="tx1"/>
                          </a:solidFill>
                          <a:effectLst/>
                        </a:rPr>
                        <a:t>Dr.</a:t>
                      </a:r>
                      <a:r>
                        <a:rPr lang="en-ZA" sz="1800" b="1" kern="0" cap="none" spc="0" dirty="0">
                          <a:solidFill>
                            <a:schemeClr val="tx1"/>
                          </a:solidFill>
                          <a:effectLst/>
                        </a:rPr>
                        <a:t> </a:t>
                      </a:r>
                      <a:r>
                        <a:rPr lang="en-ZA" sz="1800" b="1" kern="0" cap="none" spc="0" dirty="0" err="1">
                          <a:solidFill>
                            <a:schemeClr val="tx1"/>
                          </a:solidFill>
                          <a:effectLst/>
                        </a:rPr>
                        <a:t>Gry</a:t>
                      </a:r>
                      <a:r>
                        <a:rPr lang="en-ZA" sz="1800" b="1" kern="0" cap="none" spc="0" dirty="0">
                          <a:solidFill>
                            <a:schemeClr val="tx1"/>
                          </a:solidFill>
                          <a:effectLst/>
                        </a:rPr>
                        <a:t> </a:t>
                      </a:r>
                      <a:r>
                        <a:rPr lang="en-ZA" sz="1800" b="1" kern="0" cap="none" spc="0" dirty="0" err="1">
                          <a:solidFill>
                            <a:schemeClr val="tx1"/>
                          </a:solidFill>
                          <a:effectLst/>
                        </a:rPr>
                        <a:t>TVETEN</a:t>
                      </a:r>
                      <a:endParaRPr lang="en-ZA" sz="1800" b="1"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a:solidFill>
                            <a:schemeClr val="tx1"/>
                          </a:solidFill>
                          <a:effectLst/>
                        </a:rPr>
                        <a:t>Norway</a:t>
                      </a:r>
                      <a:endParaRPr lang="en-ZA" sz="1800"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Expert Analytics AS, Oslo</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29245599"/>
                  </a:ext>
                </a:extLst>
              </a:tr>
              <a:tr h="497777">
                <a:tc>
                  <a:txBody>
                    <a:bodyPr/>
                    <a:lstStyle/>
                    <a:p>
                      <a:pPr>
                        <a:lnSpc>
                          <a:spcPct val="107000"/>
                        </a:lnSpc>
                        <a:spcAft>
                          <a:spcPts val="800"/>
                        </a:spcAft>
                      </a:pPr>
                      <a:r>
                        <a:rPr lang="en-ZA" sz="1800" b="1" kern="0" cap="none" spc="0">
                          <a:solidFill>
                            <a:schemeClr val="tx1"/>
                          </a:solidFill>
                          <a:effectLst/>
                        </a:rPr>
                        <a:t>Prof. Carolina VERA</a:t>
                      </a:r>
                      <a:endParaRPr lang="en-ZA" sz="1800" b="1" kern="100" cap="none" spc="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Argentina</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nSpc>
                          <a:spcPct val="107000"/>
                        </a:lnSpc>
                        <a:spcAft>
                          <a:spcPts val="800"/>
                        </a:spcAft>
                      </a:pPr>
                      <a:r>
                        <a:rPr lang="en-ZA" sz="1800" kern="0" cap="none" spc="0" dirty="0">
                          <a:solidFill>
                            <a:schemeClr val="tx1"/>
                          </a:solidFill>
                          <a:effectLst/>
                        </a:rPr>
                        <a:t> Vice-Chair of WG1 Bureau of the IPCC (Intergovernmental Panel for Climate Change) 2016-2023; Director, Argentinean-French Institute for Climate Studies and its impacts</a:t>
                      </a:r>
                      <a:endParaRPr lang="en-ZA" sz="1800" kern="100" cap="none" spc="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6990" marR="66990" marT="89321" marB="0" anchor="b">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884367494"/>
                  </a:ext>
                </a:extLst>
              </a:tr>
            </a:tbl>
          </a:graphicData>
        </a:graphic>
      </p:graphicFrame>
      <p:sp>
        <p:nvSpPr>
          <p:cNvPr id="5" name="TextBox 4">
            <a:extLst>
              <a:ext uri="{FF2B5EF4-FFF2-40B4-BE49-F238E27FC236}">
                <a16:creationId xmlns:a16="http://schemas.microsoft.com/office/drawing/2014/main" id="{EB91CDFB-B3A6-E486-0EE2-2775AF74E29F}"/>
              </a:ext>
            </a:extLst>
          </p:cNvPr>
          <p:cNvSpPr txBox="1"/>
          <p:nvPr/>
        </p:nvSpPr>
        <p:spPr>
          <a:xfrm>
            <a:off x="4556629" y="373981"/>
            <a:ext cx="7509876" cy="1200329"/>
          </a:xfrm>
          <a:prstGeom prst="rect">
            <a:avLst/>
          </a:prstGeom>
          <a:noFill/>
        </p:spPr>
        <p:txBody>
          <a:bodyPr wrap="none" rtlCol="0">
            <a:spAutoFit/>
          </a:bodyPr>
          <a:lstStyle/>
          <a:p>
            <a:pPr algn="l"/>
            <a:r>
              <a:rPr lang="en-ZA" sz="1800" b="0" i="0" dirty="0">
                <a:solidFill>
                  <a:srgbClr val="242424"/>
                </a:solidFill>
                <a:effectLst/>
                <a:highlight>
                  <a:srgbClr val="00FFFF"/>
                </a:highlight>
                <a:latin typeface="inherit"/>
              </a:rPr>
              <a:t>We are still in the process of completing the appointments </a:t>
            </a:r>
            <a:r>
              <a:rPr lang="en-ZA" sz="1800" b="0" i="0" dirty="0">
                <a:solidFill>
                  <a:srgbClr val="242424"/>
                </a:solidFill>
                <a:effectLst/>
                <a:latin typeface="inherit"/>
              </a:rPr>
              <a:t>to the WG21</a:t>
            </a:r>
            <a:endParaRPr lang="en-ZA" sz="1800" b="0" i="0" dirty="0">
              <a:solidFill>
                <a:srgbClr val="242424"/>
              </a:solidFill>
              <a:effectLst/>
              <a:latin typeface="Calibri" panose="020F0502020204030204" pitchFamily="34" charset="0"/>
            </a:endParaRPr>
          </a:p>
          <a:p>
            <a:r>
              <a:rPr lang="en-ZA" dirty="0">
                <a:solidFill>
                  <a:schemeClr val="bg1"/>
                </a:solidFill>
              </a:rPr>
              <a:t>Low- and low-middle income countries and island states must be represented.</a:t>
            </a:r>
          </a:p>
          <a:p>
            <a:r>
              <a:rPr lang="en-ZA" dirty="0">
                <a:solidFill>
                  <a:schemeClr val="bg1"/>
                </a:solidFill>
              </a:rPr>
              <a:t>Bringing diverse voices to the table is critical. </a:t>
            </a:r>
          </a:p>
          <a:p>
            <a:endParaRPr lang="en-ZA" dirty="0">
              <a:solidFill>
                <a:schemeClr val="bg1"/>
              </a:solidFill>
            </a:endParaRPr>
          </a:p>
        </p:txBody>
      </p:sp>
    </p:spTree>
    <p:extLst>
      <p:ext uri="{BB962C8B-B14F-4D97-AF65-F5344CB8AC3E}">
        <p14:creationId xmlns:p14="http://schemas.microsoft.com/office/powerpoint/2010/main" val="3557855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16F027-B848-F334-F392-395C30A9ADF2}"/>
              </a:ext>
            </a:extLst>
          </p:cNvPr>
          <p:cNvSpPr>
            <a:spLocks noGrp="1"/>
          </p:cNvSpPr>
          <p:nvPr>
            <p:ph type="title"/>
          </p:nvPr>
        </p:nvSpPr>
        <p:spPr/>
        <p:txBody>
          <a:bodyPr/>
          <a:lstStyle/>
          <a:p>
            <a:r>
              <a:rPr lang="en-ZA" dirty="0"/>
              <a:t>Meetings</a:t>
            </a:r>
          </a:p>
        </p:txBody>
      </p:sp>
      <p:sp>
        <p:nvSpPr>
          <p:cNvPr id="3" name="Content Placeholder 2">
            <a:extLst>
              <a:ext uri="{FF2B5EF4-FFF2-40B4-BE49-F238E27FC236}">
                <a16:creationId xmlns:a16="http://schemas.microsoft.com/office/drawing/2014/main" id="{ABE07ABC-62B6-7C01-4506-D5F97755A8C6}"/>
              </a:ext>
            </a:extLst>
          </p:cNvPr>
          <p:cNvSpPr>
            <a:spLocks noGrp="1"/>
          </p:cNvSpPr>
          <p:nvPr>
            <p:ph idx="1"/>
          </p:nvPr>
        </p:nvSpPr>
        <p:spPr/>
        <p:txBody>
          <a:bodyPr>
            <a:normAutofit lnSpcReduction="10000"/>
          </a:bodyPr>
          <a:lstStyle/>
          <a:p>
            <a:r>
              <a:rPr lang="en-ZA" dirty="0"/>
              <a:t>For the present, the </a:t>
            </a:r>
            <a:r>
              <a:rPr lang="en-ZA" dirty="0" err="1"/>
              <a:t>WG</a:t>
            </a:r>
            <a:r>
              <a:rPr lang="en-ZA" dirty="0"/>
              <a:t> meets virtually. </a:t>
            </a:r>
          </a:p>
          <a:p>
            <a:r>
              <a:rPr lang="en-ZA" dirty="0"/>
              <a:t>First meeting: 4 September 2023. </a:t>
            </a:r>
          </a:p>
          <a:p>
            <a:pPr lvl="1"/>
            <a:r>
              <a:rPr lang="en-ZA" dirty="0"/>
              <a:t>Introductions to gaps relevant to physics were presented by Carolina Vera, for Climate science, and by Jon Samseth, in sustainable energy</a:t>
            </a:r>
          </a:p>
          <a:p>
            <a:pPr lvl="1"/>
            <a:r>
              <a:rPr lang="en-ZA" dirty="0"/>
              <a:t>The working group engaged with the aims of the working group,</a:t>
            </a:r>
          </a:p>
          <a:p>
            <a:pPr lvl="1"/>
            <a:r>
              <a:rPr lang="en-ZA" dirty="0"/>
              <a:t>proposed a name including Physics, Climate Change, Sustainable Development,</a:t>
            </a:r>
          </a:p>
          <a:p>
            <a:pPr lvl="1"/>
            <a:r>
              <a:rPr lang="en-ZA" dirty="0"/>
              <a:t>We are confirming the Terms of Reference as a group.</a:t>
            </a:r>
          </a:p>
          <a:p>
            <a:pPr lvl="1"/>
            <a:r>
              <a:rPr lang="en-ZA" dirty="0"/>
              <a:t>We will converge on a list of activities by the 2nd meeting.</a:t>
            </a:r>
          </a:p>
          <a:p>
            <a:r>
              <a:rPr lang="en-ZA" dirty="0"/>
              <a:t>Second meeting will be before the end of 2023.</a:t>
            </a:r>
          </a:p>
          <a:p>
            <a:r>
              <a:rPr lang="en-ZA" dirty="0"/>
              <a:t>We will develop a communications strategy for WG21.</a:t>
            </a:r>
          </a:p>
        </p:txBody>
      </p:sp>
    </p:spTree>
    <p:extLst>
      <p:ext uri="{BB962C8B-B14F-4D97-AF65-F5344CB8AC3E}">
        <p14:creationId xmlns:p14="http://schemas.microsoft.com/office/powerpoint/2010/main" val="3803619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F9A62C-3E87-E089-485B-9EF65D1F8471}"/>
              </a:ext>
            </a:extLst>
          </p:cNvPr>
          <p:cNvSpPr>
            <a:spLocks noGrp="1"/>
          </p:cNvSpPr>
          <p:nvPr>
            <p:ph type="title"/>
          </p:nvPr>
        </p:nvSpPr>
        <p:spPr/>
        <p:txBody>
          <a:bodyPr/>
          <a:lstStyle/>
          <a:p>
            <a:endParaRPr lang="en-ZA"/>
          </a:p>
        </p:txBody>
      </p:sp>
      <p:sp>
        <p:nvSpPr>
          <p:cNvPr id="3" name="Content Placeholder 2">
            <a:extLst>
              <a:ext uri="{FF2B5EF4-FFF2-40B4-BE49-F238E27FC236}">
                <a16:creationId xmlns:a16="http://schemas.microsoft.com/office/drawing/2014/main" id="{5A5E3CCC-63C7-A96D-E33B-7F1295E9A09F}"/>
              </a:ext>
            </a:extLst>
          </p:cNvPr>
          <p:cNvSpPr>
            <a:spLocks noGrp="1"/>
          </p:cNvSpPr>
          <p:nvPr>
            <p:ph idx="1"/>
          </p:nvPr>
        </p:nvSpPr>
        <p:spPr/>
        <p:txBody>
          <a:bodyPr/>
          <a:lstStyle/>
          <a:p>
            <a:r>
              <a:rPr lang="en-ZA" b="0" i="0" dirty="0">
                <a:solidFill>
                  <a:srgbClr val="242424"/>
                </a:solidFill>
                <a:effectLst/>
                <a:latin typeface="Calibri" panose="020F0502020204030204" pitchFamily="34" charset="0"/>
              </a:rPr>
              <a:t>WG21 is planning a major conference in 2025/26</a:t>
            </a:r>
            <a:r>
              <a:rPr lang="en-ZA" dirty="0">
                <a:solidFill>
                  <a:srgbClr val="242424"/>
                </a:solidFill>
                <a:latin typeface="Calibri" panose="020F0502020204030204" pitchFamily="34" charset="0"/>
              </a:rPr>
              <a:t>.</a:t>
            </a:r>
            <a:endParaRPr lang="en-ZA" b="0" i="0" dirty="0">
              <a:solidFill>
                <a:srgbClr val="242424"/>
              </a:solidFill>
              <a:effectLst/>
              <a:latin typeface="Calibri" panose="020F0502020204030204" pitchFamily="34" charset="0"/>
            </a:endParaRPr>
          </a:p>
          <a:p>
            <a:r>
              <a:rPr lang="en-ZA" b="0" i="0" dirty="0">
                <a:solidFill>
                  <a:srgbClr val="242424"/>
                </a:solidFill>
                <a:effectLst/>
                <a:latin typeface="Calibri" panose="020F0502020204030204" pitchFamily="34" charset="0"/>
              </a:rPr>
              <a:t>we will run an international bid to host the conference,</a:t>
            </a:r>
          </a:p>
          <a:p>
            <a:r>
              <a:rPr lang="en-ZA" b="0" i="0" dirty="0">
                <a:solidFill>
                  <a:srgbClr val="242424"/>
                </a:solidFill>
                <a:effectLst/>
                <a:latin typeface="Calibri" panose="020F0502020204030204" pitchFamily="34" charset="0"/>
              </a:rPr>
              <a:t> and the organisers will be expected to raise funds from international sources. </a:t>
            </a:r>
          </a:p>
          <a:p>
            <a:r>
              <a:rPr lang="en-ZA" b="0" i="0" dirty="0">
                <a:solidFill>
                  <a:srgbClr val="242424"/>
                </a:solidFill>
                <a:effectLst/>
                <a:latin typeface="Calibri" panose="020F0502020204030204" pitchFamily="34" charset="0"/>
              </a:rPr>
              <a:t>It is therefore essential that IUPAP allocates funds for this conference.</a:t>
            </a:r>
            <a:endParaRPr lang="en-ZA" dirty="0"/>
          </a:p>
        </p:txBody>
      </p:sp>
    </p:spTree>
    <p:extLst>
      <p:ext uri="{BB962C8B-B14F-4D97-AF65-F5344CB8AC3E}">
        <p14:creationId xmlns:p14="http://schemas.microsoft.com/office/powerpoint/2010/main" val="2682685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A01E64-D240-7D1E-82A0-0083F54F40A9}"/>
              </a:ext>
            </a:extLst>
          </p:cNvPr>
          <p:cNvSpPr>
            <a:spLocks noGrp="1"/>
          </p:cNvSpPr>
          <p:nvPr>
            <p:ph type="title"/>
          </p:nvPr>
        </p:nvSpPr>
        <p:spPr/>
        <p:txBody>
          <a:bodyPr/>
          <a:lstStyle/>
          <a:p>
            <a:r>
              <a:rPr lang="en-ZA" dirty="0"/>
              <a:t>Current activities</a:t>
            </a:r>
          </a:p>
        </p:txBody>
      </p:sp>
      <p:sp>
        <p:nvSpPr>
          <p:cNvPr id="3" name="Content Placeholder 2">
            <a:extLst>
              <a:ext uri="{FF2B5EF4-FFF2-40B4-BE49-F238E27FC236}">
                <a16:creationId xmlns:a16="http://schemas.microsoft.com/office/drawing/2014/main" id="{AA7D2350-F47D-BFDB-27F3-3598E823ABB7}"/>
              </a:ext>
            </a:extLst>
          </p:cNvPr>
          <p:cNvSpPr>
            <a:spLocks noGrp="1"/>
          </p:cNvSpPr>
          <p:nvPr>
            <p:ph idx="1"/>
          </p:nvPr>
        </p:nvSpPr>
        <p:spPr>
          <a:xfrm>
            <a:off x="703446" y="1373237"/>
            <a:ext cx="10515600" cy="4351338"/>
          </a:xfrm>
        </p:spPr>
        <p:txBody>
          <a:bodyPr>
            <a:normAutofit/>
          </a:bodyPr>
          <a:lstStyle/>
          <a:p>
            <a:r>
              <a:rPr lang="en-ZA" dirty="0"/>
              <a:t>A proposal has been made for an Inter Commission symposium in conjunction with the GA in 2024, based on the title “IUPAP Joint Activity for the Future of Planet Earth”. The proposal is made by Pietro Ubertini &amp; Andreas Burkert on behalf of C19.</a:t>
            </a:r>
          </a:p>
          <a:p>
            <a:r>
              <a:rPr lang="en-ZA" dirty="0"/>
              <a:t>WG21 is ready to be involved in organising the symposium.</a:t>
            </a:r>
          </a:p>
          <a:p>
            <a:endParaRPr lang="en-ZA" dirty="0"/>
          </a:p>
        </p:txBody>
      </p:sp>
      <p:pic>
        <p:nvPicPr>
          <p:cNvPr id="1026" name="Picture 2" descr="7,200+ Hainan Island Stock Photos, Pictures &amp; Royalty-Free ...">
            <a:extLst>
              <a:ext uri="{FF2B5EF4-FFF2-40B4-BE49-F238E27FC236}">
                <a16:creationId xmlns:a16="http://schemas.microsoft.com/office/drawing/2014/main" id="{DCFA9040-FCAF-34A6-64B3-3D06251324C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2954" y="3515926"/>
            <a:ext cx="5829300" cy="3886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5181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1738</TotalTime>
  <Words>743</Words>
  <Application>Microsoft Macintosh PowerPoint</Application>
  <PresentationFormat>Widescreen</PresentationFormat>
  <Paragraphs>73</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Calibri Light</vt:lpstr>
      <vt:lpstr>Google Sans</vt:lpstr>
      <vt:lpstr>inherit</vt:lpstr>
      <vt:lpstr>Office Theme</vt:lpstr>
      <vt:lpstr>Report to IUPAP, September 2023</vt:lpstr>
      <vt:lpstr>Background</vt:lpstr>
      <vt:lpstr>Alignment</vt:lpstr>
      <vt:lpstr>PowerPoint Presentation</vt:lpstr>
      <vt:lpstr>The task of the WG is to promote and grow  the unique role that physics is, and should be, playing in the green economy, climate change and sustainable development. </vt:lpstr>
      <vt:lpstr>Current members</vt:lpstr>
      <vt:lpstr>Meetings</vt:lpstr>
      <vt:lpstr>PowerPoint Presentation</vt:lpstr>
      <vt:lpstr>Current activities</vt:lpstr>
      <vt:lpstr>Current activities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Report to IUPAP, September 2023</dc:title>
  <dc:creator>Irvy Gledhill</dc:creator>
  <cp:lastModifiedBy>Jens Vigen</cp:lastModifiedBy>
  <cp:revision>21</cp:revision>
  <dcterms:created xsi:type="dcterms:W3CDTF">2023-09-06T17:27:50Z</dcterms:created>
  <dcterms:modified xsi:type="dcterms:W3CDTF">2023-10-05T11:46:19Z</dcterms:modified>
</cp:coreProperties>
</file>