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98" r:id="rId2"/>
    <p:sldId id="400" r:id="rId3"/>
    <p:sldId id="406" r:id="rId4"/>
    <p:sldId id="408" r:id="rId5"/>
    <p:sldId id="409" r:id="rId6"/>
    <p:sldId id="399" r:id="rId7"/>
    <p:sldId id="402" r:id="rId8"/>
    <p:sldId id="410" r:id="rId9"/>
    <p:sldId id="407" r:id="rId10"/>
  </p:sldIdLst>
  <p:sldSz cx="9144000" cy="5143500" type="screen16x9"/>
  <p:notesSz cx="6794500" cy="9906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B8442CB-467B-427C-B4D3-6D9354A284DA}">
          <p14:sldIdLst>
            <p14:sldId id="398"/>
            <p14:sldId id="400"/>
            <p14:sldId id="406"/>
            <p14:sldId id="408"/>
            <p14:sldId id="409"/>
            <p14:sldId id="399"/>
            <p14:sldId id="402"/>
            <p14:sldId id="410"/>
            <p14:sldId id="407"/>
          </p14:sldIdLst>
        </p14:section>
        <p14:section name="Untitled Section" id="{8146EDD3-5F5C-46EF-AAF1-3B66A398D6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572">
          <p15:clr>
            <a:srgbClr val="A4A3A4"/>
          </p15:clr>
        </p15:guide>
        <p15:guide id="4" orient="horz" pos="1215">
          <p15:clr>
            <a:srgbClr val="A4A3A4"/>
          </p15:clr>
        </p15:guide>
        <p15:guide id="5" orient="horz" pos="4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中等深淺樣式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中等深淺樣式 3 - 輔色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中等深淺樣式 3 - 輔色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中等深淺樣式 3 - 輔色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淺色樣式 1 - 輔色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淺色樣式 1 - 輔色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4660"/>
  </p:normalViewPr>
  <p:slideViewPr>
    <p:cSldViewPr>
      <p:cViewPr varScale="1">
        <p:scale>
          <a:sx n="83" d="100"/>
          <a:sy n="83" d="100"/>
        </p:scale>
        <p:origin x="864" y="52"/>
      </p:cViewPr>
      <p:guideLst>
        <p:guide orient="horz" pos="1620"/>
        <p:guide pos="2880"/>
        <p:guide orient="horz" pos="572"/>
        <p:guide orient="horz" pos="1215"/>
        <p:guide orient="horz" pos="4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r">
              <a:defRPr sz="1300"/>
            </a:lvl1pPr>
          </a:lstStyle>
          <a:p>
            <a:fld id="{B3E12BE6-5BBB-48A4-87EB-FE5071C2F20B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r">
              <a:defRPr sz="1300"/>
            </a:lvl1pPr>
          </a:lstStyle>
          <a:p>
            <a:fld id="{DA42373A-E297-44D5-9B03-823DB809F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453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/>
          <a:lstStyle>
            <a:lvl1pPr algn="r">
              <a:defRPr sz="1300"/>
            </a:lvl1pPr>
          </a:lstStyle>
          <a:p>
            <a:fld id="{C0F3A8BB-D885-4E02-B87C-1831962E1888}" type="datetimeFigureOut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3663" y="742950"/>
            <a:ext cx="6607175" cy="3716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506" tIns="48254" rIns="96506" bIns="48254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6506" tIns="48254" rIns="96506" bIns="48254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l">
              <a:defRPr sz="13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6506" tIns="48254" rIns="96506" bIns="48254" rtlCol="0" anchor="b"/>
          <a:lstStyle>
            <a:lvl1pPr algn="r">
              <a:defRPr sz="1300"/>
            </a:lvl1pPr>
          </a:lstStyle>
          <a:p>
            <a:fld id="{C1EFD8A4-3BBA-473A-8D64-A3FE7C1EC7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5275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DE38-485B-4946-92F4-EC38A87EA8A1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422D-C9DA-4B34-AE75-7367DA21E0D6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C7E4E-6ED5-4D6D-B04E-64C43BA534B6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ED69-BA14-4C06-8184-D9E579B74E2F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2CBCD-6FB0-4F70-8AE7-1D0949F2F048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E098-6FF4-482D-8638-5B0DA2880759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59F2B-1C63-4293-915E-19B83F4D6F6C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92685-8777-4D23-BA0D-7D68E2A5579F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84AAF-6DB2-4767-B72E-342ABE01D748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55ED-9EED-4C53-A680-B81260CDA3F3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77C4F-7FBA-49DF-BCD3-D06262EA4324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0F7F4-B81A-4CDA-8E91-083906D35978}" type="datetime1">
              <a:rPr lang="zh-TW" altLang="en-US" smtClean="0"/>
              <a:t>2023/10/2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1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8.emf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ender-equality-in-science.org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ender-equality-in-science.org/" TargetMode="External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2127" y="1851670"/>
            <a:ext cx="6696744" cy="936103"/>
          </a:xfrm>
        </p:spPr>
        <p:txBody>
          <a:bodyPr>
            <a:noAutofit/>
          </a:bodyPr>
          <a:lstStyle/>
          <a:p>
            <a:r>
              <a:rPr lang="en-GB" sz="2800" dirty="0"/>
              <a:t>Gender </a:t>
            </a:r>
            <a:r>
              <a:rPr lang="en-GB" sz="2800"/>
              <a:t>Champion Report</a:t>
            </a:r>
            <a:br>
              <a:rPr lang="en-GB" sz="2800"/>
            </a:br>
            <a:r>
              <a:rPr lang="en-GB" sz="2800"/>
              <a:t>October 2023</a:t>
            </a:r>
            <a:endParaRPr lang="zh-TW" altLang="en-US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835696" y="3219822"/>
            <a:ext cx="5149607" cy="1152128"/>
          </a:xfrm>
        </p:spPr>
        <p:txBody>
          <a:bodyPr>
            <a:noAutofit/>
          </a:bodyPr>
          <a:lstStyle/>
          <a:p>
            <a:r>
              <a:rPr lang="en-US" altLang="zh-TW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 Gillian Butcher</a:t>
            </a:r>
          </a:p>
          <a:p>
            <a:r>
              <a:rPr lang="en-US" altLang="zh-TW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Leicester</a:t>
            </a:r>
            <a:r>
              <a:rPr lang="en-US" altLang="zh-TW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UK</a:t>
            </a:r>
          </a:p>
          <a:p>
            <a:r>
              <a:rPr lang="en-US" altLang="zh-TW"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IUPAP Vice-President: Gender</a:t>
            </a:r>
            <a:endParaRPr lang="en-US" altLang="zh-TW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55462"/>
          <a:stretch/>
        </p:blipFill>
        <p:spPr>
          <a:xfrm>
            <a:off x="7092280" y="186340"/>
            <a:ext cx="1731904" cy="5202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4897279"/>
            <a:ext cx="3852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Gender Champion Report for IUPAP C&amp;CC </a:t>
            </a:r>
            <a:r>
              <a:rPr lang="en-GB" sz="1000"/>
              <a:t>Meeting 6th October 2023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632897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2</a:t>
            </a:fld>
            <a:endParaRPr lang="zh-TW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771800" y="339502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IUPAP Conferences Report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8156" y="3010308"/>
            <a:ext cx="180019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/>
              <a:t>164 </a:t>
            </a:r>
            <a:r>
              <a:rPr lang="en-GB" dirty="0"/>
              <a:t>conferences </a:t>
            </a:r>
            <a:r>
              <a:rPr lang="en-GB"/>
              <a:t>over 9 </a:t>
            </a:r>
            <a:r>
              <a:rPr lang="en-GB" dirty="0"/>
              <a:t>years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496" y="4084259"/>
            <a:ext cx="454733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/>
              <a:t>Conference organisers return information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of attendees, female attendees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of invited speakers, female invited speakers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Number on organising committee, females on org </a:t>
            </a:r>
            <a:r>
              <a:rPr lang="en-GB" sz="1400" dirty="0" err="1"/>
              <a:t>c’ttee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6217376" y="4244044"/>
            <a:ext cx="23631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/>
              <a:t>2020/21 all online</a:t>
            </a:r>
          </a:p>
          <a:p>
            <a:pPr algn="r"/>
            <a:r>
              <a:rPr lang="en-GB" sz="1400" dirty="0"/>
              <a:t>2022 online, in person, hybrid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E83EA0-C3EA-44EE-B184-B2C842D9E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541" y="739612"/>
            <a:ext cx="6908303" cy="291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803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3</a:t>
            </a:fld>
            <a:endParaRPr lang="zh-TW" alt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43716"/>
              </p:ext>
            </p:extLst>
          </p:nvPr>
        </p:nvGraphicFramePr>
        <p:xfrm>
          <a:off x="6735194" y="699542"/>
          <a:ext cx="1314170" cy="13790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170">
                  <a:extLst>
                    <a:ext uri="{9D8B030D-6E8A-4147-A177-3AD203B41FA5}">
                      <a16:colId xmlns:a16="http://schemas.microsoft.com/office/drawing/2014/main" val="430241711"/>
                    </a:ext>
                  </a:extLst>
                </a:gridCol>
              </a:tblGrid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>
                          <a:solidFill>
                            <a:schemeClr val="tx1"/>
                          </a:solidFill>
                        </a:rPr>
                        <a:t>&gt;30%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653134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20% - 30%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187608"/>
                  </a:ext>
                </a:extLst>
              </a:tr>
              <a:tr h="30763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10-20%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2082789"/>
                  </a:ext>
                </a:extLst>
              </a:tr>
              <a:tr h="37325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&lt;10%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6352636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19672" y="147200"/>
            <a:ext cx="5669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Normalised number of conferences: %female participation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109963-1A57-4BF7-9841-674220047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2662446"/>
            <a:ext cx="4032448" cy="23786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1BDD14-7EE9-4342-990E-640617072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4390" y="2341072"/>
            <a:ext cx="4584589" cy="27556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0978032-D4ED-4C33-B4F9-8D5A32ECFA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815" y="516532"/>
            <a:ext cx="4032448" cy="205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705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267AE-6E56-4349-B2F2-4E8E038C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4</a:t>
            </a:fld>
            <a:endParaRPr lang="zh-TW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BC474-990B-48FE-B480-2689D89C9F74}"/>
              </a:ext>
            </a:extLst>
          </p:cNvPr>
          <p:cNvSpPr txBox="1"/>
          <p:nvPr/>
        </p:nvSpPr>
        <p:spPr>
          <a:xfrm>
            <a:off x="395536" y="987574"/>
            <a:ext cx="7931224" cy="3362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reports nominated a person to act as adviser in harassment issues.  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Diversity talks: in 2022, 5 conferences (out of the 24) and to date for 2023, 3 out of 9 conferences</a:t>
            </a: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plenary talks on diversity/EDI/Gender in STEM,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panel discussions on EDI topics,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networking breakfast for women </a:t>
            </a:r>
          </a:p>
          <a:p>
            <a:pPr marL="742950" lvl="1" indent="-285750"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social media campaign and lounge as a safe space to discuss diversity.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topics have included sustainability and ethics talks and also having digital posters alongside physical posters, for accessibility.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15280-3E21-481E-B039-2129F59C4E53}"/>
              </a:ext>
            </a:extLst>
          </p:cNvPr>
          <p:cNvSpPr txBox="1"/>
          <p:nvPr/>
        </p:nvSpPr>
        <p:spPr>
          <a:xfrm>
            <a:off x="3035144" y="278133"/>
            <a:ext cx="26520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/>
              <a:t>Conference Reports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00014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1267AE-6E56-4349-B2F2-4E8E038CB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5</a:t>
            </a:fld>
            <a:endParaRPr lang="zh-TW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4BC474-990B-48FE-B480-2689D89C9F74}"/>
              </a:ext>
            </a:extLst>
          </p:cNvPr>
          <p:cNvSpPr txBox="1"/>
          <p:nvPr/>
        </p:nvSpPr>
        <p:spPr>
          <a:xfrm>
            <a:off x="395536" y="881625"/>
            <a:ext cx="7931224" cy="35671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Form asks for numbers assisted, individual amounts and total amount. 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2020/21 conferences - all online: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waive the registration fee 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assistance for those who</a:t>
            </a: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reside in developing or disadvantaged countries.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 conferences - some hybrid. 18 out of 24 reported providing assistance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2023 conferences – 1 hybrid. 8 out of 9 provided some level of assistance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waiving or reducing of registration fees,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flights and accommodation and subsistence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students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501B12F-60C4-4887-A1FD-EEC182454F14}"/>
              </a:ext>
            </a:extLst>
          </p:cNvPr>
          <p:cNvSpPr txBox="1"/>
          <p:nvPr/>
        </p:nvSpPr>
        <p:spPr>
          <a:xfrm>
            <a:off x="1908588" y="278133"/>
            <a:ext cx="49051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/>
              <a:t>Conference Reports: Travel Assistance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07CD9A-ED38-40A0-8A51-D065B6010315}"/>
              </a:ext>
            </a:extLst>
          </p:cNvPr>
          <p:cNvSpPr txBox="1"/>
          <p:nvPr/>
        </p:nvSpPr>
        <p:spPr>
          <a:xfrm>
            <a:off x="1331640" y="4537299"/>
            <a:ext cx="6624736" cy="37555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Encourage conferences to provide technology or accessibility grants </a:t>
            </a:r>
          </a:p>
        </p:txBody>
      </p:sp>
    </p:spTree>
    <p:extLst>
      <p:ext uri="{BB962C8B-B14F-4D97-AF65-F5344CB8AC3E}">
        <p14:creationId xmlns:p14="http://schemas.microsoft.com/office/powerpoint/2010/main" val="57907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325" y="4092124"/>
            <a:ext cx="1591989" cy="10059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7327" r="17727"/>
          <a:stretch/>
        </p:blipFill>
        <p:spPr>
          <a:xfrm>
            <a:off x="7010114" y="4366645"/>
            <a:ext cx="830245" cy="7158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8010" y="247780"/>
            <a:ext cx="6599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/>
              <a:t>SCGES</a:t>
            </a:r>
            <a:endParaRPr lang="en-GB" sz="2400" dirty="0"/>
          </a:p>
          <a:p>
            <a:pPr algn="ctr"/>
            <a:r>
              <a:rPr lang="en-GB" sz="2400" dirty="0"/>
              <a:t>Standing Committee on Gender Equality in Science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835" y="1129009"/>
            <a:ext cx="4537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23 </a:t>
            </a:r>
            <a:r>
              <a:rPr lang="en-GB" dirty="0"/>
              <a:t>organisations </a:t>
            </a:r>
            <a:r>
              <a:rPr lang="en-GB"/>
              <a:t>signed MoU (as of Sept 2023)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21" y="3707463"/>
            <a:ext cx="3429000" cy="13906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1620640"/>
            <a:ext cx="496668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One representative from each partner organisation</a:t>
            </a:r>
          </a:p>
          <a:p>
            <a:r>
              <a:rPr lang="en-GB" dirty="0"/>
              <a:t>	IUPAP rep: Gillian Butcher</a:t>
            </a:r>
          </a:p>
          <a:p>
            <a:r>
              <a:rPr lang="en-GB" dirty="0"/>
              <a:t>and Deputy </a:t>
            </a:r>
          </a:p>
          <a:p>
            <a:r>
              <a:rPr lang="en-GB" dirty="0"/>
              <a:t>	IUPAP Deputy rep: Rudzani Nemutudi</a:t>
            </a:r>
          </a:p>
          <a:p>
            <a:endParaRPr lang="en-GB" dirty="0"/>
          </a:p>
          <a:p>
            <a:r>
              <a:rPr lang="en-GB" dirty="0"/>
              <a:t>~€300 per partner annually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r="55462"/>
          <a:stretch/>
        </p:blipFill>
        <p:spPr>
          <a:xfrm>
            <a:off x="7596336" y="3341115"/>
            <a:ext cx="1294275" cy="388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46220" b="23541"/>
          <a:stretch/>
        </p:blipFill>
        <p:spPr>
          <a:xfrm>
            <a:off x="7596336" y="3920559"/>
            <a:ext cx="1318420" cy="3164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958" y="4427621"/>
            <a:ext cx="936798" cy="5180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27645" y="1335317"/>
            <a:ext cx="689890" cy="42845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74950" y="2707771"/>
            <a:ext cx="677085" cy="67708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35453" y="4333106"/>
            <a:ext cx="1468507" cy="7070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/>
          <a:srcRect t="13637" b="13536"/>
          <a:stretch/>
        </p:blipFill>
        <p:spPr>
          <a:xfrm>
            <a:off x="7471437" y="1885910"/>
            <a:ext cx="1511254" cy="57870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60761" y="3420869"/>
            <a:ext cx="1152762" cy="7857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81608" y="411510"/>
            <a:ext cx="733147" cy="7364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79624" y="1151015"/>
            <a:ext cx="784405" cy="67382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88668" y="2655260"/>
            <a:ext cx="875494" cy="4082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726190" y="2357574"/>
            <a:ext cx="1114169" cy="111416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3FA38915-8D2F-4A73-8E11-C1E4C0C8042F}"/>
              </a:ext>
            </a:extLst>
          </p:cNvPr>
          <p:cNvSpPr txBox="1"/>
          <p:nvPr/>
        </p:nvSpPr>
        <p:spPr>
          <a:xfrm>
            <a:off x="2241240" y="3548879"/>
            <a:ext cx="2498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Annual Report imminent</a:t>
            </a:r>
          </a:p>
        </p:txBody>
      </p:sp>
    </p:spTree>
    <p:extLst>
      <p:ext uri="{BB962C8B-B14F-4D97-AF65-F5344CB8AC3E}">
        <p14:creationId xmlns:p14="http://schemas.microsoft.com/office/powerpoint/2010/main" val="3928040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7</a:t>
            </a:fld>
            <a:endParaRPr lang="zh-TW" altLang="en-US"/>
          </a:p>
        </p:txBody>
      </p:sp>
      <p:sp>
        <p:nvSpPr>
          <p:cNvPr id="3" name="Rectangle 2"/>
          <p:cNvSpPr/>
          <p:nvPr/>
        </p:nvSpPr>
        <p:spPr>
          <a:xfrm>
            <a:off x="1257600" y="843558"/>
            <a:ext cx="68407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 dirty="0"/>
              <a:t>Helps partners to promote gender equality within their organizations, and in particular  </a:t>
            </a:r>
          </a:p>
          <a:p>
            <a:pPr marL="285750" indent="-285750">
              <a:buFontTx/>
              <a:buChar char="-"/>
            </a:pPr>
            <a:r>
              <a:rPr lang="en-GB" dirty="0"/>
              <a:t>Follows the progress of the implementation by partners of the recommendations of the Gender Gap in Science Project;   </a:t>
            </a:r>
          </a:p>
          <a:p>
            <a:pPr marL="285750" indent="-285750">
              <a:buFontTx/>
              <a:buChar char="-"/>
            </a:pPr>
            <a:r>
              <a:rPr lang="en-GB" dirty="0"/>
              <a:t>Endorses projects and initiatives to promote gender equality in science proposed to it by partners; </a:t>
            </a:r>
          </a:p>
          <a:p>
            <a:pPr marL="285750" indent="-285750">
              <a:buFontTx/>
              <a:buChar char="-"/>
            </a:pPr>
            <a:r>
              <a:rPr lang="en-GB" dirty="0"/>
              <a:t>Facilitates communication among partners, among other things by developing and maintaining a website.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17973"/>
            <a:ext cx="3429000" cy="139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1" y="247780"/>
            <a:ext cx="16521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 err="1"/>
              <a:t>SCGES</a:t>
            </a:r>
            <a:r>
              <a:rPr lang="en-GB" sz="2400" dirty="0"/>
              <a:t> Aims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32040" y="4172960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Website 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gender-equality-in-science.org</a:t>
            </a:r>
            <a:r>
              <a:rPr lang="en-GB" sz="1600" dirty="0"/>
              <a:t> </a:t>
            </a:r>
          </a:p>
          <a:p>
            <a:r>
              <a:rPr lang="en-GB" sz="1600" dirty="0"/>
              <a:t>Twitter 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account 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@_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_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23315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8</a:t>
            </a:fld>
            <a:endParaRPr lang="zh-TW" altLang="en-US"/>
          </a:p>
        </p:txBody>
      </p:sp>
      <p:sp>
        <p:nvSpPr>
          <p:cNvPr id="3" name="Rectangle 2"/>
          <p:cNvSpPr/>
          <p:nvPr/>
        </p:nvSpPr>
        <p:spPr>
          <a:xfrm>
            <a:off x="1257600" y="843558"/>
            <a:ext cx="68407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/>
              <a:t>Webinar Series  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/>
              <a:t>Developing and Enacting Codes of Conduct in Professional Unions:</a:t>
            </a:r>
          </a:p>
          <a:p>
            <a:pPr marL="742950" lvl="1" indent="-285750">
              <a:buFontTx/>
              <a:buChar char="-"/>
            </a:pPr>
            <a:r>
              <a:rPr lang="en-GB"/>
              <a:t>IUPAP Codes and requirements </a:t>
            </a:r>
          </a:p>
          <a:p>
            <a:pPr marL="742950" lvl="1" indent="-285750">
              <a:buFontTx/>
              <a:buChar char="-"/>
            </a:pPr>
            <a:r>
              <a:rPr lang="en-GB"/>
              <a:t>IUCr CoC – guide, support, message </a:t>
            </a:r>
          </a:p>
          <a:p>
            <a:pPr marL="742950" lvl="1" indent="-285750">
              <a:buFontTx/>
              <a:buChar char="-"/>
            </a:pPr>
            <a:r>
              <a:rPr lang="en-GB"/>
              <a:t>IUPESM Ethics as part of Engineering Education and Profession  </a:t>
            </a:r>
            <a:endParaRPr lang="en-GB" dirty="0"/>
          </a:p>
          <a:p>
            <a:pPr marL="285750" indent="-285750">
              <a:buFontTx/>
              <a:buChar char="-"/>
            </a:pPr>
            <a:r>
              <a:rPr lang="en-GB"/>
              <a:t>Gender Equality and Beyond in the Polar Sciences July 2023</a:t>
            </a:r>
          </a:p>
          <a:p>
            <a:pPr marL="285750" indent="-285750">
              <a:buFontTx/>
              <a:buChar char="-"/>
            </a:pPr>
            <a:r>
              <a:rPr lang="en-GB"/>
              <a:t>How to Evaluate and Reduce the Gender Gap in Science Feb 2023</a:t>
            </a:r>
          </a:p>
          <a:p>
            <a:pPr marL="742950" lvl="1" indent="-285750">
              <a:buFontTx/>
              <a:buChar char="-"/>
            </a:pPr>
            <a:r>
              <a:rPr lang="en-GB"/>
              <a:t>hybrid meeting, combined with Global Womens Breakfast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617973"/>
            <a:ext cx="3429000" cy="1390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9831" y="247780"/>
            <a:ext cx="2176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err="1"/>
              <a:t>SCGES</a:t>
            </a:r>
            <a:r>
              <a:rPr lang="en-GB" sz="2400"/>
              <a:t> Activities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932040" y="4172960"/>
            <a:ext cx="349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Website 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gender-equality-in-science.org</a:t>
            </a:r>
            <a:r>
              <a:rPr lang="en-GB" sz="1600" dirty="0"/>
              <a:t> </a:t>
            </a:r>
          </a:p>
          <a:p>
            <a:r>
              <a:rPr lang="en-GB" sz="1600" dirty="0"/>
              <a:t>Twitter 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account 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@_</a:t>
            </a:r>
            <a:r>
              <a:rPr lang="en-GB" sz="1600" dirty="0" err="1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SCGES</a:t>
            </a:r>
            <a:r>
              <a:rPr lang="en-GB" sz="1600" dirty="0">
                <a:solidFill>
                  <a:srgbClr val="00000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NewRomanPSMT"/>
              </a:rPr>
              <a:t>_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205320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9</a:t>
            </a:fld>
            <a:endParaRPr lang="zh-TW" altLang="en-US"/>
          </a:p>
        </p:txBody>
      </p:sp>
      <p:sp>
        <p:nvSpPr>
          <p:cNvPr id="3" name="TextBox 2"/>
          <p:cNvSpPr txBox="1"/>
          <p:nvPr/>
        </p:nvSpPr>
        <p:spPr>
          <a:xfrm>
            <a:off x="642392" y="3589274"/>
            <a:ext cx="1802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Beyond Gender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511EA4A-E661-4CC5-A405-4AE819D723D9}"/>
              </a:ext>
            </a:extLst>
          </p:cNvPr>
          <p:cNvSpPr txBox="1"/>
          <p:nvPr/>
        </p:nvSpPr>
        <p:spPr>
          <a:xfrm>
            <a:off x="1555673" y="3989384"/>
            <a:ext cx="3641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/>
              <a:t>Session at Centenary Symposium</a:t>
            </a:r>
          </a:p>
          <a:p>
            <a:r>
              <a:rPr lang="en-GB"/>
              <a:t>ongoing discussions</a:t>
            </a:r>
          </a:p>
          <a:p>
            <a:r>
              <a:rPr lang="en-GB"/>
              <a:t>embed within IUPAP restructuring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8A1106-DD40-4B4B-8BD0-E8033AAE13D1}"/>
              </a:ext>
            </a:extLst>
          </p:cNvPr>
          <p:cNvSpPr txBox="1"/>
          <p:nvPr/>
        </p:nvSpPr>
        <p:spPr>
          <a:xfrm>
            <a:off x="3419872" y="411510"/>
            <a:ext cx="2118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/>
              <a:t>WG5 / ICWIP 2023</a:t>
            </a:r>
            <a:endParaRPr lang="en-GB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26F6B0-2FF8-4D3F-BAE4-12FF4C1D8FAE}"/>
              </a:ext>
            </a:extLst>
          </p:cNvPr>
          <p:cNvSpPr txBox="1"/>
          <p:nvPr/>
        </p:nvSpPr>
        <p:spPr>
          <a:xfrm>
            <a:off x="642392" y="953539"/>
            <a:ext cx="46841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Gender Champion is ex-officio member of WG5 </a:t>
            </a:r>
          </a:p>
          <a:p>
            <a:endParaRPr lang="en-GB"/>
          </a:p>
          <a:p>
            <a:r>
              <a:rPr lang="en-GB"/>
              <a:t>ICWIP2023 July, hosted by India</a:t>
            </a:r>
          </a:p>
          <a:p>
            <a:r>
              <a:rPr lang="en-GB"/>
              <a:t>    plenary talk on IUPAP by Silvina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1378D0-E152-4EC4-867E-82385A2651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69" t="17301" r="8510" b="46276"/>
          <a:stretch/>
        </p:blipFill>
        <p:spPr>
          <a:xfrm>
            <a:off x="4172196" y="1536401"/>
            <a:ext cx="4586612" cy="10353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4E3041-716D-414C-91A0-33772703F0DD}"/>
              </a:ext>
            </a:extLst>
          </p:cNvPr>
          <p:cNvSpPr txBox="1"/>
          <p:nvPr/>
        </p:nvSpPr>
        <p:spPr>
          <a:xfrm>
            <a:off x="3198753" y="2989800"/>
            <a:ext cx="1998496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/>
              <a:t>Waterloo Charter</a:t>
            </a:r>
          </a:p>
        </p:txBody>
      </p:sp>
    </p:spTree>
    <p:extLst>
      <p:ext uri="{BB962C8B-B14F-4D97-AF65-F5344CB8AC3E}">
        <p14:creationId xmlns:p14="http://schemas.microsoft.com/office/powerpoint/2010/main" val="343801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13123</TotalTime>
  <Words>530</Words>
  <Application>Microsoft Office PowerPoint</Application>
  <PresentationFormat>On-screen Show (16:9)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Times New Roman</vt:lpstr>
      <vt:lpstr>Office 佈景主題</vt:lpstr>
      <vt:lpstr>Gender Champion Report October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(1/4)</dc:title>
  <dc:creator>mhchiu</dc:creator>
  <cp:lastModifiedBy>Butcher, Gillian I. (Dr.)</cp:lastModifiedBy>
  <cp:revision>473</cp:revision>
  <cp:lastPrinted>2019-09-27T16:36:50Z</cp:lastPrinted>
  <dcterms:created xsi:type="dcterms:W3CDTF">2018-07-04T01:52:20Z</dcterms:created>
  <dcterms:modified xsi:type="dcterms:W3CDTF">2023-10-02T16:56:26Z</dcterms:modified>
</cp:coreProperties>
</file>