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1" r:id="rId3"/>
    <p:sldId id="262" r:id="rId4"/>
    <p:sldId id="263" r:id="rId5"/>
    <p:sldId id="265" r:id="rId6"/>
    <p:sldId id="264" r:id="rId7"/>
    <p:sldId id="267" r:id="rId8"/>
    <p:sldId id="268"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775"/>
  </p:normalViewPr>
  <p:slideViewPr>
    <p:cSldViewPr snapToGrid="0">
      <p:cViewPr varScale="1">
        <p:scale>
          <a:sx n="110" d="100"/>
          <a:sy n="110" d="100"/>
        </p:scale>
        <p:origin x="632" y="18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56B703-C417-46D1-CFD9-5DA6E6425DD9}"/>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a:extLst>
              <a:ext uri="{FF2B5EF4-FFF2-40B4-BE49-F238E27FC236}">
                <a16:creationId xmlns:a16="http://schemas.microsoft.com/office/drawing/2014/main" id="{7871AFB9-89F4-4F65-75C2-72D1BBE868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a:extLst>
              <a:ext uri="{FF2B5EF4-FFF2-40B4-BE49-F238E27FC236}">
                <a16:creationId xmlns:a16="http://schemas.microsoft.com/office/drawing/2014/main" id="{E4A80EAD-0818-3BF6-1A5B-C6F3370F8048}"/>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5" name="Espace réservé du pied de page 4">
            <a:extLst>
              <a:ext uri="{FF2B5EF4-FFF2-40B4-BE49-F238E27FC236}">
                <a16:creationId xmlns:a16="http://schemas.microsoft.com/office/drawing/2014/main" id="{19A7CAF7-CA83-C2F8-FCCD-A78A10D5438C}"/>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DCE17C1F-4904-36A0-AB1A-FAC7F0CE0713}"/>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747712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43D5E3-1BCC-0601-A80D-8D9C23872264}"/>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BDDE064F-729A-A573-5C2C-036F9DD16D9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2AA09217-4419-D377-4134-9B20FC0F6AF8}"/>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5" name="Espace réservé du pied de page 4">
            <a:extLst>
              <a:ext uri="{FF2B5EF4-FFF2-40B4-BE49-F238E27FC236}">
                <a16:creationId xmlns:a16="http://schemas.microsoft.com/office/drawing/2014/main" id="{D8E7B192-A46E-D900-ACA3-EC9E9F3BB683}"/>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0DBCBC3C-F1C2-6D53-D6D8-11FD25FD8CC8}"/>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4150943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64CD6CE-1A27-C5ED-D192-23A4E3873236}"/>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75843999-57B9-4F7A-C6E9-9DC301CE717D}"/>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75767345-F316-F4FA-1054-2328E98BA36D}"/>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5" name="Espace réservé du pied de page 4">
            <a:extLst>
              <a:ext uri="{FF2B5EF4-FFF2-40B4-BE49-F238E27FC236}">
                <a16:creationId xmlns:a16="http://schemas.microsoft.com/office/drawing/2014/main" id="{0F41E57E-B7E9-83E9-E8F9-BE135D2BA1E9}"/>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729D3F49-5417-736E-07ED-8D687C70B4B7}"/>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2324453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646136-9DD9-1E8F-E0EF-0DE2D9E9E56C}"/>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03BF801B-33E0-BB0F-CAAE-253E70669E26}"/>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1E6B9A39-DB73-3F98-AB57-73C571DC9719}"/>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5" name="Espace réservé du pied de page 4">
            <a:extLst>
              <a:ext uri="{FF2B5EF4-FFF2-40B4-BE49-F238E27FC236}">
                <a16:creationId xmlns:a16="http://schemas.microsoft.com/office/drawing/2014/main" id="{9F74D41D-CD91-A530-F5D2-BC4786B1283F}"/>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9B63C663-D3B2-D89A-B71F-DC82546B298B}"/>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1884687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1BA43D-EC39-E3FF-ECFC-8F0F1BEB703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4C3FE41E-680A-F8CD-50DC-D5033784DA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C10FC55-DDCC-F79E-F0DB-B69DC32B31AF}"/>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5" name="Espace réservé du pied de page 4">
            <a:extLst>
              <a:ext uri="{FF2B5EF4-FFF2-40B4-BE49-F238E27FC236}">
                <a16:creationId xmlns:a16="http://schemas.microsoft.com/office/drawing/2014/main" id="{60B67F32-4749-CB86-B5DD-B5AA6EF98B99}"/>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C83ED3AA-2BAE-7000-AAEF-7E73371C2FB1}"/>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516785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FF1844-8A2B-1B50-C0BC-AF4E5CEA76B9}"/>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4D375ADC-C921-2F69-1DDE-5073C6CD06A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2563E5AB-9134-7DC2-127F-B5129BCFB592}"/>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ECA2713B-4B0D-D959-6145-DDCA5217BEB2}"/>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6" name="Espace réservé du pied de page 5">
            <a:extLst>
              <a:ext uri="{FF2B5EF4-FFF2-40B4-BE49-F238E27FC236}">
                <a16:creationId xmlns:a16="http://schemas.microsoft.com/office/drawing/2014/main" id="{AA0E6812-E1FC-DFB0-C038-44768A7F9E68}"/>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D07FEEE7-EA37-9720-8678-89D3FAEDDFAE}"/>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3818279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3B3880-8B8A-E35B-44E3-80D0243E3487}"/>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B444A4E2-8DFA-BFFF-D372-EEAF6AC64B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536D12E-7EBF-3DF1-0D2C-1A43F96F580B}"/>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9FC498B1-682D-16DB-FA71-37341772F3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FFF251C6-4222-C33A-9D71-22FE12A9DA7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72A14ACF-6548-6D5F-DC90-1AE8E89C0E0A}"/>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8" name="Espace réservé du pied de page 7">
            <a:extLst>
              <a:ext uri="{FF2B5EF4-FFF2-40B4-BE49-F238E27FC236}">
                <a16:creationId xmlns:a16="http://schemas.microsoft.com/office/drawing/2014/main" id="{A5A81155-B032-39C9-B98F-0109D26009D5}"/>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F3A49A55-EE5E-32E4-984A-D67AC9004B46}"/>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2200636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887312-088D-9C14-29F6-C3F2477E1080}"/>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4B9C8179-78A4-7F31-9F48-58846BEF6C52}"/>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4" name="Espace réservé du pied de page 3">
            <a:extLst>
              <a:ext uri="{FF2B5EF4-FFF2-40B4-BE49-F238E27FC236}">
                <a16:creationId xmlns:a16="http://schemas.microsoft.com/office/drawing/2014/main" id="{5998926B-3934-0A07-6388-F0FA399A1F3C}"/>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BCD0335E-FB2C-11DD-7798-9AF7615A20A0}"/>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2434428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1C7733A-79D5-9D37-F501-666E3F8784FB}"/>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3" name="Espace réservé du pied de page 2">
            <a:extLst>
              <a:ext uri="{FF2B5EF4-FFF2-40B4-BE49-F238E27FC236}">
                <a16:creationId xmlns:a16="http://schemas.microsoft.com/office/drawing/2014/main" id="{E50EA8A2-6D4F-7C4D-7DF1-4C1B1DDACCAF}"/>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826DD8A1-12D3-E6CA-3E6C-C03CFB6A9A39}"/>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1460292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C2CE78-E17E-FA30-DBDA-B906F082C9E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A733AF1A-45A5-341B-A028-BF1EDD6891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65086D6F-DF81-6D52-FDEA-C9A81B0608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23D08FE-919A-6006-5945-E0C903E2BF29}"/>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6" name="Espace réservé du pied de page 5">
            <a:extLst>
              <a:ext uri="{FF2B5EF4-FFF2-40B4-BE49-F238E27FC236}">
                <a16:creationId xmlns:a16="http://schemas.microsoft.com/office/drawing/2014/main" id="{7082777B-EF5F-323C-586B-E890C286A456}"/>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6E54F974-3EF2-95D9-AD76-D3EB3BAFAB29}"/>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500569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A638BF-3EE5-0CD6-CAE3-A904F037153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FEFD9F72-F7B5-C053-2E67-D1F63579C6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0D1823DC-50AA-2949-B134-92B1326D70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E38CC32-9DE4-0C00-2118-2ECCAEB3287C}"/>
              </a:ext>
            </a:extLst>
          </p:cNvPr>
          <p:cNvSpPr>
            <a:spLocks noGrp="1"/>
          </p:cNvSpPr>
          <p:nvPr>
            <p:ph type="dt" sz="half" idx="10"/>
          </p:nvPr>
        </p:nvSpPr>
        <p:spPr/>
        <p:txBody>
          <a:bodyPr/>
          <a:lstStyle/>
          <a:p>
            <a:fld id="{65BD7467-C637-8C45-B9E7-E79DA6487850}" type="datetimeFigureOut">
              <a:rPr lang="en-US" smtClean="0"/>
              <a:t>10/6/23</a:t>
            </a:fld>
            <a:endParaRPr lang="en-US"/>
          </a:p>
        </p:txBody>
      </p:sp>
      <p:sp>
        <p:nvSpPr>
          <p:cNvPr id="6" name="Espace réservé du pied de page 5">
            <a:extLst>
              <a:ext uri="{FF2B5EF4-FFF2-40B4-BE49-F238E27FC236}">
                <a16:creationId xmlns:a16="http://schemas.microsoft.com/office/drawing/2014/main" id="{9202F83C-602F-25B3-AA93-2707289B4C2A}"/>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D1901464-CAA6-6DB9-1FBA-FB0974BBB317}"/>
              </a:ext>
            </a:extLst>
          </p:cNvPr>
          <p:cNvSpPr>
            <a:spLocks noGrp="1"/>
          </p:cNvSpPr>
          <p:nvPr>
            <p:ph type="sldNum" sz="quarter" idx="12"/>
          </p:nvPr>
        </p:nvSpPr>
        <p:spPr/>
        <p:txBody>
          <a:bodyPr/>
          <a:lstStyle/>
          <a:p>
            <a:fld id="{126F7D1D-0595-334C-8C02-4868763D9B6C}" type="slidenum">
              <a:rPr lang="en-US" smtClean="0"/>
              <a:t>‹N°›</a:t>
            </a:fld>
            <a:endParaRPr lang="en-US"/>
          </a:p>
        </p:txBody>
      </p:sp>
    </p:spTree>
    <p:extLst>
      <p:ext uri="{BB962C8B-B14F-4D97-AF65-F5344CB8AC3E}">
        <p14:creationId xmlns:p14="http://schemas.microsoft.com/office/powerpoint/2010/main" val="1488058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D5A9BF7-F4B0-89F3-AB85-1BE533AE8F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DCFB3EAE-E840-FC67-2A8D-F3C28DEF8D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6C757EDB-2F55-75A7-B1A1-1EB7D9BB18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BD7467-C637-8C45-B9E7-E79DA6487850}" type="datetimeFigureOut">
              <a:rPr lang="en-US" smtClean="0"/>
              <a:t>10/6/23</a:t>
            </a:fld>
            <a:endParaRPr lang="en-US"/>
          </a:p>
        </p:txBody>
      </p:sp>
      <p:sp>
        <p:nvSpPr>
          <p:cNvPr id="5" name="Espace réservé du pied de page 4">
            <a:extLst>
              <a:ext uri="{FF2B5EF4-FFF2-40B4-BE49-F238E27FC236}">
                <a16:creationId xmlns:a16="http://schemas.microsoft.com/office/drawing/2014/main" id="{AEAE0F7A-672B-A42D-5F75-457406B6A2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50D88F63-BA84-5B8D-B5FE-CE4483FE48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6F7D1D-0595-334C-8C02-4868763D9B6C}" type="slidenum">
              <a:rPr lang="en-US" smtClean="0"/>
              <a:t>‹N°›</a:t>
            </a:fld>
            <a:endParaRPr lang="en-US"/>
          </a:p>
        </p:txBody>
      </p:sp>
    </p:spTree>
    <p:extLst>
      <p:ext uri="{BB962C8B-B14F-4D97-AF65-F5344CB8AC3E}">
        <p14:creationId xmlns:p14="http://schemas.microsoft.com/office/powerpoint/2010/main" val="4292091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16B49-66F2-56A6-D1DB-B672154BABD7}"/>
              </a:ext>
            </a:extLst>
          </p:cNvPr>
          <p:cNvSpPr>
            <a:spLocks noGrp="1"/>
          </p:cNvSpPr>
          <p:nvPr>
            <p:ph type="ctrTitle"/>
          </p:nvPr>
        </p:nvSpPr>
        <p:spPr/>
        <p:txBody>
          <a:bodyPr/>
          <a:lstStyle/>
          <a:p>
            <a:r>
              <a:rPr lang="en-US" dirty="0">
                <a:solidFill>
                  <a:srgbClr val="FF0000"/>
                </a:solidFill>
              </a:rPr>
              <a:t>Review of Day 2</a:t>
            </a:r>
          </a:p>
        </p:txBody>
      </p:sp>
      <p:sp>
        <p:nvSpPr>
          <p:cNvPr id="3" name="Sous-titre 2">
            <a:extLst>
              <a:ext uri="{FF2B5EF4-FFF2-40B4-BE49-F238E27FC236}">
                <a16:creationId xmlns:a16="http://schemas.microsoft.com/office/drawing/2014/main" id="{149E4F5D-5314-245F-FFF5-BFF1B6634671}"/>
              </a:ext>
            </a:extLst>
          </p:cNvPr>
          <p:cNvSpPr>
            <a:spLocks noGrp="1"/>
          </p:cNvSpPr>
          <p:nvPr>
            <p:ph type="subTitle" idx="1"/>
          </p:nvPr>
        </p:nvSpPr>
        <p:spPr/>
        <p:txBody>
          <a:bodyPr/>
          <a:lstStyle/>
          <a:p>
            <a:r>
              <a:rPr lang="en-US" dirty="0"/>
              <a:t>EC &amp; CC 20231005</a:t>
            </a:r>
          </a:p>
        </p:txBody>
      </p:sp>
    </p:spTree>
    <p:extLst>
      <p:ext uri="{BB962C8B-B14F-4D97-AF65-F5344CB8AC3E}">
        <p14:creationId xmlns:p14="http://schemas.microsoft.com/office/powerpoint/2010/main" val="660601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DD1676-3063-81D4-52F0-3FF565F56879}"/>
              </a:ext>
            </a:extLst>
          </p:cNvPr>
          <p:cNvSpPr>
            <a:spLocks noGrp="1"/>
          </p:cNvSpPr>
          <p:nvPr>
            <p:ph type="title"/>
          </p:nvPr>
        </p:nvSpPr>
        <p:spPr/>
        <p:txBody>
          <a:bodyPr/>
          <a:lstStyle/>
          <a:p>
            <a:pPr algn="ctr"/>
            <a:r>
              <a:rPr lang="en-US" b="1" dirty="0">
                <a:solidFill>
                  <a:srgbClr val="FF0000"/>
                </a:solidFill>
              </a:rPr>
              <a:t>Conferences</a:t>
            </a:r>
          </a:p>
        </p:txBody>
      </p:sp>
      <p:sp>
        <p:nvSpPr>
          <p:cNvPr id="3" name="Espace réservé du contenu 2">
            <a:extLst>
              <a:ext uri="{FF2B5EF4-FFF2-40B4-BE49-F238E27FC236}">
                <a16:creationId xmlns:a16="http://schemas.microsoft.com/office/drawing/2014/main" id="{BD34B033-29E3-DC2C-C3DA-1F46E99A12A3}"/>
              </a:ext>
            </a:extLst>
          </p:cNvPr>
          <p:cNvSpPr>
            <a:spLocks noGrp="1"/>
          </p:cNvSpPr>
          <p:nvPr>
            <p:ph idx="1"/>
          </p:nvPr>
        </p:nvSpPr>
        <p:spPr>
          <a:xfrm>
            <a:off x="838200" y="1825625"/>
            <a:ext cx="10515600" cy="4899266"/>
          </a:xfrm>
        </p:spPr>
        <p:txBody>
          <a:bodyPr>
            <a:normAutofit fontScale="70000" lnSpcReduction="20000"/>
          </a:bodyPr>
          <a:lstStyle/>
          <a:p>
            <a:r>
              <a:rPr lang="en-US" dirty="0"/>
              <a:t>Good discussion, thanks to </a:t>
            </a:r>
            <a:r>
              <a:rPr lang="en-US" dirty="0" err="1"/>
              <a:t>Rudzani</a:t>
            </a:r>
            <a:endParaRPr lang="en-US" dirty="0"/>
          </a:p>
          <a:p>
            <a:r>
              <a:rPr lang="en-US" b="1" dirty="0"/>
              <a:t>Openness (no territory excluded), inclusiveness, no harassment, reduce CO2 footprint, make IUPAP known</a:t>
            </a:r>
          </a:p>
          <a:p>
            <a:r>
              <a:rPr lang="en-US" b="1" dirty="0"/>
              <a:t>Issue of registration fees</a:t>
            </a:r>
            <a:r>
              <a:rPr lang="en-US" dirty="0"/>
              <a:t>: limit on registration fee for accessibility or different classes of registration fees </a:t>
            </a:r>
            <a:r>
              <a:rPr lang="en-US" dirty="0">
                <a:sym typeface="Wingdings" pitchFamily="2" charset="2"/>
              </a:rPr>
              <a:t></a:t>
            </a:r>
            <a:r>
              <a:rPr lang="en-US" dirty="0"/>
              <a:t> low fees for developing countries, students .. Travel grants for developing countries, EC awarded, women. </a:t>
            </a:r>
            <a:r>
              <a:rPr lang="en-US" b="1" dirty="0"/>
              <a:t>Come with a resolutio</a:t>
            </a:r>
            <a:r>
              <a:rPr lang="en-US" dirty="0"/>
              <a:t>n</a:t>
            </a:r>
          </a:p>
          <a:p>
            <a:br>
              <a:rPr lang="fr-FR" dirty="0">
                <a:effectLst/>
                <a:latin typeface="Helvetica" pitchFamily="2" charset="0"/>
              </a:rPr>
            </a:br>
            <a:endParaRPr lang="fr-FR" dirty="0">
              <a:effectLst/>
              <a:latin typeface="Helvetica" pitchFamily="2" charset="0"/>
            </a:endParaRPr>
          </a:p>
          <a:p>
            <a:r>
              <a:rPr lang="en-GB" dirty="0">
                <a:effectLst/>
                <a:latin typeface="Helvetica" pitchFamily="2" charset="0"/>
              </a:rPr>
              <a:t> </a:t>
            </a:r>
            <a:r>
              <a:rPr lang="en-GB" b="1" dirty="0">
                <a:effectLst/>
                <a:latin typeface="Helvetica" pitchFamily="2" charset="0"/>
              </a:rPr>
              <a:t>Resolutions on conference fees and ample participation. </a:t>
            </a:r>
            <a:r>
              <a:rPr lang="en-GB" b="1" dirty="0" err="1">
                <a:effectLst/>
                <a:latin typeface="Helvetica" pitchFamily="2" charset="0"/>
              </a:rPr>
              <a:t>Silvina</a:t>
            </a:r>
            <a:endParaRPr lang="en-GB" dirty="0">
              <a:effectLst/>
              <a:latin typeface="Helvetica" pitchFamily="2" charset="0"/>
            </a:endParaRPr>
          </a:p>
          <a:p>
            <a:r>
              <a:rPr lang="en-GB" b="1" dirty="0">
                <a:effectLst/>
                <a:latin typeface="Helvetica" pitchFamily="2" charset="0"/>
              </a:rPr>
              <a:t>The following Resolution is to replace Resolution No. 3 approved by the 24th IUPAP General Assembly held in Berlin, Germany, in 2002. </a:t>
            </a:r>
            <a:endParaRPr lang="en-GB" dirty="0">
              <a:effectLst/>
              <a:latin typeface="Helvetica" pitchFamily="2" charset="0"/>
            </a:endParaRPr>
          </a:p>
          <a:p>
            <a:r>
              <a:rPr lang="en-GB" dirty="0">
                <a:effectLst/>
                <a:latin typeface="Helvetica" pitchFamily="2" charset="0"/>
              </a:rPr>
              <a:t>To ensure that IUPAP supported conferences (sponsored and endorsed) are accessible to physicists at all stages of their careers and from all groups and countries, IUPAP requires that there should either be affordable registration fee categories or support in other ways to facilitate participation. The Executive Council will </a:t>
            </a:r>
            <a:r>
              <a:rPr lang="en-GB" dirty="0">
                <a:latin typeface="Helvetica" pitchFamily="2" charset="0"/>
              </a:rPr>
              <a:t>recommend</a:t>
            </a:r>
            <a:r>
              <a:rPr lang="en-GB" dirty="0">
                <a:effectLst/>
                <a:latin typeface="Helvetica" pitchFamily="2" charset="0"/>
              </a:rPr>
              <a:t> yearly the maximum allowed fee for the affordable </a:t>
            </a:r>
            <a:r>
              <a:rPr lang="en-GB" dirty="0">
                <a:latin typeface="Helvetica" pitchFamily="2" charset="0"/>
              </a:rPr>
              <a:t>categories</a:t>
            </a:r>
            <a:r>
              <a:rPr lang="en-GB" dirty="0">
                <a:effectLst/>
                <a:latin typeface="Helvetica" pitchFamily="2" charset="0"/>
              </a:rPr>
              <a:t>. </a:t>
            </a:r>
          </a:p>
          <a:p>
            <a:r>
              <a:rPr lang="en-GB" b="1" dirty="0">
                <a:latin typeface="Helvetica" pitchFamily="2" charset="0"/>
              </a:rPr>
              <a:t>Be iterative</a:t>
            </a:r>
            <a:r>
              <a:rPr lang="en-GB" dirty="0">
                <a:latin typeface="Helvetica" pitchFamily="2" charset="0"/>
              </a:rPr>
              <a:t>!</a:t>
            </a:r>
            <a:endParaRPr lang="en-GB" dirty="0">
              <a:effectLst/>
              <a:latin typeface="Helvetica" pitchFamily="2" charset="0"/>
            </a:endParaRPr>
          </a:p>
          <a:p>
            <a:endParaRPr lang="en-GB" dirty="0"/>
          </a:p>
          <a:p>
            <a:endParaRPr lang="en-US" dirty="0"/>
          </a:p>
        </p:txBody>
      </p:sp>
    </p:spTree>
    <p:extLst>
      <p:ext uri="{BB962C8B-B14F-4D97-AF65-F5344CB8AC3E}">
        <p14:creationId xmlns:p14="http://schemas.microsoft.com/office/powerpoint/2010/main" val="1058815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7C3533-2FDD-F635-1CCC-08A8C4A6129D}"/>
              </a:ext>
            </a:extLst>
          </p:cNvPr>
          <p:cNvSpPr>
            <a:spLocks noGrp="1"/>
          </p:cNvSpPr>
          <p:nvPr>
            <p:ph type="title"/>
          </p:nvPr>
        </p:nvSpPr>
        <p:spPr/>
        <p:txBody>
          <a:bodyPr/>
          <a:lstStyle/>
          <a:p>
            <a:pPr algn="ctr"/>
            <a:r>
              <a:rPr lang="en-US" b="1" dirty="0">
                <a:solidFill>
                  <a:srgbClr val="FF0000"/>
                </a:solidFill>
              </a:rPr>
              <a:t>Commissions (1)</a:t>
            </a:r>
          </a:p>
        </p:txBody>
      </p:sp>
      <p:sp>
        <p:nvSpPr>
          <p:cNvPr id="3" name="Espace réservé du contenu 2">
            <a:extLst>
              <a:ext uri="{FF2B5EF4-FFF2-40B4-BE49-F238E27FC236}">
                <a16:creationId xmlns:a16="http://schemas.microsoft.com/office/drawing/2014/main" id="{FD81FA7A-4934-B160-A8ED-FA617DD34703}"/>
              </a:ext>
            </a:extLst>
          </p:cNvPr>
          <p:cNvSpPr>
            <a:spLocks noGrp="1"/>
          </p:cNvSpPr>
          <p:nvPr>
            <p:ph idx="1"/>
          </p:nvPr>
        </p:nvSpPr>
        <p:spPr/>
        <p:txBody>
          <a:bodyPr>
            <a:normAutofit fontScale="92500" lnSpcReduction="10000"/>
          </a:bodyPr>
          <a:lstStyle/>
          <a:p>
            <a:r>
              <a:rPr lang="en-US" dirty="0"/>
              <a:t>Proposed associated members accepted (note that for CAM, they can have individuals in commissions, not the company itself)</a:t>
            </a:r>
          </a:p>
          <a:p>
            <a:r>
              <a:rPr lang="en-US" dirty="0"/>
              <a:t>Reminder: once elected, members and associate members of commissions should not represent their affiliation body but work for IUPAP (there might be an issue for CAM and AC). See with time.</a:t>
            </a:r>
          </a:p>
          <a:p>
            <a:r>
              <a:rPr lang="en-US" dirty="0"/>
              <a:t>Recommendation: commissions should meet several times a year virtually and once in person during their term.</a:t>
            </a:r>
          </a:p>
          <a:p>
            <a:r>
              <a:rPr lang="en-US" dirty="0"/>
              <a:t>C13 Kennedy Reed medal accepted: place a call and select the winner soon</a:t>
            </a:r>
          </a:p>
          <a:p>
            <a:r>
              <a:rPr lang="en-US" dirty="0"/>
              <a:t>LAAMP project 5k€</a:t>
            </a:r>
            <a:r>
              <a:rPr lang="en-US" dirty="0">
                <a:sym typeface="Wingdings" pitchFamily="2" charset="2"/>
              </a:rPr>
              <a:t>10k€ accepted provided it is matched by </a:t>
            </a:r>
            <a:r>
              <a:rPr lang="en-US" dirty="0" err="1">
                <a:sym typeface="Wingdings" pitchFamily="2" charset="2"/>
              </a:rPr>
              <a:t>IUCr</a:t>
            </a:r>
            <a:r>
              <a:rPr lang="en-US" dirty="0">
                <a:sym typeface="Wingdings" pitchFamily="2" charset="2"/>
              </a:rPr>
              <a:t> and ICTP. LAAMP is considered as a project supported by IUPAP. Place a call for projects and have a Vice President at Large for Projects and sponsoring</a:t>
            </a:r>
            <a:endParaRPr lang="en-US" dirty="0"/>
          </a:p>
        </p:txBody>
      </p:sp>
    </p:spTree>
    <p:extLst>
      <p:ext uri="{BB962C8B-B14F-4D97-AF65-F5344CB8AC3E}">
        <p14:creationId xmlns:p14="http://schemas.microsoft.com/office/powerpoint/2010/main" val="3905563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687F9C-AF17-47CD-7BB2-C7B51821FF0F}"/>
              </a:ext>
            </a:extLst>
          </p:cNvPr>
          <p:cNvSpPr>
            <a:spLocks noGrp="1"/>
          </p:cNvSpPr>
          <p:nvPr>
            <p:ph type="title"/>
          </p:nvPr>
        </p:nvSpPr>
        <p:spPr/>
        <p:txBody>
          <a:bodyPr/>
          <a:lstStyle/>
          <a:p>
            <a:pPr algn="ctr"/>
            <a:r>
              <a:rPr lang="en-US" b="1" dirty="0">
                <a:solidFill>
                  <a:srgbClr val="FF0000"/>
                </a:solidFill>
              </a:rPr>
              <a:t>Commissions (2)</a:t>
            </a:r>
          </a:p>
        </p:txBody>
      </p:sp>
      <p:sp>
        <p:nvSpPr>
          <p:cNvPr id="3" name="Espace réservé du contenu 2">
            <a:extLst>
              <a:ext uri="{FF2B5EF4-FFF2-40B4-BE49-F238E27FC236}">
                <a16:creationId xmlns:a16="http://schemas.microsoft.com/office/drawing/2014/main" id="{6AA36BFE-D3E0-6B06-9894-579561E423EB}"/>
              </a:ext>
            </a:extLst>
          </p:cNvPr>
          <p:cNvSpPr>
            <a:spLocks noGrp="1"/>
          </p:cNvSpPr>
          <p:nvPr>
            <p:ph idx="1"/>
          </p:nvPr>
        </p:nvSpPr>
        <p:spPr/>
        <p:txBody>
          <a:bodyPr/>
          <a:lstStyle/>
          <a:p>
            <a:r>
              <a:rPr lang="en-US" dirty="0"/>
              <a:t>Motion on physics and education accepted, but it would be nice if C14 could collect all past resolutions on this issue and make them visible on the IUPAP website in a coherent and rational way</a:t>
            </a:r>
          </a:p>
          <a:p>
            <a:r>
              <a:rPr lang="en-US" dirty="0"/>
              <a:t>Early career Scientific Interdisciplinary Prize winners: procedure and selected candidates accepted</a:t>
            </a:r>
          </a:p>
          <a:p>
            <a:r>
              <a:rPr lang="en-US" dirty="0"/>
              <a:t>Designated commission chairs, officers and VP at large accepted (list on indico). Hope that designated chair for C19 will come from China-Beijing. President from Africa should be seriously considered in 2027.</a:t>
            </a:r>
          </a:p>
        </p:txBody>
      </p:sp>
    </p:spTree>
    <p:extLst>
      <p:ext uri="{BB962C8B-B14F-4D97-AF65-F5344CB8AC3E}">
        <p14:creationId xmlns:p14="http://schemas.microsoft.com/office/powerpoint/2010/main" val="708683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89D502-5E28-ECDB-E5C4-B05715A0F550}"/>
              </a:ext>
            </a:extLst>
          </p:cNvPr>
          <p:cNvSpPr>
            <a:spLocks noGrp="1"/>
          </p:cNvSpPr>
          <p:nvPr>
            <p:ph type="title"/>
          </p:nvPr>
        </p:nvSpPr>
        <p:spPr/>
        <p:txBody>
          <a:bodyPr/>
          <a:lstStyle/>
          <a:p>
            <a:pPr algn="ctr"/>
            <a:r>
              <a:rPr lang="en-US" b="1" dirty="0">
                <a:solidFill>
                  <a:srgbClr val="FF0000"/>
                </a:solidFill>
              </a:rPr>
              <a:t>Commissions (3)</a:t>
            </a:r>
          </a:p>
        </p:txBody>
      </p:sp>
      <p:sp>
        <p:nvSpPr>
          <p:cNvPr id="3" name="Espace réservé du contenu 2">
            <a:extLst>
              <a:ext uri="{FF2B5EF4-FFF2-40B4-BE49-F238E27FC236}">
                <a16:creationId xmlns:a16="http://schemas.microsoft.com/office/drawing/2014/main" id="{1B6997B3-9ABB-7CD6-EB25-6B583C5BF36C}"/>
              </a:ext>
            </a:extLst>
          </p:cNvPr>
          <p:cNvSpPr>
            <a:spLocks noGrp="1"/>
          </p:cNvSpPr>
          <p:nvPr>
            <p:ph idx="1"/>
          </p:nvPr>
        </p:nvSpPr>
        <p:spPr/>
        <p:txBody>
          <a:bodyPr/>
          <a:lstStyle/>
          <a:p>
            <a:r>
              <a:rPr lang="en-US" dirty="0"/>
              <a:t>Follow the new procedure for the selection of of members of commissions, presented by </a:t>
            </a:r>
            <a:r>
              <a:rPr lang="en-US" dirty="0" err="1"/>
              <a:t>Silvina</a:t>
            </a:r>
            <a:r>
              <a:rPr lang="en-US" dirty="0"/>
              <a:t> and on indico, and be iterative afterwards</a:t>
            </a:r>
          </a:p>
          <a:p>
            <a:r>
              <a:rPr lang="en-US" dirty="0"/>
              <a:t>List of questions including relations with affiliated commissions, presented by </a:t>
            </a:r>
            <a:r>
              <a:rPr lang="en-US" dirty="0" err="1"/>
              <a:t>Silvina</a:t>
            </a:r>
            <a:r>
              <a:rPr lang="en-US" dirty="0"/>
              <a:t> and on indico, be part of the reviewing of the functioning of IUPAP and of its subsequent restructuring</a:t>
            </a:r>
          </a:p>
        </p:txBody>
      </p:sp>
    </p:spTree>
    <p:extLst>
      <p:ext uri="{BB962C8B-B14F-4D97-AF65-F5344CB8AC3E}">
        <p14:creationId xmlns:p14="http://schemas.microsoft.com/office/powerpoint/2010/main" val="1833968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1727B9-6413-B39B-C6A9-CFA567555B79}"/>
              </a:ext>
            </a:extLst>
          </p:cNvPr>
          <p:cNvSpPr>
            <a:spLocks noGrp="1"/>
          </p:cNvSpPr>
          <p:nvPr>
            <p:ph type="title"/>
          </p:nvPr>
        </p:nvSpPr>
        <p:spPr/>
        <p:txBody>
          <a:bodyPr/>
          <a:lstStyle/>
          <a:p>
            <a:pPr algn="ctr"/>
            <a:r>
              <a:rPr lang="en-US" b="1" dirty="0">
                <a:solidFill>
                  <a:srgbClr val="FF0000"/>
                </a:solidFill>
              </a:rPr>
              <a:t>Working groups</a:t>
            </a:r>
          </a:p>
        </p:txBody>
      </p:sp>
      <p:sp>
        <p:nvSpPr>
          <p:cNvPr id="3" name="Espace réservé du contenu 2">
            <a:extLst>
              <a:ext uri="{FF2B5EF4-FFF2-40B4-BE49-F238E27FC236}">
                <a16:creationId xmlns:a16="http://schemas.microsoft.com/office/drawing/2014/main" id="{664FD10F-83A3-D9D2-CC61-C828F575A92C}"/>
              </a:ext>
            </a:extLst>
          </p:cNvPr>
          <p:cNvSpPr>
            <a:spLocks noGrp="1"/>
          </p:cNvSpPr>
          <p:nvPr>
            <p:ph idx="1"/>
          </p:nvPr>
        </p:nvSpPr>
        <p:spPr/>
        <p:txBody>
          <a:bodyPr>
            <a:normAutofit fontScale="92500" lnSpcReduction="10000"/>
          </a:bodyPr>
          <a:lstStyle/>
          <a:p>
            <a:r>
              <a:rPr lang="en-US" dirty="0"/>
              <a:t>Working groups should meet several times a year virtually and once in person every 3 years.</a:t>
            </a:r>
          </a:p>
          <a:p>
            <a:r>
              <a:rPr lang="en-US" dirty="0"/>
              <a:t>Good start of WG 18 on Ethics</a:t>
            </a:r>
          </a:p>
          <a:p>
            <a:r>
              <a:rPr lang="en-US" dirty="0"/>
              <a:t>WG 19 Quantum Science and Technology barely started and wants to become a commission</a:t>
            </a:r>
          </a:p>
          <a:p>
            <a:r>
              <a:rPr lang="en-US" dirty="0"/>
              <a:t>WG 20 Open Science has a chair and is just starting</a:t>
            </a:r>
          </a:p>
          <a:p>
            <a:r>
              <a:rPr lang="en-US" dirty="0"/>
              <a:t>WG21: good start. New name Physics for climate change action and sustainable development accepted</a:t>
            </a:r>
          </a:p>
          <a:p>
            <a:r>
              <a:rPr lang="en-US" dirty="0"/>
              <a:t>WG 16 Physics and Industry attracted 5 Corporate Associate Members (CAM), 7 units in total. The benefits for these CAMs have still to be worked upon. WG 16 would like to become a commission.</a:t>
            </a:r>
          </a:p>
        </p:txBody>
      </p:sp>
    </p:spTree>
    <p:extLst>
      <p:ext uri="{BB962C8B-B14F-4D97-AF65-F5344CB8AC3E}">
        <p14:creationId xmlns:p14="http://schemas.microsoft.com/office/powerpoint/2010/main" val="3168000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DDA6FC-743A-2F32-EBBE-9E432752A386}"/>
              </a:ext>
            </a:extLst>
          </p:cNvPr>
          <p:cNvSpPr>
            <a:spLocks noGrp="1"/>
          </p:cNvSpPr>
          <p:nvPr>
            <p:ph type="title"/>
          </p:nvPr>
        </p:nvSpPr>
        <p:spPr/>
        <p:txBody>
          <a:bodyPr/>
          <a:lstStyle/>
          <a:p>
            <a:pPr algn="ctr"/>
            <a:r>
              <a:rPr lang="en-US" b="1" dirty="0">
                <a:solidFill>
                  <a:srgbClr val="FF0000"/>
                </a:solidFill>
              </a:rPr>
              <a:t>Working groups and Commissions</a:t>
            </a:r>
          </a:p>
        </p:txBody>
      </p:sp>
      <p:sp>
        <p:nvSpPr>
          <p:cNvPr id="3" name="Espace réservé du contenu 2">
            <a:extLst>
              <a:ext uri="{FF2B5EF4-FFF2-40B4-BE49-F238E27FC236}">
                <a16:creationId xmlns:a16="http://schemas.microsoft.com/office/drawing/2014/main" id="{246E6D96-075E-6E83-14C9-29E7E559636D}"/>
              </a:ext>
            </a:extLst>
          </p:cNvPr>
          <p:cNvSpPr>
            <a:spLocks noGrp="1"/>
          </p:cNvSpPr>
          <p:nvPr>
            <p:ph idx="1"/>
          </p:nvPr>
        </p:nvSpPr>
        <p:spPr/>
        <p:txBody>
          <a:bodyPr/>
          <a:lstStyle/>
          <a:p>
            <a:r>
              <a:rPr lang="en-US" dirty="0"/>
              <a:t>We need a new category for long duration transversal to commissions sectorial activities, like C13, C14, WG16 (physics and industry), WG 19 (Quantum Science and Technology)…</a:t>
            </a:r>
          </a:p>
          <a:p>
            <a:r>
              <a:rPr lang="en-US" dirty="0"/>
              <a:t>Working groups are supposed to be of limited term renewable</a:t>
            </a:r>
          </a:p>
          <a:p>
            <a:r>
              <a:rPr lang="en-US" dirty="0"/>
              <a:t>Commissions are supposed to be physics sectorial activities</a:t>
            </a:r>
          </a:p>
          <a:p>
            <a:r>
              <a:rPr lang="en-US" dirty="0"/>
              <a:t>Transversal long-term activities could be standing committees or something like that.</a:t>
            </a:r>
          </a:p>
          <a:p>
            <a:r>
              <a:rPr lang="en-US" dirty="0"/>
              <a:t>This should be part of the restructuring of IUPAP</a:t>
            </a:r>
          </a:p>
        </p:txBody>
      </p:sp>
    </p:spTree>
    <p:extLst>
      <p:ext uri="{BB962C8B-B14F-4D97-AF65-F5344CB8AC3E}">
        <p14:creationId xmlns:p14="http://schemas.microsoft.com/office/powerpoint/2010/main" val="2126170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F7CE77-A4E3-8BE5-56AB-DB7C7E6A1BC1}"/>
              </a:ext>
            </a:extLst>
          </p:cNvPr>
          <p:cNvSpPr>
            <a:spLocks noGrp="1"/>
          </p:cNvSpPr>
          <p:nvPr>
            <p:ph type="title"/>
          </p:nvPr>
        </p:nvSpPr>
        <p:spPr/>
        <p:txBody>
          <a:bodyPr/>
          <a:lstStyle/>
          <a:p>
            <a:pPr algn="ctr"/>
            <a:r>
              <a:rPr lang="en-US" b="1" dirty="0">
                <a:solidFill>
                  <a:srgbClr val="FF0000"/>
                </a:solidFill>
              </a:rPr>
              <a:t>Remark</a:t>
            </a:r>
          </a:p>
        </p:txBody>
      </p:sp>
      <p:sp>
        <p:nvSpPr>
          <p:cNvPr id="3" name="Espace réservé du contenu 2">
            <a:extLst>
              <a:ext uri="{FF2B5EF4-FFF2-40B4-BE49-F238E27FC236}">
                <a16:creationId xmlns:a16="http://schemas.microsoft.com/office/drawing/2014/main" id="{07A1CC11-DFEA-E662-8960-47BC456B2BDA}"/>
              </a:ext>
            </a:extLst>
          </p:cNvPr>
          <p:cNvSpPr>
            <a:spLocks noGrp="1"/>
          </p:cNvSpPr>
          <p:nvPr>
            <p:ph idx="1"/>
          </p:nvPr>
        </p:nvSpPr>
        <p:spPr/>
        <p:txBody>
          <a:bodyPr/>
          <a:lstStyle/>
          <a:p>
            <a:r>
              <a:rPr lang="en-US" dirty="0"/>
              <a:t>Following the paper in Nature:</a:t>
            </a:r>
          </a:p>
          <a:p>
            <a:pPr marL="0" indent="0">
              <a:buNone/>
            </a:pPr>
            <a:r>
              <a:rPr lang="en-US" dirty="0"/>
              <a:t>	IUPAP should more focus on outcomes than on processes. The 	activity report is important.</a:t>
            </a:r>
          </a:p>
          <a:p>
            <a:pPr marL="0" indent="0">
              <a:buNone/>
            </a:pPr>
            <a:r>
              <a:rPr lang="en-US" dirty="0"/>
              <a:t>See request from Pietro </a:t>
            </a:r>
            <a:r>
              <a:rPr lang="en-US" dirty="0" err="1"/>
              <a:t>Umbertini</a:t>
            </a:r>
            <a:r>
              <a:rPr lang="en-US" dirty="0"/>
              <a:t> C19 (5k€ requested support is even suggested to become 10k€). My recommendation is to accept it, even if it does not fit our processes. </a:t>
            </a:r>
          </a:p>
        </p:txBody>
      </p:sp>
    </p:spTree>
    <p:extLst>
      <p:ext uri="{BB962C8B-B14F-4D97-AF65-F5344CB8AC3E}">
        <p14:creationId xmlns:p14="http://schemas.microsoft.com/office/powerpoint/2010/main" val="234118414"/>
      </p:ext>
    </p:extLst>
  </p:cSld>
  <p:clrMapOvr>
    <a:masterClrMapping/>
  </p:clrMapOvr>
</p:sld>
</file>

<file path=ppt/theme/theme1.xml><?xml version="1.0" encoding="utf-8"?>
<a:theme xmlns:a="http://schemas.openxmlformats.org/drawingml/2006/main" name="Thème Offic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435</TotalTime>
  <Words>702</Words>
  <Application>Microsoft Macintosh PowerPoint</Application>
  <PresentationFormat>Grand écran</PresentationFormat>
  <Paragraphs>41</Paragraphs>
  <Slides>8</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8</vt:i4>
      </vt:variant>
    </vt:vector>
  </HeadingPairs>
  <TitlesOfParts>
    <vt:vector size="13" baseType="lpstr">
      <vt:lpstr>Arial</vt:lpstr>
      <vt:lpstr>Calibri</vt:lpstr>
      <vt:lpstr>Calibri Light</vt:lpstr>
      <vt:lpstr>Helvetica</vt:lpstr>
      <vt:lpstr>Thème Office 2013 – 2022</vt:lpstr>
      <vt:lpstr>Review of Day 2</vt:lpstr>
      <vt:lpstr>Conferences</vt:lpstr>
      <vt:lpstr>Commissions (1)</vt:lpstr>
      <vt:lpstr>Commissions (2)</vt:lpstr>
      <vt:lpstr>Commissions (3)</vt:lpstr>
      <vt:lpstr>Working groups</vt:lpstr>
      <vt:lpstr>Working groups and Commissions</vt:lpstr>
      <vt:lpstr>Remark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Day 2</dc:title>
  <dc:creator>Michel Spiro</dc:creator>
  <cp:lastModifiedBy>Michel Spiro</cp:lastModifiedBy>
  <cp:revision>15</cp:revision>
  <dcterms:created xsi:type="dcterms:W3CDTF">2023-10-06T03:48:51Z</dcterms:created>
  <dcterms:modified xsi:type="dcterms:W3CDTF">2023-10-06T12:28:42Z</dcterms:modified>
</cp:coreProperties>
</file>