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2"/>
  </p:notesMasterIdLst>
  <p:sldIdLst>
    <p:sldId id="689" r:id="rId2"/>
    <p:sldId id="683" r:id="rId3"/>
    <p:sldId id="672" r:id="rId4"/>
    <p:sldId id="694" r:id="rId5"/>
    <p:sldId id="691" r:id="rId6"/>
    <p:sldId id="695" r:id="rId7"/>
    <p:sldId id="696" r:id="rId8"/>
    <p:sldId id="688" r:id="rId9"/>
    <p:sldId id="687" r:id="rId10"/>
    <p:sldId id="686" r:id="rId11"/>
  </p:sldIdLst>
  <p:sldSz cx="12192000" cy="6858000"/>
  <p:notesSz cx="6858000" cy="9144000"/>
  <p:custDataLst>
    <p:tags r:id="rId13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12028273@qq.com" initials="1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CC"/>
    <a:srgbClr val="FF99CC"/>
    <a:srgbClr val="FF0066"/>
    <a:srgbClr val="FF99FF"/>
    <a:srgbClr val="FF7C80"/>
    <a:srgbClr val="9DC3E6"/>
    <a:srgbClr val="FFFF66"/>
    <a:srgbClr val="0D1729"/>
    <a:srgbClr val="142440"/>
    <a:srgbClr val="E6E6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93" autoAdjust="0"/>
    <p:restoredTop sz="94660"/>
  </p:normalViewPr>
  <p:slideViewPr>
    <p:cSldViewPr snapToGrid="0">
      <p:cViewPr varScale="1">
        <p:scale>
          <a:sx n="106" d="100"/>
          <a:sy n="106" d="100"/>
        </p:scale>
        <p:origin x="672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408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gs" Target="tags/tag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2023/10/9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2023/10/9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2023/10/9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2023/10/9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2023/10/9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2023/10/9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2023/10/9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2023/10/9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2023/10/9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2023/10/9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2023/10/9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2023/10/9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  <a:t>2023/10/9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pn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1F4E79"/>
            </a:gs>
            <a:gs pos="79000">
              <a:srgbClr val="142440"/>
            </a:gs>
            <a:gs pos="41000">
              <a:srgbClr val="1F4E79"/>
            </a:gs>
            <a:gs pos="100000">
              <a:srgbClr val="14244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3">
            <a:extLst>
              <a:ext uri="{FF2B5EF4-FFF2-40B4-BE49-F238E27FC236}">
                <a16:creationId xmlns:a16="http://schemas.microsoft.com/office/drawing/2014/main" id="{20AD442A-BD32-4924-F19D-BF7EAD49A69A}"/>
              </a:ext>
            </a:extLst>
          </p:cNvPr>
          <p:cNvSpPr txBox="1">
            <a:spLocks/>
          </p:cNvSpPr>
          <p:nvPr/>
        </p:nvSpPr>
        <p:spPr>
          <a:xfrm>
            <a:off x="0" y="450720"/>
            <a:ext cx="12192000" cy="555563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000" b="1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ndara Light" panose="020E0502030303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The Chinese Physical Society (CPS)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000" b="1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ndara Light" panose="020E0502030303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would</a:t>
            </a:r>
            <a:r>
              <a:rPr lang="zh-CN" altLang="en-US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 Light" panose="020E0502030303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altLang="zh-CN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 Light" panose="020E0502030303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like</a:t>
            </a:r>
            <a:r>
              <a:rPr lang="zh-CN" altLang="en-US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 Light" panose="020E0502030303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altLang="zh-CN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 Light" panose="020E0502030303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to</a:t>
            </a:r>
            <a:r>
              <a:rPr lang="zh-CN" altLang="en-US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 Light" panose="020E0502030303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kumimoji="0" lang="en-US" altLang="zh-CN" sz="4000" b="1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ndara Light" panose="020E0502030303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thank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 Light" panose="020E0502030303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IUPAP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000" b="1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ndara Light" panose="020E0502030303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for offering the opportunity to host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000" b="1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ndara Light" panose="020E0502030303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the next IUPAP EC&amp;CC and GA meetings in China.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4000" b="1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ndara Light" panose="020E0502030303020204" pitchFamily="34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 Light" panose="020E0502030303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This is a great honor and support to the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 Light" panose="020E0502030303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Chinese physical community</a:t>
            </a:r>
            <a:endParaRPr lang="zh-CN" altLang="zh-CN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ndara Light" panose="020E0502030303020204" pitchFamily="34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4555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:a16="http://schemas.microsoft.com/office/drawing/2014/main" id="{25EF30E3-44C6-FA4A-8F4F-213A8A64FC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801" y="1460603"/>
            <a:ext cx="7336515" cy="4835324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D731A83F-6C5D-A376-9F22-2E784DEB3E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17581" y="3466288"/>
            <a:ext cx="3191013" cy="327938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9" name="文本框 8">
            <a:extLst>
              <a:ext uri="{FF2B5EF4-FFF2-40B4-BE49-F238E27FC236}">
                <a16:creationId xmlns:a16="http://schemas.microsoft.com/office/drawing/2014/main" id="{A97FB534-F079-2B9A-1B7E-A872816AE7AC}"/>
              </a:ext>
            </a:extLst>
          </p:cNvPr>
          <p:cNvSpPr txBox="1"/>
          <p:nvPr/>
        </p:nvSpPr>
        <p:spPr>
          <a:xfrm>
            <a:off x="108348" y="137164"/>
            <a:ext cx="830923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0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About travel: </a:t>
            </a:r>
          </a:p>
          <a:p>
            <a:r>
              <a:rPr lang="en-US" altLang="zh-CN" sz="3200" b="1" dirty="0">
                <a:solidFill>
                  <a:schemeClr val="bg1"/>
                </a:solidFill>
                <a:latin typeface="微软雅黑" panose="020B0503020204020204" pitchFamily="34" charset="-122"/>
              </a:rPr>
              <a:t>   Paris</a:t>
            </a:r>
            <a:r>
              <a: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</a:rPr>
              <a:t> </a:t>
            </a:r>
            <a:r>
              <a:rPr lang="en-US" altLang="zh-CN" sz="3200" b="1" dirty="0">
                <a:solidFill>
                  <a:schemeClr val="bg1"/>
                </a:solidFill>
                <a:latin typeface="微软雅黑" panose="020B0503020204020204" pitchFamily="34" charset="-122"/>
              </a:rPr>
              <a:t>–</a:t>
            </a:r>
            <a:r>
              <a: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</a:rPr>
              <a:t> </a:t>
            </a:r>
            <a:r>
              <a:rPr lang="en-US" altLang="zh-CN" sz="3200" b="1" dirty="0">
                <a:solidFill>
                  <a:schemeClr val="bg1"/>
                </a:solidFill>
                <a:latin typeface="微软雅黑" panose="020B0503020204020204" pitchFamily="34" charset="-122"/>
              </a:rPr>
              <a:t>Singapore/Bangkok - Haikou</a:t>
            </a:r>
          </a:p>
          <a:p>
            <a:r>
              <a:rPr lang="en-US" altLang="zh-CN" sz="1600" b="1" dirty="0">
                <a:solidFill>
                  <a:schemeClr val="bg1"/>
                </a:solidFill>
                <a:latin typeface="微软雅黑" panose="020B0503020204020204" pitchFamily="34" charset="-122"/>
              </a:rPr>
              <a:t> 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</a:endParaRPr>
          </a:p>
        </p:txBody>
      </p:sp>
      <p:cxnSp>
        <p:nvCxnSpPr>
          <p:cNvPr id="10" name="直接箭头连接符 9">
            <a:extLst>
              <a:ext uri="{FF2B5EF4-FFF2-40B4-BE49-F238E27FC236}">
                <a16:creationId xmlns:a16="http://schemas.microsoft.com/office/drawing/2014/main" id="{543145A6-51EF-BC79-AC1E-F0B8C7FA6BD9}"/>
              </a:ext>
            </a:extLst>
          </p:cNvPr>
          <p:cNvCxnSpPr>
            <a:cxnSpLocks/>
            <a:stCxn id="6" idx="1"/>
          </p:cNvCxnSpPr>
          <p:nvPr/>
        </p:nvCxnSpPr>
        <p:spPr>
          <a:xfrm flipH="1">
            <a:off x="7660316" y="1725602"/>
            <a:ext cx="757265" cy="1167617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直接箭头连接符 10">
            <a:extLst>
              <a:ext uri="{FF2B5EF4-FFF2-40B4-BE49-F238E27FC236}">
                <a16:creationId xmlns:a16="http://schemas.microsoft.com/office/drawing/2014/main" id="{8CE3FCA6-E9C4-5D3A-6D12-80E170398895}"/>
              </a:ext>
            </a:extLst>
          </p:cNvPr>
          <p:cNvCxnSpPr>
            <a:cxnSpLocks/>
            <a:stCxn id="8" idx="1"/>
          </p:cNvCxnSpPr>
          <p:nvPr/>
        </p:nvCxnSpPr>
        <p:spPr>
          <a:xfrm flipH="1">
            <a:off x="7660316" y="5105978"/>
            <a:ext cx="757265" cy="0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13" name="组合 12">
            <a:extLst>
              <a:ext uri="{FF2B5EF4-FFF2-40B4-BE49-F238E27FC236}">
                <a16:creationId xmlns:a16="http://schemas.microsoft.com/office/drawing/2014/main" id="{79FF33A6-DAE4-CAB0-FC86-501AB9847314}"/>
              </a:ext>
            </a:extLst>
          </p:cNvPr>
          <p:cNvGrpSpPr/>
          <p:nvPr/>
        </p:nvGrpSpPr>
        <p:grpSpPr>
          <a:xfrm>
            <a:off x="8417581" y="94205"/>
            <a:ext cx="3191013" cy="3262793"/>
            <a:chOff x="8417581" y="94205"/>
            <a:chExt cx="3191013" cy="3262793"/>
          </a:xfrm>
        </p:grpSpPr>
        <p:pic>
          <p:nvPicPr>
            <p:cNvPr id="6" name="图片 5">
              <a:extLst>
                <a:ext uri="{FF2B5EF4-FFF2-40B4-BE49-F238E27FC236}">
                  <a16:creationId xmlns:a16="http://schemas.microsoft.com/office/drawing/2014/main" id="{9F6EC87C-E4F3-43EF-B688-7262374E2E6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417581" y="94205"/>
              <a:ext cx="2840969" cy="3262793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12" name="矩形 11">
              <a:extLst>
                <a:ext uri="{FF2B5EF4-FFF2-40B4-BE49-F238E27FC236}">
                  <a16:creationId xmlns:a16="http://schemas.microsoft.com/office/drawing/2014/main" id="{D5AB0197-0C4A-0455-0884-82B2F7785493}"/>
                </a:ext>
              </a:extLst>
            </p:cNvPr>
            <p:cNvSpPr/>
            <p:nvPr/>
          </p:nvSpPr>
          <p:spPr>
            <a:xfrm>
              <a:off x="10989733" y="94205"/>
              <a:ext cx="618861" cy="326279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3228397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id="{5F7D071D-3FF7-429C-8349-52304BFAC13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-39" t="10861" r="39" b="7361"/>
          <a:stretch/>
        </p:blipFill>
        <p:spPr>
          <a:xfrm>
            <a:off x="-14288" y="105875"/>
            <a:ext cx="12206288" cy="4919007"/>
          </a:xfrm>
          <a:prstGeom prst="rect">
            <a:avLst/>
          </a:prstGeom>
        </p:spPr>
      </p:pic>
      <p:sp>
        <p:nvSpPr>
          <p:cNvPr id="2" name="文本框 1">
            <a:extLst>
              <a:ext uri="{FF2B5EF4-FFF2-40B4-BE49-F238E27FC236}">
                <a16:creationId xmlns:a16="http://schemas.microsoft.com/office/drawing/2014/main" id="{2A731FBD-35F8-8CD4-7DB2-02E66740E691}"/>
              </a:ext>
            </a:extLst>
          </p:cNvPr>
          <p:cNvSpPr txBox="1"/>
          <p:nvPr/>
        </p:nvSpPr>
        <p:spPr>
          <a:xfrm>
            <a:off x="2441289" y="4997505"/>
            <a:ext cx="176932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 pitchFamily="34" charset="0"/>
                <a:ea typeface="微软雅黑" panose="020B0503020204020204" pitchFamily="34" charset="-122"/>
                <a:cs typeface="+mn-cs"/>
              </a:rPr>
              <a:t>Albania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 pitchFamily="34" charset="0"/>
                <a:ea typeface="微软雅黑" panose="020B0503020204020204" pitchFamily="34" charset="-122"/>
                <a:cs typeface="+mn-cs"/>
              </a:rPr>
              <a:t>Argentina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 pitchFamily="34" charset="0"/>
                <a:ea typeface="微软雅黑" panose="020B0503020204020204" pitchFamily="34" charset="-122"/>
                <a:cs typeface="+mn-cs"/>
              </a:rPr>
              <a:t>Australia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 pitchFamily="34" charset="0"/>
                <a:ea typeface="微软雅黑" panose="020B0503020204020204" pitchFamily="34" charset="-122"/>
                <a:cs typeface="+mn-cs"/>
              </a:rPr>
              <a:t>Austria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 pitchFamily="34" charset="0"/>
                <a:ea typeface="微软雅黑" panose="020B0503020204020204" pitchFamily="34" charset="-122"/>
                <a:cs typeface="+mn-cs"/>
              </a:rPr>
              <a:t>Belarus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 pitchFamily="34" charset="0"/>
                <a:ea typeface="微软雅黑" panose="020B0503020204020204" pitchFamily="34" charset="-122"/>
                <a:cs typeface="+mn-cs"/>
              </a:rPr>
              <a:t>Belgium 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 pitchFamily="34" charset="0"/>
                <a:ea typeface="微软雅黑" panose="020B0503020204020204" pitchFamily="34" charset="-122"/>
                <a:cs typeface="+mn-cs"/>
              </a:rPr>
              <a:t>Bosnia-Herzegovina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 pitchFamily="34" charset="0"/>
                <a:ea typeface="微软雅黑" panose="020B0503020204020204" pitchFamily="34" charset="-122"/>
                <a:cs typeface="+mn-cs"/>
              </a:rPr>
              <a:t>Brazil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 pitchFamily="34" charset="0"/>
                <a:ea typeface="微软雅黑" panose="020B0503020204020204" pitchFamily="34" charset="-122"/>
                <a:cs typeface="+mn-cs"/>
              </a:rPr>
              <a:t>Brunei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 pitchFamily="34" charset="0"/>
                <a:ea typeface="微软雅黑" panose="020B0503020204020204" pitchFamily="34" charset="-122"/>
                <a:cs typeface="+mn-cs"/>
              </a:rPr>
              <a:t>Bulgari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E16630DD-0BEE-7A54-BB7E-6EAA264CD539}"/>
              </a:ext>
            </a:extLst>
          </p:cNvPr>
          <p:cNvSpPr txBox="1"/>
          <p:nvPr/>
        </p:nvSpPr>
        <p:spPr>
          <a:xfrm>
            <a:off x="4061701" y="4997505"/>
            <a:ext cx="136954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buFont typeface="Arial" panose="020B0604020202020204" pitchFamily="34" charset="0"/>
              <a:buChar char="•"/>
              <a:defRPr sz="1200" b="0" i="0">
                <a:solidFill>
                  <a:schemeClr val="bg1"/>
                </a:solidFill>
                <a:effectLst/>
                <a:latin typeface="Open Sans" panose="020B060603050402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 pitchFamily="34" charset="0"/>
                <a:ea typeface="微软雅黑" panose="020B0503020204020204" pitchFamily="34" charset="-122"/>
                <a:cs typeface="+mn-cs"/>
              </a:rPr>
              <a:t>Canada 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 pitchFamily="34" charset="0"/>
                <a:ea typeface="微软雅黑" panose="020B0503020204020204" pitchFamily="34" charset="-122"/>
                <a:cs typeface="+mn-cs"/>
              </a:rPr>
              <a:t>Chile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 pitchFamily="34" charset="0"/>
                <a:ea typeface="微软雅黑" panose="020B0503020204020204" pitchFamily="34" charset="-122"/>
                <a:cs typeface="+mn-cs"/>
              </a:rPr>
              <a:t>Croatia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 pitchFamily="34" charset="0"/>
                <a:ea typeface="微软雅黑" panose="020B0503020204020204" pitchFamily="34" charset="-122"/>
                <a:cs typeface="+mn-cs"/>
              </a:rPr>
              <a:t>Cyprus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 pitchFamily="34" charset="0"/>
                <a:ea typeface="微软雅黑" panose="020B0503020204020204" pitchFamily="34" charset="-122"/>
                <a:cs typeface="+mn-cs"/>
              </a:rPr>
              <a:t>Czech Republic 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 pitchFamily="34" charset="0"/>
                <a:ea typeface="微软雅黑" panose="020B0503020204020204" pitchFamily="34" charset="-122"/>
                <a:cs typeface="+mn-cs"/>
              </a:rPr>
              <a:t>Denmark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 pitchFamily="34" charset="0"/>
                <a:ea typeface="微软雅黑" panose="020B0503020204020204" pitchFamily="34" charset="-122"/>
                <a:cs typeface="+mn-cs"/>
              </a:rPr>
              <a:t>Estonia 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 pitchFamily="34" charset="0"/>
                <a:ea typeface="微软雅黑" panose="020B0503020204020204" pitchFamily="34" charset="-122"/>
                <a:cs typeface="+mn-cs"/>
              </a:rPr>
              <a:t>Finland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 pitchFamily="34" charset="0"/>
                <a:ea typeface="微软雅黑" panose="020B0503020204020204" pitchFamily="34" charset="-122"/>
                <a:cs typeface="+mn-cs"/>
              </a:rPr>
              <a:t>France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 pitchFamily="34" charset="0"/>
                <a:ea typeface="微软雅黑" panose="020B0503020204020204" pitchFamily="34" charset="-122"/>
                <a:cs typeface="+mn-cs"/>
              </a:rPr>
              <a:t>Germany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43857C97-912C-B8A1-0EA9-BEF0448D3E4C}"/>
              </a:ext>
            </a:extLst>
          </p:cNvPr>
          <p:cNvSpPr txBox="1"/>
          <p:nvPr/>
        </p:nvSpPr>
        <p:spPr>
          <a:xfrm>
            <a:off x="5683928" y="4812839"/>
            <a:ext cx="1411874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buFont typeface="Arial" panose="020B0604020202020204" pitchFamily="34" charset="0"/>
              <a:buChar char="•"/>
              <a:defRPr sz="1200" b="0" i="0">
                <a:solidFill>
                  <a:schemeClr val="bg1"/>
                </a:solidFill>
                <a:effectLst/>
                <a:latin typeface="Open Sans" panose="020B060603050402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en Sans" panose="020B0606030504020204" pitchFamily="34" charset="0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 pitchFamily="34" charset="0"/>
                <a:ea typeface="微软雅黑" panose="020B0503020204020204" pitchFamily="34" charset="-122"/>
                <a:cs typeface="+mn-cs"/>
              </a:rPr>
              <a:t>Greece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 pitchFamily="34" charset="0"/>
                <a:ea typeface="微软雅黑" panose="020B0503020204020204" pitchFamily="34" charset="-122"/>
                <a:cs typeface="+mn-cs"/>
              </a:rPr>
              <a:t>Holland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 pitchFamily="34" charset="0"/>
                <a:ea typeface="微软雅黑" panose="020B0503020204020204" pitchFamily="34" charset="-122"/>
                <a:cs typeface="+mn-cs"/>
              </a:rPr>
              <a:t>Hungary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 pitchFamily="34" charset="0"/>
                <a:ea typeface="微软雅黑" panose="020B0503020204020204" pitchFamily="34" charset="-122"/>
                <a:cs typeface="+mn-cs"/>
              </a:rPr>
              <a:t>Iceland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 pitchFamily="34" charset="0"/>
                <a:ea typeface="微软雅黑" panose="020B0503020204020204" pitchFamily="34" charset="-122"/>
                <a:cs typeface="+mn-cs"/>
              </a:rPr>
              <a:t>Indonesia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 pitchFamily="34" charset="0"/>
                <a:ea typeface="微软雅黑" panose="020B0503020204020204" pitchFamily="34" charset="-122"/>
                <a:cs typeface="+mn-cs"/>
              </a:rPr>
              <a:t>Ireland 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 pitchFamily="34" charset="0"/>
                <a:ea typeface="微软雅黑" panose="020B0503020204020204" pitchFamily="34" charset="-122"/>
                <a:cs typeface="+mn-cs"/>
              </a:rPr>
              <a:t>Italy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 pitchFamily="34" charset="0"/>
                <a:ea typeface="微软雅黑" panose="020B0503020204020204" pitchFamily="34" charset="-122"/>
                <a:cs typeface="+mn-cs"/>
              </a:rPr>
              <a:t>Japan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 pitchFamily="34" charset="0"/>
                <a:ea typeface="微软雅黑" panose="020B0503020204020204" pitchFamily="34" charset="-122"/>
                <a:cs typeface="+mn-cs"/>
              </a:rPr>
              <a:t>Kazakhstan 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 pitchFamily="34" charset="0"/>
                <a:ea typeface="微软雅黑" panose="020B0503020204020204" pitchFamily="34" charset="-122"/>
                <a:cs typeface="+mn-cs"/>
              </a:rPr>
              <a:t>Latvia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en Sans" panose="020B0606030504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FD378486-D2BF-9C10-E495-F68FE367E336}"/>
              </a:ext>
            </a:extLst>
          </p:cNvPr>
          <p:cNvSpPr txBox="1"/>
          <p:nvPr/>
        </p:nvSpPr>
        <p:spPr>
          <a:xfrm>
            <a:off x="7198460" y="4799759"/>
            <a:ext cx="1411874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buFont typeface="Arial" panose="020B0604020202020204" pitchFamily="34" charset="0"/>
              <a:buChar char="•"/>
              <a:defRPr sz="1200" b="0" i="0">
                <a:solidFill>
                  <a:schemeClr val="bg1"/>
                </a:solidFill>
                <a:effectLst/>
                <a:latin typeface="Open Sans" panose="020B060603050402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en Sans" panose="020B0606030504020204" pitchFamily="34" charset="0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 pitchFamily="34" charset="0"/>
                <a:ea typeface="微软雅黑" panose="020B0503020204020204" pitchFamily="34" charset="-122"/>
                <a:cs typeface="+mn-cs"/>
              </a:rPr>
              <a:t>Lithuania 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 pitchFamily="34" charset="0"/>
                <a:ea typeface="微软雅黑" panose="020B0503020204020204" pitchFamily="34" charset="-122"/>
                <a:cs typeface="+mn-cs"/>
              </a:rPr>
              <a:t>Luxembourg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 pitchFamily="34" charset="0"/>
                <a:ea typeface="微软雅黑" panose="020B0503020204020204" pitchFamily="34" charset="-122"/>
                <a:cs typeface="+mn-cs"/>
              </a:rPr>
              <a:t>Macedonia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 pitchFamily="34" charset="0"/>
                <a:ea typeface="微软雅黑" panose="020B0503020204020204" pitchFamily="34" charset="-122"/>
                <a:cs typeface="+mn-cs"/>
              </a:rPr>
              <a:t>Malaysia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 pitchFamily="34" charset="0"/>
                <a:ea typeface="微软雅黑" panose="020B0503020204020204" pitchFamily="34" charset="-122"/>
                <a:cs typeface="+mn-cs"/>
              </a:rPr>
              <a:t>Malta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 pitchFamily="34" charset="0"/>
                <a:ea typeface="微软雅黑" panose="020B0503020204020204" pitchFamily="34" charset="-122"/>
                <a:cs typeface="+mn-cs"/>
              </a:rPr>
              <a:t>Mexico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 pitchFamily="34" charset="0"/>
                <a:ea typeface="微软雅黑" panose="020B0503020204020204" pitchFamily="34" charset="-122"/>
                <a:cs typeface="+mn-cs"/>
              </a:rPr>
              <a:t>Monaco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 pitchFamily="34" charset="0"/>
                <a:ea typeface="微软雅黑" panose="020B0503020204020204" pitchFamily="34" charset="-122"/>
                <a:cs typeface="+mn-cs"/>
              </a:rPr>
              <a:t>Montenegro 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 pitchFamily="34" charset="0"/>
                <a:ea typeface="微软雅黑" panose="020B0503020204020204" pitchFamily="34" charset="-122"/>
                <a:cs typeface="+mn-cs"/>
              </a:rPr>
              <a:t>Norway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 pitchFamily="34" charset="0"/>
                <a:ea typeface="微软雅黑" panose="020B0503020204020204" pitchFamily="34" charset="-122"/>
                <a:cs typeface="+mn-cs"/>
              </a:rPr>
              <a:t>Philippines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en Sans" panose="020B0606030504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C85D2B05-BADA-EAB2-7590-EB545A83356B}"/>
              </a:ext>
            </a:extLst>
          </p:cNvPr>
          <p:cNvSpPr txBox="1"/>
          <p:nvPr/>
        </p:nvSpPr>
        <p:spPr>
          <a:xfrm>
            <a:off x="8815650" y="4812839"/>
            <a:ext cx="1570774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buFont typeface="Arial" panose="020B0604020202020204" pitchFamily="34" charset="0"/>
              <a:buChar char="•"/>
              <a:defRPr sz="1200" b="0" i="0">
                <a:solidFill>
                  <a:schemeClr val="bg1"/>
                </a:solidFill>
                <a:effectLst/>
                <a:latin typeface="Open Sans" panose="020B060603050402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en Sans" panose="020B0606030504020204" pitchFamily="34" charset="0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 pitchFamily="34" charset="0"/>
                <a:ea typeface="微软雅黑" panose="020B0503020204020204" pitchFamily="34" charset="-122"/>
                <a:cs typeface="+mn-cs"/>
              </a:rPr>
              <a:t>Poland 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 pitchFamily="34" charset="0"/>
                <a:ea typeface="微软雅黑" panose="020B0503020204020204" pitchFamily="34" charset="-122"/>
                <a:cs typeface="+mn-cs"/>
              </a:rPr>
              <a:t>Portugal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 pitchFamily="34" charset="0"/>
                <a:ea typeface="微软雅黑" panose="020B0503020204020204" pitchFamily="34" charset="-122"/>
                <a:cs typeface="+mn-cs"/>
              </a:rPr>
              <a:t>Qatar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 pitchFamily="34" charset="0"/>
                <a:ea typeface="微软雅黑" panose="020B0503020204020204" pitchFamily="34" charset="-122"/>
                <a:cs typeface="+mn-cs"/>
              </a:rPr>
              <a:t>Romania 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 pitchFamily="34" charset="0"/>
                <a:ea typeface="微软雅黑" panose="020B0503020204020204" pitchFamily="34" charset="-122"/>
                <a:cs typeface="+mn-cs"/>
              </a:rPr>
              <a:t>Russia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 pitchFamily="34" charset="0"/>
                <a:ea typeface="微软雅黑" panose="020B0503020204020204" pitchFamily="34" charset="-122"/>
                <a:cs typeface="+mn-cs"/>
              </a:rPr>
              <a:t>Serbia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 pitchFamily="34" charset="0"/>
                <a:ea typeface="微软雅黑" panose="020B0503020204020204" pitchFamily="34" charset="-122"/>
                <a:cs typeface="+mn-cs"/>
              </a:rPr>
              <a:t>Singapore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 pitchFamily="34" charset="0"/>
                <a:ea typeface="微软雅黑" panose="020B0503020204020204" pitchFamily="34" charset="-122"/>
                <a:cs typeface="+mn-cs"/>
              </a:rPr>
              <a:t>Slovakia 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 pitchFamily="34" charset="0"/>
                <a:ea typeface="微软雅黑" panose="020B0503020204020204" pitchFamily="34" charset="-122"/>
                <a:cs typeface="+mn-cs"/>
              </a:rPr>
              <a:t>Slovenia 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 pitchFamily="34" charset="0"/>
                <a:ea typeface="微软雅黑" panose="020B0503020204020204" pitchFamily="34" charset="-122"/>
                <a:cs typeface="+mn-cs"/>
              </a:rPr>
              <a:t>Spain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en Sans" panose="020B0606030504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id="{CADD540F-8FDA-4FF9-7F8A-6567F77A80C9}"/>
              </a:ext>
            </a:extLst>
          </p:cNvPr>
          <p:cNvSpPr txBox="1"/>
          <p:nvPr/>
        </p:nvSpPr>
        <p:spPr>
          <a:xfrm>
            <a:off x="10248650" y="4813133"/>
            <a:ext cx="219286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buFont typeface="Arial" panose="020B0604020202020204" pitchFamily="34" charset="0"/>
              <a:buChar char="•"/>
              <a:defRPr sz="1200" b="0" i="0">
                <a:solidFill>
                  <a:schemeClr val="bg1"/>
                </a:solidFill>
                <a:effectLst/>
                <a:latin typeface="Open Sans" panose="020B060603050402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en Sans" panose="020B0606030504020204" pitchFamily="34" charset="0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 pitchFamily="34" charset="0"/>
                <a:ea typeface="微软雅黑" panose="020B0503020204020204" pitchFamily="34" charset="-122"/>
                <a:cs typeface="+mn-cs"/>
              </a:rPr>
              <a:t>South Korea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 pitchFamily="34" charset="0"/>
                <a:ea typeface="微软雅黑" panose="020B0503020204020204" pitchFamily="34" charset="-122"/>
                <a:cs typeface="+mn-cs"/>
              </a:rPr>
              <a:t>Sweden 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 pitchFamily="34" charset="0"/>
                <a:ea typeface="微软雅黑" panose="020B0503020204020204" pitchFamily="34" charset="-122"/>
                <a:cs typeface="+mn-cs"/>
              </a:rPr>
              <a:t>Switzerland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 pitchFamily="34" charset="0"/>
                <a:ea typeface="微软雅黑" panose="020B0503020204020204" pitchFamily="34" charset="-122"/>
                <a:cs typeface="+mn-cs"/>
              </a:rPr>
              <a:t>Thailand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 pitchFamily="34" charset="0"/>
                <a:ea typeface="微软雅黑" panose="020B0503020204020204" pitchFamily="34" charset="-122"/>
                <a:cs typeface="+mn-cs"/>
              </a:rPr>
              <a:t>United Arab Emirates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 pitchFamily="34" charset="0"/>
                <a:ea typeface="微软雅黑" panose="020B0503020204020204" pitchFamily="34" charset="-122"/>
                <a:cs typeface="+mn-cs"/>
              </a:rPr>
              <a:t>United States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 pitchFamily="34" charset="0"/>
                <a:ea typeface="微软雅黑" panose="020B0503020204020204" pitchFamily="34" charset="-122"/>
                <a:cs typeface="+mn-cs"/>
              </a:rPr>
              <a:t>New Zealand 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 pitchFamily="34" charset="0"/>
                <a:ea typeface="微软雅黑" panose="020B0503020204020204" pitchFamily="34" charset="-122"/>
                <a:cs typeface="+mn-cs"/>
              </a:rPr>
              <a:t>United Kingdom 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 pitchFamily="34" charset="0"/>
                <a:ea typeface="微软雅黑" panose="020B0503020204020204" pitchFamily="34" charset="-122"/>
                <a:cs typeface="+mn-cs"/>
              </a:rPr>
              <a:t>Ukraine 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en Sans" panose="020B0606030504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id="{08D58BE6-F06C-F10E-B0BE-5CEC38591698}"/>
              </a:ext>
            </a:extLst>
          </p:cNvPr>
          <p:cNvSpPr txBox="1"/>
          <p:nvPr/>
        </p:nvSpPr>
        <p:spPr>
          <a:xfrm>
            <a:off x="171262" y="5131889"/>
            <a:ext cx="2084864" cy="1615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 pitchFamily="34" charset="0"/>
                <a:ea typeface="微软雅黑" panose="020B0503020204020204" pitchFamily="34" charset="-122"/>
                <a:cs typeface="+mn-cs"/>
              </a:rPr>
              <a:t>Visa Free Entry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 pitchFamily="34" charset="0"/>
                <a:ea typeface="微软雅黑" panose="020B0503020204020204" pitchFamily="34" charset="-122"/>
                <a:cs typeface="+mn-cs"/>
              </a:rPr>
              <a:t>for citizens of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 pitchFamily="34" charset="0"/>
                <a:ea typeface="微软雅黑" panose="020B0503020204020204" pitchFamily="34" charset="-122"/>
                <a:cs typeface="+mn-cs"/>
              </a:rPr>
              <a:t>59 countries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2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https://www.travelchinaguide.com/cityguides/hainan/visa-free.htm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40000"/>
                  <a:lumOff val="60000"/>
                </a:schemeClr>
              </a:solidFill>
              <a:effectLst/>
              <a:uLnTx/>
              <a:uFillTx/>
              <a:latin typeface="Open Sans" panose="020B0606030504020204" pitchFamily="34" charset="0"/>
              <a:ea typeface="微软雅黑" panose="020B0503020204020204" pitchFamily="34" charset="-122"/>
              <a:cs typeface="+mn-cs"/>
            </a:endParaRPr>
          </a:p>
        </p:txBody>
      </p:sp>
      <p:cxnSp>
        <p:nvCxnSpPr>
          <p:cNvPr id="22" name="直接箭头连接符 21">
            <a:extLst>
              <a:ext uri="{FF2B5EF4-FFF2-40B4-BE49-F238E27FC236}">
                <a16:creationId xmlns:a16="http://schemas.microsoft.com/office/drawing/2014/main" id="{C08EDF05-A920-B320-5140-8C4362D03E91}"/>
              </a:ext>
            </a:extLst>
          </p:cNvPr>
          <p:cNvCxnSpPr>
            <a:cxnSpLocks/>
          </p:cNvCxnSpPr>
          <p:nvPr/>
        </p:nvCxnSpPr>
        <p:spPr>
          <a:xfrm>
            <a:off x="9572625" y="3614738"/>
            <a:ext cx="0" cy="321469"/>
          </a:xfrm>
          <a:prstGeom prst="straightConnector1">
            <a:avLst/>
          </a:prstGeom>
          <a:ln w="38100">
            <a:solidFill>
              <a:srgbClr val="1F4E79"/>
            </a:solidFill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24" name="文本框 23">
            <a:extLst>
              <a:ext uri="{FF2B5EF4-FFF2-40B4-BE49-F238E27FC236}">
                <a16:creationId xmlns:a16="http://schemas.microsoft.com/office/drawing/2014/main" id="{83B5E979-8EC5-0D33-91C6-25F02C05861B}"/>
              </a:ext>
            </a:extLst>
          </p:cNvPr>
          <p:cNvSpPr txBox="1"/>
          <p:nvPr/>
        </p:nvSpPr>
        <p:spPr>
          <a:xfrm>
            <a:off x="8831076" y="3286571"/>
            <a:ext cx="1483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rgbClr val="1F4E79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rPr>
              <a:t>Hainan Island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rgbClr val="1F4E79"/>
              </a:solidFill>
              <a:effectLst/>
              <a:uLnTx/>
              <a:uFillTx/>
              <a:latin typeface="Calibri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9" name="文本框 28">
            <a:extLst>
              <a:ext uri="{FF2B5EF4-FFF2-40B4-BE49-F238E27FC236}">
                <a16:creationId xmlns:a16="http://schemas.microsoft.com/office/drawing/2014/main" id="{06091D47-6183-366B-CC4D-37C730AD280F}"/>
              </a:ext>
            </a:extLst>
          </p:cNvPr>
          <p:cNvSpPr txBox="1"/>
          <p:nvPr/>
        </p:nvSpPr>
        <p:spPr>
          <a:xfrm>
            <a:off x="19250" y="-9934"/>
            <a:ext cx="12182375" cy="923330"/>
          </a:xfrm>
          <a:prstGeom prst="rect">
            <a:avLst/>
          </a:prstGeom>
          <a:solidFill>
            <a:srgbClr val="1F4E79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Location:  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Haikou City, Hainan Province, China</a:t>
            </a:r>
            <a:endParaRPr kumimoji="0" lang="en-US" altLang="zh-CN" sz="3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a special visa-free-entry district, and also a great resort area 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278437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>
            <a:extLst>
              <a:ext uri="{FF2B5EF4-FFF2-40B4-BE49-F238E27FC236}">
                <a16:creationId xmlns:a16="http://schemas.microsoft.com/office/drawing/2014/main" id="{72AE73E2-8742-3054-BDA7-D87926E395A5}"/>
              </a:ext>
            </a:extLst>
          </p:cNvPr>
          <p:cNvGrpSpPr/>
          <p:nvPr/>
        </p:nvGrpSpPr>
        <p:grpSpPr>
          <a:xfrm>
            <a:off x="71331" y="27388"/>
            <a:ext cx="12031021" cy="6722541"/>
            <a:chOff x="569318" y="72706"/>
            <a:chExt cx="11472546" cy="6410483"/>
          </a:xfrm>
        </p:grpSpPr>
        <p:pic>
          <p:nvPicPr>
            <p:cNvPr id="1026" name="Picture 2" descr="蓝天下的海滩椰树自然风光摄影图片 - 三原图库sytuku.com">
              <a:extLst>
                <a:ext uri="{FF2B5EF4-FFF2-40B4-BE49-F238E27FC236}">
                  <a16:creationId xmlns:a16="http://schemas.microsoft.com/office/drawing/2014/main" id="{872E6882-87E5-ECF8-C95F-3EEE5CC29C9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46265" y="73473"/>
              <a:ext cx="5695599" cy="321302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" name="图片 7">
              <a:extLst>
                <a:ext uri="{FF2B5EF4-FFF2-40B4-BE49-F238E27FC236}">
                  <a16:creationId xmlns:a16="http://schemas.microsoft.com/office/drawing/2014/main" id="{BBB63789-1F47-49E8-BF33-BA8592E931F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t="690" b="1"/>
            <a:stretch/>
          </p:blipFill>
          <p:spPr>
            <a:xfrm>
              <a:off x="569318" y="72706"/>
              <a:ext cx="5695599" cy="3210482"/>
            </a:xfrm>
            <a:prstGeom prst="rect">
              <a:avLst/>
            </a:prstGeom>
          </p:spPr>
        </p:pic>
        <p:pic>
          <p:nvPicPr>
            <p:cNvPr id="9" name="图片 8">
              <a:extLst>
                <a:ext uri="{FF2B5EF4-FFF2-40B4-BE49-F238E27FC236}">
                  <a16:creationId xmlns:a16="http://schemas.microsoft.com/office/drawing/2014/main" id="{7DDDBCE7-366D-E644-21EA-6FC83BCF9C9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69318" y="3369160"/>
              <a:ext cx="5695599" cy="3114029"/>
            </a:xfrm>
            <a:prstGeom prst="rect">
              <a:avLst/>
            </a:prstGeom>
          </p:spPr>
        </p:pic>
        <p:pic>
          <p:nvPicPr>
            <p:cNvPr id="1032" name="Picture 8" descr="海口美食 的图像结果">
              <a:extLst>
                <a:ext uri="{FF2B5EF4-FFF2-40B4-BE49-F238E27FC236}">
                  <a16:creationId xmlns:a16="http://schemas.microsoft.com/office/drawing/2014/main" id="{5FA5BE39-D67D-29E8-4998-88BEB1E54AF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46265" y="3369160"/>
              <a:ext cx="5695599" cy="311402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9216720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>
            <a:extLst>
              <a:ext uri="{FF2B5EF4-FFF2-40B4-BE49-F238E27FC236}">
                <a16:creationId xmlns:a16="http://schemas.microsoft.com/office/drawing/2014/main" id="{17122F7C-2C11-50C7-4981-0E399CE7E4C1}"/>
              </a:ext>
            </a:extLst>
          </p:cNvPr>
          <p:cNvSpPr txBox="1"/>
          <p:nvPr/>
        </p:nvSpPr>
        <p:spPr>
          <a:xfrm>
            <a:off x="0" y="193186"/>
            <a:ext cx="121919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CPS Fall Meetings over the past twenty years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2" name="图片 1">
            <a:extLst>
              <a:ext uri="{FF2B5EF4-FFF2-40B4-BE49-F238E27FC236}">
                <a16:creationId xmlns:a16="http://schemas.microsoft.com/office/drawing/2014/main" id="{072EB709-0F7D-DCBC-354D-422D7B020CD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33" t="14770" r="14444" b="9935"/>
          <a:stretch/>
        </p:blipFill>
        <p:spPr>
          <a:xfrm>
            <a:off x="2587679" y="1096913"/>
            <a:ext cx="7082966" cy="5203810"/>
          </a:xfrm>
          <a:prstGeom prst="rect">
            <a:avLst/>
          </a:prstGeom>
        </p:spPr>
      </p:pic>
      <p:sp>
        <p:nvSpPr>
          <p:cNvPr id="3" name="弧形 2">
            <a:extLst>
              <a:ext uri="{FF2B5EF4-FFF2-40B4-BE49-F238E27FC236}">
                <a16:creationId xmlns:a16="http://schemas.microsoft.com/office/drawing/2014/main" id="{BD813AE8-BF46-C49D-7FFC-B45C556E3F09}"/>
              </a:ext>
            </a:extLst>
          </p:cNvPr>
          <p:cNvSpPr/>
          <p:nvPr/>
        </p:nvSpPr>
        <p:spPr>
          <a:xfrm rot="20474244" flipH="1">
            <a:off x="6050265" y="3357759"/>
            <a:ext cx="1413009" cy="2689126"/>
          </a:xfrm>
          <a:prstGeom prst="arc">
            <a:avLst>
              <a:gd name="adj1" fmla="val 16200000"/>
              <a:gd name="adj2" fmla="val 4202072"/>
            </a:avLst>
          </a:prstGeom>
          <a:ln w="19050">
            <a:solidFill>
              <a:schemeClr val="accent4">
                <a:lumMod val="40000"/>
                <a:lumOff val="60000"/>
              </a:schemeClr>
            </a:solidFill>
            <a:prstDash val="dash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椭圆 5">
            <a:extLst>
              <a:ext uri="{FF2B5EF4-FFF2-40B4-BE49-F238E27FC236}">
                <a16:creationId xmlns:a16="http://schemas.microsoft.com/office/drawing/2014/main" id="{5413BB65-22BB-FC1C-4847-7D07DE58F1C0}"/>
              </a:ext>
            </a:extLst>
          </p:cNvPr>
          <p:cNvSpPr/>
          <p:nvPr/>
        </p:nvSpPr>
        <p:spPr>
          <a:xfrm>
            <a:off x="6737773" y="5848814"/>
            <a:ext cx="107873" cy="109781"/>
          </a:xfrm>
          <a:prstGeom prst="ellipse">
            <a:avLst/>
          </a:prstGeom>
          <a:solidFill>
            <a:srgbClr val="0070C0">
              <a:alpha val="65098"/>
            </a:srgbClr>
          </a:solidFill>
          <a:ln w="28575">
            <a:solidFill>
              <a:srgbClr val="FFCCCC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53CF808C-82D6-05A5-CC97-7DF2DB5403D9}"/>
              </a:ext>
            </a:extLst>
          </p:cNvPr>
          <p:cNvSpPr txBox="1"/>
          <p:nvPr/>
        </p:nvSpPr>
        <p:spPr>
          <a:xfrm>
            <a:off x="6246412" y="5981433"/>
            <a:ext cx="3557987" cy="4456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altLang="zh-CN" sz="2800" b="1" dirty="0"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Hainan, </a:t>
            </a:r>
            <a:r>
              <a:rPr lang="en-US" altLang="zh-CN" sz="2800" b="1" dirty="0"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微软雅黑" panose="020B0503020204020204" pitchFamily="34" charset="-122"/>
              </a:rPr>
              <a:t>October 2024</a:t>
            </a:r>
            <a:endParaRPr kumimoji="0" lang="en-US" altLang="zh-CN" sz="2800" b="1" i="0" u="none" strike="noStrike" kern="1200" cap="none" spc="0" normalizeH="0" baseline="0" noProof="0" dirty="0">
              <a:ln>
                <a:noFill/>
              </a:ln>
              <a:solidFill>
                <a:schemeClr val="accent4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525262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40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40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>
            <a:extLst>
              <a:ext uri="{FF2B5EF4-FFF2-40B4-BE49-F238E27FC236}">
                <a16:creationId xmlns:a16="http://schemas.microsoft.com/office/drawing/2014/main" id="{53CF808C-82D6-05A5-CC97-7DF2DB5403D9}"/>
              </a:ext>
            </a:extLst>
          </p:cNvPr>
          <p:cNvSpPr txBox="1"/>
          <p:nvPr/>
        </p:nvSpPr>
        <p:spPr>
          <a:xfrm>
            <a:off x="795867" y="5195378"/>
            <a:ext cx="11167984" cy="14619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rPr>
              <a:t>In 2023: </a:t>
            </a:r>
            <a:r>
              <a:rPr lang="en-US" altLang="zh-CN" sz="2800" dirty="0">
                <a:solidFill>
                  <a:prstClr val="white"/>
                </a:solidFill>
                <a:latin typeface="Calibri"/>
                <a:ea typeface="微软雅黑" panose="020B0503020204020204" pitchFamily="34" charset="-122"/>
              </a:rPr>
              <a:t> </a:t>
            </a:r>
            <a:r>
              <a:rPr kumimoji="0" lang="en-US" altLang="zh-CN" sz="2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rPr>
              <a:t>5,500+ participants, 20 parallel sessions + </a:t>
            </a:r>
            <a:r>
              <a:rPr lang="en-US" altLang="zh-CN" sz="2800" dirty="0">
                <a:solidFill>
                  <a:prstClr val="white"/>
                </a:solidFill>
                <a:latin typeface="Calibri"/>
                <a:ea typeface="微软雅黑" panose="020B0503020204020204" pitchFamily="34" charset="-122"/>
              </a:rPr>
              <a:t>2 joint sessions with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800" dirty="0">
                <a:solidFill>
                  <a:prstClr val="white"/>
                </a:solidFill>
                <a:latin typeface="Calibri"/>
                <a:ea typeface="微软雅黑" panose="020B0503020204020204" pitchFamily="34" charset="-122"/>
              </a:rPr>
              <a:t>                 APS, IOP</a:t>
            </a:r>
            <a:r>
              <a:rPr kumimoji="0" lang="en-US" altLang="zh-CN" sz="2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rPr>
              <a:t>, with 1790 talks and posters.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800" dirty="0">
                <a:solidFill>
                  <a:prstClr val="white"/>
                </a:solidFill>
                <a:latin typeface="Calibri"/>
                <a:ea typeface="微软雅黑" panose="020B0503020204020204" pitchFamily="34" charset="-122"/>
              </a:rPr>
              <a:t>In 2024,  6000+ participants will be expected.            </a:t>
            </a: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0322E8BE-58E6-01C6-76F8-5C77FDA3114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516" y="1570762"/>
            <a:ext cx="12199516" cy="3405654"/>
          </a:xfrm>
          <a:prstGeom prst="rect">
            <a:avLst/>
          </a:prstGeom>
        </p:spPr>
      </p:pic>
      <p:sp>
        <p:nvSpPr>
          <p:cNvPr id="3" name="文本框 2">
            <a:extLst>
              <a:ext uri="{FF2B5EF4-FFF2-40B4-BE49-F238E27FC236}">
                <a16:creationId xmlns:a16="http://schemas.microsoft.com/office/drawing/2014/main" id="{C4E7B8F1-A7F8-5A31-8AEC-FDC55172EDB2}"/>
              </a:ext>
            </a:extLst>
          </p:cNvPr>
          <p:cNvSpPr txBox="1"/>
          <p:nvPr/>
        </p:nvSpPr>
        <p:spPr>
          <a:xfrm>
            <a:off x="0" y="193186"/>
            <a:ext cx="121919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CPS Fall Meetings over the past twenty years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306722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矩形 19">
            <a:extLst>
              <a:ext uri="{FF2B5EF4-FFF2-40B4-BE49-F238E27FC236}">
                <a16:creationId xmlns:a16="http://schemas.microsoft.com/office/drawing/2014/main" id="{2FC47A6B-9083-88C3-0B3F-828D7362777E}"/>
              </a:ext>
            </a:extLst>
          </p:cNvPr>
          <p:cNvSpPr/>
          <p:nvPr/>
        </p:nvSpPr>
        <p:spPr>
          <a:xfrm>
            <a:off x="0" y="905932"/>
            <a:ext cx="12191999" cy="5952067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grpSp>
        <p:nvGrpSpPr>
          <p:cNvPr id="17" name="组合 16">
            <a:extLst>
              <a:ext uri="{FF2B5EF4-FFF2-40B4-BE49-F238E27FC236}">
                <a16:creationId xmlns:a16="http://schemas.microsoft.com/office/drawing/2014/main" id="{A93F9C99-A0C4-6E18-E31E-142ACEF1B0AB}"/>
              </a:ext>
            </a:extLst>
          </p:cNvPr>
          <p:cNvGrpSpPr/>
          <p:nvPr/>
        </p:nvGrpSpPr>
        <p:grpSpPr>
          <a:xfrm>
            <a:off x="208185" y="1013508"/>
            <a:ext cx="11753071" cy="5737307"/>
            <a:chOff x="-16392" y="1641956"/>
            <a:chExt cx="10828071" cy="5285763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A00F442C-33D8-84D6-8EF2-A0F8209B86B6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4887" b="16656"/>
            <a:stretch/>
          </p:blipFill>
          <p:spPr bwMode="auto">
            <a:xfrm>
              <a:off x="-16392" y="1657349"/>
              <a:ext cx="6978143" cy="25360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" name="图片 5">
              <a:extLst>
                <a:ext uri="{FF2B5EF4-FFF2-40B4-BE49-F238E27FC236}">
                  <a16:creationId xmlns:a16="http://schemas.microsoft.com/office/drawing/2014/main" id="{5B06806E-494C-CD90-CBF1-8F4BC29BF08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8673" b="22966"/>
            <a:stretch/>
          </p:blipFill>
          <p:spPr>
            <a:xfrm>
              <a:off x="3819832" y="4372291"/>
              <a:ext cx="6991847" cy="2536031"/>
            </a:xfrm>
            <a:prstGeom prst="rect">
              <a:avLst/>
            </a:prstGeom>
          </p:spPr>
        </p:pic>
        <p:pic>
          <p:nvPicPr>
            <p:cNvPr id="7" name="Picture 12" descr="Resize%20of%20遵义师院同学提问IMG_5377">
              <a:extLst>
                <a:ext uri="{FF2B5EF4-FFF2-40B4-BE49-F238E27FC236}">
                  <a16:creationId xmlns:a16="http://schemas.microsoft.com/office/drawing/2014/main" id="{B1F7E6FF-6AC0-8D50-412E-CD6B67668382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1164"/>
            <a:stretch/>
          </p:blipFill>
          <p:spPr bwMode="auto">
            <a:xfrm>
              <a:off x="7113088" y="1641956"/>
              <a:ext cx="3696198" cy="25612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" name="图片 1">
              <a:extLst>
                <a:ext uri="{FF2B5EF4-FFF2-40B4-BE49-F238E27FC236}">
                  <a16:creationId xmlns:a16="http://schemas.microsoft.com/office/drawing/2014/main" id="{85D06AE9-95C8-91EB-8257-BE1ED2FAB81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7481" t="13199"/>
            <a:stretch/>
          </p:blipFill>
          <p:spPr>
            <a:xfrm>
              <a:off x="-3729" y="4367664"/>
              <a:ext cx="3638257" cy="2560055"/>
            </a:xfrm>
            <a:prstGeom prst="rect">
              <a:avLst/>
            </a:prstGeom>
          </p:spPr>
        </p:pic>
        <p:sp>
          <p:nvSpPr>
            <p:cNvPr id="5" name="文本框 11">
              <a:extLst>
                <a:ext uri="{FF2B5EF4-FFF2-40B4-BE49-F238E27FC236}">
                  <a16:creationId xmlns:a16="http://schemas.microsoft.com/office/drawing/2014/main" id="{6CB4F6C8-919C-7B57-C0A4-91ADABCE4198}"/>
                </a:ext>
              </a:extLst>
            </p:cNvPr>
            <p:cNvSpPr txBox="1"/>
            <p:nvPr/>
          </p:nvSpPr>
          <p:spPr>
            <a:xfrm>
              <a:off x="6039124" y="1664581"/>
              <a:ext cx="115146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Times New Roman" panose="02020603050405020304" pitchFamily="18" charset="0"/>
                </a:rPr>
                <a:t>2018</a:t>
              </a:r>
              <a:endParaRPr lang="zh-CN" alt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endParaRPr>
            </a:p>
          </p:txBody>
        </p:sp>
      </p:grpSp>
      <p:sp>
        <p:nvSpPr>
          <p:cNvPr id="15" name="文本框 14">
            <a:extLst>
              <a:ext uri="{FF2B5EF4-FFF2-40B4-BE49-F238E27FC236}">
                <a16:creationId xmlns:a16="http://schemas.microsoft.com/office/drawing/2014/main" id="{473C606F-647C-9E6C-AC11-613EAE622C53}"/>
              </a:ext>
            </a:extLst>
          </p:cNvPr>
          <p:cNvSpPr txBox="1"/>
          <p:nvPr/>
        </p:nvSpPr>
        <p:spPr>
          <a:xfrm>
            <a:off x="0" y="204008"/>
            <a:ext cx="12164596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200" b="1" i="0" u="none" strike="noStrike" cap="none" spc="0" normalizeH="0" baseline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>
              <a:lnSpc>
                <a:spcPct val="90000"/>
              </a:lnSpc>
            </a:pPr>
            <a:r>
              <a:rPr lang="en-US" altLang="zh-CN" dirty="0"/>
              <a:t>Special </a:t>
            </a:r>
            <a:r>
              <a:rPr lang="en-US" altLang="zh-CN" dirty="0" err="1"/>
              <a:t>Session“Women</a:t>
            </a:r>
            <a:r>
              <a:rPr lang="en-US" altLang="zh-CN" dirty="0"/>
              <a:t> in Physics”</a:t>
            </a:r>
            <a:endParaRPr lang="en-US" altLang="zh-CN" sz="2800" dirty="0"/>
          </a:p>
        </p:txBody>
      </p:sp>
      <p:sp>
        <p:nvSpPr>
          <p:cNvPr id="19" name="文本框 11">
            <a:extLst>
              <a:ext uri="{FF2B5EF4-FFF2-40B4-BE49-F238E27FC236}">
                <a16:creationId xmlns:a16="http://schemas.microsoft.com/office/drawing/2014/main" id="{692F351D-6010-A494-2E10-4F3FE4E55B84}"/>
              </a:ext>
            </a:extLst>
          </p:cNvPr>
          <p:cNvSpPr txBox="1"/>
          <p:nvPr/>
        </p:nvSpPr>
        <p:spPr>
          <a:xfrm>
            <a:off x="10812788" y="3980726"/>
            <a:ext cx="1207873" cy="487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2023</a:t>
            </a:r>
            <a:endParaRPr lang="zh-CN" altLang="en-U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33037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3">
            <a:extLst>
              <a:ext uri="{FF2B5EF4-FFF2-40B4-BE49-F238E27FC236}">
                <a16:creationId xmlns:a16="http://schemas.microsoft.com/office/drawing/2014/main" id="{9BAC0F69-3DF1-1868-7AA2-F650995FE36D}"/>
              </a:ext>
            </a:extLst>
          </p:cNvPr>
          <p:cNvSpPr/>
          <p:nvPr/>
        </p:nvSpPr>
        <p:spPr>
          <a:xfrm>
            <a:off x="0" y="4021667"/>
            <a:ext cx="12191999" cy="283633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3F6D95BF-3292-5E0F-1206-1A112CC30F4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2264" y="4030954"/>
            <a:ext cx="4149369" cy="2799926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560873FD-E10A-7D7C-DCC8-285A75473DD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2" y="4019114"/>
            <a:ext cx="4217647" cy="2811764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A1B78275-4A32-6AE1-E58D-8C8506D6674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356" b="8402"/>
          <a:stretch/>
        </p:blipFill>
        <p:spPr>
          <a:xfrm>
            <a:off x="8490998" y="4030954"/>
            <a:ext cx="3684069" cy="2799926"/>
          </a:xfrm>
          <a:prstGeom prst="rect">
            <a:avLst/>
          </a:prstGeom>
        </p:spPr>
      </p:pic>
      <p:sp>
        <p:nvSpPr>
          <p:cNvPr id="11" name="文本框 10">
            <a:extLst>
              <a:ext uri="{FF2B5EF4-FFF2-40B4-BE49-F238E27FC236}">
                <a16:creationId xmlns:a16="http://schemas.microsoft.com/office/drawing/2014/main" id="{97E8ABF1-4E61-70D9-8FB0-FDF69DD6BF94}"/>
              </a:ext>
            </a:extLst>
          </p:cNvPr>
          <p:cNvSpPr txBox="1"/>
          <p:nvPr/>
        </p:nvSpPr>
        <p:spPr>
          <a:xfrm>
            <a:off x="0" y="2717772"/>
            <a:ext cx="1217506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spcAft>
                <a:spcPts val="1800"/>
              </a:spcAft>
              <a:defRPr sz="32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 Light" panose="020E0502030303020204" pitchFamily="34" charset="0"/>
                <a:ea typeface="微软雅黑" panose="020B0503020204020204" pitchFamily="34" charset="-122"/>
                <a:cs typeface="Times New Roman" panose="02020603050405020304" pitchFamily="18" charset="0"/>
              </a:defRPr>
            </a:lvl1pPr>
            <a:lvl2pPr lvl="1">
              <a:spcAft>
                <a:spcPts val="1800"/>
              </a:spcAft>
              <a:defRPr sz="32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 Light" panose="020E0502030303020204" pitchFamily="34" charset="0"/>
                <a:ea typeface="微软雅黑" panose="020B0503020204020204" pitchFamily="34" charset="-122"/>
                <a:cs typeface="Times New Roman" panose="02020603050405020304" pitchFamily="18" charset="0"/>
              </a:defRPr>
            </a:lvl2pPr>
          </a:lstStyle>
          <a:p>
            <a:pPr algn="ctr"/>
            <a:r>
              <a:rPr lang="en-US" altLang="zh-CN" dirty="0">
                <a:solidFill>
                  <a:schemeClr val="accent4">
                    <a:lumMod val="40000"/>
                    <a:lumOff val="60000"/>
                  </a:schemeClr>
                </a:solidFill>
                <a:latin typeface="+mn-ea"/>
                <a:ea typeface="+mn-ea"/>
              </a:rPr>
              <a:t>We cordially invite all of you to Hainan, China next year !</a:t>
            </a:r>
            <a:endParaRPr lang="zh-CN" altLang="en-US" dirty="0">
              <a:solidFill>
                <a:schemeClr val="accent4">
                  <a:lumMod val="40000"/>
                  <a:lumOff val="60000"/>
                </a:schemeClr>
              </a:solidFill>
              <a:latin typeface="+mn-ea"/>
              <a:ea typeface="+mn-ea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09402BEA-E2DE-382A-5615-1B6BB5D7CA43}"/>
              </a:ext>
            </a:extLst>
          </p:cNvPr>
          <p:cNvSpPr txBox="1"/>
          <p:nvPr/>
        </p:nvSpPr>
        <p:spPr>
          <a:xfrm>
            <a:off x="-76201" y="318204"/>
            <a:ext cx="12344399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800"/>
              </a:spcAft>
              <a:defRPr/>
            </a:pPr>
            <a:r>
              <a:rPr lang="en-US" altLang="zh-CN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cs typeface="Times New Roman" panose="02020603050405020304" pitchFamily="18" charset="0"/>
              </a:rPr>
              <a:t>Possibilities to organize jointly events during CPS Fall Meeting 2024 </a:t>
            </a:r>
            <a:endParaRPr lang="en-US" altLang="zh-CN" sz="3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ndara Light" panose="020E0502030303020204" pitchFamily="34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lvl="1">
              <a:spcBef>
                <a:spcPts val="600"/>
              </a:spcBef>
              <a:spcAft>
                <a:spcPts val="1200"/>
              </a:spcAft>
              <a:defRPr/>
            </a:pPr>
            <a:r>
              <a:rPr lang="en-US" altLang="zh-CN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 Light" panose="020E0502030303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(1) Public lectures presented by famous physicists invited by IUPAP </a:t>
            </a:r>
          </a:p>
          <a:p>
            <a:pPr lvl="1">
              <a:spcAft>
                <a:spcPts val="1200"/>
              </a:spcAft>
              <a:defRPr/>
            </a:pPr>
            <a:r>
              <a:rPr lang="en-US" altLang="zh-CN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 Light" panose="020E0502030303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(2) “Women in Physics” special session and exhibition … …</a:t>
            </a:r>
          </a:p>
        </p:txBody>
      </p:sp>
      <p:cxnSp>
        <p:nvCxnSpPr>
          <p:cNvPr id="18" name="直接连接符 17">
            <a:extLst>
              <a:ext uri="{FF2B5EF4-FFF2-40B4-BE49-F238E27FC236}">
                <a16:creationId xmlns:a16="http://schemas.microsoft.com/office/drawing/2014/main" id="{662BC390-2EF9-0556-CE57-1CB65DD199E1}"/>
              </a:ext>
            </a:extLst>
          </p:cNvPr>
          <p:cNvCxnSpPr>
            <a:cxnSpLocks/>
          </p:cNvCxnSpPr>
          <p:nvPr/>
        </p:nvCxnSpPr>
        <p:spPr>
          <a:xfrm>
            <a:off x="0" y="4019114"/>
            <a:ext cx="12192000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627294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>
            <a:extLst>
              <a:ext uri="{FF2B5EF4-FFF2-40B4-BE49-F238E27FC236}">
                <a16:creationId xmlns:a16="http://schemas.microsoft.com/office/drawing/2014/main" id="{A97FB534-F079-2B9A-1B7E-A872816AE7AC}"/>
              </a:ext>
            </a:extLst>
          </p:cNvPr>
          <p:cNvSpPr txBox="1"/>
          <p:nvPr/>
        </p:nvSpPr>
        <p:spPr>
          <a:xfrm>
            <a:off x="239115" y="333115"/>
            <a:ext cx="1156718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About travel: </a:t>
            </a:r>
            <a:r>
              <a:rPr lang="en-US" altLang="zh-CN" sz="32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take a </a:t>
            </a:r>
            <a:r>
              <a:rPr kumimoji="0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transit</a:t>
            </a:r>
            <a:r>
              <a:rPr lang="en-US" altLang="zh-CN" sz="32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from </a:t>
            </a:r>
            <a:r>
              <a:rPr kumimoji="0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Hong Kang to Haikou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</a:t>
            </a:r>
            <a:endParaRPr kumimoji="0" lang="zh-CN" altLang="en-US" sz="16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E758233E-7CA2-4FA4-39B8-8C4275FCE78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65243"/>
          <a:stretch/>
        </p:blipFill>
        <p:spPr>
          <a:xfrm>
            <a:off x="4471647" y="1653117"/>
            <a:ext cx="6324600" cy="1834091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id="{1DCA60A9-A259-D7E0-B696-1442E1D4F11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65243"/>
          <a:stretch/>
        </p:blipFill>
        <p:spPr>
          <a:xfrm>
            <a:off x="4471647" y="3769784"/>
            <a:ext cx="6324600" cy="1834092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:a16="http://schemas.microsoft.com/office/drawing/2014/main" id="{EE663B5E-553D-B6EE-07C4-75A0550AEABD}"/>
              </a:ext>
            </a:extLst>
          </p:cNvPr>
          <p:cNvSpPr txBox="1"/>
          <p:nvPr/>
        </p:nvSpPr>
        <p:spPr>
          <a:xfrm>
            <a:off x="239115" y="1489073"/>
            <a:ext cx="371858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solidFill>
                  <a:schemeClr val="bg1"/>
                </a:solidFill>
              </a:rPr>
              <a:t>Hong Kang is a visa-free place for most countries</a:t>
            </a:r>
            <a:endParaRPr lang="zh-CN" alt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80462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>
            <a:extLst>
              <a:ext uri="{FF2B5EF4-FFF2-40B4-BE49-F238E27FC236}">
                <a16:creationId xmlns:a16="http://schemas.microsoft.com/office/drawing/2014/main" id="{A97FB534-F079-2B9A-1B7E-A872816AE7AC}"/>
              </a:ext>
            </a:extLst>
          </p:cNvPr>
          <p:cNvSpPr txBox="1"/>
          <p:nvPr/>
        </p:nvSpPr>
        <p:spPr>
          <a:xfrm>
            <a:off x="115491" y="126055"/>
            <a:ext cx="1017984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0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About travel: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 Haikou – London - Geneve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</a:t>
            </a:r>
            <a:endParaRPr kumimoji="0" lang="zh-CN" altLang="en-US" sz="16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grpSp>
        <p:nvGrpSpPr>
          <p:cNvPr id="2" name="组合 1">
            <a:extLst>
              <a:ext uri="{FF2B5EF4-FFF2-40B4-BE49-F238E27FC236}">
                <a16:creationId xmlns:a16="http://schemas.microsoft.com/office/drawing/2014/main" id="{50DAE74E-D299-F7D3-5839-31B9646F5926}"/>
              </a:ext>
            </a:extLst>
          </p:cNvPr>
          <p:cNvGrpSpPr/>
          <p:nvPr/>
        </p:nvGrpSpPr>
        <p:grpSpPr>
          <a:xfrm>
            <a:off x="178289" y="1365357"/>
            <a:ext cx="11835421" cy="5084921"/>
            <a:chOff x="235078" y="1094423"/>
            <a:chExt cx="10508551" cy="4514850"/>
          </a:xfrm>
        </p:grpSpPr>
        <p:pic>
          <p:nvPicPr>
            <p:cNvPr id="3" name="图片 2">
              <a:extLst>
                <a:ext uri="{FF2B5EF4-FFF2-40B4-BE49-F238E27FC236}">
                  <a16:creationId xmlns:a16="http://schemas.microsoft.com/office/drawing/2014/main" id="{75C23084-E786-9BF1-D4CA-4E5C5FF6FB6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35078" y="1124427"/>
              <a:ext cx="5424137" cy="4454842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4" name="图片 3">
              <a:extLst>
                <a:ext uri="{FF2B5EF4-FFF2-40B4-BE49-F238E27FC236}">
                  <a16:creationId xmlns:a16="http://schemas.microsoft.com/office/drawing/2014/main" id="{0C396FEC-E64C-72DA-CFD5-E2D77FCF9E6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874759" y="1094423"/>
              <a:ext cx="4868870" cy="451485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</p:grpSp>
    </p:spTree>
    <p:extLst>
      <p:ext uri="{BB962C8B-B14F-4D97-AF65-F5344CB8AC3E}">
        <p14:creationId xmlns:p14="http://schemas.microsoft.com/office/powerpoint/2010/main" val="277829846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OGE1MDliNGM0NzdmOGM3Nzk5ZDAxM2MwNjYyYzk1MTAifQ=="/>
  <p:tag name="KSO_WPP_MARK_KEY" val="9a421256-b8a8-4df5-ba53-4d12ef588505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3237</TotalTime>
  <Words>310</Words>
  <Application>Microsoft Macintosh PowerPoint</Application>
  <PresentationFormat>Widescreen</PresentationFormat>
  <Paragraphs>100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微软雅黑</vt:lpstr>
      <vt:lpstr>Arial</vt:lpstr>
      <vt:lpstr>Calibri</vt:lpstr>
      <vt:lpstr>Candara Light</vt:lpstr>
      <vt:lpstr>Open Sans</vt:lpstr>
      <vt:lpstr>Office 主题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申请承办2023中国物理学年会汇报材料</dc:title>
  <dc:creator>Crystal</dc:creator>
  <cp:lastModifiedBy>Jens Vigen</cp:lastModifiedBy>
  <cp:revision>277</cp:revision>
  <dcterms:created xsi:type="dcterms:W3CDTF">2022-07-12T10:26:00Z</dcterms:created>
  <dcterms:modified xsi:type="dcterms:W3CDTF">2023-10-09T08:08:04Z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1BA17C76F76F4CDB95EBFD37B481D35D_13</vt:lpwstr>
  </property>
  <property fmtid="{D5CDD505-2E9C-101B-9397-08002B2CF9AE}" pid="3" name="KSOProductBuildVer">
    <vt:lpwstr>2052-12.1.0.15120</vt:lpwstr>
  </property>
</Properties>
</file>