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3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94679"/>
  </p:normalViewPr>
  <p:slideViewPr>
    <p:cSldViewPr snapToGrid="0" snapToObjects="1">
      <p:cViewPr varScale="1">
        <p:scale>
          <a:sx n="100" d="100"/>
          <a:sy n="100" d="100"/>
        </p:scale>
        <p:origin x="1768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13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894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49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8483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2285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60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1908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9046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896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281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964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DE10D-7DBA-5F4C-932B-4DEE34EC9303}" type="datetimeFigureOut">
              <a:rPr lang="en-US" smtClean="0"/>
              <a:t>10/4/23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55E6D-D2C2-8B45-9721-E1C16D1C058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66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462" y="6200488"/>
            <a:ext cx="541966" cy="533081"/>
          </a:xfrm>
          <a:prstGeom prst="rect">
            <a:avLst/>
          </a:prstGeom>
        </p:spPr>
      </p:pic>
      <p:pic>
        <p:nvPicPr>
          <p:cNvPr id="5" name="Picture 4" descr="Screen Shot 2021-10-18 at 10.55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014" y="6237093"/>
            <a:ext cx="3152125" cy="4964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3095" r="6914"/>
          <a:stretch/>
        </p:blipFill>
        <p:spPr>
          <a:xfrm>
            <a:off x="0" y="0"/>
            <a:ext cx="9159875" cy="47957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395" y="124431"/>
            <a:ext cx="6659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>
                <a:solidFill>
                  <a:srgbClr val="FFFFFF"/>
                </a:solidFill>
              </a:rPr>
              <a:t>IUPAP </a:t>
            </a:r>
            <a:r>
              <a:rPr lang="it-IT" sz="3200" b="1" dirty="0" err="1">
                <a:solidFill>
                  <a:srgbClr val="FFFFFF"/>
                </a:solidFill>
              </a:rPr>
              <a:t>Administrative</a:t>
            </a:r>
            <a:r>
              <a:rPr lang="it-IT" sz="3200" b="1" dirty="0">
                <a:solidFill>
                  <a:srgbClr val="FFFFFF"/>
                </a:solidFill>
              </a:rPr>
              <a:t> Office in Trieste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37405" y="4806935"/>
            <a:ext cx="7668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Stefano Fantoni</a:t>
            </a:r>
          </a:p>
          <a:p>
            <a:r>
              <a:rPr lang="it-IT" sz="2000" i="1" dirty="0"/>
              <a:t>(IUPAP </a:t>
            </a:r>
            <a:r>
              <a:rPr lang="it-IT" sz="2000" i="1" dirty="0" err="1"/>
              <a:t>Secretary</a:t>
            </a:r>
            <a:r>
              <a:rPr lang="it-IT" sz="2000" i="1" dirty="0"/>
              <a:t> General for </a:t>
            </a:r>
            <a:r>
              <a:rPr lang="it-IT" sz="2000" i="1" dirty="0" err="1"/>
              <a:t>Administrative</a:t>
            </a:r>
            <a:r>
              <a:rPr lang="it-IT" sz="2000" i="1" dirty="0"/>
              <a:t> Affairs, FIT </a:t>
            </a:r>
            <a:r>
              <a:rPr lang="it-IT" sz="2000" i="1" dirty="0" err="1"/>
              <a:t>President</a:t>
            </a:r>
            <a:r>
              <a:rPr lang="it-IT" sz="20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30589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42875" y="324519"/>
            <a:ext cx="88582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4000" b="1" dirty="0">
                <a:effectLst/>
              </a:rPr>
              <a:t>The “Trieste Science System”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C67FBDEB-97AE-63F4-999D-B2434E83A114}"/>
              </a:ext>
            </a:extLst>
          </p:cNvPr>
          <p:cNvGrpSpPr/>
          <p:nvPr/>
        </p:nvGrpSpPr>
        <p:grpSpPr>
          <a:xfrm>
            <a:off x="139700" y="1407695"/>
            <a:ext cx="8610600" cy="4146034"/>
            <a:chOff x="0" y="1082077"/>
            <a:chExt cx="9144000" cy="4604459"/>
          </a:xfrm>
        </p:grpSpPr>
        <p:pic>
          <p:nvPicPr>
            <p:cNvPr id="6" name="Picture 1" descr="Screen Shot 2019-04-12 at 18.33.19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59"/>
            <a:stretch/>
          </p:blipFill>
          <p:spPr bwMode="auto">
            <a:xfrm>
              <a:off x="0" y="1082077"/>
              <a:ext cx="9144000" cy="460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359025" y="1426563"/>
              <a:ext cx="694540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ICTP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41825" y="1731364"/>
              <a:ext cx="81921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SISSA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80325" y="3665929"/>
              <a:ext cx="94089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Elettra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31000" y="2953739"/>
              <a:ext cx="87164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ICGEB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89712" y="2624528"/>
              <a:ext cx="2198152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Area Science Park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11775" y="2448914"/>
              <a:ext cx="1009806" cy="7861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Univ</a:t>
              </a: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of</a:t>
              </a:r>
            </a:p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Trieste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37050" y="1090014"/>
              <a:ext cx="682965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OGS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41650" y="1194789"/>
              <a:ext cx="859119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TWAS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18375" y="3306163"/>
              <a:ext cx="672751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CNR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3669" y="1872836"/>
              <a:ext cx="3762375" cy="37257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More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than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150,000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physicists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have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visited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ICTP from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all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over the world </a:t>
              </a:r>
            </a:p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</a:rPr>
                <a:t>Trieste </a:t>
              </a:r>
              <a:r>
                <a:rPr lang="it-IT" sz="1600" dirty="0" err="1">
                  <a:solidFill>
                    <a:prstClr val="white"/>
                  </a:solidFill>
                </a:rPr>
                <a:t>is</a:t>
              </a:r>
              <a:r>
                <a:rPr lang="it-IT" sz="1600" dirty="0">
                  <a:solidFill>
                    <a:prstClr val="white"/>
                  </a:solidFill>
                </a:rPr>
                <a:t> the city with the </a:t>
              </a:r>
              <a:r>
                <a:rPr lang="it-IT" sz="1600" dirty="0" err="1">
                  <a:solidFill>
                    <a:prstClr val="white"/>
                  </a:solidFill>
                </a:rPr>
                <a:t>highest</a:t>
              </a:r>
              <a:r>
                <a:rPr lang="it-IT" sz="1600" dirty="0">
                  <a:solidFill>
                    <a:prstClr val="white"/>
                  </a:solidFill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</a:rPr>
                <a:t>density</a:t>
              </a:r>
              <a:r>
                <a:rPr lang="it-IT" sz="1600" dirty="0">
                  <a:solidFill>
                    <a:prstClr val="white"/>
                  </a:solidFill>
                </a:rPr>
                <a:t> of </a:t>
              </a:r>
              <a:r>
                <a:rPr lang="it-IT" sz="1600" dirty="0" err="1">
                  <a:solidFill>
                    <a:prstClr val="white"/>
                  </a:solidFill>
                </a:rPr>
                <a:t>researchers</a:t>
              </a:r>
              <a:r>
                <a:rPr lang="it-IT" sz="1600" dirty="0">
                  <a:solidFill>
                    <a:prstClr val="white"/>
                  </a:solidFill>
                </a:rPr>
                <a:t> in Europe</a:t>
              </a:r>
            </a:p>
            <a:p>
              <a:pPr marL="285750" indent="-285750"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Trieste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was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the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European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City of Science 2020</a:t>
              </a:r>
            </a:p>
            <a:p>
              <a:pPr marL="285750" indent="-285750"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Hosts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the National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s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ynchrotron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radiation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facility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(Elettra)</a:t>
              </a:r>
            </a:p>
            <a:p>
              <a:pPr>
                <a:defRPr/>
              </a:pP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The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largest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national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Science Park</a:t>
              </a: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031" y="330200"/>
            <a:ext cx="2027869" cy="202449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7572375" y="1363426"/>
            <a:ext cx="95250" cy="885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0F56E3CD-142E-F32E-EFB6-406DD38ED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9378" y="6099478"/>
            <a:ext cx="598196" cy="588389"/>
          </a:xfrm>
          <a:prstGeom prst="rect">
            <a:avLst/>
          </a:prstGeom>
        </p:spPr>
      </p:pic>
      <p:pic>
        <p:nvPicPr>
          <p:cNvPr id="19" name="Picture 4" descr="Screen Shot 2021-10-18 at 10.55.49.png">
            <a:extLst>
              <a:ext uri="{FF2B5EF4-FFF2-40B4-BE49-F238E27FC236}">
                <a16:creationId xmlns:a16="http://schemas.microsoft.com/office/drawing/2014/main" id="{887F1F39-2BDD-CA21-0F39-EFA11E6C7A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626" y="6099478"/>
            <a:ext cx="3320547" cy="523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532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2"/>
          <a:srcRect l="3470" t="14537" r="5521" b="14331"/>
          <a:stretch/>
        </p:blipFill>
        <p:spPr>
          <a:xfrm>
            <a:off x="622299" y="1170697"/>
            <a:ext cx="8372475" cy="420140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1625" y="105460"/>
            <a:ext cx="88582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4000" b="1" dirty="0">
                <a:effectLst/>
              </a:rPr>
              <a:t>IUPAP General Assembly 1984 at ICTP</a:t>
            </a: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9BFF1A81-815F-2141-5F41-61853C649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5005" y="6195838"/>
            <a:ext cx="557099" cy="547966"/>
          </a:xfrm>
          <a:prstGeom prst="rect">
            <a:avLst/>
          </a:prstGeom>
        </p:spPr>
      </p:pic>
      <p:pic>
        <p:nvPicPr>
          <p:cNvPr id="3" name="Picture 4" descr="Screen Shot 2021-10-18 at 10.55.49.png">
            <a:extLst>
              <a:ext uri="{FF2B5EF4-FFF2-40B4-BE49-F238E27FC236}">
                <a16:creationId xmlns:a16="http://schemas.microsoft.com/office/drawing/2014/main" id="{FA170BF3-3403-51A8-E61C-FAE6CB35CD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833" y="6195838"/>
            <a:ext cx="3534504" cy="55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9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750" y="137210"/>
            <a:ext cx="88582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b="1" dirty="0"/>
              <a:t>The Trieste International Foundation for </a:t>
            </a:r>
            <a:r>
              <a:rPr lang="it-IT" sz="3200" b="1" dirty="0" err="1"/>
              <a:t>Scientific</a:t>
            </a:r>
            <a:r>
              <a:rPr lang="it-IT" sz="3200" b="1" dirty="0"/>
              <a:t> Progress and </a:t>
            </a:r>
            <a:r>
              <a:rPr lang="it-IT" sz="3200" b="1" dirty="0" err="1"/>
              <a:t>Freedom</a:t>
            </a:r>
            <a:r>
              <a:rPr lang="it-IT" sz="3200" b="1" dirty="0"/>
              <a:t> (FIT)</a:t>
            </a:r>
            <a:r>
              <a:rPr lang="en-IE" sz="3200" b="1" dirty="0">
                <a:effectLst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508001" y="1391474"/>
            <a:ext cx="848677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u="sng" dirty="0"/>
              <a:t>Created in 1988 by </a:t>
            </a:r>
            <a:r>
              <a:rPr lang="en-US" sz="2000" u="sng" dirty="0" err="1"/>
              <a:t>Abdus</a:t>
            </a:r>
            <a:r>
              <a:rPr lang="en-US" sz="2000" u="sng" dirty="0"/>
              <a:t> Salam </a:t>
            </a:r>
            <a:r>
              <a:rPr lang="en-US" sz="2000" dirty="0"/>
              <a:t>to promote and support the development, freedom and dissemination of science, and its peaceful applications. </a:t>
            </a:r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  <a:p>
            <a:pPr marL="342900" indent="-342900">
              <a:buFont typeface="Wingdings" charset="2"/>
              <a:buChar char="§"/>
            </a:pPr>
            <a:r>
              <a:rPr lang="en-US" sz="2000" dirty="0"/>
              <a:t>FIT is a </a:t>
            </a:r>
            <a:r>
              <a:rPr lang="en-US" sz="2000" u="sng" dirty="0"/>
              <a:t>private-law</a:t>
            </a:r>
            <a:r>
              <a:rPr lang="en-US" sz="2000" dirty="0"/>
              <a:t> entity regulated by statute and bylaws. Its legal status is </a:t>
            </a:r>
            <a:r>
              <a:rPr lang="en-US" sz="2000" u="sng" dirty="0"/>
              <a:t>recognized by the Italian Ministry of Education </a:t>
            </a:r>
            <a:r>
              <a:rPr lang="en-US" sz="2000" dirty="0"/>
              <a:t>(with </a:t>
            </a:r>
            <a:r>
              <a:rPr lang="en-US" sz="2000" i="1" dirty="0"/>
              <a:t>no restriction on any country, Taiwan included </a:t>
            </a:r>
            <a:r>
              <a:rPr lang="en-US" sz="2000" dirty="0"/>
              <a:t>). </a:t>
            </a:r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  <a:p>
            <a:pPr marL="342900" indent="-342900">
              <a:buFont typeface="Wingdings" charset="2"/>
              <a:buChar char="§"/>
            </a:pPr>
            <a:r>
              <a:rPr lang="en-US" sz="2000" u="sng" dirty="0"/>
              <a:t>Members: most Trieste-based scientific institutions</a:t>
            </a:r>
            <a:r>
              <a:rPr lang="en-US" sz="2000" dirty="0"/>
              <a:t>, including ICTP, SISSA, TWAS, University of Trieste,</a:t>
            </a:r>
            <a:r>
              <a:rPr lang="it-IT" sz="2000" dirty="0"/>
              <a:t> the “Elettra” </a:t>
            </a:r>
            <a:r>
              <a:rPr lang="it-IT" sz="2000" dirty="0" err="1"/>
              <a:t>synchrotron</a:t>
            </a:r>
            <a:r>
              <a:rPr lang="it-IT" sz="2000" dirty="0"/>
              <a:t> </a:t>
            </a:r>
            <a:r>
              <a:rPr lang="it-IT" sz="2000" dirty="0" err="1"/>
              <a:t>radiation</a:t>
            </a:r>
            <a:r>
              <a:rPr lang="it-IT" sz="2000" dirty="0"/>
              <a:t> facility, etc.</a:t>
            </a:r>
          </a:p>
          <a:p>
            <a:pPr marL="342900" indent="-342900">
              <a:buFont typeface="Wingdings" charset="2"/>
              <a:buChar char="§"/>
            </a:pPr>
            <a:endParaRPr lang="it-IT" sz="2000" dirty="0"/>
          </a:p>
          <a:p>
            <a:pPr marL="342900" indent="-342900">
              <a:buFont typeface="Wingdings" charset="2"/>
              <a:buChar char="§"/>
            </a:pPr>
            <a:r>
              <a:rPr lang="it-IT" sz="2000" dirty="0"/>
              <a:t>FIT </a:t>
            </a:r>
            <a:r>
              <a:rPr lang="it-IT" sz="2000" dirty="0" err="1"/>
              <a:t>has</a:t>
            </a:r>
            <a:r>
              <a:rPr lang="it-IT" sz="2000" dirty="0"/>
              <a:t> </a:t>
            </a:r>
            <a:r>
              <a:rPr lang="it-IT" sz="2000" dirty="0" err="1"/>
              <a:t>organized</a:t>
            </a:r>
            <a:r>
              <a:rPr lang="it-IT" sz="2000" dirty="0"/>
              <a:t> ESOF2020, Trieste </a:t>
            </a:r>
            <a:r>
              <a:rPr lang="it-IT" sz="2000" dirty="0" err="1"/>
              <a:t>European</a:t>
            </a:r>
            <a:r>
              <a:rPr lang="it-IT" sz="2000" dirty="0"/>
              <a:t> City of Science, and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now</a:t>
            </a:r>
            <a:r>
              <a:rPr lang="it-IT" sz="2000" dirty="0"/>
              <a:t> in </a:t>
            </a:r>
            <a:r>
              <a:rPr lang="it-IT" sz="2000" dirty="0" err="1"/>
              <a:t>charge</a:t>
            </a:r>
            <a:r>
              <a:rPr lang="it-IT" sz="2000" dirty="0"/>
              <a:t> of A </a:t>
            </a:r>
            <a:r>
              <a:rPr lang="it-IT" sz="2000" dirty="0" err="1"/>
              <a:t>Laboratory</a:t>
            </a:r>
            <a:r>
              <a:rPr lang="it-IT" sz="2000" dirty="0"/>
              <a:t> on quantitative </a:t>
            </a:r>
            <a:r>
              <a:rPr lang="it-IT" sz="2000" dirty="0" err="1"/>
              <a:t>sustainability</a:t>
            </a:r>
            <a:r>
              <a:rPr lang="it-IT" sz="2000" dirty="0"/>
              <a:t> (TLQS)</a:t>
            </a:r>
          </a:p>
          <a:p>
            <a:pPr marL="342900" indent="-342900">
              <a:buFont typeface="Wingdings" charset="2"/>
              <a:buChar char="§"/>
            </a:pPr>
            <a:endParaRPr lang="it-IT" sz="2000" dirty="0"/>
          </a:p>
          <a:p>
            <a:pPr marL="342900" indent="-342900">
              <a:buFont typeface="Wingdings" charset="2"/>
              <a:buChar char="§"/>
            </a:pPr>
            <a:r>
              <a:rPr lang="it-IT" sz="2000" dirty="0"/>
              <a:t>FIT </a:t>
            </a:r>
            <a:r>
              <a:rPr lang="it-IT" sz="2000" dirty="0" err="1"/>
              <a:t>has</a:t>
            </a:r>
            <a:r>
              <a:rPr lang="it-IT" sz="2000" dirty="0"/>
              <a:t> </a:t>
            </a:r>
            <a:r>
              <a:rPr lang="it-IT" sz="2000" dirty="0" err="1"/>
              <a:t>signed</a:t>
            </a:r>
            <a:r>
              <a:rPr lang="it-IT" sz="2000" dirty="0"/>
              <a:t> on 2021 </a:t>
            </a:r>
            <a:r>
              <a:rPr lang="it-IT" sz="2000" dirty="0" err="1"/>
              <a:t>MoU</a:t>
            </a:r>
            <a:r>
              <a:rPr lang="it-IT" sz="2000" dirty="0"/>
              <a:t> with IUPAP, </a:t>
            </a:r>
            <a:r>
              <a:rPr lang="it-IT" sz="2000" dirty="0" err="1"/>
              <a:t>extended</a:t>
            </a:r>
            <a:r>
              <a:rPr lang="it-IT" sz="2000" dirty="0"/>
              <a:t> to 2026 </a:t>
            </a:r>
            <a:endParaRPr lang="en-US" sz="2000" dirty="0"/>
          </a:p>
          <a:p>
            <a:endParaRPr lang="en-IE" sz="2000" dirty="0">
              <a:effectLst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E11979C0-A43D-1C27-81F1-6C369EEC6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135" y="6065864"/>
            <a:ext cx="629017" cy="618705"/>
          </a:xfrm>
          <a:prstGeom prst="rect">
            <a:avLst/>
          </a:prstGeom>
        </p:spPr>
      </p:pic>
      <p:pic>
        <p:nvPicPr>
          <p:cNvPr id="3" name="Picture 4" descr="Screen Shot 2021-10-18 at 10.55.49.png">
            <a:extLst>
              <a:ext uri="{FF2B5EF4-FFF2-40B4-BE49-F238E27FC236}">
                <a16:creationId xmlns:a16="http://schemas.microsoft.com/office/drawing/2014/main" id="{2385957C-4486-ED53-0E10-19377E2A1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192" y="6065864"/>
            <a:ext cx="4033615" cy="63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45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-fit-build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40" y="1446879"/>
            <a:ext cx="3187269" cy="19821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3002" y="326188"/>
            <a:ext cx="5494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/>
              <a:t>FIT and IUPAP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E817714B-537A-5D09-384E-43CE9DF18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038" y="6035329"/>
            <a:ext cx="567373" cy="558072"/>
          </a:xfrm>
          <a:prstGeom prst="rect">
            <a:avLst/>
          </a:prstGeom>
        </p:spPr>
      </p:pic>
      <p:pic>
        <p:nvPicPr>
          <p:cNvPr id="9" name="Picture 4" descr="Screen Shot 2021-10-18 at 10.55.49.png">
            <a:extLst>
              <a:ext uri="{FF2B5EF4-FFF2-40B4-BE49-F238E27FC236}">
                <a16:creationId xmlns:a16="http://schemas.microsoft.com/office/drawing/2014/main" id="{95B25B94-B184-1983-82DB-CAEECB732A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588" y="6091764"/>
            <a:ext cx="3404038" cy="536153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4D4548F-EB25-C8A2-722C-93739B60449D}"/>
              </a:ext>
            </a:extLst>
          </p:cNvPr>
          <p:cNvSpPr txBox="1"/>
          <p:nvPr/>
        </p:nvSpPr>
        <p:spPr>
          <a:xfrm>
            <a:off x="4027470" y="1409602"/>
            <a:ext cx="3708970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400">
                <a:effectLst/>
              </a:defRPr>
            </a:lvl1pPr>
          </a:lstStyle>
          <a:p>
            <a:pPr marL="0" indent="0" algn="just">
              <a:buNone/>
            </a:pPr>
            <a:r>
              <a:rPr lang="en-IE" sz="2000" dirty="0"/>
              <a:t>In 2021 IUPAP </a:t>
            </a:r>
            <a:r>
              <a:rPr lang="en-IE" sz="2000" b="1" dirty="0"/>
              <a:t>moved its administrative offices </a:t>
            </a:r>
            <a:r>
              <a:rPr lang="en-IE" sz="2000" dirty="0"/>
              <a:t>in Trieste, maintaining an office and a discussion room at the second floor of </a:t>
            </a:r>
            <a:r>
              <a:rPr lang="en-IE" sz="2000" i="1" dirty="0" err="1"/>
              <a:t>Sottostazione</a:t>
            </a:r>
            <a:r>
              <a:rPr lang="en-IE" sz="2000" i="1" dirty="0"/>
              <a:t> </a:t>
            </a:r>
            <a:r>
              <a:rPr lang="en-IE" sz="2000" i="1" dirty="0" err="1"/>
              <a:t>elettrica</a:t>
            </a:r>
            <a:r>
              <a:rPr lang="en-IE" sz="2000" i="1" dirty="0"/>
              <a:t> </a:t>
            </a:r>
            <a:r>
              <a:rPr lang="en-IE" sz="2000" dirty="0"/>
              <a:t>of </a:t>
            </a:r>
            <a:r>
              <a:rPr lang="en-IE" sz="2000" b="1" i="1" dirty="0"/>
              <a:t>Porto Vecchio.</a:t>
            </a:r>
            <a:endParaRPr lang="it-IT" sz="20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DB2A593-0311-27C6-7597-9CC957CE7D20}"/>
              </a:ext>
            </a:extLst>
          </p:cNvPr>
          <p:cNvSpPr txBox="1"/>
          <p:nvPr/>
        </p:nvSpPr>
        <p:spPr>
          <a:xfrm>
            <a:off x="563002" y="3903360"/>
            <a:ext cx="5128251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400">
                <a:effectLst/>
              </a:defRPr>
            </a:lvl1pPr>
          </a:lstStyle>
          <a:p>
            <a:pPr marL="0" indent="0">
              <a:buNone/>
            </a:pPr>
            <a:r>
              <a:rPr lang="en-IE" sz="2000" b="1" dirty="0"/>
              <a:t>IUPAP events held in Trieste:</a:t>
            </a:r>
          </a:p>
          <a:p>
            <a:pPr marL="0" indent="0">
              <a:buNone/>
            </a:pPr>
            <a:r>
              <a:rPr lang="en-IE" sz="2000" dirty="0"/>
              <a:t>2021: General Assembly</a:t>
            </a:r>
          </a:p>
          <a:p>
            <a:pPr marL="0" indent="0">
              <a:buNone/>
            </a:pPr>
            <a:r>
              <a:rPr lang="is-IS" sz="2000" dirty="0">
                <a:effectLst/>
              </a:rPr>
              <a:t>2022: IUPAP Centenary (with EC&amp;CC and GA</a:t>
            </a:r>
            <a:r>
              <a:rPr lang="is-IS" sz="1800" dirty="0">
                <a:effectLst/>
              </a:rPr>
              <a:t>)</a:t>
            </a:r>
            <a:r>
              <a:rPr lang="en-IE" sz="1800" dirty="0"/>
              <a:t> </a:t>
            </a:r>
            <a:endParaRPr lang="it-IT" dirty="0"/>
          </a:p>
        </p:txBody>
      </p:sp>
      <p:pic>
        <p:nvPicPr>
          <p:cNvPr id="12" name="Picture 7" descr="iupap-ga-ictp.jpg">
            <a:extLst>
              <a:ext uri="{FF2B5EF4-FFF2-40B4-BE49-F238E27FC236}">
                <a16:creationId xmlns:a16="http://schemas.microsoft.com/office/drawing/2014/main" id="{E2DB1E2B-2F78-B553-0C4F-9AEB8D971D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2" t="7679" r="169"/>
          <a:stretch/>
        </p:blipFill>
        <p:spPr>
          <a:xfrm>
            <a:off x="6057900" y="3708704"/>
            <a:ext cx="2355082" cy="173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308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671298" y="1320603"/>
            <a:ext cx="72027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Stefano Fantoni </a:t>
            </a:r>
            <a:r>
              <a:rPr lang="it-IT" sz="2400" i="1" dirty="0" err="1"/>
              <a:t>Secretary</a:t>
            </a:r>
            <a:r>
              <a:rPr lang="it-IT" sz="2400" i="1" dirty="0"/>
              <a:t> General for Admin Affairs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19561" y="2474337"/>
            <a:ext cx="83076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Gabriella Marra  </a:t>
            </a:r>
            <a:r>
              <a:rPr lang="it-IT" sz="2400" i="1" dirty="0"/>
              <a:t>IUPAP</a:t>
            </a:r>
            <a:r>
              <a:rPr lang="it-IT" sz="2400" b="1" dirty="0"/>
              <a:t> </a:t>
            </a:r>
            <a:r>
              <a:rPr lang="it-IT" sz="2400" i="1" dirty="0" err="1"/>
              <a:t>Secretary</a:t>
            </a:r>
            <a:r>
              <a:rPr lang="it-IT" sz="2400" i="1" dirty="0"/>
              <a:t> </a:t>
            </a:r>
          </a:p>
          <a:p>
            <a:r>
              <a:rPr lang="it-IT" sz="2000" dirty="0">
                <a:latin typeface="+mj-lt"/>
              </a:rPr>
              <a:t>(</a:t>
            </a:r>
            <a:r>
              <a:rPr lang="it-IT" sz="2000" dirty="0" err="1">
                <a:latin typeface="+mj-lt"/>
              </a:rPr>
              <a:t>Transition</a:t>
            </a:r>
            <a:r>
              <a:rPr lang="it-IT" sz="2000" dirty="0">
                <a:latin typeface="+mj-lt"/>
              </a:rPr>
              <a:t> of </a:t>
            </a:r>
            <a:r>
              <a:rPr lang="it-IT" sz="2000" dirty="0" err="1">
                <a:latin typeface="+mj-lt"/>
              </a:rPr>
              <a:t>administrative</a:t>
            </a:r>
            <a:r>
              <a:rPr lang="it-IT" sz="2000" dirty="0">
                <a:latin typeface="+mj-lt"/>
              </a:rPr>
              <a:t> tasks from Cecilia </a:t>
            </a:r>
          </a:p>
          <a:p>
            <a:r>
              <a:rPr lang="it-IT" sz="2000" dirty="0" err="1">
                <a:latin typeface="+mj-lt"/>
              </a:rPr>
              <a:t>Cressi</a:t>
            </a:r>
            <a:r>
              <a:rPr lang="it-IT" sz="2000" dirty="0">
                <a:latin typeface="+mj-lt"/>
              </a:rPr>
              <a:t> </a:t>
            </a:r>
            <a:r>
              <a:rPr lang="it-IT" sz="2000" dirty="0" err="1">
                <a:latin typeface="+mj-lt"/>
              </a:rPr>
              <a:t>completed</a:t>
            </a:r>
            <a:r>
              <a:rPr lang="it-IT" sz="2000" dirty="0">
                <a:latin typeface="+mj-lt"/>
              </a:rPr>
              <a:t> in </a:t>
            </a:r>
            <a:r>
              <a:rPr lang="it-IT" sz="2000" dirty="0" err="1">
                <a:latin typeface="+mj-lt"/>
              </a:rPr>
              <a:t>May</a:t>
            </a:r>
            <a:r>
              <a:rPr lang="it-IT" sz="2000" dirty="0">
                <a:latin typeface="+mj-lt"/>
              </a:rPr>
              <a:t> 2023.)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71298" y="1733329"/>
            <a:ext cx="6598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b="1" dirty="0"/>
              <a:t>Sandro Scandolo </a:t>
            </a:r>
            <a:r>
              <a:rPr lang="it-IT" sz="2400" i="1" dirty="0" err="1"/>
              <a:t>Deputy</a:t>
            </a:r>
            <a:r>
              <a:rPr lang="it-IT" sz="2400" i="1" dirty="0"/>
              <a:t> </a:t>
            </a:r>
            <a:r>
              <a:rPr lang="it-IT" sz="2400" i="1" dirty="0" err="1"/>
              <a:t>Secretary</a:t>
            </a:r>
            <a:r>
              <a:rPr lang="it-IT" sz="2400" i="1" dirty="0"/>
              <a:t> General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9561" y="5249904"/>
            <a:ext cx="7050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latin typeface="+mj-lt"/>
              </a:rPr>
              <a:t>Contacts</a:t>
            </a:r>
            <a:r>
              <a:rPr lang="it-IT" sz="1600" b="1" dirty="0">
                <a:latin typeface="+mj-lt"/>
              </a:rPr>
              <a:t>: </a:t>
            </a:r>
          </a:p>
          <a:p>
            <a:r>
              <a:rPr lang="it-IT" sz="1600" u="sng" dirty="0">
                <a:latin typeface="+mj-lt"/>
                <a:cs typeface="Courier"/>
              </a:rPr>
              <a:t>secretariat@iupap.org </a:t>
            </a:r>
            <a:r>
              <a:rPr lang="it-IT" sz="1600" dirty="0">
                <a:latin typeface="+mj-lt"/>
                <a:cs typeface="Courier"/>
              </a:rPr>
              <a:t>(</a:t>
            </a:r>
            <a:r>
              <a:rPr lang="it-IT" sz="1600" dirty="0" err="1">
                <a:latin typeface="+mj-lt"/>
                <a:cs typeface="Courier"/>
              </a:rPr>
              <a:t>all</a:t>
            </a:r>
            <a:r>
              <a:rPr lang="it-IT" sz="1600" dirty="0">
                <a:latin typeface="+mj-lt"/>
                <a:cs typeface="Courier"/>
              </a:rPr>
              <a:t> </a:t>
            </a:r>
            <a:r>
              <a:rPr lang="it-IT" sz="1600" dirty="0" err="1">
                <a:latin typeface="+mj-lt"/>
                <a:cs typeface="Courier"/>
              </a:rPr>
              <a:t>administrative</a:t>
            </a:r>
            <a:r>
              <a:rPr lang="it-IT" sz="1600" dirty="0">
                <a:latin typeface="+mj-lt"/>
                <a:cs typeface="Courier"/>
              </a:rPr>
              <a:t> </a:t>
            </a:r>
            <a:r>
              <a:rPr lang="it-IT" sz="1600" dirty="0" err="1">
                <a:latin typeface="+mj-lt"/>
                <a:cs typeface="Courier"/>
              </a:rPr>
              <a:t>matters</a:t>
            </a:r>
            <a:r>
              <a:rPr lang="it-IT" sz="1600" dirty="0">
                <a:latin typeface="+mj-lt"/>
                <a:cs typeface="Courier"/>
              </a:rPr>
              <a:t>)</a:t>
            </a:r>
          </a:p>
          <a:p>
            <a:r>
              <a:rPr lang="it-IT" sz="1600" u="sng" dirty="0">
                <a:latin typeface="+mj-lt"/>
              </a:rPr>
              <a:t>communication@iupap.org</a:t>
            </a:r>
            <a:r>
              <a:rPr lang="it-IT" sz="1600" dirty="0">
                <a:latin typeface="+mj-lt"/>
              </a:rPr>
              <a:t>  (</a:t>
            </a:r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Web updates, newsletter, etc.</a:t>
            </a:r>
            <a:r>
              <a:rPr lang="it-IT" sz="1600" dirty="0">
                <a:latin typeface="+mj-lt"/>
              </a:rPr>
              <a:t>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6999" y="232304"/>
            <a:ext cx="4749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/>
              <a:t>IUPAP team in Trieste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9930" y="4687380"/>
            <a:ext cx="73966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Francesca Zavino </a:t>
            </a:r>
            <a:r>
              <a:rPr lang="it-IT" sz="2400" i="1" dirty="0" err="1"/>
              <a:t>Communication</a:t>
            </a:r>
            <a:endParaRPr lang="it-IT" sz="2400" i="1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72F6AF9A-EC50-64ED-C0B8-B84112CFB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830" y="6181760"/>
            <a:ext cx="581775" cy="572238"/>
          </a:xfrm>
          <a:prstGeom prst="rect">
            <a:avLst/>
          </a:prstGeom>
        </p:spPr>
      </p:pic>
      <p:pic>
        <p:nvPicPr>
          <p:cNvPr id="6" name="Picture 4" descr="Screen Shot 2021-10-18 at 10.55.49.png">
            <a:extLst>
              <a:ext uri="{FF2B5EF4-FFF2-40B4-BE49-F238E27FC236}">
                <a16:creationId xmlns:a16="http://schemas.microsoft.com/office/drawing/2014/main" id="{7DDA5362-938B-CDED-D025-835C63F2E2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516" y="6181760"/>
            <a:ext cx="3633142" cy="572238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5ECBC898-3974-2164-F96C-D5C7D7A292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797" y="2457550"/>
            <a:ext cx="1260845" cy="126084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ABA9834-94CA-C14B-06D8-4AA177151C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223" y="4687380"/>
            <a:ext cx="830997" cy="83099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DF55BF12-E312-DAD0-ECC4-D98DCC4FD4DA}"/>
              </a:ext>
            </a:extLst>
          </p:cNvPr>
          <p:cNvSpPr txBox="1"/>
          <p:nvPr/>
        </p:nvSpPr>
        <p:spPr>
          <a:xfrm>
            <a:off x="629473" y="3963159"/>
            <a:ext cx="4011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Ariella </a:t>
            </a:r>
            <a:r>
              <a:rPr lang="en-US" sz="2400" b="1" dirty="0" err="1"/>
              <a:t>Kranjek</a:t>
            </a:r>
            <a:r>
              <a:rPr lang="en-US" sz="2400" b="1" dirty="0"/>
              <a:t>   </a:t>
            </a:r>
            <a:r>
              <a:rPr lang="en-US" sz="2400" i="1" dirty="0"/>
              <a:t>FIT Secretary  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E0AAC32-4D83-5061-E15F-9B4D1E82C2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1049" y="3745244"/>
            <a:ext cx="913312" cy="91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088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986" y="6035453"/>
            <a:ext cx="679247" cy="668112"/>
          </a:xfrm>
          <a:prstGeom prst="rect">
            <a:avLst/>
          </a:prstGeom>
        </p:spPr>
      </p:pic>
      <p:pic>
        <p:nvPicPr>
          <p:cNvPr id="5" name="Picture 4" descr="Screen Shot 2021-10-18 at 10.55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760" y="6035453"/>
            <a:ext cx="4020479" cy="633246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269116" y="1843950"/>
            <a:ext cx="86057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+mj-lt"/>
              </a:rPr>
              <a:t>Work side by side with the </a:t>
            </a:r>
            <a:r>
              <a:rPr lang="it-IT" sz="2000" i="0" dirty="0">
                <a:solidFill>
                  <a:srgbClr val="000000"/>
                </a:solidFill>
                <a:effectLst/>
                <a:latin typeface="+mj-lt"/>
              </a:rPr>
              <a:t>General </a:t>
            </a:r>
            <a:r>
              <a:rPr lang="it-IT" sz="2000" i="0" dirty="0" err="1">
                <a:solidFill>
                  <a:srgbClr val="000000"/>
                </a:solidFill>
                <a:effectLst/>
                <a:latin typeface="+mj-lt"/>
              </a:rPr>
              <a:t>Secretary</a:t>
            </a:r>
            <a:r>
              <a:rPr lang="it-IT" sz="2000" i="0" dirty="0">
                <a:solidFill>
                  <a:srgbClr val="000000"/>
                </a:solidFill>
                <a:effectLst/>
                <a:latin typeface="+mj-lt"/>
              </a:rPr>
              <a:t> for Legal and Financial Affairs;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0000"/>
                </a:solidFill>
                <a:latin typeface="+mj-lt"/>
              </a:rPr>
              <a:t>Support to IUPAP official meetings;</a:t>
            </a:r>
            <a:endParaRPr lang="it-IT" sz="2000" i="0" dirty="0">
              <a:solidFill>
                <a:srgbClr val="000000"/>
              </a:solidFill>
              <a:effectLst/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0000"/>
                </a:solidFill>
                <a:latin typeface="+mj-lt"/>
              </a:rPr>
              <a:t>Support to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all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processes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related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to Conferences and Awards;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0000"/>
                </a:solidFill>
                <a:latin typeface="+mj-lt"/>
              </a:rPr>
              <a:t>Database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preparation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invoicing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dues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, payments,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assistance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in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analyzing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statements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and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all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administrative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matters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rgbClr val="00B050"/>
                </a:solidFill>
                <a:latin typeface="+mj-lt"/>
              </a:rPr>
              <a:t>Matters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+mj-lt"/>
              </a:rPr>
              <a:t>related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to </a:t>
            </a:r>
            <a:r>
              <a:rPr lang="it-IT" sz="2000" dirty="0" err="1">
                <a:solidFill>
                  <a:srgbClr val="00B050"/>
                </a:solidFill>
                <a:latin typeface="+mj-lt"/>
              </a:rPr>
              <a:t>possible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corporate </a:t>
            </a:r>
            <a:r>
              <a:rPr lang="it-IT" sz="2000" dirty="0" err="1">
                <a:solidFill>
                  <a:srgbClr val="00B050"/>
                </a:solidFill>
                <a:latin typeface="+mj-lt"/>
              </a:rPr>
              <a:t>members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(BSBF2024) and to </a:t>
            </a:r>
            <a:r>
              <a:rPr lang="it-IT" sz="2000" dirty="0" err="1">
                <a:solidFill>
                  <a:srgbClr val="00B050"/>
                </a:solidFill>
                <a:latin typeface="+mj-lt"/>
              </a:rPr>
              <a:t>sustainability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+mj-lt"/>
              </a:rPr>
              <a:t>research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(TLQS)</a:t>
            </a:r>
          </a:p>
          <a:p>
            <a:endParaRPr lang="it-IT" sz="2000" dirty="0">
              <a:solidFill>
                <a:srgbClr val="00B050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accent2"/>
                </a:solidFill>
                <a:latin typeface="+mj-lt"/>
              </a:rPr>
              <a:t>COMMUNICATION (</a:t>
            </a:r>
            <a:r>
              <a:rPr lang="it-IT" sz="2000" b="1" i="1" dirty="0">
                <a:solidFill>
                  <a:schemeClr val="accent2"/>
                </a:solidFill>
                <a:latin typeface="+mj-lt"/>
              </a:rPr>
              <a:t>Sandro Scandolo on </a:t>
            </a:r>
            <a:r>
              <a:rPr lang="it-IT" sz="2000" b="1" i="1" dirty="0" err="1">
                <a:solidFill>
                  <a:schemeClr val="accent2"/>
                </a:solidFill>
                <a:latin typeface="+mj-lt"/>
              </a:rPr>
              <a:t>Friday</a:t>
            </a:r>
            <a:r>
              <a:rPr lang="it-IT" sz="2000" dirty="0">
                <a:solidFill>
                  <a:schemeClr val="accent2"/>
                </a:solidFill>
                <a:latin typeface="+mj-lt"/>
              </a:rPr>
              <a:t>)</a:t>
            </a:r>
          </a:p>
          <a:p>
            <a:pPr marL="401638" lvl="1" indent="-38100"/>
            <a:r>
              <a:rPr lang="it-IT" sz="2000" dirty="0">
                <a:solidFill>
                  <a:schemeClr val="accent2"/>
                </a:solidFill>
                <a:latin typeface="+mj-lt"/>
              </a:rPr>
              <a:t>(website, newsletter, social media management)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0299" y="318068"/>
            <a:ext cx="7792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/>
              <a:t>FIT and IUPAP: </a:t>
            </a:r>
            <a:r>
              <a:rPr lang="it-IT" sz="4000" b="1" dirty="0" err="1"/>
              <a:t>Main</a:t>
            </a:r>
            <a:r>
              <a:rPr lang="it-IT" sz="4000" b="1" dirty="0"/>
              <a:t> activities 2023 </a:t>
            </a:r>
          </a:p>
        </p:txBody>
      </p:sp>
    </p:spTree>
    <p:extLst>
      <p:ext uri="{BB962C8B-B14F-4D97-AF65-F5344CB8AC3E}">
        <p14:creationId xmlns:p14="http://schemas.microsoft.com/office/powerpoint/2010/main" val="4113511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3095" r="6914"/>
          <a:stretch/>
        </p:blipFill>
        <p:spPr>
          <a:xfrm>
            <a:off x="763680" y="1435100"/>
            <a:ext cx="7616638" cy="3987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395" y="314931"/>
            <a:ext cx="6659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/>
              <a:t>IUPAP </a:t>
            </a:r>
            <a:r>
              <a:rPr lang="it-IT" sz="3200" b="1" dirty="0" err="1"/>
              <a:t>Administrative</a:t>
            </a:r>
            <a:r>
              <a:rPr lang="it-IT" sz="3200" b="1" dirty="0"/>
              <a:t> Office in Trieste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17849" y="4343400"/>
            <a:ext cx="33337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>
                <a:solidFill>
                  <a:schemeClr val="bg1"/>
                </a:solidFill>
              </a:rPr>
              <a:t>Thank </a:t>
            </a:r>
            <a:r>
              <a:rPr lang="it-IT" sz="4400" b="1" dirty="0" err="1">
                <a:solidFill>
                  <a:schemeClr val="bg1"/>
                </a:solidFill>
              </a:rPr>
              <a:t>you</a:t>
            </a:r>
            <a:r>
              <a:rPr lang="it-IT" sz="4400" b="1" dirty="0">
                <a:solidFill>
                  <a:schemeClr val="bg1"/>
                </a:solidFill>
              </a:rPr>
              <a:t>.</a:t>
            </a:r>
            <a:endParaRPr lang="it-IT" sz="4000" i="1" dirty="0">
              <a:solidFill>
                <a:schemeClr val="bg1"/>
              </a:solidFill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C3C14365-A957-4DF6-D607-59E81F1ED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811" y="5689986"/>
            <a:ext cx="1051864" cy="1034620"/>
          </a:xfrm>
          <a:prstGeom prst="rect">
            <a:avLst/>
          </a:prstGeom>
        </p:spPr>
      </p:pic>
      <p:pic>
        <p:nvPicPr>
          <p:cNvPr id="3" name="Picture 4" descr="Screen Shot 2021-10-18 at 10.55.49.png">
            <a:extLst>
              <a:ext uri="{FF2B5EF4-FFF2-40B4-BE49-F238E27FC236}">
                <a16:creationId xmlns:a16="http://schemas.microsoft.com/office/drawing/2014/main" id="{08631388-5F0D-CF85-C243-4D92B6ECEF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499" y="5683964"/>
            <a:ext cx="6645275" cy="104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845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</TotalTime>
  <Words>436</Words>
  <Application>Microsoft Macintosh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ICTP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Sandro</dc:creator>
  <cp:lastModifiedBy>Jens Vigen</cp:lastModifiedBy>
  <cp:revision>33</cp:revision>
  <dcterms:created xsi:type="dcterms:W3CDTF">2021-10-18T08:54:36Z</dcterms:created>
  <dcterms:modified xsi:type="dcterms:W3CDTF">2023-10-04T12:24:27Z</dcterms:modified>
</cp:coreProperties>
</file>