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sldIdLst>
    <p:sldId id="256" r:id="rId2"/>
    <p:sldId id="289" r:id="rId3"/>
    <p:sldId id="301" r:id="rId4"/>
    <p:sldId id="293" r:id="rId5"/>
    <p:sldId id="302" r:id="rId6"/>
    <p:sldId id="290" r:id="rId7"/>
    <p:sldId id="298" r:id="rId8"/>
    <p:sldId id="292" r:id="rId9"/>
    <p:sldId id="296" r:id="rId10"/>
    <p:sldId id="294" r:id="rId11"/>
    <p:sldId id="299" r:id="rId12"/>
    <p:sldId id="297" r:id="rId13"/>
    <p:sldId id="258" r:id="rId14"/>
    <p:sldId id="295" r:id="rId15"/>
    <p:sldId id="300"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D43637-A707-46A9-B972-69F75C784670}" v="90" dt="2023-10-04T10:06:42.0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9"/>
  </p:normalViewPr>
  <p:slideViewPr>
    <p:cSldViewPr snapToGrid="0">
      <p:cViewPr varScale="1">
        <p:scale>
          <a:sx n="100" d="100"/>
          <a:sy n="100" d="100"/>
        </p:scale>
        <p:origin x="904"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08D8CD-1B79-4A71-9129-33C95A30A089}" type="datetimeFigureOut">
              <a:rPr lang="en-ZA" smtClean="0"/>
              <a:t>2023/10/04</a:t>
            </a:fld>
            <a:endParaRPr lang="en-Z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185C56-01D1-4CE7-B90C-181560F1A2FA}" type="slidenum">
              <a:rPr lang="en-ZA" smtClean="0"/>
              <a:t>‹#›</a:t>
            </a:fld>
            <a:endParaRPr lang="en-ZA"/>
          </a:p>
        </p:txBody>
      </p:sp>
    </p:spTree>
    <p:extLst>
      <p:ext uri="{BB962C8B-B14F-4D97-AF65-F5344CB8AC3E}">
        <p14:creationId xmlns:p14="http://schemas.microsoft.com/office/powerpoint/2010/main" val="577836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A2185C56-01D1-4CE7-B90C-181560F1A2FA}" type="slidenum">
              <a:rPr lang="en-ZA" smtClean="0"/>
              <a:t>6</a:t>
            </a:fld>
            <a:endParaRPr lang="en-ZA"/>
          </a:p>
        </p:txBody>
      </p:sp>
    </p:spTree>
    <p:extLst>
      <p:ext uri="{BB962C8B-B14F-4D97-AF65-F5344CB8AC3E}">
        <p14:creationId xmlns:p14="http://schemas.microsoft.com/office/powerpoint/2010/main" val="32179950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A2185C56-01D1-4CE7-B90C-181560F1A2FA}" type="slidenum">
              <a:rPr lang="en-ZA" smtClean="0"/>
              <a:t>12</a:t>
            </a:fld>
            <a:endParaRPr lang="en-ZA"/>
          </a:p>
        </p:txBody>
      </p:sp>
    </p:spTree>
    <p:extLst>
      <p:ext uri="{BB962C8B-B14F-4D97-AF65-F5344CB8AC3E}">
        <p14:creationId xmlns:p14="http://schemas.microsoft.com/office/powerpoint/2010/main" val="1993792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EDFAF-D4B8-40B7-9527-B40360E102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70E7FA02-A195-4AEB-A7C4-A22FC78040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2BD44CD5-E81C-47FA-BEBC-34D7BC5EE4A0}"/>
              </a:ext>
            </a:extLst>
          </p:cNvPr>
          <p:cNvSpPr>
            <a:spLocks noGrp="1"/>
          </p:cNvSpPr>
          <p:nvPr>
            <p:ph type="dt" sz="half" idx="10"/>
          </p:nvPr>
        </p:nvSpPr>
        <p:spPr/>
        <p:txBody>
          <a:bodyPr/>
          <a:lstStyle/>
          <a:p>
            <a:fld id="{DE3D5C4E-A45E-4468-9656-EC69EBDFD505}" type="datetime1">
              <a:rPr lang="en-ZA" smtClean="0"/>
              <a:t>2023/10/04</a:t>
            </a:fld>
            <a:endParaRPr lang="en-ZA"/>
          </a:p>
        </p:txBody>
      </p:sp>
      <p:sp>
        <p:nvSpPr>
          <p:cNvPr id="5" name="Footer Placeholder 4">
            <a:extLst>
              <a:ext uri="{FF2B5EF4-FFF2-40B4-BE49-F238E27FC236}">
                <a16:creationId xmlns:a16="http://schemas.microsoft.com/office/drawing/2014/main" id="{03F5568F-F1B7-4724-AA38-55DFCB509140}"/>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19BC2F93-828B-4503-B72F-16DD6692D003}"/>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2803441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3DEE9-60F1-4AD3-B950-28A7E04ED21E}"/>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9306561F-213C-4F6E-8745-6E7CA2D6800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9EBEBFB4-8350-43AD-A445-93C41F505DE7}"/>
              </a:ext>
            </a:extLst>
          </p:cNvPr>
          <p:cNvSpPr>
            <a:spLocks noGrp="1"/>
          </p:cNvSpPr>
          <p:nvPr>
            <p:ph type="dt" sz="half" idx="10"/>
          </p:nvPr>
        </p:nvSpPr>
        <p:spPr/>
        <p:txBody>
          <a:bodyPr/>
          <a:lstStyle/>
          <a:p>
            <a:fld id="{DA8BE7B7-E8AA-4348-8D31-7ACAB33CD74B}" type="datetime1">
              <a:rPr lang="en-ZA" smtClean="0"/>
              <a:t>2023/10/04</a:t>
            </a:fld>
            <a:endParaRPr lang="en-ZA"/>
          </a:p>
        </p:txBody>
      </p:sp>
      <p:sp>
        <p:nvSpPr>
          <p:cNvPr id="5" name="Footer Placeholder 4">
            <a:extLst>
              <a:ext uri="{FF2B5EF4-FFF2-40B4-BE49-F238E27FC236}">
                <a16:creationId xmlns:a16="http://schemas.microsoft.com/office/drawing/2014/main" id="{96DA0BB9-AA01-43B2-8740-82BA740CA8B6}"/>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F1747D1F-0A0A-426A-91B9-EB571B0668D1}"/>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3412683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584F26-A8FF-48EE-AEC5-300AE256347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5D9491E1-1045-4802-9C42-7C7B94C534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08C14F41-A149-4391-8F0B-76B2BA50DCC9}"/>
              </a:ext>
            </a:extLst>
          </p:cNvPr>
          <p:cNvSpPr>
            <a:spLocks noGrp="1"/>
          </p:cNvSpPr>
          <p:nvPr>
            <p:ph type="dt" sz="half" idx="10"/>
          </p:nvPr>
        </p:nvSpPr>
        <p:spPr/>
        <p:txBody>
          <a:bodyPr/>
          <a:lstStyle/>
          <a:p>
            <a:fld id="{EECFCC03-B08C-4B83-978D-3294F035BA76}" type="datetime1">
              <a:rPr lang="en-ZA" smtClean="0"/>
              <a:t>2023/10/04</a:t>
            </a:fld>
            <a:endParaRPr lang="en-ZA"/>
          </a:p>
        </p:txBody>
      </p:sp>
      <p:sp>
        <p:nvSpPr>
          <p:cNvPr id="5" name="Footer Placeholder 4">
            <a:extLst>
              <a:ext uri="{FF2B5EF4-FFF2-40B4-BE49-F238E27FC236}">
                <a16:creationId xmlns:a16="http://schemas.microsoft.com/office/drawing/2014/main" id="{F45150A3-4946-4A10-A3F5-806962964204}"/>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0554D141-FA29-47D4-B432-3BEDFEF6F7EF}"/>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1263651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59AD0-7533-48BA-BAC5-97826C96FFAF}"/>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D3631E45-4E84-48AA-9303-2129B8EB4E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BE921A71-81F9-4C5C-A52D-0BC41845BB1A}"/>
              </a:ext>
            </a:extLst>
          </p:cNvPr>
          <p:cNvSpPr>
            <a:spLocks noGrp="1"/>
          </p:cNvSpPr>
          <p:nvPr>
            <p:ph type="dt" sz="half" idx="10"/>
          </p:nvPr>
        </p:nvSpPr>
        <p:spPr/>
        <p:txBody>
          <a:bodyPr/>
          <a:lstStyle/>
          <a:p>
            <a:fld id="{060192F1-ECAD-4E88-ACFE-2BC8E6A94374}" type="datetime1">
              <a:rPr lang="en-ZA" smtClean="0"/>
              <a:t>2023/10/04</a:t>
            </a:fld>
            <a:endParaRPr lang="en-ZA"/>
          </a:p>
        </p:txBody>
      </p:sp>
      <p:sp>
        <p:nvSpPr>
          <p:cNvPr id="5" name="Footer Placeholder 4">
            <a:extLst>
              <a:ext uri="{FF2B5EF4-FFF2-40B4-BE49-F238E27FC236}">
                <a16:creationId xmlns:a16="http://schemas.microsoft.com/office/drawing/2014/main" id="{3BF0F60A-4BC9-4F21-996E-8EC41E9DEB19}"/>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7FCE6097-9EE8-4456-934B-F87719F8EC8C}"/>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902870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846C4-0EFC-44EC-A17C-B9691A2E1F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FE6B7ECC-1409-4A0D-B320-4987056BAC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3F9AAD7-120D-4FDF-A479-50D6633D7279}"/>
              </a:ext>
            </a:extLst>
          </p:cNvPr>
          <p:cNvSpPr>
            <a:spLocks noGrp="1"/>
          </p:cNvSpPr>
          <p:nvPr>
            <p:ph type="dt" sz="half" idx="10"/>
          </p:nvPr>
        </p:nvSpPr>
        <p:spPr/>
        <p:txBody>
          <a:bodyPr/>
          <a:lstStyle/>
          <a:p>
            <a:fld id="{49283309-5DCF-4CA6-818F-2CAD72871FF8}" type="datetime1">
              <a:rPr lang="en-ZA" smtClean="0"/>
              <a:t>2023/10/04</a:t>
            </a:fld>
            <a:endParaRPr lang="en-ZA"/>
          </a:p>
        </p:txBody>
      </p:sp>
      <p:sp>
        <p:nvSpPr>
          <p:cNvPr id="5" name="Footer Placeholder 4">
            <a:extLst>
              <a:ext uri="{FF2B5EF4-FFF2-40B4-BE49-F238E27FC236}">
                <a16:creationId xmlns:a16="http://schemas.microsoft.com/office/drawing/2014/main" id="{BE207993-CA21-4D8D-A664-6175371A8D0B}"/>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14C14EA2-CAFA-436F-93E6-F2A12CDBEE70}"/>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4031176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CF752-478D-4FF1-97CF-F0C89BC5A893}"/>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0DCEFF1B-BBFD-4F41-A582-7B6BF09D94E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00B7BA5C-6D38-4659-A531-EC9938F81A6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4E579F2E-D79E-4CD8-85BB-9BBD3E0E1ADB}"/>
              </a:ext>
            </a:extLst>
          </p:cNvPr>
          <p:cNvSpPr>
            <a:spLocks noGrp="1"/>
          </p:cNvSpPr>
          <p:nvPr>
            <p:ph type="dt" sz="half" idx="10"/>
          </p:nvPr>
        </p:nvSpPr>
        <p:spPr/>
        <p:txBody>
          <a:bodyPr/>
          <a:lstStyle/>
          <a:p>
            <a:fld id="{7466C892-38ED-40EC-9332-0EF214EA594C}" type="datetime1">
              <a:rPr lang="en-ZA" smtClean="0"/>
              <a:t>2023/10/04</a:t>
            </a:fld>
            <a:endParaRPr lang="en-ZA"/>
          </a:p>
        </p:txBody>
      </p:sp>
      <p:sp>
        <p:nvSpPr>
          <p:cNvPr id="6" name="Footer Placeholder 5">
            <a:extLst>
              <a:ext uri="{FF2B5EF4-FFF2-40B4-BE49-F238E27FC236}">
                <a16:creationId xmlns:a16="http://schemas.microsoft.com/office/drawing/2014/main" id="{EDD18026-88ED-43D1-AE2F-0C15357E2237}"/>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8C24874F-029A-4592-A528-52785ED23750}"/>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3202000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F2505-CBF6-462E-8798-9E6D86FF0E19}"/>
              </a:ext>
            </a:extLst>
          </p:cNvPr>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8AC0AD41-17FD-4A2D-BCDB-16BD650B01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70E6E70-BB1E-4C75-A429-436D5EA787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F37C4766-63BD-477A-84CE-9F62EC30E0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721722-2BD2-46A8-9BE8-32285BED5F1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64C945DF-5D35-4E42-A3B4-2AD8248CBED0}"/>
              </a:ext>
            </a:extLst>
          </p:cNvPr>
          <p:cNvSpPr>
            <a:spLocks noGrp="1"/>
          </p:cNvSpPr>
          <p:nvPr>
            <p:ph type="dt" sz="half" idx="10"/>
          </p:nvPr>
        </p:nvSpPr>
        <p:spPr/>
        <p:txBody>
          <a:bodyPr/>
          <a:lstStyle/>
          <a:p>
            <a:fld id="{623F454B-306C-4B11-AE9C-0F28B81CF856}" type="datetime1">
              <a:rPr lang="en-ZA" smtClean="0"/>
              <a:t>2023/10/04</a:t>
            </a:fld>
            <a:endParaRPr lang="en-ZA"/>
          </a:p>
        </p:txBody>
      </p:sp>
      <p:sp>
        <p:nvSpPr>
          <p:cNvPr id="8" name="Footer Placeholder 7">
            <a:extLst>
              <a:ext uri="{FF2B5EF4-FFF2-40B4-BE49-F238E27FC236}">
                <a16:creationId xmlns:a16="http://schemas.microsoft.com/office/drawing/2014/main" id="{4B12B421-C45A-4856-89EF-D4CFACFEFE81}"/>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7ED41F99-DAC2-4143-8872-2E003C0A4BC5}"/>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146684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D335F-E3EF-4395-A940-A09B29378771}"/>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05C6B38E-3FDA-4AE1-A3A7-7DC312BB1671}"/>
              </a:ext>
            </a:extLst>
          </p:cNvPr>
          <p:cNvSpPr>
            <a:spLocks noGrp="1"/>
          </p:cNvSpPr>
          <p:nvPr>
            <p:ph type="dt" sz="half" idx="10"/>
          </p:nvPr>
        </p:nvSpPr>
        <p:spPr/>
        <p:txBody>
          <a:bodyPr/>
          <a:lstStyle/>
          <a:p>
            <a:fld id="{32B67539-5379-41CF-8339-0F7871B7907F}" type="datetime1">
              <a:rPr lang="en-ZA" smtClean="0"/>
              <a:t>2023/10/04</a:t>
            </a:fld>
            <a:endParaRPr lang="en-ZA"/>
          </a:p>
        </p:txBody>
      </p:sp>
      <p:sp>
        <p:nvSpPr>
          <p:cNvPr id="4" name="Footer Placeholder 3">
            <a:extLst>
              <a:ext uri="{FF2B5EF4-FFF2-40B4-BE49-F238E27FC236}">
                <a16:creationId xmlns:a16="http://schemas.microsoft.com/office/drawing/2014/main" id="{EB6EF5E2-8440-458A-B669-7A542F0D8640}"/>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095F73D1-24D1-4AD8-95FA-81DB2A1D16E7}"/>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2674569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BFD6A9-3E99-4F91-A258-E8338052F538}"/>
              </a:ext>
            </a:extLst>
          </p:cNvPr>
          <p:cNvSpPr>
            <a:spLocks noGrp="1"/>
          </p:cNvSpPr>
          <p:nvPr>
            <p:ph type="dt" sz="half" idx="10"/>
          </p:nvPr>
        </p:nvSpPr>
        <p:spPr/>
        <p:txBody>
          <a:bodyPr/>
          <a:lstStyle/>
          <a:p>
            <a:fld id="{15E596F9-41A8-42C7-9E76-DA2888B26C91}" type="datetime1">
              <a:rPr lang="en-ZA" smtClean="0"/>
              <a:t>2023/10/04</a:t>
            </a:fld>
            <a:endParaRPr lang="en-ZA"/>
          </a:p>
        </p:txBody>
      </p:sp>
      <p:sp>
        <p:nvSpPr>
          <p:cNvPr id="3" name="Footer Placeholder 2">
            <a:extLst>
              <a:ext uri="{FF2B5EF4-FFF2-40B4-BE49-F238E27FC236}">
                <a16:creationId xmlns:a16="http://schemas.microsoft.com/office/drawing/2014/main" id="{3EABB1E8-95DE-422F-B33D-7879578DD9EC}"/>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5922499E-E221-4ADB-9614-3863A508E4A7}"/>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3409198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9F308-6F14-46FB-BA0D-76A8CF88C3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307A85AF-5030-4851-9A90-9B4A7233F5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2B68439E-7DE0-4F61-88B3-ACB623AFE2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5E5206-DF86-474B-86A1-B87F39E34855}"/>
              </a:ext>
            </a:extLst>
          </p:cNvPr>
          <p:cNvSpPr>
            <a:spLocks noGrp="1"/>
          </p:cNvSpPr>
          <p:nvPr>
            <p:ph type="dt" sz="half" idx="10"/>
          </p:nvPr>
        </p:nvSpPr>
        <p:spPr/>
        <p:txBody>
          <a:bodyPr/>
          <a:lstStyle/>
          <a:p>
            <a:fld id="{0C9A90EB-D2F7-4156-A296-B743E38ADB06}" type="datetime1">
              <a:rPr lang="en-ZA" smtClean="0"/>
              <a:t>2023/10/04</a:t>
            </a:fld>
            <a:endParaRPr lang="en-ZA"/>
          </a:p>
        </p:txBody>
      </p:sp>
      <p:sp>
        <p:nvSpPr>
          <p:cNvPr id="6" name="Footer Placeholder 5">
            <a:extLst>
              <a:ext uri="{FF2B5EF4-FFF2-40B4-BE49-F238E27FC236}">
                <a16:creationId xmlns:a16="http://schemas.microsoft.com/office/drawing/2014/main" id="{CD2EFCF7-BA20-4C77-BCEE-8C3494FC1310}"/>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834D52E5-76BA-4B43-B0A2-000DEF06E890}"/>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1477003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13270-6825-446D-BE7A-6825138996B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77EAC898-11F6-43B8-9F8E-37303A1CF0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a:extLst>
              <a:ext uri="{FF2B5EF4-FFF2-40B4-BE49-F238E27FC236}">
                <a16:creationId xmlns:a16="http://schemas.microsoft.com/office/drawing/2014/main" id="{25E6370F-7516-4DB2-A423-01574B7AAA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E9F63F-5B5D-4DA5-86B4-DC99C074748F}"/>
              </a:ext>
            </a:extLst>
          </p:cNvPr>
          <p:cNvSpPr>
            <a:spLocks noGrp="1"/>
          </p:cNvSpPr>
          <p:nvPr>
            <p:ph type="dt" sz="half" idx="10"/>
          </p:nvPr>
        </p:nvSpPr>
        <p:spPr/>
        <p:txBody>
          <a:bodyPr/>
          <a:lstStyle/>
          <a:p>
            <a:fld id="{F81E95F9-F507-4A81-AC69-5747DF628B03}" type="datetime1">
              <a:rPr lang="en-ZA" smtClean="0"/>
              <a:t>2023/10/04</a:t>
            </a:fld>
            <a:endParaRPr lang="en-ZA"/>
          </a:p>
        </p:txBody>
      </p:sp>
      <p:sp>
        <p:nvSpPr>
          <p:cNvPr id="6" name="Footer Placeholder 5">
            <a:extLst>
              <a:ext uri="{FF2B5EF4-FFF2-40B4-BE49-F238E27FC236}">
                <a16:creationId xmlns:a16="http://schemas.microsoft.com/office/drawing/2014/main" id="{0F90F65A-69DA-4944-A210-0271EBE85961}"/>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0DEA8B08-AF58-44F5-BF5A-FA3966010DA8}"/>
              </a:ext>
            </a:extLst>
          </p:cNvPr>
          <p:cNvSpPr>
            <a:spLocks noGrp="1"/>
          </p:cNvSpPr>
          <p:nvPr>
            <p:ph type="sldNum" sz="quarter" idx="12"/>
          </p:nvPr>
        </p:nvSpPr>
        <p:spPr/>
        <p:txBody>
          <a:bodyPr/>
          <a:lstStyle/>
          <a:p>
            <a:fld id="{319074B7-4224-4A18-8DD2-A27A7E330FC7}" type="slidenum">
              <a:rPr lang="en-ZA" smtClean="0"/>
              <a:t>‹#›</a:t>
            </a:fld>
            <a:endParaRPr lang="en-ZA"/>
          </a:p>
        </p:txBody>
      </p:sp>
    </p:spTree>
    <p:extLst>
      <p:ext uri="{BB962C8B-B14F-4D97-AF65-F5344CB8AC3E}">
        <p14:creationId xmlns:p14="http://schemas.microsoft.com/office/powerpoint/2010/main" val="3672155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7A43CF-DC9C-4D11-987C-516FFE9D4E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72547C79-CDE8-4204-B419-BE3766E87D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B8D92923-D554-4A8F-839F-737A6EDAA4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D4C95-2453-4ACA-9C85-BB73BB7A8BA4}" type="datetime1">
              <a:rPr lang="en-ZA" smtClean="0"/>
              <a:t>2023/10/04</a:t>
            </a:fld>
            <a:endParaRPr lang="en-ZA"/>
          </a:p>
        </p:txBody>
      </p:sp>
      <p:sp>
        <p:nvSpPr>
          <p:cNvPr id="5" name="Footer Placeholder 4">
            <a:extLst>
              <a:ext uri="{FF2B5EF4-FFF2-40B4-BE49-F238E27FC236}">
                <a16:creationId xmlns:a16="http://schemas.microsoft.com/office/drawing/2014/main" id="{2B3628B4-F13B-4BEA-803E-E3D429183E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EF379D84-637A-4323-BF07-45098A7232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9074B7-4224-4A18-8DD2-A27A7E330FC7}" type="slidenum">
              <a:rPr lang="en-ZA" smtClean="0"/>
              <a:t>‹#›</a:t>
            </a:fld>
            <a:endParaRPr lang="en-ZA"/>
          </a:p>
        </p:txBody>
      </p:sp>
    </p:spTree>
    <p:extLst>
      <p:ext uri="{BB962C8B-B14F-4D97-AF65-F5344CB8AC3E}">
        <p14:creationId xmlns:p14="http://schemas.microsoft.com/office/powerpoint/2010/main" val="1014698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4A376-A707-4080-907B-8D61E2F7BA87}"/>
              </a:ext>
            </a:extLst>
          </p:cNvPr>
          <p:cNvSpPr>
            <a:spLocks noGrp="1"/>
          </p:cNvSpPr>
          <p:nvPr>
            <p:ph type="ctrTitle"/>
          </p:nvPr>
        </p:nvSpPr>
        <p:spPr/>
        <p:txBody>
          <a:bodyPr>
            <a:normAutofit/>
          </a:bodyPr>
          <a:lstStyle/>
          <a:p>
            <a:r>
              <a:rPr lang="en-US" dirty="0">
                <a:solidFill>
                  <a:srgbClr val="C00000"/>
                </a:solidFill>
              </a:rPr>
              <a:t>Membership matters </a:t>
            </a:r>
            <a:r>
              <a:rPr lang="en-US" sz="3100" dirty="0">
                <a:solidFill>
                  <a:srgbClr val="C00000"/>
                </a:solidFill>
              </a:rPr>
              <a:t>(10min)</a:t>
            </a:r>
            <a:br>
              <a:rPr lang="en-US" sz="3100" dirty="0">
                <a:solidFill>
                  <a:srgbClr val="C00000"/>
                </a:solidFill>
              </a:rPr>
            </a:br>
            <a:endParaRPr lang="en-ZA" sz="3100" dirty="0"/>
          </a:p>
        </p:txBody>
      </p:sp>
      <p:sp>
        <p:nvSpPr>
          <p:cNvPr id="3" name="Subtitle 2">
            <a:extLst>
              <a:ext uri="{FF2B5EF4-FFF2-40B4-BE49-F238E27FC236}">
                <a16:creationId xmlns:a16="http://schemas.microsoft.com/office/drawing/2014/main" id="{96ACFE32-A69B-4ED9-8CD8-BA2C898D2E1F}"/>
              </a:ext>
            </a:extLst>
          </p:cNvPr>
          <p:cNvSpPr>
            <a:spLocks noGrp="1"/>
          </p:cNvSpPr>
          <p:nvPr>
            <p:ph type="subTitle" idx="1"/>
          </p:nvPr>
        </p:nvSpPr>
        <p:spPr>
          <a:xfrm>
            <a:off x="1524000" y="3620891"/>
            <a:ext cx="9144000" cy="1655762"/>
          </a:xfrm>
        </p:spPr>
        <p:txBody>
          <a:bodyPr>
            <a:normAutofit lnSpcReduction="10000"/>
          </a:bodyPr>
          <a:lstStyle/>
          <a:p>
            <a:r>
              <a:rPr lang="en-US" dirty="0"/>
              <a:t>Nithaya Chetty</a:t>
            </a:r>
          </a:p>
          <a:p>
            <a:r>
              <a:rPr lang="en-US" i="1" dirty="0"/>
              <a:t>Vice President – Membership and Development</a:t>
            </a:r>
            <a:endParaRPr lang="en-US" dirty="0"/>
          </a:p>
          <a:p>
            <a:endParaRPr lang="en-US" i="1" dirty="0"/>
          </a:p>
          <a:p>
            <a:pPr algn="l"/>
            <a:r>
              <a:rPr lang="en-US" sz="2000" dirty="0"/>
              <a:t>With Support from Jens Vigen and Igle Gledhill</a:t>
            </a:r>
          </a:p>
        </p:txBody>
      </p:sp>
      <p:sp>
        <p:nvSpPr>
          <p:cNvPr id="6" name="TextBox 5">
            <a:extLst>
              <a:ext uri="{FF2B5EF4-FFF2-40B4-BE49-F238E27FC236}">
                <a16:creationId xmlns:a16="http://schemas.microsoft.com/office/drawing/2014/main" id="{4F381624-C44F-4215-B2D0-1FFB823464BC}"/>
              </a:ext>
            </a:extLst>
          </p:cNvPr>
          <p:cNvSpPr txBox="1"/>
          <p:nvPr/>
        </p:nvSpPr>
        <p:spPr>
          <a:xfrm>
            <a:off x="8088198" y="5869640"/>
            <a:ext cx="3713374" cy="369332"/>
          </a:xfrm>
          <a:prstGeom prst="rect">
            <a:avLst/>
          </a:prstGeom>
          <a:noFill/>
        </p:spPr>
        <p:txBody>
          <a:bodyPr wrap="square">
            <a:spAutoFit/>
          </a:bodyPr>
          <a:lstStyle/>
          <a:p>
            <a:r>
              <a:rPr lang="en-US" dirty="0">
                <a:solidFill>
                  <a:srgbClr val="C00000"/>
                </a:solidFill>
              </a:rPr>
              <a:t>Report to the IUPAP EC&amp;CC Oct 2023</a:t>
            </a:r>
            <a:endParaRPr lang="en-ZA" dirty="0"/>
          </a:p>
        </p:txBody>
      </p:sp>
      <p:pic>
        <p:nvPicPr>
          <p:cNvPr id="7" name="Picture 2" descr="Promotional Material &amp;amp; Souvenirs - IUPAP: The International Union of Pure  and Applied Physics">
            <a:extLst>
              <a:ext uri="{FF2B5EF4-FFF2-40B4-BE49-F238E27FC236}">
                <a16:creationId xmlns:a16="http://schemas.microsoft.com/office/drawing/2014/main" id="{81A7B182-CA1F-4672-A7ED-2A1A7B9756B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088198" y="156435"/>
            <a:ext cx="3600000" cy="17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663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2EB20-D9E0-4FD3-A9E4-68E5EEB75A30}"/>
              </a:ext>
            </a:extLst>
          </p:cNvPr>
          <p:cNvSpPr>
            <a:spLocks noGrp="1"/>
          </p:cNvSpPr>
          <p:nvPr>
            <p:ph type="title"/>
          </p:nvPr>
        </p:nvSpPr>
        <p:spPr/>
        <p:txBody>
          <a:bodyPr/>
          <a:lstStyle/>
          <a:p>
            <a:r>
              <a:rPr lang="en-ZA" dirty="0">
                <a:solidFill>
                  <a:srgbClr val="C00000"/>
                </a:solidFill>
              </a:rPr>
              <a:t>Nepal</a:t>
            </a:r>
          </a:p>
        </p:txBody>
      </p:sp>
      <p:sp>
        <p:nvSpPr>
          <p:cNvPr id="3" name="Content Placeholder 2">
            <a:extLst>
              <a:ext uri="{FF2B5EF4-FFF2-40B4-BE49-F238E27FC236}">
                <a16:creationId xmlns:a16="http://schemas.microsoft.com/office/drawing/2014/main" id="{9F668990-5DD7-48BB-840E-A53257363838}"/>
              </a:ext>
            </a:extLst>
          </p:cNvPr>
          <p:cNvSpPr>
            <a:spLocks noGrp="1"/>
          </p:cNvSpPr>
          <p:nvPr>
            <p:ph idx="1"/>
          </p:nvPr>
        </p:nvSpPr>
        <p:spPr/>
        <p:txBody>
          <a:bodyPr>
            <a:normAutofit lnSpcReduction="10000"/>
          </a:bodyPr>
          <a:lstStyle/>
          <a:p>
            <a:r>
              <a:rPr lang="en-ZA" dirty="0"/>
              <a:t>Herculean effort by Nilam Shrestha (President of Nepalese Physical Society)</a:t>
            </a:r>
          </a:p>
          <a:p>
            <a:r>
              <a:rPr lang="en-ZA" dirty="0"/>
              <a:t>Led by Igle Gledhill, Jens Vigen, Michel Spiro, NC</a:t>
            </a:r>
          </a:p>
          <a:p>
            <a:pPr algn="l"/>
            <a:r>
              <a:rPr lang="en-ZA" dirty="0"/>
              <a:t>International Conference on Physics for Sustainable Energy (ICPSE-2023)</a:t>
            </a:r>
          </a:p>
          <a:p>
            <a:pPr lvl="1"/>
            <a:r>
              <a:rPr lang="en-ZA" dirty="0"/>
              <a:t>22, 23 Sept 2023</a:t>
            </a:r>
          </a:p>
          <a:p>
            <a:pPr lvl="1"/>
            <a:r>
              <a:rPr lang="en-ZA" dirty="0"/>
              <a:t>Under auspices of WG21</a:t>
            </a:r>
          </a:p>
          <a:p>
            <a:pPr algn="l"/>
            <a:endParaRPr lang="en-ZA" dirty="0"/>
          </a:p>
          <a:p>
            <a:r>
              <a:rPr lang="en-ZA" dirty="0"/>
              <a:t>Admitted as the first ATM following approval of changed Articles concerning ATM  </a:t>
            </a:r>
          </a:p>
        </p:txBody>
      </p:sp>
      <p:sp>
        <p:nvSpPr>
          <p:cNvPr id="4" name="Slide Number Placeholder 3">
            <a:extLst>
              <a:ext uri="{FF2B5EF4-FFF2-40B4-BE49-F238E27FC236}">
                <a16:creationId xmlns:a16="http://schemas.microsoft.com/office/drawing/2014/main" id="{D9AC7B98-E5F1-4F4B-9D5A-BA9B54AC1790}"/>
              </a:ext>
            </a:extLst>
          </p:cNvPr>
          <p:cNvSpPr>
            <a:spLocks noGrp="1"/>
          </p:cNvSpPr>
          <p:nvPr>
            <p:ph type="sldNum" sz="quarter" idx="12"/>
          </p:nvPr>
        </p:nvSpPr>
        <p:spPr/>
        <p:txBody>
          <a:bodyPr/>
          <a:lstStyle/>
          <a:p>
            <a:fld id="{319074B7-4224-4A18-8DD2-A27A7E330FC7}" type="slidenum">
              <a:rPr lang="en-ZA" smtClean="0"/>
              <a:t>10</a:t>
            </a:fld>
            <a:endParaRPr lang="en-ZA"/>
          </a:p>
        </p:txBody>
      </p:sp>
      <p:sp>
        <p:nvSpPr>
          <p:cNvPr id="7" name="Rectangle 6">
            <a:extLst>
              <a:ext uri="{FF2B5EF4-FFF2-40B4-BE49-F238E27FC236}">
                <a16:creationId xmlns:a16="http://schemas.microsoft.com/office/drawing/2014/main" id="{DBD36372-118D-FEBE-D5A2-A097A9058CD4}"/>
              </a:ext>
            </a:extLst>
          </p:cNvPr>
          <p:cNvSpPr/>
          <p:nvPr/>
        </p:nvSpPr>
        <p:spPr>
          <a:xfrm>
            <a:off x="3621386" y="5546592"/>
            <a:ext cx="1095469" cy="214297"/>
          </a:xfrm>
          <a:prstGeom prst="rect">
            <a:avLst/>
          </a:prstGeom>
          <a:solidFill>
            <a:srgbClr val="FFFF00"/>
          </a:solidFill>
          <a:ln>
            <a:solidFill>
              <a:srgbClr val="FFFF0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ZA" sz="1400" dirty="0">
                <a:solidFill>
                  <a:srgbClr val="C00000"/>
                </a:solidFill>
              </a:rPr>
              <a:t>Action item</a:t>
            </a:r>
          </a:p>
        </p:txBody>
      </p:sp>
    </p:spTree>
    <p:extLst>
      <p:ext uri="{BB962C8B-B14F-4D97-AF65-F5344CB8AC3E}">
        <p14:creationId xmlns:p14="http://schemas.microsoft.com/office/powerpoint/2010/main" val="1092622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8A8C296-D61C-3A5C-FFB5-C0C0E4F88894}"/>
              </a:ext>
            </a:extLst>
          </p:cNvPr>
          <p:cNvSpPr>
            <a:spLocks noGrp="1"/>
          </p:cNvSpPr>
          <p:nvPr>
            <p:ph type="sldNum" sz="quarter" idx="12"/>
          </p:nvPr>
        </p:nvSpPr>
        <p:spPr/>
        <p:txBody>
          <a:bodyPr/>
          <a:lstStyle/>
          <a:p>
            <a:fld id="{319074B7-4224-4A18-8DD2-A27A7E330FC7}" type="slidenum">
              <a:rPr lang="en-ZA" smtClean="0"/>
              <a:t>11</a:t>
            </a:fld>
            <a:endParaRPr lang="en-ZA"/>
          </a:p>
        </p:txBody>
      </p:sp>
      <p:pic>
        <p:nvPicPr>
          <p:cNvPr id="1026" name="Picture 2" descr="A group of people posing for a photo">
            <a:extLst>
              <a:ext uri="{FF2B5EF4-FFF2-40B4-BE49-F238E27FC236}">
                <a16:creationId xmlns:a16="http://schemas.microsoft.com/office/drawing/2014/main" id="{1A0DAD65-F3A3-5077-FE4F-1D49AB0996C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858" b="5390"/>
          <a:stretch/>
        </p:blipFill>
        <p:spPr bwMode="auto">
          <a:xfrm>
            <a:off x="1177925" y="1361872"/>
            <a:ext cx="9836150" cy="51264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CC940B7-938B-1119-EAEC-A3B6528DD3A4}"/>
              </a:ext>
            </a:extLst>
          </p:cNvPr>
          <p:cNvSpPr txBox="1"/>
          <p:nvPr/>
        </p:nvSpPr>
        <p:spPr>
          <a:xfrm>
            <a:off x="1449421" y="671049"/>
            <a:ext cx="2363822" cy="646331"/>
          </a:xfrm>
          <a:prstGeom prst="rect">
            <a:avLst/>
          </a:prstGeom>
          <a:noFill/>
        </p:spPr>
        <p:txBody>
          <a:bodyPr wrap="square" rtlCol="0">
            <a:spAutoFit/>
          </a:bodyPr>
          <a:lstStyle/>
          <a:p>
            <a:r>
              <a:rPr lang="en-ZA" dirty="0"/>
              <a:t>About 90 participants, 20% Women!</a:t>
            </a:r>
          </a:p>
        </p:txBody>
      </p:sp>
    </p:spTree>
    <p:extLst>
      <p:ext uri="{BB962C8B-B14F-4D97-AF65-F5344CB8AC3E}">
        <p14:creationId xmlns:p14="http://schemas.microsoft.com/office/powerpoint/2010/main" val="3645542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7FAA4D7-4681-0ADA-1BF2-3CBF74D04297}"/>
              </a:ext>
            </a:extLst>
          </p:cNvPr>
          <p:cNvSpPr>
            <a:spLocks noGrp="1"/>
          </p:cNvSpPr>
          <p:nvPr>
            <p:ph type="sldNum" sz="quarter" idx="12"/>
          </p:nvPr>
        </p:nvSpPr>
        <p:spPr/>
        <p:txBody>
          <a:bodyPr/>
          <a:lstStyle/>
          <a:p>
            <a:fld id="{319074B7-4224-4A18-8DD2-A27A7E330FC7}" type="slidenum">
              <a:rPr lang="en-ZA" smtClean="0"/>
              <a:t>12</a:t>
            </a:fld>
            <a:endParaRPr lang="en-ZA"/>
          </a:p>
        </p:txBody>
      </p:sp>
      <p:pic>
        <p:nvPicPr>
          <p:cNvPr id="6" name="Picture 5">
            <a:extLst>
              <a:ext uri="{FF2B5EF4-FFF2-40B4-BE49-F238E27FC236}">
                <a16:creationId xmlns:a16="http://schemas.microsoft.com/office/drawing/2014/main" id="{0B297BC7-94C2-B96A-3547-A8DA78CC35ED}"/>
              </a:ext>
            </a:extLst>
          </p:cNvPr>
          <p:cNvPicPr>
            <a:picLocks noChangeAspect="1"/>
          </p:cNvPicPr>
          <p:nvPr/>
        </p:nvPicPr>
        <p:blipFill rotWithShape="1">
          <a:blip r:embed="rId3"/>
          <a:srcRect l="13010" t="15034" r="65179" b="6327"/>
          <a:stretch/>
        </p:blipFill>
        <p:spPr>
          <a:xfrm>
            <a:off x="7359373" y="1188644"/>
            <a:ext cx="4590661" cy="4655091"/>
          </a:xfrm>
          <a:prstGeom prst="rect">
            <a:avLst/>
          </a:prstGeom>
          <a:ln w="6350">
            <a:solidFill>
              <a:schemeClr val="tx1"/>
            </a:solidFill>
          </a:ln>
        </p:spPr>
      </p:pic>
      <p:pic>
        <p:nvPicPr>
          <p:cNvPr id="9" name="Picture 8">
            <a:extLst>
              <a:ext uri="{FF2B5EF4-FFF2-40B4-BE49-F238E27FC236}">
                <a16:creationId xmlns:a16="http://schemas.microsoft.com/office/drawing/2014/main" id="{B1BD5C33-E421-6CC5-2D77-7329EDBB0CCE}"/>
              </a:ext>
            </a:extLst>
          </p:cNvPr>
          <p:cNvPicPr>
            <a:picLocks noChangeAspect="1"/>
          </p:cNvPicPr>
          <p:nvPr/>
        </p:nvPicPr>
        <p:blipFill rotWithShape="1">
          <a:blip r:embed="rId4"/>
          <a:srcRect l="59104" t="3241" r="8928" b="6599"/>
          <a:stretch/>
        </p:blipFill>
        <p:spPr>
          <a:xfrm>
            <a:off x="3112" y="2317506"/>
            <a:ext cx="5712235" cy="4531163"/>
          </a:xfrm>
          <a:prstGeom prst="rect">
            <a:avLst/>
          </a:prstGeom>
        </p:spPr>
      </p:pic>
      <p:pic>
        <p:nvPicPr>
          <p:cNvPr id="8" name="Picture 7">
            <a:extLst>
              <a:ext uri="{FF2B5EF4-FFF2-40B4-BE49-F238E27FC236}">
                <a16:creationId xmlns:a16="http://schemas.microsoft.com/office/drawing/2014/main" id="{2E56DF7E-DB15-7DF9-C2E7-7E73D1F39454}"/>
              </a:ext>
            </a:extLst>
          </p:cNvPr>
          <p:cNvPicPr>
            <a:picLocks noChangeAspect="1"/>
          </p:cNvPicPr>
          <p:nvPr/>
        </p:nvPicPr>
        <p:blipFill rotWithShape="1">
          <a:blip r:embed="rId5"/>
          <a:srcRect l="74924" t="35170" r="1275" b="5510"/>
          <a:stretch/>
        </p:blipFill>
        <p:spPr>
          <a:xfrm>
            <a:off x="1807323" y="475082"/>
            <a:ext cx="5058222" cy="3545632"/>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225020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his picture graphic shows the shear enormity of the African continent by showing how many other countries fit inside it">
            <a:extLst>
              <a:ext uri="{FF2B5EF4-FFF2-40B4-BE49-F238E27FC236}">
                <a16:creationId xmlns:a16="http://schemas.microsoft.com/office/drawing/2014/main" id="{0B5EDFC5-9BB3-49CC-97C4-8E09F3261C4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4274"/>
          <a:stretch/>
        </p:blipFill>
        <p:spPr bwMode="auto">
          <a:xfrm>
            <a:off x="532179" y="185738"/>
            <a:ext cx="6953250" cy="64865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4003B4CD-03AF-42FF-B219-6279ABB39099}"/>
              </a:ext>
            </a:extLst>
          </p:cNvPr>
          <p:cNvSpPr/>
          <p:nvPr/>
        </p:nvSpPr>
        <p:spPr>
          <a:xfrm>
            <a:off x="5954803" y="185738"/>
            <a:ext cx="1689652" cy="659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Rectangle 5">
            <a:extLst>
              <a:ext uri="{FF2B5EF4-FFF2-40B4-BE49-F238E27FC236}">
                <a16:creationId xmlns:a16="http://schemas.microsoft.com/office/drawing/2014/main" id="{C1778DD6-B9B4-47C2-AF26-B08E8F0A3E6D}"/>
              </a:ext>
            </a:extLst>
          </p:cNvPr>
          <p:cNvSpPr/>
          <p:nvPr/>
        </p:nvSpPr>
        <p:spPr>
          <a:xfrm>
            <a:off x="532179" y="4443210"/>
            <a:ext cx="3592344" cy="25120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Rectangle 6">
            <a:extLst>
              <a:ext uri="{FF2B5EF4-FFF2-40B4-BE49-F238E27FC236}">
                <a16:creationId xmlns:a16="http://schemas.microsoft.com/office/drawing/2014/main" id="{2BFF7F9D-5FB8-4D13-BE18-B2642E9597E4}"/>
              </a:ext>
            </a:extLst>
          </p:cNvPr>
          <p:cNvSpPr/>
          <p:nvPr/>
        </p:nvSpPr>
        <p:spPr>
          <a:xfrm>
            <a:off x="766717" y="612842"/>
            <a:ext cx="2637959" cy="3307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 name="Rectangle 1">
            <a:extLst>
              <a:ext uri="{FF2B5EF4-FFF2-40B4-BE49-F238E27FC236}">
                <a16:creationId xmlns:a16="http://schemas.microsoft.com/office/drawing/2014/main" id="{17308A1D-E241-4422-A8F5-DD522E0B8930}"/>
              </a:ext>
            </a:extLst>
          </p:cNvPr>
          <p:cNvSpPr/>
          <p:nvPr/>
        </p:nvSpPr>
        <p:spPr>
          <a:xfrm>
            <a:off x="8067479" y="0"/>
            <a:ext cx="4098587"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285750" indent="-285750">
              <a:buFont typeface="Arial" panose="020B0604020202020204" pitchFamily="34" charset="0"/>
              <a:buChar char="•"/>
            </a:pPr>
            <a:r>
              <a:rPr lang="en-ZA" dirty="0"/>
              <a:t>A vast and inhomogeneous continent with much diversity</a:t>
            </a:r>
          </a:p>
          <a:p>
            <a:endParaRPr lang="en-ZA" dirty="0"/>
          </a:p>
          <a:p>
            <a:pPr marL="285750" indent="-285750">
              <a:buFont typeface="Arial" panose="020B0604020202020204" pitchFamily="34" charset="0"/>
              <a:buChar char="•"/>
            </a:pPr>
            <a:r>
              <a:rPr lang="en-ZA" dirty="0"/>
              <a:t>Anglophone, Francophone, Lusophone </a:t>
            </a:r>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r>
              <a:rPr lang="en-ZA" dirty="0"/>
              <a:t>Different cultures, different indigenous languages, different histories, different geographies, different economies, different politics</a:t>
            </a:r>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r>
              <a:rPr lang="en-ZA" dirty="0"/>
              <a:t>Not a one-size-fits-all</a:t>
            </a:r>
          </a:p>
          <a:p>
            <a:endParaRPr lang="en-ZA" dirty="0"/>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endParaRPr lang="en-ZA" dirty="0"/>
          </a:p>
          <a:p>
            <a:pPr marL="285750" indent="-285750">
              <a:buFont typeface="Arial" panose="020B0604020202020204" pitchFamily="34" charset="0"/>
              <a:buChar char="•"/>
            </a:pPr>
            <a:endParaRPr lang="en-ZA" dirty="0"/>
          </a:p>
        </p:txBody>
      </p:sp>
    </p:spTree>
    <p:extLst>
      <p:ext uri="{BB962C8B-B14F-4D97-AF65-F5344CB8AC3E}">
        <p14:creationId xmlns:p14="http://schemas.microsoft.com/office/powerpoint/2010/main" val="3384300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6DE64-52F8-5D8B-AF3C-05687EF415D1}"/>
              </a:ext>
            </a:extLst>
          </p:cNvPr>
          <p:cNvSpPr>
            <a:spLocks noGrp="1"/>
          </p:cNvSpPr>
          <p:nvPr>
            <p:ph type="title"/>
          </p:nvPr>
        </p:nvSpPr>
        <p:spPr>
          <a:xfrm>
            <a:off x="838200" y="267849"/>
            <a:ext cx="10515600" cy="1325563"/>
          </a:xfrm>
        </p:spPr>
        <p:txBody>
          <a:bodyPr/>
          <a:lstStyle/>
          <a:p>
            <a:r>
              <a:rPr lang="en-ZA" dirty="0">
                <a:solidFill>
                  <a:srgbClr val="C00000"/>
                </a:solidFill>
              </a:rPr>
              <a:t>Proposed regional physical societies in Africa</a:t>
            </a:r>
          </a:p>
        </p:txBody>
      </p:sp>
      <p:sp>
        <p:nvSpPr>
          <p:cNvPr id="3" name="Content Placeholder 2">
            <a:extLst>
              <a:ext uri="{FF2B5EF4-FFF2-40B4-BE49-F238E27FC236}">
                <a16:creationId xmlns:a16="http://schemas.microsoft.com/office/drawing/2014/main" id="{E75C3203-ECB8-7BB4-18EA-367610262A1D}"/>
              </a:ext>
            </a:extLst>
          </p:cNvPr>
          <p:cNvSpPr>
            <a:spLocks noGrp="1"/>
          </p:cNvSpPr>
          <p:nvPr>
            <p:ph idx="1"/>
          </p:nvPr>
        </p:nvSpPr>
        <p:spPr/>
        <p:txBody>
          <a:bodyPr>
            <a:normAutofit fontScale="92500" lnSpcReduction="20000"/>
          </a:bodyPr>
          <a:lstStyle/>
          <a:p>
            <a:r>
              <a:rPr lang="en-ZA" dirty="0"/>
              <a:t>Jim Gubernatis, Igle Gledhill, NC</a:t>
            </a:r>
          </a:p>
          <a:p>
            <a:r>
              <a:rPr lang="en-ZA" dirty="0"/>
              <a:t>Follows on </a:t>
            </a:r>
            <a:r>
              <a:rPr lang="en-US" dirty="0"/>
              <a:t>Physics in Africa Project 2016</a:t>
            </a:r>
          </a:p>
          <a:p>
            <a:pPr lvl="1"/>
            <a:r>
              <a:rPr lang="en-US" dirty="0"/>
              <a:t>APS, </a:t>
            </a:r>
            <a:r>
              <a:rPr lang="en-US" dirty="0" err="1"/>
              <a:t>IoP</a:t>
            </a:r>
            <a:r>
              <a:rPr lang="en-US" dirty="0"/>
              <a:t>, EPS, ICTP, and SAIP</a:t>
            </a:r>
          </a:p>
          <a:p>
            <a:pPr lvl="1"/>
            <a:r>
              <a:rPr lang="en-ZA" dirty="0"/>
              <a:t>APN one of the outcomes</a:t>
            </a:r>
          </a:p>
          <a:p>
            <a:endParaRPr lang="en-ZA" dirty="0"/>
          </a:p>
          <a:p>
            <a:r>
              <a:rPr lang="en-US" dirty="0"/>
              <a:t>Most countries do not have a physical society</a:t>
            </a:r>
          </a:p>
          <a:p>
            <a:r>
              <a:rPr lang="en-US" dirty="0"/>
              <a:t>We propose working through the heads of physics departments in the region </a:t>
            </a:r>
          </a:p>
          <a:p>
            <a:pPr lvl="1"/>
            <a:r>
              <a:rPr lang="en-US" dirty="0"/>
              <a:t>Form regional physics co-operative</a:t>
            </a:r>
          </a:p>
          <a:p>
            <a:pPr lvl="1"/>
            <a:r>
              <a:rPr lang="en-US" dirty="0"/>
              <a:t>A forum and central point of communication and organization</a:t>
            </a:r>
            <a:endParaRPr lang="en-ZA" dirty="0"/>
          </a:p>
          <a:p>
            <a:pPr lvl="1"/>
            <a:r>
              <a:rPr lang="en-ZA" dirty="0"/>
              <a:t>Pilot programs with Southern Africa led by the SAIP and Eastern Africa led by ICTP/EAIFR</a:t>
            </a:r>
          </a:p>
          <a:p>
            <a:pPr lvl="1"/>
            <a:r>
              <a:rPr lang="en-ZA" dirty="0"/>
              <a:t>Secure support from IUPAP, APS, </a:t>
            </a:r>
            <a:r>
              <a:rPr lang="en-ZA" dirty="0" err="1"/>
              <a:t>IoP</a:t>
            </a:r>
            <a:r>
              <a:rPr lang="en-ZA" dirty="0"/>
              <a:t>, EPS, etc. </a:t>
            </a:r>
          </a:p>
        </p:txBody>
      </p:sp>
      <p:sp>
        <p:nvSpPr>
          <p:cNvPr id="4" name="Slide Number Placeholder 3">
            <a:extLst>
              <a:ext uri="{FF2B5EF4-FFF2-40B4-BE49-F238E27FC236}">
                <a16:creationId xmlns:a16="http://schemas.microsoft.com/office/drawing/2014/main" id="{032E7C29-4FB5-471D-5917-E29DB091FE8F}"/>
              </a:ext>
            </a:extLst>
          </p:cNvPr>
          <p:cNvSpPr>
            <a:spLocks noGrp="1"/>
          </p:cNvSpPr>
          <p:nvPr>
            <p:ph type="sldNum" sz="quarter" idx="12"/>
          </p:nvPr>
        </p:nvSpPr>
        <p:spPr/>
        <p:txBody>
          <a:bodyPr/>
          <a:lstStyle/>
          <a:p>
            <a:fld id="{319074B7-4224-4A18-8DD2-A27A7E330FC7}" type="slidenum">
              <a:rPr lang="en-ZA" smtClean="0"/>
              <a:t>14</a:t>
            </a:fld>
            <a:endParaRPr lang="en-ZA"/>
          </a:p>
        </p:txBody>
      </p:sp>
      <p:pic>
        <p:nvPicPr>
          <p:cNvPr id="1026" name="Picture 2" descr="ICTP: International Centre for Theoretical Physics - There's ...">
            <a:extLst>
              <a:ext uri="{FF2B5EF4-FFF2-40B4-BE49-F238E27FC236}">
                <a16:creationId xmlns:a16="http://schemas.microsoft.com/office/drawing/2014/main" id="{2D7AC2B4-AD22-CFB6-C02F-4114498E25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2529" y="1928388"/>
            <a:ext cx="2250918" cy="1500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53910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2CBE4E7-B51D-12C6-9E17-8C1C27C098B7}"/>
              </a:ext>
            </a:extLst>
          </p:cNvPr>
          <p:cNvSpPr>
            <a:spLocks noGrp="1"/>
          </p:cNvSpPr>
          <p:nvPr>
            <p:ph type="sldNum" sz="quarter" idx="12"/>
          </p:nvPr>
        </p:nvSpPr>
        <p:spPr/>
        <p:txBody>
          <a:bodyPr/>
          <a:lstStyle/>
          <a:p>
            <a:fld id="{319074B7-4224-4A18-8DD2-A27A7E330FC7}" type="slidenum">
              <a:rPr lang="en-ZA" smtClean="0"/>
              <a:t>15</a:t>
            </a:fld>
            <a:endParaRPr lang="en-ZA"/>
          </a:p>
        </p:txBody>
      </p:sp>
      <p:sp>
        <p:nvSpPr>
          <p:cNvPr id="6" name="Rectangle 5">
            <a:extLst>
              <a:ext uri="{FF2B5EF4-FFF2-40B4-BE49-F238E27FC236}">
                <a16:creationId xmlns:a16="http://schemas.microsoft.com/office/drawing/2014/main" id="{595D28F6-3476-693E-D7F4-64AB5F1F914D}"/>
              </a:ext>
            </a:extLst>
          </p:cNvPr>
          <p:cNvSpPr/>
          <p:nvPr/>
        </p:nvSpPr>
        <p:spPr>
          <a:xfrm>
            <a:off x="786809" y="1222744"/>
            <a:ext cx="3009014" cy="103135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ZA" dirty="0"/>
              <a:t>Regional Physics Cooperative of Heads of Physics Departments</a:t>
            </a:r>
          </a:p>
        </p:txBody>
      </p:sp>
      <p:sp>
        <p:nvSpPr>
          <p:cNvPr id="7" name="Rectangle 6">
            <a:extLst>
              <a:ext uri="{FF2B5EF4-FFF2-40B4-BE49-F238E27FC236}">
                <a16:creationId xmlns:a16="http://schemas.microsoft.com/office/drawing/2014/main" id="{6A76130A-87BB-4345-BB09-D6CA3625E84B}"/>
              </a:ext>
            </a:extLst>
          </p:cNvPr>
          <p:cNvSpPr/>
          <p:nvPr/>
        </p:nvSpPr>
        <p:spPr>
          <a:xfrm>
            <a:off x="7807842" y="1222744"/>
            <a:ext cx="3009014" cy="103135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ZA" dirty="0"/>
              <a:t>Long term Goal: Regional Physical Society</a:t>
            </a:r>
          </a:p>
        </p:txBody>
      </p:sp>
      <p:sp>
        <p:nvSpPr>
          <p:cNvPr id="8" name="Arrow: Right 7">
            <a:extLst>
              <a:ext uri="{FF2B5EF4-FFF2-40B4-BE49-F238E27FC236}">
                <a16:creationId xmlns:a16="http://schemas.microsoft.com/office/drawing/2014/main" id="{F8BE03E7-3108-1E18-BC3C-2345D1647E40}"/>
              </a:ext>
            </a:extLst>
          </p:cNvPr>
          <p:cNvSpPr/>
          <p:nvPr/>
        </p:nvSpPr>
        <p:spPr>
          <a:xfrm>
            <a:off x="4892749" y="1488557"/>
            <a:ext cx="1818167" cy="499731"/>
          </a:xfrm>
          <a:prstGeom prst="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Arrow: Curved Up 8">
            <a:extLst>
              <a:ext uri="{FF2B5EF4-FFF2-40B4-BE49-F238E27FC236}">
                <a16:creationId xmlns:a16="http://schemas.microsoft.com/office/drawing/2014/main" id="{0297F199-09E3-C46E-6B92-A2E3A474621B}"/>
              </a:ext>
            </a:extLst>
          </p:cNvPr>
          <p:cNvSpPr/>
          <p:nvPr/>
        </p:nvSpPr>
        <p:spPr>
          <a:xfrm>
            <a:off x="2966484" y="2670470"/>
            <a:ext cx="6485860" cy="1933429"/>
          </a:xfrm>
          <a:prstGeom prst="curvedUp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0" name="Rectangle 9">
            <a:extLst>
              <a:ext uri="{FF2B5EF4-FFF2-40B4-BE49-F238E27FC236}">
                <a16:creationId xmlns:a16="http://schemas.microsoft.com/office/drawing/2014/main" id="{41798BAF-9D3D-1979-51E1-02E4D22293C8}"/>
              </a:ext>
            </a:extLst>
          </p:cNvPr>
          <p:cNvSpPr/>
          <p:nvPr/>
        </p:nvSpPr>
        <p:spPr>
          <a:xfrm>
            <a:off x="1778295" y="3429000"/>
            <a:ext cx="2376377" cy="606056"/>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ZA" dirty="0"/>
              <a:t>IUPAP ATM</a:t>
            </a:r>
          </a:p>
        </p:txBody>
      </p:sp>
      <p:sp>
        <p:nvSpPr>
          <p:cNvPr id="11" name="Rectangle 10">
            <a:extLst>
              <a:ext uri="{FF2B5EF4-FFF2-40B4-BE49-F238E27FC236}">
                <a16:creationId xmlns:a16="http://schemas.microsoft.com/office/drawing/2014/main" id="{882B6B3C-F1BB-5AE6-EE46-92BD64A8F473}"/>
              </a:ext>
            </a:extLst>
          </p:cNvPr>
          <p:cNvSpPr/>
          <p:nvPr/>
        </p:nvSpPr>
        <p:spPr>
          <a:xfrm>
            <a:off x="8124160" y="3429000"/>
            <a:ext cx="2376377" cy="606056"/>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ZA" dirty="0"/>
              <a:t>IUPAP Full membership</a:t>
            </a:r>
          </a:p>
        </p:txBody>
      </p:sp>
      <p:sp>
        <p:nvSpPr>
          <p:cNvPr id="12" name="Rectangle 11">
            <a:extLst>
              <a:ext uri="{FF2B5EF4-FFF2-40B4-BE49-F238E27FC236}">
                <a16:creationId xmlns:a16="http://schemas.microsoft.com/office/drawing/2014/main" id="{AE314397-0C0A-9026-449A-50EA433EA235}"/>
              </a:ext>
            </a:extLst>
          </p:cNvPr>
          <p:cNvSpPr/>
          <p:nvPr/>
        </p:nvSpPr>
        <p:spPr>
          <a:xfrm>
            <a:off x="243191" y="5209954"/>
            <a:ext cx="3795823" cy="1310293"/>
          </a:xfrm>
          <a:prstGeom prst="rect">
            <a:avLst/>
          </a:prstGeom>
          <a:solidFill>
            <a:srgbClr val="FFFF00"/>
          </a:solid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ZA" dirty="0">
                <a:solidFill>
                  <a:srgbClr val="C00000"/>
                </a:solidFill>
              </a:rPr>
              <a:t>Action item:</a:t>
            </a:r>
          </a:p>
          <a:p>
            <a:pPr algn="ctr"/>
            <a:endParaRPr lang="en-ZA" dirty="0">
              <a:solidFill>
                <a:srgbClr val="C00000"/>
              </a:solidFill>
            </a:endParaRPr>
          </a:p>
          <a:p>
            <a:pPr algn="ctr"/>
            <a:r>
              <a:rPr lang="en-ZA" dirty="0">
                <a:solidFill>
                  <a:srgbClr val="C00000"/>
                </a:solidFill>
              </a:rPr>
              <a:t>Budget for 2 regional meetings of heads of physics departments</a:t>
            </a:r>
          </a:p>
        </p:txBody>
      </p:sp>
    </p:spTree>
    <p:extLst>
      <p:ext uri="{BB962C8B-B14F-4D97-AF65-F5344CB8AC3E}">
        <p14:creationId xmlns:p14="http://schemas.microsoft.com/office/powerpoint/2010/main" val="3241344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88665-0BD6-41C7-8332-53798BD6164D}"/>
              </a:ext>
            </a:extLst>
          </p:cNvPr>
          <p:cNvSpPr>
            <a:spLocks noGrp="1"/>
          </p:cNvSpPr>
          <p:nvPr>
            <p:ph type="title"/>
          </p:nvPr>
        </p:nvSpPr>
        <p:spPr>
          <a:xfrm>
            <a:off x="3278221" y="2766218"/>
            <a:ext cx="5710135" cy="1325563"/>
          </a:xfrm>
        </p:spPr>
        <p:txBody>
          <a:bodyPr>
            <a:normAutofit fontScale="90000"/>
          </a:bodyPr>
          <a:lstStyle/>
          <a:p>
            <a:pPr algn="ctr"/>
            <a:r>
              <a:rPr lang="en-ZA" b="1" dirty="0">
                <a:solidFill>
                  <a:schemeClr val="accent5">
                    <a:lumMod val="50000"/>
                  </a:schemeClr>
                </a:solidFill>
              </a:rPr>
              <a:t>Development of physics and</a:t>
            </a:r>
            <a:br>
              <a:rPr lang="en-ZA" b="1" dirty="0">
                <a:solidFill>
                  <a:schemeClr val="accent5">
                    <a:lumMod val="50000"/>
                  </a:schemeClr>
                </a:solidFill>
              </a:rPr>
            </a:br>
            <a:r>
              <a:rPr lang="en-ZA" b="1" dirty="0">
                <a:solidFill>
                  <a:schemeClr val="accent5">
                    <a:lumMod val="50000"/>
                  </a:schemeClr>
                </a:solidFill>
              </a:rPr>
              <a:t>Physics for Development</a:t>
            </a:r>
          </a:p>
        </p:txBody>
      </p:sp>
      <p:sp>
        <p:nvSpPr>
          <p:cNvPr id="4" name="Slide Number Placeholder 3">
            <a:extLst>
              <a:ext uri="{FF2B5EF4-FFF2-40B4-BE49-F238E27FC236}">
                <a16:creationId xmlns:a16="http://schemas.microsoft.com/office/drawing/2014/main" id="{E0EED9DB-BB29-4BCC-A8EB-49922D1089CF}"/>
              </a:ext>
            </a:extLst>
          </p:cNvPr>
          <p:cNvSpPr>
            <a:spLocks noGrp="1"/>
          </p:cNvSpPr>
          <p:nvPr>
            <p:ph type="sldNum" sz="quarter" idx="12"/>
          </p:nvPr>
        </p:nvSpPr>
        <p:spPr/>
        <p:txBody>
          <a:bodyPr/>
          <a:lstStyle/>
          <a:p>
            <a:fld id="{319074B7-4224-4A18-8DD2-A27A7E330FC7}" type="slidenum">
              <a:rPr lang="en-ZA" smtClean="0"/>
              <a:t>16</a:t>
            </a:fld>
            <a:endParaRPr lang="en-ZA"/>
          </a:p>
        </p:txBody>
      </p:sp>
      <p:pic>
        <p:nvPicPr>
          <p:cNvPr id="5" name="Picture 2" descr="Promotional Material &amp;amp; Souvenirs - IUPAP: The International Union of Pure  and Applied Physics">
            <a:extLst>
              <a:ext uri="{FF2B5EF4-FFF2-40B4-BE49-F238E27FC236}">
                <a16:creationId xmlns:a16="http://schemas.microsoft.com/office/drawing/2014/main" id="{012BE692-9D85-4BE5-A0D9-7084A10ADBF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753800" y="538439"/>
            <a:ext cx="3600000" cy="17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5901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D142E-8969-411A-A59C-601531086F85}"/>
              </a:ext>
            </a:extLst>
          </p:cNvPr>
          <p:cNvSpPr>
            <a:spLocks noGrp="1"/>
          </p:cNvSpPr>
          <p:nvPr>
            <p:ph type="title"/>
          </p:nvPr>
        </p:nvSpPr>
        <p:spPr/>
        <p:txBody>
          <a:bodyPr/>
          <a:lstStyle/>
          <a:p>
            <a:r>
              <a:rPr lang="en-ZA" dirty="0">
                <a:solidFill>
                  <a:srgbClr val="C00000"/>
                </a:solidFill>
              </a:rPr>
              <a:t>Current situation</a:t>
            </a:r>
          </a:p>
        </p:txBody>
      </p:sp>
      <p:sp>
        <p:nvSpPr>
          <p:cNvPr id="3" name="Content Placeholder 2">
            <a:extLst>
              <a:ext uri="{FF2B5EF4-FFF2-40B4-BE49-F238E27FC236}">
                <a16:creationId xmlns:a16="http://schemas.microsoft.com/office/drawing/2014/main" id="{C29F6809-EB7C-4E41-AD2A-2D397F47254D}"/>
              </a:ext>
            </a:extLst>
          </p:cNvPr>
          <p:cNvSpPr>
            <a:spLocks noGrp="1"/>
          </p:cNvSpPr>
          <p:nvPr>
            <p:ph idx="1"/>
          </p:nvPr>
        </p:nvSpPr>
        <p:spPr>
          <a:xfrm>
            <a:off x="838200" y="1514340"/>
            <a:ext cx="10515600" cy="4351338"/>
          </a:xfrm>
        </p:spPr>
        <p:txBody>
          <a:bodyPr>
            <a:normAutofit fontScale="92500" lnSpcReduction="20000"/>
          </a:bodyPr>
          <a:lstStyle/>
          <a:p>
            <a:r>
              <a:rPr lang="en-ZA" dirty="0"/>
              <a:t>About 65 members (195 countries, i.e., 1/3 global membership)</a:t>
            </a:r>
          </a:p>
          <a:p>
            <a:r>
              <a:rPr lang="en-ZA" dirty="0"/>
              <a:t>Cannot afford loss in membership</a:t>
            </a:r>
          </a:p>
          <a:p>
            <a:pPr lvl="1"/>
            <a:r>
              <a:rPr lang="en-ZA" sz="1800" dirty="0">
                <a:solidFill>
                  <a:srgbClr val="C00000"/>
                </a:solidFill>
                <a:effectLst/>
                <a:latin typeface="Calibri" panose="020F0502020204030204" pitchFamily="34" charset="0"/>
                <a:ea typeface="Calibri" panose="020F0502020204030204" pitchFamily="34" charset="0"/>
              </a:rPr>
              <a:t>For the time leading to the Centenary Celebration, it was felt that IUPAP should be lenient in dealing with defaulting members</a:t>
            </a:r>
          </a:p>
          <a:p>
            <a:pPr lvl="1"/>
            <a:r>
              <a:rPr lang="en-ZA" sz="1800" dirty="0">
                <a:solidFill>
                  <a:srgbClr val="C00000"/>
                </a:solidFill>
                <a:latin typeface="Calibri" panose="020F0502020204030204" pitchFamily="34" charset="0"/>
              </a:rPr>
              <a:t>However, perennially defaulting members are hereby ‘given notice’ to make arrangements to meet their obligations or else they will be formally excluded at the 2024 GA in Beijing.  Jens Vigen to report. </a:t>
            </a:r>
          </a:p>
          <a:p>
            <a:r>
              <a:rPr lang="en-ZA" dirty="0"/>
              <a:t>Cannot afford to neglect interests of our paying members</a:t>
            </a:r>
          </a:p>
          <a:p>
            <a:pPr lvl="1"/>
            <a:r>
              <a:rPr lang="en-ZA" dirty="0"/>
              <a:t>Must continue with one-on-one engagements on 3-year cycle</a:t>
            </a:r>
          </a:p>
          <a:p>
            <a:pPr lvl="1"/>
            <a:r>
              <a:rPr lang="en-ZA" dirty="0"/>
              <a:t>Members must readily see direct benefits</a:t>
            </a:r>
          </a:p>
          <a:p>
            <a:pPr lvl="1"/>
            <a:r>
              <a:rPr lang="en-ZA" dirty="0"/>
              <a:t>The work of IUPAP must be communicated to membership and beyond</a:t>
            </a:r>
          </a:p>
          <a:p>
            <a:endParaRPr lang="en-ZA" dirty="0"/>
          </a:p>
          <a:p>
            <a:r>
              <a:rPr lang="en-ZA" dirty="0"/>
              <a:t>On-going conversations with many different countries, both old and new</a:t>
            </a:r>
          </a:p>
          <a:p>
            <a:pPr lvl="1"/>
            <a:r>
              <a:rPr lang="en-ZA" dirty="0"/>
              <a:t>e.g. Philippines, Peru, Vietnam </a:t>
            </a:r>
          </a:p>
        </p:txBody>
      </p:sp>
      <p:sp>
        <p:nvSpPr>
          <p:cNvPr id="4" name="Slide Number Placeholder 3">
            <a:extLst>
              <a:ext uri="{FF2B5EF4-FFF2-40B4-BE49-F238E27FC236}">
                <a16:creationId xmlns:a16="http://schemas.microsoft.com/office/drawing/2014/main" id="{30A23723-2463-4054-9A32-696B11B254CE}"/>
              </a:ext>
            </a:extLst>
          </p:cNvPr>
          <p:cNvSpPr>
            <a:spLocks noGrp="1"/>
          </p:cNvSpPr>
          <p:nvPr>
            <p:ph type="sldNum" sz="quarter" idx="12"/>
          </p:nvPr>
        </p:nvSpPr>
        <p:spPr/>
        <p:txBody>
          <a:bodyPr/>
          <a:lstStyle/>
          <a:p>
            <a:fld id="{319074B7-4224-4A18-8DD2-A27A7E330FC7}" type="slidenum">
              <a:rPr lang="en-ZA" smtClean="0"/>
              <a:t>2</a:t>
            </a:fld>
            <a:endParaRPr lang="en-ZA"/>
          </a:p>
        </p:txBody>
      </p:sp>
      <p:sp>
        <p:nvSpPr>
          <p:cNvPr id="6" name="Rectangle 5">
            <a:extLst>
              <a:ext uri="{FF2B5EF4-FFF2-40B4-BE49-F238E27FC236}">
                <a16:creationId xmlns:a16="http://schemas.microsoft.com/office/drawing/2014/main" id="{BC36FAD8-CAFB-60A2-8902-B00954DB79C3}"/>
              </a:ext>
            </a:extLst>
          </p:cNvPr>
          <p:cNvSpPr/>
          <p:nvPr/>
        </p:nvSpPr>
        <p:spPr>
          <a:xfrm>
            <a:off x="8691327" y="3563885"/>
            <a:ext cx="1095469" cy="214297"/>
          </a:xfrm>
          <a:prstGeom prst="rect">
            <a:avLst/>
          </a:prstGeom>
          <a:solidFill>
            <a:srgbClr val="FFFF00"/>
          </a:solidFill>
          <a:ln>
            <a:solidFill>
              <a:srgbClr val="FFFF0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ZA" sz="1400" dirty="0">
                <a:solidFill>
                  <a:srgbClr val="C00000"/>
                </a:solidFill>
              </a:rPr>
              <a:t>Action item</a:t>
            </a:r>
          </a:p>
        </p:txBody>
      </p:sp>
    </p:spTree>
    <p:extLst>
      <p:ext uri="{BB962C8B-B14F-4D97-AF65-F5344CB8AC3E}">
        <p14:creationId xmlns:p14="http://schemas.microsoft.com/office/powerpoint/2010/main" val="3865805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9" name="Rectangle 2054">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0" name="Picture 2" descr="The South Pacific Islands | Beautiful Pacific">
            <a:extLst>
              <a:ext uri="{FF2B5EF4-FFF2-40B4-BE49-F238E27FC236}">
                <a16:creationId xmlns:a16="http://schemas.microsoft.com/office/drawing/2014/main" id="{C1727B75-3780-786C-8D0B-A628FD5880E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754" b="1263"/>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7CA972CB-4836-0F46-AA0C-27198DEEE0C7}"/>
              </a:ext>
            </a:extLst>
          </p:cNvPr>
          <p:cNvSpPr>
            <a:spLocks noGrp="1"/>
          </p:cNvSpPr>
          <p:nvPr>
            <p:ph type="sldNum" sz="quarter" idx="12"/>
          </p:nvPr>
        </p:nvSpPr>
        <p:spPr>
          <a:xfrm>
            <a:off x="8610600" y="6356350"/>
            <a:ext cx="2743200" cy="365125"/>
          </a:xfrm>
        </p:spPr>
        <p:txBody>
          <a:bodyPr>
            <a:normAutofit/>
          </a:bodyPr>
          <a:lstStyle/>
          <a:p>
            <a:pPr>
              <a:spcAft>
                <a:spcPts val="600"/>
              </a:spcAft>
            </a:pPr>
            <a:fld id="{319074B7-4224-4A18-8DD2-A27A7E330FC7}" type="slidenum">
              <a:rPr lang="en-ZA">
                <a:solidFill>
                  <a:srgbClr val="FFFFFF"/>
                </a:solidFill>
              </a:rPr>
              <a:pPr>
                <a:spcAft>
                  <a:spcPts val="600"/>
                </a:spcAft>
              </a:pPr>
              <a:t>3</a:t>
            </a:fld>
            <a:endParaRPr lang="en-ZA">
              <a:solidFill>
                <a:srgbClr val="FFFFFF"/>
              </a:solidFill>
            </a:endParaRPr>
          </a:p>
        </p:txBody>
      </p:sp>
    </p:spTree>
    <p:extLst>
      <p:ext uri="{BB962C8B-B14F-4D97-AF65-F5344CB8AC3E}">
        <p14:creationId xmlns:p14="http://schemas.microsoft.com/office/powerpoint/2010/main" val="36790606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F73F0-7F09-0CFA-E236-80E204043AB0}"/>
              </a:ext>
            </a:extLst>
          </p:cNvPr>
          <p:cNvSpPr>
            <a:spLocks noGrp="1"/>
          </p:cNvSpPr>
          <p:nvPr>
            <p:ph type="title"/>
          </p:nvPr>
        </p:nvSpPr>
        <p:spPr/>
        <p:txBody>
          <a:bodyPr/>
          <a:lstStyle/>
          <a:p>
            <a:r>
              <a:rPr lang="en-ZA" dirty="0">
                <a:solidFill>
                  <a:srgbClr val="C00000"/>
                </a:solidFill>
              </a:rPr>
              <a:t>Pacific Island nations</a:t>
            </a:r>
          </a:p>
        </p:txBody>
      </p:sp>
      <p:sp>
        <p:nvSpPr>
          <p:cNvPr id="3" name="Content Placeholder 2">
            <a:extLst>
              <a:ext uri="{FF2B5EF4-FFF2-40B4-BE49-F238E27FC236}">
                <a16:creationId xmlns:a16="http://schemas.microsoft.com/office/drawing/2014/main" id="{5C0BC561-32A0-0B91-6E82-20CA813AAA88}"/>
              </a:ext>
            </a:extLst>
          </p:cNvPr>
          <p:cNvSpPr>
            <a:spLocks noGrp="1"/>
          </p:cNvSpPr>
          <p:nvPr>
            <p:ph idx="1"/>
          </p:nvPr>
        </p:nvSpPr>
        <p:spPr>
          <a:xfrm>
            <a:off x="838200" y="1459149"/>
            <a:ext cx="10515600" cy="5262326"/>
          </a:xfrm>
        </p:spPr>
        <p:txBody>
          <a:bodyPr>
            <a:normAutofit lnSpcReduction="10000"/>
          </a:bodyPr>
          <a:lstStyle/>
          <a:p>
            <a:r>
              <a:rPr lang="en-ZA" dirty="0">
                <a:effectLst/>
                <a:latin typeface="Calibri" panose="020F0502020204030204" pitchFamily="34" charset="0"/>
                <a:ea typeface="Calibri" panose="020F0502020204030204" pitchFamily="34" charset="0"/>
              </a:rPr>
              <a:t>Will be disproportionally affected by global problems</a:t>
            </a:r>
          </a:p>
          <a:p>
            <a:pPr lvl="1"/>
            <a:r>
              <a:rPr lang="en-ZA" dirty="0">
                <a:latin typeface="Calibri" panose="020F0502020204030204" pitchFamily="34" charset="0"/>
                <a:ea typeface="Calibri" panose="020F0502020204030204" pitchFamily="34" charset="0"/>
              </a:rPr>
              <a:t>C</a:t>
            </a:r>
            <a:r>
              <a:rPr lang="en-ZA" dirty="0">
                <a:effectLst/>
                <a:latin typeface="Calibri" panose="020F0502020204030204" pitchFamily="34" charset="0"/>
                <a:ea typeface="Calibri" panose="020F0502020204030204" pitchFamily="34" charset="0"/>
              </a:rPr>
              <a:t>limate, energy, food security</a:t>
            </a:r>
          </a:p>
          <a:p>
            <a:pPr lvl="1"/>
            <a:r>
              <a:rPr lang="en-ZA" dirty="0">
                <a:latin typeface="Calibri" panose="020F0502020204030204" pitchFamily="34" charset="0"/>
                <a:ea typeface="Calibri" panose="020F0502020204030204" pitchFamily="34" charset="0"/>
              </a:rPr>
              <a:t>Need a stronger basis for scientific development</a:t>
            </a:r>
          </a:p>
          <a:p>
            <a:pPr lvl="1"/>
            <a:r>
              <a:rPr lang="en-US" dirty="0">
                <a:effectLst/>
                <a:latin typeface="Calibri" panose="020F0502020204030204" pitchFamily="34" charset="0"/>
                <a:ea typeface="Calibri" panose="020F0502020204030204" pitchFamily="34" charset="0"/>
              </a:rPr>
              <a:t>Physics is a lead discipline</a:t>
            </a:r>
          </a:p>
          <a:p>
            <a:pPr lvl="1"/>
            <a:r>
              <a:rPr lang="en-US" dirty="0">
                <a:latin typeface="Calibri" panose="020F0502020204030204" pitchFamily="34" charset="0"/>
                <a:ea typeface="Calibri" panose="020F0502020204030204" pitchFamily="34" charset="0"/>
              </a:rPr>
              <a:t>W</a:t>
            </a:r>
            <a:r>
              <a:rPr lang="en-US" dirty="0">
                <a:effectLst/>
                <a:latin typeface="Calibri" panose="020F0502020204030204" pitchFamily="34" charset="0"/>
                <a:ea typeface="Calibri" panose="020F0502020204030204" pitchFamily="34" charset="0"/>
              </a:rPr>
              <a:t>hen physics is strong, science is strong</a:t>
            </a:r>
          </a:p>
          <a:p>
            <a:endParaRPr lang="en-US" dirty="0">
              <a:latin typeface="Calibri" panose="020F0502020204030204" pitchFamily="34" charset="0"/>
            </a:endParaRPr>
          </a:p>
          <a:p>
            <a:r>
              <a:rPr lang="en-US" dirty="0">
                <a:latin typeface="Calibri" panose="020F0502020204030204" pitchFamily="34" charset="0"/>
              </a:rPr>
              <a:t>Thanks to</a:t>
            </a:r>
          </a:p>
          <a:p>
            <a:pPr lvl="1"/>
            <a:r>
              <a:rPr lang="en-US" dirty="0">
                <a:latin typeface="Calibri" panose="020F0502020204030204" pitchFamily="34" charset="0"/>
              </a:rPr>
              <a:t>New Zealand Institute of Physics: David Hutchinson (C13), </a:t>
            </a:r>
            <a:r>
              <a:rPr lang="en-US" dirty="0">
                <a:highlight>
                  <a:srgbClr val="FFFF00"/>
                </a:highlight>
                <a:latin typeface="Calibri" panose="020F0502020204030204" pitchFamily="34" charset="0"/>
              </a:rPr>
              <a:t>Gabriel Bioletti </a:t>
            </a:r>
            <a:r>
              <a:rPr lang="en-US" dirty="0">
                <a:latin typeface="Calibri" panose="020F0502020204030204" pitchFamily="34" charset="0"/>
              </a:rPr>
              <a:t>(NUS)</a:t>
            </a:r>
          </a:p>
          <a:p>
            <a:pPr lvl="1"/>
            <a:r>
              <a:rPr lang="en-US" dirty="0">
                <a:latin typeface="Calibri" panose="020F0502020204030204" pitchFamily="34" charset="0"/>
              </a:rPr>
              <a:t>Australian Academy of Science: Halina Rubinsztein-Dunlop; Rosanna Shamshudin, Swastika Devi, Nancy Pritchard, Meaghan Dzundza</a:t>
            </a:r>
          </a:p>
          <a:p>
            <a:pPr lvl="1"/>
            <a:r>
              <a:rPr lang="en-US" sz="2500" dirty="0">
                <a:latin typeface="Calibri" panose="020F0502020204030204" pitchFamily="34" charset="0"/>
              </a:rPr>
              <a:t>APS: Amy Flatten</a:t>
            </a:r>
          </a:p>
          <a:p>
            <a:pPr lvl="1"/>
            <a:r>
              <a:rPr lang="en-US" sz="2500" dirty="0">
                <a:latin typeface="Calibri" panose="020F0502020204030204" pitchFamily="34" charset="0"/>
              </a:rPr>
              <a:t>Surya Raghu (UNESCO), Richard Martin (ASESMA)</a:t>
            </a:r>
          </a:p>
          <a:p>
            <a:pPr lvl="1"/>
            <a:r>
              <a:rPr lang="en-US" sz="2500" dirty="0">
                <a:latin typeface="Calibri" panose="020F0502020204030204" pitchFamily="34" charset="0"/>
              </a:rPr>
              <a:t>IUPAP: Michel Spiro, Jens Vigen, Igle Gledhill, Kwek Leong Chuan</a:t>
            </a:r>
            <a:endParaRPr lang="en-ZA" sz="2500" dirty="0">
              <a:latin typeface="Calibri" panose="020F0502020204030204" pitchFamily="34" charset="0"/>
            </a:endParaRPr>
          </a:p>
          <a:p>
            <a:endParaRPr lang="en-ZA" dirty="0"/>
          </a:p>
        </p:txBody>
      </p:sp>
      <p:sp>
        <p:nvSpPr>
          <p:cNvPr id="4" name="Slide Number Placeholder 3">
            <a:extLst>
              <a:ext uri="{FF2B5EF4-FFF2-40B4-BE49-F238E27FC236}">
                <a16:creationId xmlns:a16="http://schemas.microsoft.com/office/drawing/2014/main" id="{E280C4D7-9C05-AE71-5AB9-9E95245DB18C}"/>
              </a:ext>
            </a:extLst>
          </p:cNvPr>
          <p:cNvSpPr>
            <a:spLocks noGrp="1"/>
          </p:cNvSpPr>
          <p:nvPr>
            <p:ph type="sldNum" sz="quarter" idx="12"/>
          </p:nvPr>
        </p:nvSpPr>
        <p:spPr/>
        <p:txBody>
          <a:bodyPr/>
          <a:lstStyle/>
          <a:p>
            <a:fld id="{319074B7-4224-4A18-8DD2-A27A7E330FC7}" type="slidenum">
              <a:rPr lang="en-ZA" smtClean="0"/>
              <a:t>4</a:t>
            </a:fld>
            <a:endParaRPr lang="en-ZA"/>
          </a:p>
        </p:txBody>
      </p:sp>
    </p:spTree>
    <p:extLst>
      <p:ext uri="{BB962C8B-B14F-4D97-AF65-F5344CB8AC3E}">
        <p14:creationId xmlns:p14="http://schemas.microsoft.com/office/powerpoint/2010/main" val="39519735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F73F0-7F09-0CFA-E236-80E204043AB0}"/>
              </a:ext>
            </a:extLst>
          </p:cNvPr>
          <p:cNvSpPr>
            <a:spLocks noGrp="1"/>
          </p:cNvSpPr>
          <p:nvPr>
            <p:ph type="title"/>
          </p:nvPr>
        </p:nvSpPr>
        <p:spPr/>
        <p:txBody>
          <a:bodyPr/>
          <a:lstStyle/>
          <a:p>
            <a:r>
              <a:rPr lang="en-ZA" dirty="0">
                <a:solidFill>
                  <a:srgbClr val="C00000"/>
                </a:solidFill>
              </a:rPr>
              <a:t>Pacific Island nations</a:t>
            </a:r>
          </a:p>
        </p:txBody>
      </p:sp>
      <p:sp>
        <p:nvSpPr>
          <p:cNvPr id="3" name="Content Placeholder 2">
            <a:extLst>
              <a:ext uri="{FF2B5EF4-FFF2-40B4-BE49-F238E27FC236}">
                <a16:creationId xmlns:a16="http://schemas.microsoft.com/office/drawing/2014/main" id="{5C0BC561-32A0-0B91-6E82-20CA813AAA88}"/>
              </a:ext>
            </a:extLst>
          </p:cNvPr>
          <p:cNvSpPr>
            <a:spLocks noGrp="1"/>
          </p:cNvSpPr>
          <p:nvPr>
            <p:ph idx="1"/>
          </p:nvPr>
        </p:nvSpPr>
        <p:spPr>
          <a:xfrm>
            <a:off x="838200" y="1381328"/>
            <a:ext cx="10515600" cy="5243208"/>
          </a:xfrm>
        </p:spPr>
        <p:txBody>
          <a:bodyPr>
            <a:noAutofit/>
          </a:bodyPr>
          <a:lstStyle/>
          <a:p>
            <a:r>
              <a:rPr lang="en-US" dirty="0">
                <a:effectLst/>
                <a:latin typeface="Calibri" panose="020F0502020204030204" pitchFamily="34" charset="0"/>
                <a:ea typeface="Calibri" panose="020F0502020204030204" pitchFamily="34" charset="0"/>
              </a:rPr>
              <a:t>National University of Samoa (NUS) as a regional coordinating institution </a:t>
            </a:r>
          </a:p>
          <a:p>
            <a:pPr lvl="1"/>
            <a:r>
              <a:rPr lang="en-US" dirty="0">
                <a:effectLst/>
                <a:latin typeface="Calibri" panose="020F0502020204030204" pitchFamily="34" charset="0"/>
                <a:ea typeface="Calibri" panose="020F0502020204030204" pitchFamily="34" charset="0"/>
              </a:rPr>
              <a:t>Connecting with Fiji, Tonga and other island nations</a:t>
            </a:r>
            <a:endParaRPr lang="en-ZA" dirty="0">
              <a:effectLst/>
              <a:latin typeface="Calibri" panose="020F0502020204030204" pitchFamily="34" charset="0"/>
              <a:ea typeface="Calibri" panose="020F0502020204030204" pitchFamily="34" charset="0"/>
            </a:endParaRPr>
          </a:p>
          <a:p>
            <a:endParaRPr lang="en-US" dirty="0">
              <a:effectLst/>
              <a:latin typeface="Calibri" panose="020F0502020204030204" pitchFamily="34" charset="0"/>
              <a:ea typeface="Calibri" panose="020F0502020204030204" pitchFamily="34" charset="0"/>
            </a:endParaRPr>
          </a:p>
          <a:p>
            <a:r>
              <a:rPr lang="en-US" dirty="0">
                <a:effectLst/>
                <a:latin typeface="Calibri" panose="020F0502020204030204" pitchFamily="34" charset="0"/>
                <a:ea typeface="Calibri" panose="020F0502020204030204" pitchFamily="34" charset="0"/>
              </a:rPr>
              <a:t>Major online meeting Feb 2023, i</a:t>
            </a:r>
            <a:r>
              <a:rPr lang="en-US" dirty="0">
                <a:latin typeface="Calibri" panose="020F0502020204030204" pitchFamily="34" charset="0"/>
                <a:ea typeface="Calibri" panose="020F0502020204030204" pitchFamily="34" charset="0"/>
              </a:rPr>
              <a:t>nvolve all stakeholders</a:t>
            </a:r>
          </a:p>
          <a:p>
            <a:pPr lvl="1"/>
            <a:r>
              <a:rPr lang="en-US" dirty="0">
                <a:latin typeface="Calibri" panose="020F0502020204030204" pitchFamily="34" charset="0"/>
                <a:ea typeface="Calibri" panose="020F0502020204030204" pitchFamily="34" charset="0"/>
              </a:rPr>
              <a:t>Island physicists, senior university administrators, government</a:t>
            </a:r>
          </a:p>
          <a:p>
            <a:pPr lvl="1"/>
            <a:r>
              <a:rPr lang="en-US" dirty="0">
                <a:latin typeface="Calibri" panose="020F0502020204030204" pitchFamily="34" charset="0"/>
                <a:ea typeface="Calibri" panose="020F0502020204030204" pitchFamily="34" charset="0"/>
              </a:rPr>
              <a:t>Coalition of international partners</a:t>
            </a:r>
          </a:p>
          <a:p>
            <a:endParaRPr lang="en-US" dirty="0">
              <a:effectLst/>
              <a:latin typeface="Calibri" panose="020F0502020204030204" pitchFamily="34" charset="0"/>
              <a:ea typeface="Calibri" panose="020F0502020204030204" pitchFamily="34" charset="0"/>
            </a:endParaRPr>
          </a:p>
          <a:p>
            <a:r>
              <a:rPr lang="en-US" dirty="0">
                <a:effectLst/>
                <a:latin typeface="Calibri" panose="020F0502020204030204" pitchFamily="34" charset="0"/>
                <a:ea typeface="Calibri" panose="020F0502020204030204" pitchFamily="34" charset="0"/>
              </a:rPr>
              <a:t>Follow up with an in-person planning workshop and a scientific meeting (school, workshop, conference, etc.) at NUS</a:t>
            </a:r>
          </a:p>
          <a:p>
            <a:pPr lvl="1"/>
            <a:r>
              <a:rPr lang="en-US" dirty="0">
                <a:latin typeface="Calibri" panose="020F0502020204030204" pitchFamily="34" charset="0"/>
                <a:ea typeface="Calibri" panose="020F0502020204030204" pitchFamily="34" charset="0"/>
              </a:rPr>
              <a:t>E</a:t>
            </a:r>
            <a:r>
              <a:rPr lang="en-US" dirty="0">
                <a:effectLst/>
                <a:latin typeface="Calibri" panose="020F0502020204030204" pitchFamily="34" charset="0"/>
                <a:ea typeface="Calibri" panose="020F0502020204030204" pitchFamily="34" charset="0"/>
              </a:rPr>
              <a:t>xact format of which is yet to be determined</a:t>
            </a:r>
            <a:endParaRPr lang="en-US" dirty="0">
              <a:latin typeface="Calibri" panose="020F0502020204030204" pitchFamily="34" charset="0"/>
              <a:ea typeface="Calibri" panose="020F0502020204030204" pitchFamily="34" charset="0"/>
            </a:endParaRPr>
          </a:p>
          <a:p>
            <a:pPr lvl="1"/>
            <a:r>
              <a:rPr lang="en-US" dirty="0">
                <a:effectLst/>
                <a:latin typeface="Calibri" panose="020F0502020204030204" pitchFamily="34" charset="0"/>
                <a:ea typeface="Calibri" panose="020F0502020204030204" pitchFamily="34" charset="0"/>
              </a:rPr>
              <a:t>Offer various options to the Island physicists and their institutions</a:t>
            </a:r>
          </a:p>
          <a:p>
            <a:endParaRPr lang="en-ZA" dirty="0"/>
          </a:p>
        </p:txBody>
      </p:sp>
      <p:sp>
        <p:nvSpPr>
          <p:cNvPr id="4" name="Slide Number Placeholder 3">
            <a:extLst>
              <a:ext uri="{FF2B5EF4-FFF2-40B4-BE49-F238E27FC236}">
                <a16:creationId xmlns:a16="http://schemas.microsoft.com/office/drawing/2014/main" id="{E280C4D7-9C05-AE71-5AB9-9E95245DB18C}"/>
              </a:ext>
            </a:extLst>
          </p:cNvPr>
          <p:cNvSpPr>
            <a:spLocks noGrp="1"/>
          </p:cNvSpPr>
          <p:nvPr>
            <p:ph type="sldNum" sz="quarter" idx="12"/>
          </p:nvPr>
        </p:nvSpPr>
        <p:spPr/>
        <p:txBody>
          <a:bodyPr/>
          <a:lstStyle/>
          <a:p>
            <a:fld id="{319074B7-4224-4A18-8DD2-A27A7E330FC7}" type="slidenum">
              <a:rPr lang="en-ZA" smtClean="0"/>
              <a:t>5</a:t>
            </a:fld>
            <a:endParaRPr lang="en-ZA"/>
          </a:p>
        </p:txBody>
      </p:sp>
      <p:sp>
        <p:nvSpPr>
          <p:cNvPr id="5" name="Rectangle 4">
            <a:extLst>
              <a:ext uri="{FF2B5EF4-FFF2-40B4-BE49-F238E27FC236}">
                <a16:creationId xmlns:a16="http://schemas.microsoft.com/office/drawing/2014/main" id="{5C1A5B5A-9205-CDF2-E7F7-BA03BBF17950}"/>
              </a:ext>
            </a:extLst>
          </p:cNvPr>
          <p:cNvSpPr/>
          <p:nvPr/>
        </p:nvSpPr>
        <p:spPr>
          <a:xfrm>
            <a:off x="8886731" y="5476672"/>
            <a:ext cx="1095469" cy="214297"/>
          </a:xfrm>
          <a:prstGeom prst="rect">
            <a:avLst/>
          </a:prstGeom>
          <a:solidFill>
            <a:srgbClr val="FFFF00"/>
          </a:solidFill>
          <a:ln>
            <a:solidFill>
              <a:srgbClr val="FFFF0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ZA" sz="1400" dirty="0">
                <a:solidFill>
                  <a:srgbClr val="C00000"/>
                </a:solidFill>
              </a:rPr>
              <a:t>Action item</a:t>
            </a:r>
          </a:p>
        </p:txBody>
      </p:sp>
    </p:spTree>
    <p:extLst>
      <p:ext uri="{BB962C8B-B14F-4D97-AF65-F5344CB8AC3E}">
        <p14:creationId xmlns:p14="http://schemas.microsoft.com/office/powerpoint/2010/main" val="4272299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A9641-B336-4EDF-919D-7848CDDB05E9}"/>
              </a:ext>
            </a:extLst>
          </p:cNvPr>
          <p:cNvSpPr>
            <a:spLocks noGrp="1"/>
          </p:cNvSpPr>
          <p:nvPr>
            <p:ph type="title"/>
          </p:nvPr>
        </p:nvSpPr>
        <p:spPr/>
        <p:txBody>
          <a:bodyPr/>
          <a:lstStyle/>
          <a:p>
            <a:r>
              <a:rPr lang="en-ZA" dirty="0">
                <a:solidFill>
                  <a:srgbClr val="C00000"/>
                </a:solidFill>
              </a:rPr>
              <a:t>Associate Territorial Membership (ATM)</a:t>
            </a:r>
          </a:p>
        </p:txBody>
      </p:sp>
      <p:sp>
        <p:nvSpPr>
          <p:cNvPr id="3" name="Content Placeholder 2">
            <a:extLst>
              <a:ext uri="{FF2B5EF4-FFF2-40B4-BE49-F238E27FC236}">
                <a16:creationId xmlns:a16="http://schemas.microsoft.com/office/drawing/2014/main" id="{EEC49611-F64A-4A3E-91F0-8C3CF5F8F43E}"/>
              </a:ext>
            </a:extLst>
          </p:cNvPr>
          <p:cNvSpPr>
            <a:spLocks noGrp="1"/>
          </p:cNvSpPr>
          <p:nvPr>
            <p:ph idx="1"/>
          </p:nvPr>
        </p:nvSpPr>
        <p:spPr/>
        <p:txBody>
          <a:bodyPr>
            <a:normAutofit lnSpcReduction="10000"/>
          </a:bodyPr>
          <a:lstStyle/>
          <a:p>
            <a:r>
              <a:rPr lang="en-ZA" dirty="0">
                <a:solidFill>
                  <a:srgbClr val="C00000"/>
                </a:solidFill>
              </a:rPr>
              <a:t>Jens Vigen to address changes to Articles</a:t>
            </a:r>
          </a:p>
          <a:p>
            <a:r>
              <a:rPr lang="en-ZA" dirty="0"/>
              <a:t>10% cost of one share, benefits are limited, spelt out in MoU</a:t>
            </a:r>
          </a:p>
          <a:p>
            <a:r>
              <a:rPr lang="en-ZA" dirty="0"/>
              <a:t>Not more than 10% of members should be ATM’s</a:t>
            </a:r>
          </a:p>
          <a:p>
            <a:r>
              <a:rPr lang="en-ZA" dirty="0"/>
              <a:t>Member country must commit to programme of physics development (</a:t>
            </a:r>
            <a:r>
              <a:rPr lang="en-ZA" i="1" dirty="0"/>
              <a:t>quid pro quo</a:t>
            </a:r>
            <a:r>
              <a:rPr lang="en-ZA" dirty="0"/>
              <a:t>), of mutual benefit</a:t>
            </a:r>
          </a:p>
          <a:p>
            <a:pPr lvl="1"/>
            <a:r>
              <a:rPr lang="en-ZA" dirty="0"/>
              <a:t>Not simply a discounted levy</a:t>
            </a:r>
          </a:p>
          <a:p>
            <a:r>
              <a:rPr lang="en-ZA" dirty="0"/>
              <a:t>In principle, an open call for applications on website </a:t>
            </a:r>
          </a:p>
          <a:p>
            <a:r>
              <a:rPr lang="en-ZA" dirty="0"/>
              <a:t>Nepal is an important test case (see later)</a:t>
            </a:r>
          </a:p>
          <a:p>
            <a:r>
              <a:rPr lang="en-ZA" dirty="0"/>
              <a:t>Renewal on 3-year cycle, following submission of a report</a:t>
            </a:r>
          </a:p>
          <a:p>
            <a:pPr lvl="1"/>
            <a:r>
              <a:rPr lang="en-ZA" dirty="0"/>
              <a:t>Can morph into full membership</a:t>
            </a:r>
          </a:p>
        </p:txBody>
      </p:sp>
      <p:sp>
        <p:nvSpPr>
          <p:cNvPr id="4" name="Slide Number Placeholder 3">
            <a:extLst>
              <a:ext uri="{FF2B5EF4-FFF2-40B4-BE49-F238E27FC236}">
                <a16:creationId xmlns:a16="http://schemas.microsoft.com/office/drawing/2014/main" id="{2906C940-F488-4AE0-9E25-73310ED6D65D}"/>
              </a:ext>
            </a:extLst>
          </p:cNvPr>
          <p:cNvSpPr>
            <a:spLocks noGrp="1"/>
          </p:cNvSpPr>
          <p:nvPr>
            <p:ph type="sldNum" sz="quarter" idx="12"/>
          </p:nvPr>
        </p:nvSpPr>
        <p:spPr/>
        <p:txBody>
          <a:bodyPr/>
          <a:lstStyle/>
          <a:p>
            <a:fld id="{319074B7-4224-4A18-8DD2-A27A7E330FC7}" type="slidenum">
              <a:rPr lang="en-ZA" smtClean="0"/>
              <a:t>6</a:t>
            </a:fld>
            <a:endParaRPr lang="en-ZA"/>
          </a:p>
        </p:txBody>
      </p:sp>
      <p:sp>
        <p:nvSpPr>
          <p:cNvPr id="7" name="Rectangle 6">
            <a:extLst>
              <a:ext uri="{FF2B5EF4-FFF2-40B4-BE49-F238E27FC236}">
                <a16:creationId xmlns:a16="http://schemas.microsoft.com/office/drawing/2014/main" id="{540F008D-36DD-C21F-E6DB-FE62CAE959FC}"/>
              </a:ext>
            </a:extLst>
          </p:cNvPr>
          <p:cNvSpPr/>
          <p:nvPr/>
        </p:nvSpPr>
        <p:spPr>
          <a:xfrm>
            <a:off x="8886731" y="4509004"/>
            <a:ext cx="1095469" cy="214297"/>
          </a:xfrm>
          <a:prstGeom prst="rect">
            <a:avLst/>
          </a:prstGeom>
          <a:solidFill>
            <a:srgbClr val="FFFF00"/>
          </a:solidFill>
          <a:ln>
            <a:solidFill>
              <a:srgbClr val="FFFF0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ZA" sz="1400" dirty="0">
                <a:solidFill>
                  <a:srgbClr val="C00000"/>
                </a:solidFill>
              </a:rPr>
              <a:t>Action item</a:t>
            </a:r>
          </a:p>
        </p:txBody>
      </p:sp>
    </p:spTree>
    <p:extLst>
      <p:ext uri="{BB962C8B-B14F-4D97-AF65-F5344CB8AC3E}">
        <p14:creationId xmlns:p14="http://schemas.microsoft.com/office/powerpoint/2010/main" val="1454514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F55448C-5DE8-39C9-F482-67C9BC45DF1D}"/>
              </a:ext>
            </a:extLst>
          </p:cNvPr>
          <p:cNvSpPr>
            <a:spLocks noGrp="1"/>
          </p:cNvSpPr>
          <p:nvPr>
            <p:ph type="sldNum" sz="quarter" idx="12"/>
          </p:nvPr>
        </p:nvSpPr>
        <p:spPr/>
        <p:txBody>
          <a:bodyPr/>
          <a:lstStyle/>
          <a:p>
            <a:fld id="{319074B7-4224-4A18-8DD2-A27A7E330FC7}" type="slidenum">
              <a:rPr lang="en-ZA" smtClean="0"/>
              <a:t>7</a:t>
            </a:fld>
            <a:endParaRPr lang="en-ZA"/>
          </a:p>
        </p:txBody>
      </p:sp>
      <p:pic>
        <p:nvPicPr>
          <p:cNvPr id="5" name="Picture 4">
            <a:extLst>
              <a:ext uri="{FF2B5EF4-FFF2-40B4-BE49-F238E27FC236}">
                <a16:creationId xmlns:a16="http://schemas.microsoft.com/office/drawing/2014/main" id="{6BCAAA97-B426-4967-31A7-B99C38780B36}"/>
              </a:ext>
            </a:extLst>
          </p:cNvPr>
          <p:cNvPicPr>
            <a:picLocks noChangeAspect="1"/>
          </p:cNvPicPr>
          <p:nvPr/>
        </p:nvPicPr>
        <p:blipFill rotWithShape="1">
          <a:blip r:embed="rId2"/>
          <a:srcRect l="67576" t="20748" r="17041" b="9592"/>
          <a:stretch/>
        </p:blipFill>
        <p:spPr>
          <a:xfrm>
            <a:off x="3725177" y="317241"/>
            <a:ext cx="4741645" cy="6039109"/>
          </a:xfrm>
          <a:prstGeom prst="rect">
            <a:avLst/>
          </a:prstGeom>
          <a:ln w="9525">
            <a:solidFill>
              <a:schemeClr val="tx1"/>
            </a:solidFill>
          </a:ln>
        </p:spPr>
      </p:pic>
    </p:spTree>
    <p:extLst>
      <p:ext uri="{BB962C8B-B14F-4D97-AF65-F5344CB8AC3E}">
        <p14:creationId xmlns:p14="http://schemas.microsoft.com/office/powerpoint/2010/main" val="3080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2EB20-D9E0-4FD3-A9E4-68E5EEB75A30}"/>
              </a:ext>
            </a:extLst>
          </p:cNvPr>
          <p:cNvSpPr>
            <a:spLocks noGrp="1"/>
          </p:cNvSpPr>
          <p:nvPr>
            <p:ph type="title"/>
          </p:nvPr>
        </p:nvSpPr>
        <p:spPr/>
        <p:txBody>
          <a:bodyPr/>
          <a:lstStyle/>
          <a:p>
            <a:r>
              <a:rPr lang="en-ZA" dirty="0">
                <a:solidFill>
                  <a:srgbClr val="C00000"/>
                </a:solidFill>
              </a:rPr>
              <a:t>Succession planning</a:t>
            </a:r>
          </a:p>
        </p:txBody>
      </p:sp>
      <p:sp>
        <p:nvSpPr>
          <p:cNvPr id="3" name="Content Placeholder 2">
            <a:extLst>
              <a:ext uri="{FF2B5EF4-FFF2-40B4-BE49-F238E27FC236}">
                <a16:creationId xmlns:a16="http://schemas.microsoft.com/office/drawing/2014/main" id="{9F668990-5DD7-48BB-840E-A53257363838}"/>
              </a:ext>
            </a:extLst>
          </p:cNvPr>
          <p:cNvSpPr>
            <a:spLocks noGrp="1"/>
          </p:cNvSpPr>
          <p:nvPr>
            <p:ph idx="1"/>
          </p:nvPr>
        </p:nvSpPr>
        <p:spPr/>
        <p:txBody>
          <a:bodyPr/>
          <a:lstStyle/>
          <a:p>
            <a:r>
              <a:rPr lang="en-ZA" dirty="0"/>
              <a:t>I will rotate off the Council at conclusion of GA 2024</a:t>
            </a:r>
          </a:p>
          <a:p>
            <a:r>
              <a:rPr lang="en-ZA" dirty="0"/>
              <a:t>Propose Membership Committee </a:t>
            </a:r>
          </a:p>
          <a:p>
            <a:pPr lvl="1"/>
            <a:r>
              <a:rPr lang="en-ZA" dirty="0"/>
              <a:t>To meet quarterly</a:t>
            </a:r>
          </a:p>
          <a:p>
            <a:pPr lvl="1"/>
            <a:r>
              <a:rPr lang="en-ZA" dirty="0"/>
              <a:t>I am happy to lend support to new incoming VP Membership and Development </a:t>
            </a:r>
          </a:p>
        </p:txBody>
      </p:sp>
      <p:sp>
        <p:nvSpPr>
          <p:cNvPr id="4" name="Slide Number Placeholder 3">
            <a:extLst>
              <a:ext uri="{FF2B5EF4-FFF2-40B4-BE49-F238E27FC236}">
                <a16:creationId xmlns:a16="http://schemas.microsoft.com/office/drawing/2014/main" id="{D9AC7B98-E5F1-4F4B-9D5A-BA9B54AC1790}"/>
              </a:ext>
            </a:extLst>
          </p:cNvPr>
          <p:cNvSpPr>
            <a:spLocks noGrp="1"/>
          </p:cNvSpPr>
          <p:nvPr>
            <p:ph type="sldNum" sz="quarter" idx="12"/>
          </p:nvPr>
        </p:nvSpPr>
        <p:spPr/>
        <p:txBody>
          <a:bodyPr/>
          <a:lstStyle/>
          <a:p>
            <a:fld id="{319074B7-4224-4A18-8DD2-A27A7E330FC7}" type="slidenum">
              <a:rPr lang="en-ZA" smtClean="0"/>
              <a:t>8</a:t>
            </a:fld>
            <a:endParaRPr lang="en-ZA"/>
          </a:p>
        </p:txBody>
      </p:sp>
      <p:sp>
        <p:nvSpPr>
          <p:cNvPr id="5" name="Rectangle 4">
            <a:extLst>
              <a:ext uri="{FF2B5EF4-FFF2-40B4-BE49-F238E27FC236}">
                <a16:creationId xmlns:a16="http://schemas.microsoft.com/office/drawing/2014/main" id="{E338A4D0-7DD5-863A-324E-4AD0F2AC7E8C}"/>
              </a:ext>
            </a:extLst>
          </p:cNvPr>
          <p:cNvSpPr/>
          <p:nvPr/>
        </p:nvSpPr>
        <p:spPr>
          <a:xfrm>
            <a:off x="6096000" y="2458011"/>
            <a:ext cx="1095469" cy="214297"/>
          </a:xfrm>
          <a:prstGeom prst="rect">
            <a:avLst/>
          </a:prstGeom>
          <a:solidFill>
            <a:srgbClr val="FFFF00"/>
          </a:solidFill>
          <a:ln>
            <a:solidFill>
              <a:srgbClr val="FFFF00"/>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ZA" sz="1400" dirty="0">
                <a:solidFill>
                  <a:srgbClr val="C00000"/>
                </a:solidFill>
              </a:rPr>
              <a:t>Action item</a:t>
            </a:r>
          </a:p>
        </p:txBody>
      </p:sp>
    </p:spTree>
    <p:extLst>
      <p:ext uri="{BB962C8B-B14F-4D97-AF65-F5344CB8AC3E}">
        <p14:creationId xmlns:p14="http://schemas.microsoft.com/office/powerpoint/2010/main" val="474625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4A376-A707-4080-907B-8D61E2F7BA87}"/>
              </a:ext>
            </a:extLst>
          </p:cNvPr>
          <p:cNvSpPr>
            <a:spLocks noGrp="1"/>
          </p:cNvSpPr>
          <p:nvPr>
            <p:ph type="ctrTitle"/>
          </p:nvPr>
        </p:nvSpPr>
        <p:spPr/>
        <p:txBody>
          <a:bodyPr>
            <a:normAutofit/>
          </a:bodyPr>
          <a:lstStyle/>
          <a:p>
            <a:r>
              <a:rPr lang="en-US" dirty="0">
                <a:solidFill>
                  <a:srgbClr val="C00000"/>
                </a:solidFill>
              </a:rPr>
              <a:t>Candidates to become ATM </a:t>
            </a:r>
            <a:r>
              <a:rPr lang="en-US" sz="3100" dirty="0">
                <a:solidFill>
                  <a:srgbClr val="C00000"/>
                </a:solidFill>
              </a:rPr>
              <a:t>(15min)</a:t>
            </a:r>
            <a:br>
              <a:rPr lang="en-US" sz="3100" dirty="0">
                <a:solidFill>
                  <a:srgbClr val="C00000"/>
                </a:solidFill>
              </a:rPr>
            </a:br>
            <a:endParaRPr lang="en-ZA" sz="3100" dirty="0"/>
          </a:p>
        </p:txBody>
      </p:sp>
      <p:sp>
        <p:nvSpPr>
          <p:cNvPr id="3" name="Subtitle 2">
            <a:extLst>
              <a:ext uri="{FF2B5EF4-FFF2-40B4-BE49-F238E27FC236}">
                <a16:creationId xmlns:a16="http://schemas.microsoft.com/office/drawing/2014/main" id="{96ACFE32-A69B-4ED9-8CD8-BA2C898D2E1F}"/>
              </a:ext>
            </a:extLst>
          </p:cNvPr>
          <p:cNvSpPr>
            <a:spLocks noGrp="1"/>
          </p:cNvSpPr>
          <p:nvPr>
            <p:ph type="subTitle" idx="1"/>
          </p:nvPr>
        </p:nvSpPr>
        <p:spPr>
          <a:xfrm>
            <a:off x="1524000" y="3620891"/>
            <a:ext cx="9144000" cy="1655762"/>
          </a:xfrm>
        </p:spPr>
        <p:txBody>
          <a:bodyPr>
            <a:normAutofit lnSpcReduction="10000"/>
          </a:bodyPr>
          <a:lstStyle/>
          <a:p>
            <a:r>
              <a:rPr lang="en-US" dirty="0"/>
              <a:t>Nithaya Chetty</a:t>
            </a:r>
          </a:p>
          <a:p>
            <a:r>
              <a:rPr lang="en-US" i="1" dirty="0"/>
              <a:t>Vice President – Membership and Development</a:t>
            </a:r>
            <a:endParaRPr lang="en-US" dirty="0"/>
          </a:p>
          <a:p>
            <a:endParaRPr lang="en-US" i="1" dirty="0"/>
          </a:p>
          <a:p>
            <a:pPr algn="l"/>
            <a:r>
              <a:rPr lang="en-US" sz="2000" dirty="0"/>
              <a:t>With Support from Jens Vigen and Igle Gledhill</a:t>
            </a:r>
          </a:p>
        </p:txBody>
      </p:sp>
      <p:sp>
        <p:nvSpPr>
          <p:cNvPr id="6" name="TextBox 5">
            <a:extLst>
              <a:ext uri="{FF2B5EF4-FFF2-40B4-BE49-F238E27FC236}">
                <a16:creationId xmlns:a16="http://schemas.microsoft.com/office/drawing/2014/main" id="{4F381624-C44F-4215-B2D0-1FFB823464BC}"/>
              </a:ext>
            </a:extLst>
          </p:cNvPr>
          <p:cNvSpPr txBox="1"/>
          <p:nvPr/>
        </p:nvSpPr>
        <p:spPr>
          <a:xfrm>
            <a:off x="8088198" y="5869640"/>
            <a:ext cx="3713374" cy="369332"/>
          </a:xfrm>
          <a:prstGeom prst="rect">
            <a:avLst/>
          </a:prstGeom>
          <a:noFill/>
        </p:spPr>
        <p:txBody>
          <a:bodyPr wrap="square">
            <a:spAutoFit/>
          </a:bodyPr>
          <a:lstStyle/>
          <a:p>
            <a:r>
              <a:rPr lang="en-US" dirty="0">
                <a:solidFill>
                  <a:srgbClr val="C00000"/>
                </a:solidFill>
              </a:rPr>
              <a:t>Report to the IUPAP EC&amp;CC Oct 2023</a:t>
            </a:r>
            <a:endParaRPr lang="en-ZA" dirty="0"/>
          </a:p>
        </p:txBody>
      </p:sp>
      <p:pic>
        <p:nvPicPr>
          <p:cNvPr id="7" name="Picture 2" descr="Promotional Material &amp;amp; Souvenirs - IUPAP: The International Union of Pure  and Applied Physics">
            <a:extLst>
              <a:ext uri="{FF2B5EF4-FFF2-40B4-BE49-F238E27FC236}">
                <a16:creationId xmlns:a16="http://schemas.microsoft.com/office/drawing/2014/main" id="{81A7B182-CA1F-4672-A7ED-2A1A7B9756B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088198" y="156435"/>
            <a:ext cx="3600000" cy="17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5084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9758</TotalTime>
  <Words>775</Words>
  <Application>Microsoft Macintosh PowerPoint</Application>
  <PresentationFormat>Widescreen</PresentationFormat>
  <Paragraphs>124</Paragraphs>
  <Slides>16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Membership matters (10min) </vt:lpstr>
      <vt:lpstr>Current situation</vt:lpstr>
      <vt:lpstr>PowerPoint Presentation</vt:lpstr>
      <vt:lpstr>Pacific Island nations</vt:lpstr>
      <vt:lpstr>Pacific Island nations</vt:lpstr>
      <vt:lpstr>Associate Territorial Membership (ATM)</vt:lpstr>
      <vt:lpstr>PowerPoint Presentation</vt:lpstr>
      <vt:lpstr>Succession planning</vt:lpstr>
      <vt:lpstr>Candidates to become ATM (15min) </vt:lpstr>
      <vt:lpstr>Nepal</vt:lpstr>
      <vt:lpstr>PowerPoint Presentation</vt:lpstr>
      <vt:lpstr>PowerPoint Presentation</vt:lpstr>
      <vt:lpstr>PowerPoint Presentation</vt:lpstr>
      <vt:lpstr>Proposed regional physical societies in Africa</vt:lpstr>
      <vt:lpstr>PowerPoint Presentation</vt:lpstr>
      <vt:lpstr>Development of physics and Physics for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Membership matters</dc:title>
  <dc:creator>Nithaya Chetty</dc:creator>
  <cp:lastModifiedBy>Jens Vigen</cp:lastModifiedBy>
  <cp:revision>58</cp:revision>
  <dcterms:created xsi:type="dcterms:W3CDTF">2021-10-18T03:40:24Z</dcterms:created>
  <dcterms:modified xsi:type="dcterms:W3CDTF">2023-10-04T13:33:03Z</dcterms:modified>
</cp:coreProperties>
</file>