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98" r:id="rId2"/>
    <p:sldId id="400" r:id="rId3"/>
    <p:sldId id="406" r:id="rId4"/>
    <p:sldId id="399" r:id="rId5"/>
    <p:sldId id="402" r:id="rId6"/>
    <p:sldId id="407" r:id="rId7"/>
  </p:sldIdLst>
  <p:sldSz cx="9144000" cy="5143500" type="screen16x9"/>
  <p:notesSz cx="6794500" cy="9906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B8442CB-467B-427C-B4D3-6D9354A284DA}">
          <p14:sldIdLst>
            <p14:sldId id="398"/>
            <p14:sldId id="400"/>
            <p14:sldId id="406"/>
            <p14:sldId id="399"/>
            <p14:sldId id="402"/>
            <p14:sldId id="407"/>
          </p14:sldIdLst>
        </p14:section>
        <p14:section name="Untitled Section" id="{8146EDD3-5F5C-46EF-AAF1-3B66A398D69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572">
          <p15:clr>
            <a:srgbClr val="A4A3A4"/>
          </p15:clr>
        </p15:guide>
        <p15:guide id="4" orient="horz" pos="1215">
          <p15:clr>
            <a:srgbClr val="A4A3A4"/>
          </p15:clr>
        </p15:guide>
        <p15:guide id="5" orient="horz" pos="4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中等深淺樣式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中等深淺樣式 3 - 輔色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中等深淺樣式 3 - 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中等深淺樣式 3 - 輔色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中等深淺樣式 3 - 輔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中等深淺樣式 3 - 輔色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中等深淺樣式 3 - 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淺色樣式 1 - 輔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7" autoAdjust="0"/>
    <p:restoredTop sz="94660"/>
  </p:normalViewPr>
  <p:slideViewPr>
    <p:cSldViewPr>
      <p:cViewPr varScale="1">
        <p:scale>
          <a:sx n="86" d="100"/>
          <a:sy n="86" d="100"/>
        </p:scale>
        <p:origin x="784" y="52"/>
      </p:cViewPr>
      <p:guideLst>
        <p:guide orient="horz" pos="1620"/>
        <p:guide pos="2880"/>
        <p:guide orient="horz" pos="572"/>
        <p:guide orient="horz" pos="1215"/>
        <p:guide orient="horz" pos="4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ol.le.ac.uk\root\staff\home\g\gib2\My%20Documents\IUPAP\Gender%20Champion\Data\conference%20data%202015-21%20summar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Average %f</a:t>
            </a:r>
            <a:r>
              <a:rPr lang="en-GB" baseline="0"/>
              <a:t> participation over time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'%f summary'!$A$4</c:f>
              <c:strCache>
                <c:ptCount val="1"/>
                <c:pt idx="0">
                  <c:v>attendees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'%f summary'!$B$3:$I$3</c:f>
              <c:numCache>
                <c:formatCode>General</c:formatCode>
                <c:ptCount val="8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</c:numCache>
            </c:numRef>
          </c:cat>
          <c:val>
            <c:numRef>
              <c:f>'%f summary'!$B$4:$I$4</c:f>
              <c:numCache>
                <c:formatCode>General</c:formatCode>
                <c:ptCount val="8"/>
                <c:pt idx="0">
                  <c:v>16.899999999999999</c:v>
                </c:pt>
                <c:pt idx="1">
                  <c:v>21.8</c:v>
                </c:pt>
                <c:pt idx="2">
                  <c:v>24.9</c:v>
                </c:pt>
                <c:pt idx="3">
                  <c:v>20.7</c:v>
                </c:pt>
                <c:pt idx="4">
                  <c:v>24.1</c:v>
                </c:pt>
                <c:pt idx="5">
                  <c:v>24.3</c:v>
                </c:pt>
                <c:pt idx="6" formatCode="0.0">
                  <c:v>26</c:v>
                </c:pt>
                <c:pt idx="7">
                  <c:v>22.9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6A4-42FC-AC40-B8E5067CDFCC}"/>
            </c:ext>
          </c:extLst>
        </c:ser>
        <c:ser>
          <c:idx val="1"/>
          <c:order val="1"/>
          <c:tx>
            <c:strRef>
              <c:f>'%f summary'!$A$5</c:f>
              <c:strCache>
                <c:ptCount val="1"/>
                <c:pt idx="0">
                  <c:v>invited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'%f summary'!$B$3:$I$3</c:f>
              <c:numCache>
                <c:formatCode>General</c:formatCode>
                <c:ptCount val="8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</c:numCache>
            </c:numRef>
          </c:cat>
          <c:val>
            <c:numRef>
              <c:f>'%f summary'!$B$5:$I$5</c:f>
              <c:numCache>
                <c:formatCode>General</c:formatCode>
                <c:ptCount val="8"/>
                <c:pt idx="0">
                  <c:v>24</c:v>
                </c:pt>
                <c:pt idx="1">
                  <c:v>25.7</c:v>
                </c:pt>
                <c:pt idx="2">
                  <c:v>25.5</c:v>
                </c:pt>
                <c:pt idx="3">
                  <c:v>30.4</c:v>
                </c:pt>
                <c:pt idx="4">
                  <c:v>27.4</c:v>
                </c:pt>
                <c:pt idx="5" formatCode="0.0">
                  <c:v>31</c:v>
                </c:pt>
                <c:pt idx="6" formatCode="0.0">
                  <c:v>32.299999999999997</c:v>
                </c:pt>
                <c:pt idx="7" formatCode="0.0">
                  <c:v>31.4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6A4-42FC-AC40-B8E5067CDFCC}"/>
            </c:ext>
          </c:extLst>
        </c:ser>
        <c:ser>
          <c:idx val="2"/>
          <c:order val="2"/>
          <c:tx>
            <c:strRef>
              <c:f>'%f summary'!$A$6</c:f>
              <c:strCache>
                <c:ptCount val="1"/>
                <c:pt idx="0">
                  <c:v>org committee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'%f summary'!$B$3:$I$3</c:f>
              <c:numCache>
                <c:formatCode>General</c:formatCode>
                <c:ptCount val="8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</c:numCache>
            </c:numRef>
          </c:cat>
          <c:val>
            <c:numRef>
              <c:f>'%f summary'!$B$6:$I$6</c:f>
              <c:numCache>
                <c:formatCode>General</c:formatCode>
                <c:ptCount val="8"/>
                <c:pt idx="0">
                  <c:v>17.600000000000001</c:v>
                </c:pt>
                <c:pt idx="1">
                  <c:v>20.5</c:v>
                </c:pt>
                <c:pt idx="2">
                  <c:v>22.9</c:v>
                </c:pt>
                <c:pt idx="3">
                  <c:v>29.2</c:v>
                </c:pt>
                <c:pt idx="4">
                  <c:v>26.9</c:v>
                </c:pt>
                <c:pt idx="5">
                  <c:v>28</c:v>
                </c:pt>
                <c:pt idx="6">
                  <c:v>35</c:v>
                </c:pt>
                <c:pt idx="7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6A4-42FC-AC40-B8E5067CDF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7398032"/>
        <c:axId val="397400984"/>
      </c:lineChart>
      <c:catAx>
        <c:axId val="397398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7400984"/>
        <c:crosses val="autoZero"/>
        <c:auto val="1"/>
        <c:lblAlgn val="ctr"/>
        <c:lblOffset val="100"/>
        <c:noMultiLvlLbl val="0"/>
      </c:catAx>
      <c:valAx>
        <c:axId val="397400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%f participation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7398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5300"/>
          </a:xfrm>
          <a:prstGeom prst="rect">
            <a:avLst/>
          </a:prstGeom>
        </p:spPr>
        <p:txBody>
          <a:bodyPr vert="horz" lIns="96506" tIns="48254" rIns="96506" bIns="4825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6506" tIns="48254" rIns="96506" bIns="48254" rtlCol="0"/>
          <a:lstStyle>
            <a:lvl1pPr algn="r">
              <a:defRPr sz="1300"/>
            </a:lvl1pPr>
          </a:lstStyle>
          <a:p>
            <a:fld id="{B3E12BE6-5BBB-48A4-87EB-FE5071C2F20B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08981"/>
            <a:ext cx="2944283" cy="495300"/>
          </a:xfrm>
          <a:prstGeom prst="rect">
            <a:avLst/>
          </a:prstGeom>
        </p:spPr>
        <p:txBody>
          <a:bodyPr vert="horz" lIns="96506" tIns="48254" rIns="96506" bIns="4825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6506" tIns="48254" rIns="96506" bIns="48254" rtlCol="0" anchor="b"/>
          <a:lstStyle>
            <a:lvl1pPr algn="r">
              <a:defRPr sz="1300"/>
            </a:lvl1pPr>
          </a:lstStyle>
          <a:p>
            <a:fld id="{DA42373A-E297-44D5-9B03-823DB809F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453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5300"/>
          </a:xfrm>
          <a:prstGeom prst="rect">
            <a:avLst/>
          </a:prstGeom>
        </p:spPr>
        <p:txBody>
          <a:bodyPr vert="horz" lIns="96506" tIns="48254" rIns="96506" bIns="48254" rtlCol="0"/>
          <a:lstStyle>
            <a:lvl1pPr algn="l">
              <a:defRPr sz="13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6506" tIns="48254" rIns="96506" bIns="48254" rtlCol="0"/>
          <a:lstStyle>
            <a:lvl1pPr algn="r">
              <a:defRPr sz="1300"/>
            </a:lvl1pPr>
          </a:lstStyle>
          <a:p>
            <a:fld id="{C0F3A8BB-D885-4E02-B87C-1831962E1888}" type="datetimeFigureOut">
              <a:rPr lang="zh-TW" altLang="en-US" smtClean="0"/>
              <a:t>2022/7/7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3663" y="742950"/>
            <a:ext cx="6607175" cy="3716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06" tIns="48254" rIns="96506" bIns="48254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6506" tIns="48254" rIns="96506" bIns="48254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408981"/>
            <a:ext cx="2944283" cy="495300"/>
          </a:xfrm>
          <a:prstGeom prst="rect">
            <a:avLst/>
          </a:prstGeom>
        </p:spPr>
        <p:txBody>
          <a:bodyPr vert="horz" lIns="96506" tIns="48254" rIns="96506" bIns="48254" rtlCol="0" anchor="b"/>
          <a:lstStyle>
            <a:lvl1pPr algn="l">
              <a:defRPr sz="13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6506" tIns="48254" rIns="96506" bIns="48254" rtlCol="0" anchor="b"/>
          <a:lstStyle>
            <a:lvl1pPr algn="r">
              <a:defRPr sz="1300"/>
            </a:lvl1pPr>
          </a:lstStyle>
          <a:p>
            <a:fld id="{C1EFD8A4-3BBA-473A-8D64-A3FE7C1EC7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5275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DE38-485B-4946-92F4-EC38A87EA8A1}" type="datetime1">
              <a:rPr lang="zh-TW" altLang="en-US" smtClean="0"/>
              <a:t>2022/7/7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422D-C9DA-4B34-AE75-7367DA21E0D6}" type="datetime1">
              <a:rPr lang="zh-TW" altLang="en-US" smtClean="0"/>
              <a:t>2022/7/7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E4E-6ED5-4D6D-B04E-64C43BA534B6}" type="datetime1">
              <a:rPr lang="zh-TW" altLang="en-US" smtClean="0"/>
              <a:t>2022/7/7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FED69-BA14-4C06-8184-D9E579B74E2F}" type="datetime1">
              <a:rPr lang="zh-TW" altLang="en-US" smtClean="0"/>
              <a:t>2022/7/7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CBCD-6FB0-4F70-8AE7-1D0949F2F048}" type="datetime1">
              <a:rPr lang="zh-TW" altLang="en-US" smtClean="0"/>
              <a:t>2022/7/7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E098-6FF4-482D-8638-5B0DA2880759}" type="datetime1">
              <a:rPr lang="zh-TW" altLang="en-US" smtClean="0"/>
              <a:t>2022/7/7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59F2B-1C63-4293-915E-19B83F4D6F6C}" type="datetime1">
              <a:rPr lang="zh-TW" altLang="en-US" smtClean="0"/>
              <a:t>2022/7/7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92685-8777-4D23-BA0D-7D68E2A5579F}" type="datetime1">
              <a:rPr lang="zh-TW" altLang="en-US" smtClean="0"/>
              <a:t>2022/7/7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84AAF-6DB2-4767-B72E-342ABE01D748}" type="datetime1">
              <a:rPr lang="zh-TW" altLang="en-US" smtClean="0"/>
              <a:t>2022/7/7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55ED-9EED-4C53-A680-B81260CDA3F3}" type="datetime1">
              <a:rPr lang="zh-TW" altLang="en-US" smtClean="0"/>
              <a:t>2022/7/7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7C4F-7FBA-49DF-BCD3-D06262EA4324}" type="datetime1">
              <a:rPr lang="zh-TW" altLang="en-US" smtClean="0"/>
              <a:t>2022/7/7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0F7F4-B81A-4CDA-8E91-083906D35978}" type="datetime1">
              <a:rPr lang="zh-TW" altLang="en-US" smtClean="0"/>
              <a:t>2022/7/7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5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1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7.emf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ender-equality-in-science.org/" TargetMode="External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062127" y="1851670"/>
            <a:ext cx="6696744" cy="936103"/>
          </a:xfrm>
        </p:spPr>
        <p:txBody>
          <a:bodyPr>
            <a:noAutofit/>
          </a:bodyPr>
          <a:lstStyle/>
          <a:p>
            <a:r>
              <a:rPr lang="en-GB" sz="2800" dirty="0" smtClean="0"/>
              <a:t>Gender Champion Report</a:t>
            </a:r>
            <a:endParaRPr lang="zh-TW" altLang="en-US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835696" y="3219822"/>
            <a:ext cx="5149607" cy="1152128"/>
          </a:xfrm>
        </p:spPr>
        <p:txBody>
          <a:bodyPr>
            <a:noAutofit/>
          </a:bodyPr>
          <a:lstStyle/>
          <a:p>
            <a:r>
              <a:rPr lang="en-US" altLang="zh-TW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 Gillian Butcher</a:t>
            </a:r>
            <a:endParaRPr lang="en-US" altLang="zh-TW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Leicester, UK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55462"/>
          <a:stretch/>
        </p:blipFill>
        <p:spPr>
          <a:xfrm>
            <a:off x="7092280" y="186340"/>
            <a:ext cx="1731904" cy="5202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4897279"/>
            <a:ext cx="35557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Gender Champion Report for IUPAP C&amp;CC Meeting 7th July 2022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63289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2</a:t>
            </a:fld>
            <a:endParaRPr lang="zh-TW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771800" y="339502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IUPAP Conferences Report</a:t>
            </a:r>
            <a:endParaRPr lang="en-GB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251521" y="1103586"/>
            <a:ext cx="208823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135 conferences over 8 years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5496" y="4084259"/>
            <a:ext cx="4547335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Conference organisers return information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Number of attendees, female attendees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Number of invited speakers, female invited speakers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Number on organising committee, females on org </a:t>
            </a:r>
            <a:r>
              <a:rPr lang="en-GB" sz="1400" dirty="0" err="1" smtClean="0"/>
              <a:t>c’ttee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6217376" y="4244044"/>
            <a:ext cx="2363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/>
              <a:t>2020/21 all online</a:t>
            </a:r>
          </a:p>
          <a:p>
            <a:pPr algn="r"/>
            <a:r>
              <a:rPr lang="en-GB" sz="1400" dirty="0" smtClean="0"/>
              <a:t>2022 online, in person, hybrid</a:t>
            </a:r>
            <a:endParaRPr lang="en-GB" sz="1400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417746"/>
              </p:ext>
            </p:extLst>
          </p:nvPr>
        </p:nvGraphicFramePr>
        <p:xfrm>
          <a:off x="2846473" y="791039"/>
          <a:ext cx="5734050" cy="265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108553"/>
              </p:ext>
            </p:extLst>
          </p:nvPr>
        </p:nvGraphicFramePr>
        <p:xfrm>
          <a:off x="2846473" y="3501372"/>
          <a:ext cx="5448300" cy="3683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83467499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7374805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66189150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44648986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53605703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43946870"/>
                    </a:ext>
                  </a:extLst>
                </a:gridCol>
                <a:gridCol w="596900">
                  <a:extLst>
                    <a:ext uri="{9D8B030D-6E8A-4147-A177-3AD203B41FA5}">
                      <a16:colId xmlns:a16="http://schemas.microsoft.com/office/drawing/2014/main" val="1996156590"/>
                    </a:ext>
                  </a:extLst>
                </a:gridCol>
                <a:gridCol w="596900">
                  <a:extLst>
                    <a:ext uri="{9D8B030D-6E8A-4147-A177-3AD203B41FA5}">
                      <a16:colId xmlns:a16="http://schemas.microsoft.com/office/drawing/2014/main" val="571409135"/>
                    </a:ext>
                  </a:extLst>
                </a:gridCol>
                <a:gridCol w="596900">
                  <a:extLst>
                    <a:ext uri="{9D8B030D-6E8A-4147-A177-3AD203B41FA5}">
                      <a16:colId xmlns:a16="http://schemas.microsoft.com/office/drawing/2014/main" val="1495636696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Year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2015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2016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2017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2018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2019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2020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2021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2022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2930660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5335201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880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3</a:t>
            </a:fld>
            <a:endParaRPr lang="zh-TW" alt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0436211"/>
              </p:ext>
            </p:extLst>
          </p:nvPr>
        </p:nvGraphicFramePr>
        <p:xfrm>
          <a:off x="5508104" y="600678"/>
          <a:ext cx="1314170" cy="13790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4170">
                  <a:extLst>
                    <a:ext uri="{9D8B030D-6E8A-4147-A177-3AD203B41FA5}">
                      <a16:colId xmlns:a16="http://schemas.microsoft.com/office/drawing/2014/main" val="430241711"/>
                    </a:ext>
                  </a:extLst>
                </a:gridCol>
              </a:tblGrid>
              <a:tr h="30763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&gt;30%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6531348"/>
                  </a:ext>
                </a:extLst>
              </a:tr>
              <a:tr h="30763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20% - 30%</a:t>
                      </a:r>
                      <a:endParaRPr lang="en-GB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187608"/>
                  </a:ext>
                </a:extLst>
              </a:tr>
              <a:tr h="30763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10-20%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082789"/>
                  </a:ext>
                </a:extLst>
              </a:tr>
              <a:tr h="37325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&lt;10%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635263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19672" y="147200"/>
            <a:ext cx="5669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Normalised number of conferences: %female participation</a:t>
            </a:r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6532"/>
            <a:ext cx="4392488" cy="2133101"/>
          </a:xfrm>
          <a:prstGeom prst="rect">
            <a:avLst/>
          </a:prstGeom>
          <a:noFill/>
        </p:spPr>
      </p:pic>
      <p:pic>
        <p:nvPicPr>
          <p:cNvPr id="13" name="Picture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35168"/>
            <a:ext cx="4644008" cy="2405940"/>
          </a:xfrm>
          <a:prstGeom prst="rect">
            <a:avLst/>
          </a:prstGeom>
          <a:noFill/>
        </p:spPr>
      </p:pic>
      <p:pic>
        <p:nvPicPr>
          <p:cNvPr id="14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034" y="2499743"/>
            <a:ext cx="4320480" cy="25413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0670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8145" y="3420869"/>
            <a:ext cx="1591989" cy="100598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17327" r="17727"/>
          <a:stretch/>
        </p:blipFill>
        <p:spPr>
          <a:xfrm>
            <a:off x="6245847" y="4334838"/>
            <a:ext cx="830245" cy="7158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78010" y="247780"/>
            <a:ext cx="65999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err="1" smtClean="0"/>
              <a:t>SCGES</a:t>
            </a:r>
            <a:endParaRPr lang="en-GB" sz="2400" dirty="0" smtClean="0"/>
          </a:p>
          <a:p>
            <a:pPr algn="ctr"/>
            <a:r>
              <a:rPr lang="en-GB" sz="2400" dirty="0" smtClean="0"/>
              <a:t>Standing Committee on Gender Equality in Science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01835" y="1129009"/>
            <a:ext cx="2905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</a:t>
            </a:r>
            <a:r>
              <a:rPr lang="en-GB" dirty="0" smtClean="0"/>
              <a:t> </a:t>
            </a:r>
            <a:r>
              <a:rPr lang="en-GB" dirty="0" smtClean="0"/>
              <a:t>organisations signed </a:t>
            </a:r>
            <a:r>
              <a:rPr lang="en-GB" dirty="0" err="1" smtClean="0"/>
              <a:t>MoU</a:t>
            </a:r>
            <a:endParaRPr lang="en-GB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321" y="3707463"/>
            <a:ext cx="3429000" cy="13906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01052" y="1725739"/>
            <a:ext cx="496668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One representative from each partner organisation</a:t>
            </a:r>
          </a:p>
          <a:p>
            <a:r>
              <a:rPr lang="en-GB" dirty="0" smtClean="0"/>
              <a:t>	IUPAP rep: Gillian Butcher</a:t>
            </a:r>
          </a:p>
          <a:p>
            <a:r>
              <a:rPr lang="en-GB" dirty="0" smtClean="0"/>
              <a:t>and Deputy </a:t>
            </a:r>
          </a:p>
          <a:p>
            <a:r>
              <a:rPr lang="en-GB" dirty="0"/>
              <a:t>	</a:t>
            </a:r>
            <a:r>
              <a:rPr lang="en-GB" dirty="0" smtClean="0"/>
              <a:t>IUPAP Deputy rep: Rudzani Nemutudi</a:t>
            </a:r>
          </a:p>
          <a:p>
            <a:endParaRPr lang="en-GB" dirty="0" smtClean="0"/>
          </a:p>
          <a:p>
            <a:r>
              <a:rPr lang="en-GB" dirty="0" smtClean="0"/>
              <a:t>~€300 per partner annually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r="55462"/>
          <a:stretch/>
        </p:blipFill>
        <p:spPr>
          <a:xfrm>
            <a:off x="7596336" y="3341115"/>
            <a:ext cx="1294275" cy="388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t="46220" b="23541"/>
          <a:stretch/>
        </p:blipFill>
        <p:spPr>
          <a:xfrm>
            <a:off x="7596336" y="3920559"/>
            <a:ext cx="1318420" cy="3164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77958" y="4427621"/>
            <a:ext cx="936798" cy="5180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27645" y="1335317"/>
            <a:ext cx="689890" cy="42845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51019" y="4300498"/>
            <a:ext cx="677085" cy="67708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0"/>
          <a:srcRect t="19156" b="28165"/>
          <a:stretch/>
        </p:blipFill>
        <p:spPr>
          <a:xfrm>
            <a:off x="7977958" y="2656117"/>
            <a:ext cx="936798" cy="49349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17195" y="4298445"/>
            <a:ext cx="1468507" cy="70705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2"/>
          <a:srcRect t="13637" b="13536"/>
          <a:stretch/>
        </p:blipFill>
        <p:spPr>
          <a:xfrm>
            <a:off x="7471437" y="1885910"/>
            <a:ext cx="1511254" cy="57870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60761" y="3420869"/>
            <a:ext cx="1152762" cy="7857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181608" y="411510"/>
            <a:ext cx="733147" cy="73647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279624" y="1151015"/>
            <a:ext cx="784405" cy="67382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838409" y="4508895"/>
            <a:ext cx="875494" cy="40820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726190" y="2357574"/>
            <a:ext cx="1114169" cy="111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04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5</a:t>
            </a:fld>
            <a:endParaRPr lang="zh-TW" altLang="en-US"/>
          </a:p>
        </p:txBody>
      </p:sp>
      <p:sp>
        <p:nvSpPr>
          <p:cNvPr id="3" name="Rectangle 2"/>
          <p:cNvSpPr/>
          <p:nvPr/>
        </p:nvSpPr>
        <p:spPr>
          <a:xfrm>
            <a:off x="1257600" y="843558"/>
            <a:ext cx="68407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 </a:t>
            </a:r>
            <a:endParaRPr lang="en-GB" dirty="0"/>
          </a:p>
          <a:p>
            <a:r>
              <a:rPr lang="en-GB" dirty="0"/>
              <a:t>Helps partners to promote gender equality within their organizations, and in particular  </a:t>
            </a:r>
          </a:p>
          <a:p>
            <a:pPr marL="285750" indent="-285750">
              <a:buFontTx/>
              <a:buChar char="-"/>
            </a:pPr>
            <a:r>
              <a:rPr lang="en-GB" dirty="0"/>
              <a:t>Follows the progress of the implementation by partners of the recommendations of the Gender Gap in Science Project;   </a:t>
            </a:r>
          </a:p>
          <a:p>
            <a:pPr marL="285750" indent="-285750">
              <a:buFontTx/>
              <a:buChar char="-"/>
            </a:pPr>
            <a:r>
              <a:rPr lang="en-GB" dirty="0"/>
              <a:t>Endorses projects and initiatives to promote gender equality in science proposed to it by partners; </a:t>
            </a:r>
          </a:p>
          <a:p>
            <a:pPr marL="285750" indent="-285750">
              <a:buFontTx/>
              <a:buChar char="-"/>
            </a:pPr>
            <a:r>
              <a:rPr lang="en-GB" dirty="0"/>
              <a:t>Facilitates communication among partners, among other things by developing and maintaining a website</a:t>
            </a:r>
            <a:r>
              <a:rPr lang="en-GB" dirty="0" smtClean="0"/>
              <a:t>.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617973"/>
            <a:ext cx="3429000" cy="13906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51921" y="247780"/>
            <a:ext cx="1652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err="1" smtClean="0"/>
              <a:t>SCGES</a:t>
            </a:r>
            <a:r>
              <a:rPr lang="en-GB" sz="2400" dirty="0" smtClean="0"/>
              <a:t> Aims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932040" y="4172960"/>
            <a:ext cx="3494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Website </a:t>
            </a:r>
            <a:r>
              <a:rPr lang="en-GB" sz="1600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gender-equality-in-science.org</a:t>
            </a:r>
            <a:r>
              <a:rPr lang="en-GB" sz="1600" dirty="0" smtClean="0"/>
              <a:t> </a:t>
            </a:r>
          </a:p>
          <a:p>
            <a:r>
              <a:rPr lang="en-GB" sz="1600" dirty="0" smtClean="0"/>
              <a:t>Twitter </a:t>
            </a:r>
            <a:r>
              <a:rPr lang="en-GB" sz="1600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account </a:t>
            </a:r>
            <a:r>
              <a:rPr lang="en-GB" sz="1600" dirty="0" err="1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SCGES</a:t>
            </a:r>
            <a:r>
              <a:rPr lang="en-GB" sz="1600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@_</a:t>
            </a:r>
            <a:r>
              <a:rPr lang="en-GB" sz="1600" dirty="0" err="1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SCGES</a:t>
            </a:r>
            <a:r>
              <a:rPr lang="en-GB" sz="1600" dirty="0" smtClean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_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779912" y="3616254"/>
            <a:ext cx="1596463" cy="369332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Webinar Series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331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6</a:t>
            </a:fld>
            <a:endParaRPr lang="zh-TW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347864" y="627534"/>
            <a:ext cx="1644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Beyond Gender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491630"/>
            <a:ext cx="46222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Centenary Symposium</a:t>
            </a:r>
          </a:p>
          <a:p>
            <a:r>
              <a:rPr lang="en-GB" dirty="0"/>
              <a:t>	</a:t>
            </a:r>
            <a:r>
              <a:rPr lang="en-GB" dirty="0" smtClean="0"/>
              <a:t>Session on under-represented groups</a:t>
            </a:r>
          </a:p>
          <a:p>
            <a:r>
              <a:rPr lang="en-GB" dirty="0"/>
              <a:t>	</a:t>
            </a:r>
            <a:r>
              <a:rPr lang="en-GB" dirty="0" smtClean="0"/>
              <a:t>Monday 11</a:t>
            </a:r>
            <a:r>
              <a:rPr lang="en-GB" baseline="30000" dirty="0" smtClean="0"/>
              <a:t>th</a:t>
            </a:r>
            <a:r>
              <a:rPr lang="en-GB" dirty="0" smtClean="0"/>
              <a:t> July 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740439" y="2859782"/>
            <a:ext cx="6912768" cy="1244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Panel: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Lilia Meza Montes, </a:t>
            </a:r>
            <a:r>
              <a:rPr lang="en-GB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Benem</a:t>
            </a:r>
            <a:r>
              <a:rPr lang="en-GB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</a:t>
            </a:r>
            <a:r>
              <a:rPr lang="en-GB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rita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Universidad </a:t>
            </a:r>
            <a:r>
              <a:rPr lang="en-GB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</a:t>
            </a:r>
            <a:r>
              <a:rPr lang="en-GB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ó</a:t>
            </a:r>
            <a:r>
              <a:rPr lang="en-GB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noma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Puebla, Mexico - Chair WG5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Pegah Maasoumi, Swinburne University of Technology, Australia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Joe Niemela, ICTP Italy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Chandralekha Singh, University of Pittsburgh, USA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014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12734</TotalTime>
  <Words>286</Words>
  <Application>Microsoft Office PowerPoint</Application>
  <PresentationFormat>On-screen Show (16:9)</PresentationFormat>
  <Paragraphs>68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新細明體</vt:lpstr>
      <vt:lpstr>Times New Roman</vt:lpstr>
      <vt:lpstr>TimesNewRomanPSMT</vt:lpstr>
      <vt:lpstr>Wingdings</vt:lpstr>
      <vt:lpstr>Office 佈景主題</vt:lpstr>
      <vt:lpstr>Gender Champion Report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(1/4)</dc:title>
  <dc:creator>mhchiu</dc:creator>
  <cp:lastModifiedBy>Butcher, Gillian I. (Dr.)</cp:lastModifiedBy>
  <cp:revision>456</cp:revision>
  <cp:lastPrinted>2019-09-27T16:36:50Z</cp:lastPrinted>
  <dcterms:created xsi:type="dcterms:W3CDTF">2018-07-04T01:52:20Z</dcterms:created>
  <dcterms:modified xsi:type="dcterms:W3CDTF">2022-07-07T10:44:33Z</dcterms:modified>
</cp:coreProperties>
</file>