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5" r:id="rId3"/>
    <p:sldId id="258" r:id="rId4"/>
    <p:sldId id="266" r:id="rId5"/>
    <p:sldId id="256" r:id="rId6"/>
    <p:sldId id="261" r:id="rId7"/>
    <p:sldId id="267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743" autoAdjust="0"/>
  </p:normalViewPr>
  <p:slideViewPr>
    <p:cSldViewPr snapToGrid="0" snapToObjects="1">
      <p:cViewPr varScale="1">
        <p:scale>
          <a:sx n="110" d="100"/>
          <a:sy n="110" d="100"/>
        </p:scale>
        <p:origin x="3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92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850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43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05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45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5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53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24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4012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3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4D9D-CE02-9945-A7AB-9E5138AA394A}" type="datetimeFigureOut">
              <a:rPr lang="en-US" smtClean="0"/>
              <a:t>7/6/22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198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ommunication@iupap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22-01-27 at 15.37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956" y="800801"/>
            <a:ext cx="6392632" cy="3110109"/>
          </a:xfrm>
          <a:prstGeom prst="rect">
            <a:avLst/>
          </a:prstGeom>
        </p:spPr>
      </p:pic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6757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 </a:t>
            </a:r>
            <a:r>
              <a:rPr lang="it-IT" sz="3200" b="1" dirty="0" err="1">
                <a:solidFill>
                  <a:schemeClr val="accent1">
                    <a:lumMod val="75000"/>
                  </a:schemeClr>
                </a:solidFill>
              </a:rPr>
              <a:t>– EC&amp;CC July 2022</a:t>
            </a:r>
            <a:endParaRPr lang="it-IT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85786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shot_20220127-163608__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 rot="294562">
            <a:off x="119750" y="2596094"/>
            <a:ext cx="2722462" cy="2915231"/>
          </a:xfrm>
          <a:prstGeom prst="rect">
            <a:avLst/>
          </a:prstGeom>
        </p:spPr>
      </p:pic>
      <p:pic>
        <p:nvPicPr>
          <p:cNvPr id="15" name="Picture 14" descr="Screen Shot 2022-01-27 at 16.07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754">
            <a:off x="2652323" y="3358432"/>
            <a:ext cx="3098939" cy="19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5054" y="4763421"/>
            <a:ext cx="947646" cy="7687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0359" y="4766726"/>
            <a:ext cx="768773" cy="768773"/>
          </a:xfrm>
          <a:prstGeom prst="rect">
            <a:avLst/>
          </a:prstGeom>
        </p:spPr>
      </p:pic>
      <p:pic>
        <p:nvPicPr>
          <p:cNvPr id="3074" name="Picture 2" descr="Francesca Zavino, Autore presso OggiScienza - Pagina 2 di 2">
            <a:extLst>
              <a:ext uri="{FF2B5EF4-FFF2-40B4-BE49-F238E27FC236}">
                <a16:creationId xmlns:a16="http://schemas.microsoft.com/office/drawing/2014/main" id="{D6809BB7-236A-914B-83DE-35E2AFDB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6" y="963411"/>
            <a:ext cx="2645457" cy="264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E94859-74B0-E246-BE51-1C13C002D282}"/>
              </a:ext>
            </a:extLst>
          </p:cNvPr>
          <p:cNvSpPr txBox="1"/>
          <p:nvPr/>
        </p:nvSpPr>
        <p:spPr>
          <a:xfrm>
            <a:off x="6285676" y="3674301"/>
            <a:ext cx="274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Francesca Zavino </a:t>
            </a:r>
          </a:p>
          <a:p>
            <a:r>
              <a:rPr lang="en-US"/>
              <a:t>communication@iupap.org</a:t>
            </a:r>
          </a:p>
        </p:txBody>
      </p:sp>
    </p:spTree>
    <p:extLst>
      <p:ext uri="{BB962C8B-B14F-4D97-AF65-F5344CB8AC3E}">
        <p14:creationId xmlns:p14="http://schemas.microsoft.com/office/powerpoint/2010/main" val="85573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291" y="1505410"/>
            <a:ext cx="86274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800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communication@iupap.org</a:t>
            </a:r>
            <a:r>
              <a:rPr lang="it-IT" sz="2800" b="1" dirty="0">
                <a:solidFill>
                  <a:prstClr val="black"/>
                </a:solidFill>
              </a:rPr>
              <a:t>: News and web i</a:t>
            </a:r>
            <a:r>
              <a:rPr lang="it-IT" sz="2800" b="1" dirty="0" err="1">
                <a:solidFill>
                  <a:prstClr val="black"/>
                </a:solidFill>
              </a:rPr>
              <a:t>tems</a:t>
            </a:r>
          </a:p>
          <a:p>
            <a:pPr lvl="0"/>
            <a:r>
              <a:rPr lang="it-IT" sz="2400" dirty="0">
                <a:solidFill>
                  <a:prstClr val="black"/>
                </a:solidFill>
              </a:rPr>
              <a:t>[</a:t>
            </a:r>
            <a:r>
              <a:rPr lang="it-IT" sz="2400" dirty="0" err="1">
                <a:solidFill>
                  <a:prstClr val="black"/>
                </a:solidFill>
              </a:rPr>
              <a:t>read</a:t>
            </a:r>
            <a:r>
              <a:rPr lang="it-IT" sz="2400" dirty="0">
                <a:solidFill>
                  <a:prstClr val="black"/>
                </a:solidFill>
              </a:rPr>
              <a:t> by Francesca Zavino and Sandro </a:t>
            </a:r>
            <a:r>
              <a:rPr lang="it-IT" sz="2400" dirty="0" err="1">
                <a:solidFill>
                  <a:prstClr val="black"/>
                </a:solidFill>
              </a:rPr>
              <a:t>Scandolo</a:t>
            </a:r>
            <a:r>
              <a:rPr lang="it-IT" sz="2400" dirty="0">
                <a:solidFill>
                  <a:prstClr val="black"/>
                </a:solidFill>
              </a:rPr>
              <a:t>]</a:t>
            </a:r>
          </a:p>
          <a:p>
            <a:pPr lvl="0"/>
            <a:endParaRPr lang="it-IT" sz="2400" dirty="0">
              <a:solidFill>
                <a:prstClr val="black"/>
              </a:solidFill>
            </a:endParaRPr>
          </a:p>
          <a:p>
            <a:r>
              <a:rPr lang="it-IT" sz="2800" b="1" dirty="0">
                <a:solidFill>
                  <a:srgbClr val="0070C0"/>
                </a:solidFill>
              </a:rPr>
              <a:t>secretariat@iupap.org</a:t>
            </a:r>
            <a:r>
              <a:rPr lang="it-IT" sz="2800" b="1" dirty="0"/>
              <a:t>: </a:t>
            </a:r>
            <a:r>
              <a:rPr lang="it-IT" sz="2800" b="1" dirty="0" err="1"/>
              <a:t>All</a:t>
            </a:r>
            <a:r>
              <a:rPr lang="it-IT" sz="2800" b="1" dirty="0"/>
              <a:t> </a:t>
            </a:r>
            <a:r>
              <a:rPr lang="it-IT" sz="2800" b="1" dirty="0" err="1"/>
              <a:t>types</a:t>
            </a:r>
            <a:r>
              <a:rPr lang="it-IT" sz="2800" b="1" dirty="0"/>
              <a:t> of «business» </a:t>
            </a:r>
            <a:r>
              <a:rPr lang="it-IT" sz="2800" b="1" dirty="0" err="1"/>
              <a:t>messages</a:t>
            </a:r>
            <a:endParaRPr lang="it-IT" sz="2800" b="1" dirty="0"/>
          </a:p>
          <a:p>
            <a:r>
              <a:rPr lang="it-IT" sz="2400" dirty="0"/>
              <a:t>[</a:t>
            </a:r>
            <a:r>
              <a:rPr lang="it-IT" sz="2400" dirty="0" err="1"/>
              <a:t>managed</a:t>
            </a:r>
            <a:r>
              <a:rPr lang="it-IT" sz="2400" dirty="0"/>
              <a:t> by Cecilia </a:t>
            </a:r>
            <a:r>
              <a:rPr lang="it-IT" sz="2400" dirty="0" err="1"/>
              <a:t>Cressi</a:t>
            </a:r>
            <a:r>
              <a:rPr lang="it-IT" sz="2400" dirty="0"/>
              <a:t>, </a:t>
            </a:r>
            <a:r>
              <a:rPr lang="it-IT" sz="2400" dirty="0" err="1"/>
              <a:t>read</a:t>
            </a:r>
            <a:r>
              <a:rPr lang="it-IT" sz="2400" dirty="0"/>
              <a:t> by </a:t>
            </a:r>
            <a:r>
              <a:rPr lang="it-IT" sz="2400" dirty="0" err="1"/>
              <a:t>entire</a:t>
            </a:r>
            <a:r>
              <a:rPr lang="it-IT" sz="2400" dirty="0"/>
              <a:t> EC]</a:t>
            </a:r>
          </a:p>
          <a:p>
            <a:endParaRPr lang="it-IT" sz="2800" dirty="0"/>
          </a:p>
          <a:p>
            <a:r>
              <a:rPr lang="it-IT" sz="2800" b="1" dirty="0">
                <a:solidFill>
                  <a:srgbClr val="0070C0"/>
                </a:solidFill>
              </a:rPr>
              <a:t>iupap100@iupap.org</a:t>
            </a:r>
            <a:r>
              <a:rPr lang="it-IT" sz="2800" b="1" dirty="0"/>
              <a:t>: </a:t>
            </a:r>
            <a:r>
              <a:rPr lang="it-IT" sz="2800" b="1" dirty="0" err="1"/>
              <a:t>Centenary</a:t>
            </a:r>
            <a:r>
              <a:rPr lang="it-IT" sz="2800" b="1" dirty="0"/>
              <a:t> (Symposium, </a:t>
            </a:r>
            <a:r>
              <a:rPr lang="it-IT" sz="2800" b="1" dirty="0" err="1"/>
              <a:t>etc</a:t>
            </a:r>
            <a:r>
              <a:rPr lang="it-IT" sz="2800" b="1" dirty="0"/>
              <a:t>)</a:t>
            </a:r>
          </a:p>
          <a:p>
            <a:r>
              <a:rPr lang="it-IT" sz="2400" dirty="0"/>
              <a:t>[read and managed by Anna Lisa Cesaro, Centenary secretary]</a:t>
            </a:r>
          </a:p>
          <a:p>
            <a:endParaRPr lang="it-IT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55280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email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addresses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964076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6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22-01-27 at 15.37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4391">
            <a:off x="-364755" y="2018275"/>
            <a:ext cx="4573946" cy="2225292"/>
          </a:xfrm>
          <a:prstGeom prst="rect">
            <a:avLst/>
          </a:prstGeom>
        </p:spPr>
      </p:pic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Newsletter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34725" y="5242324"/>
            <a:ext cx="327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March – June 2022 </a:t>
            </a:r>
            <a:r>
              <a:rPr lang="it-IT" b="1" dirty="0" err="1">
                <a:solidFill>
                  <a:srgbClr val="FF0000"/>
                </a:solidFill>
              </a:rPr>
              <a:t>e-newsletter</a:t>
            </a:r>
            <a:r>
              <a:rPr lang="it-IT" dirty="0" err="1"/>
              <a:t>!</a:t>
            </a:r>
            <a:endParaRPr lang="it-I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2FD0D-D4C1-C04C-A0DF-1CDAFBE74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056" y="1517336"/>
            <a:ext cx="3591031" cy="37130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F446F5F-62B5-8B40-A69F-3092DDF91E43}"/>
              </a:ext>
            </a:extLst>
          </p:cNvPr>
          <p:cNvSpPr txBox="1"/>
          <p:nvPr/>
        </p:nvSpPr>
        <p:spPr>
          <a:xfrm>
            <a:off x="1715890" y="4368746"/>
            <a:ext cx="2304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December 2021: </a:t>
            </a:r>
          </a:p>
          <a:p>
            <a:r>
              <a:rPr lang="it-IT" dirty="0"/>
              <a:t>last </a:t>
            </a:r>
            <a:r>
              <a:rPr lang="it-IT" b="1" dirty="0"/>
              <a:t>printed</a:t>
            </a:r>
            <a:r>
              <a:rPr lang="it-IT" dirty="0"/>
              <a:t> newsletter</a:t>
            </a:r>
          </a:p>
        </p:txBody>
      </p:sp>
    </p:spTree>
    <p:extLst>
      <p:ext uri="{BB962C8B-B14F-4D97-AF65-F5344CB8AC3E}">
        <p14:creationId xmlns:p14="http://schemas.microsoft.com/office/powerpoint/2010/main" val="328263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Facebook page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457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Screenshot_20220127-163608__0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>
            <a:off x="409683" y="2216069"/>
            <a:ext cx="3028102" cy="32425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4669" y="1841356"/>
            <a:ext cx="168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in January 2022</a:t>
            </a:r>
            <a:endParaRPr lang="it-IT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4111DEA-3A07-6242-8316-D73B8CEB8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435" y="1240951"/>
            <a:ext cx="3571656" cy="429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4B6D896-B318-5145-B194-FA0790A72F20}"/>
              </a:ext>
            </a:extLst>
          </p:cNvPr>
          <p:cNvSpPr txBox="1"/>
          <p:nvPr/>
        </p:nvSpPr>
        <p:spPr>
          <a:xfrm>
            <a:off x="5227435" y="871619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in July 2022</a:t>
            </a:r>
            <a:endParaRPr lang="it-I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2522C0E-E9F8-304B-A524-87F7DE4EF17D}"/>
              </a:ext>
            </a:extLst>
          </p:cNvPr>
          <p:cNvSpPr/>
          <p:nvPr/>
        </p:nvSpPr>
        <p:spPr>
          <a:xfrm>
            <a:off x="150471" y="4884539"/>
            <a:ext cx="1284790" cy="574042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D5D4E60-FF06-A441-BFF4-597D6E37C49B}"/>
              </a:ext>
            </a:extLst>
          </p:cNvPr>
          <p:cNvSpPr/>
          <p:nvPr/>
        </p:nvSpPr>
        <p:spPr>
          <a:xfrm>
            <a:off x="5032997" y="4909640"/>
            <a:ext cx="1284790" cy="574042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81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Social media - plans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9248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3D42BE-ACE0-DC41-89CF-215C3353988A}"/>
              </a:ext>
            </a:extLst>
          </p:cNvPr>
          <p:cNvSpPr txBox="1"/>
          <p:nvPr/>
        </p:nvSpPr>
        <p:spPr>
          <a:xfrm>
            <a:off x="1313466" y="1861947"/>
            <a:ext cx="7564316" cy="294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Regular Facebook posts (1-2/week)</a:t>
            </a:r>
          </a:p>
          <a:p>
            <a:endParaRPr lang="en-US" sz="2000"/>
          </a:p>
          <a:p>
            <a:r>
              <a:rPr lang="en-US" sz="2000"/>
              <a:t>Re-activate Twitter account</a:t>
            </a:r>
          </a:p>
          <a:p>
            <a:endParaRPr lang="en-US" sz="2000"/>
          </a:p>
          <a:p>
            <a:r>
              <a:rPr lang="en-US" sz="2000"/>
              <a:t>Activate Instagram account (with photo contest winning entries)</a:t>
            </a:r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Collaboration with communication teams at other organizations (ICTP, CERN, IYBSSD, other Unions, etc) for post re-sharing </a:t>
            </a: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B7AF624F-BCCF-EB45-9D21-9801B7745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6" y="2425143"/>
            <a:ext cx="5032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E04331D-3DB9-274F-B74F-F4ACEBEDC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1786175"/>
            <a:ext cx="503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007423C0-4DDB-3E49-BFAA-588579D07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91" y="3038119"/>
            <a:ext cx="5048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361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Website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22-01-27 at 16.07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27" y="1631147"/>
            <a:ext cx="6144235" cy="38154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30385" y="4344578"/>
            <a:ext cx="11077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Silvina</a:t>
            </a:r>
          </a:p>
          <a:p>
            <a:r>
              <a:rPr lang="it-IT" dirty="0"/>
              <a:t>Paola</a:t>
            </a:r>
          </a:p>
          <a:p>
            <a:r>
              <a:rPr lang="it-IT" dirty="0" err="1"/>
              <a:t>Hari</a:t>
            </a:r>
            <a:r>
              <a:rPr lang="it-IT" dirty="0"/>
              <a:t> </a:t>
            </a:r>
          </a:p>
          <a:p>
            <a:r>
              <a:rPr lang="it-IT" b="1" dirty="0"/>
              <a:t>Francesca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200562" y="3429000"/>
            <a:ext cx="915577" cy="91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88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Centenary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0" y="1354799"/>
            <a:ext cx="68198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1E6E08-7D70-4A00-BFFE-740C8B41575D}"/>
              </a:ext>
            </a:extLst>
          </p:cNvPr>
          <p:cNvSpPr txBox="1"/>
          <p:nvPr/>
        </p:nvSpPr>
        <p:spPr>
          <a:xfrm>
            <a:off x="162511" y="1498062"/>
            <a:ext cx="863424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83C46"/>
                </a:solidFill>
              </a:rPr>
              <a:t>Social media</a:t>
            </a:r>
            <a:r>
              <a:rPr lang="en-GB" dirty="0">
                <a:solidFill>
                  <a:srgbClr val="283C46"/>
                </a:solidFill>
              </a:rPr>
              <a:t> campaign </a:t>
            </a:r>
          </a:p>
          <a:p>
            <a:endParaRPr lang="en-GB" dirty="0">
              <a:solidFill>
                <a:srgbClr val="283C46"/>
              </a:solidFill>
            </a:endParaRPr>
          </a:p>
          <a:p>
            <a:r>
              <a:rPr lang="en-GB" dirty="0">
                <a:solidFill>
                  <a:srgbClr val="283C46"/>
                </a:solidFill>
              </a:rPr>
              <a:t>Interview to Michel in </a:t>
            </a:r>
            <a:r>
              <a:rPr lang="en-GB" b="1" dirty="0">
                <a:solidFill>
                  <a:srgbClr val="283C46"/>
                </a:solidFill>
              </a:rPr>
              <a:t>Physics World </a:t>
            </a:r>
          </a:p>
          <a:p>
            <a:endParaRPr lang="en-GB" b="1" i="0" dirty="0">
              <a:solidFill>
                <a:srgbClr val="283C46"/>
              </a:solidFill>
              <a:effectLst/>
            </a:endParaRPr>
          </a:p>
          <a:p>
            <a:r>
              <a:rPr lang="en-GB" i="0" dirty="0">
                <a:solidFill>
                  <a:srgbClr val="283C46"/>
                </a:solidFill>
                <a:effectLst/>
              </a:rPr>
              <a:t>Interview to G. Parisi in </a:t>
            </a:r>
            <a:r>
              <a:rPr lang="en-GB" b="1" i="0" dirty="0">
                <a:solidFill>
                  <a:srgbClr val="283C46"/>
                </a:solidFill>
                <a:effectLst/>
              </a:rPr>
              <a:t>L’Espresso</a:t>
            </a:r>
          </a:p>
          <a:p>
            <a:endParaRPr lang="en-GB" dirty="0">
              <a:solidFill>
                <a:srgbClr val="283C46"/>
              </a:solidFill>
            </a:endParaRPr>
          </a:p>
          <a:p>
            <a:r>
              <a:rPr lang="en-GB" i="0" dirty="0">
                <a:solidFill>
                  <a:srgbClr val="283C46"/>
                </a:solidFill>
                <a:effectLst/>
              </a:rPr>
              <a:t>Long article on IUPAP and gender balance in </a:t>
            </a:r>
          </a:p>
          <a:p>
            <a:r>
              <a:rPr lang="en-GB" b="1" i="0" dirty="0">
                <a:solidFill>
                  <a:srgbClr val="283C46"/>
                </a:solidFill>
                <a:effectLst/>
              </a:rPr>
              <a:t>Le Science </a:t>
            </a:r>
            <a:r>
              <a:rPr lang="en-GB" i="0" dirty="0">
                <a:solidFill>
                  <a:srgbClr val="283C46"/>
                </a:solidFill>
                <a:effectLst/>
              </a:rPr>
              <a:t>(Italian edition of Sci. American)</a:t>
            </a:r>
          </a:p>
          <a:p>
            <a:endParaRPr lang="en-GB" dirty="0">
              <a:solidFill>
                <a:srgbClr val="283C46"/>
              </a:solidFill>
            </a:endParaRPr>
          </a:p>
          <a:p>
            <a:r>
              <a:rPr lang="en-GB" i="0" dirty="0">
                <a:solidFill>
                  <a:srgbClr val="283C46"/>
                </a:solidFill>
                <a:effectLst/>
              </a:rPr>
              <a:t>Laura Greene, Samia Chadour, Toni Palmer, </a:t>
            </a:r>
          </a:p>
          <a:p>
            <a:r>
              <a:rPr lang="en-GB" i="0" dirty="0">
                <a:solidFill>
                  <a:srgbClr val="283C46"/>
                </a:solidFill>
                <a:effectLst/>
              </a:rPr>
              <a:t>others,  interviewed by Italian media outlets. </a:t>
            </a:r>
          </a:p>
          <a:p>
            <a:endParaRPr lang="en-GB" dirty="0">
              <a:solidFill>
                <a:srgbClr val="283C46"/>
              </a:solidFill>
            </a:endParaRPr>
          </a:p>
          <a:p>
            <a:r>
              <a:rPr lang="en-GB" dirty="0">
                <a:solidFill>
                  <a:srgbClr val="C00000"/>
                </a:solidFill>
              </a:rPr>
              <a:t>Toni Feder (</a:t>
            </a:r>
            <a:r>
              <a:rPr lang="en-GB" b="1" dirty="0">
                <a:solidFill>
                  <a:srgbClr val="C00000"/>
                </a:solidFill>
              </a:rPr>
              <a:t>Physics Today</a:t>
            </a:r>
            <a:r>
              <a:rPr lang="en-GB" dirty="0">
                <a:solidFill>
                  <a:srgbClr val="C00000"/>
                </a:solidFill>
              </a:rPr>
              <a:t>), Laura Hiscott (</a:t>
            </a:r>
            <a:r>
              <a:rPr lang="en-GB" b="1" dirty="0">
                <a:solidFill>
                  <a:srgbClr val="C00000"/>
                </a:solidFill>
              </a:rPr>
              <a:t>Physics World</a:t>
            </a:r>
            <a:r>
              <a:rPr lang="en-GB" dirty="0">
                <a:solidFill>
                  <a:srgbClr val="C00000"/>
                </a:solidFill>
              </a:rPr>
              <a:t>), Andrea Taroni (</a:t>
            </a:r>
            <a:r>
              <a:rPr lang="en-GB" b="1" dirty="0">
                <a:solidFill>
                  <a:srgbClr val="C00000"/>
                </a:solidFill>
              </a:rPr>
              <a:t>Nature Physics</a:t>
            </a:r>
            <a:r>
              <a:rPr lang="en-GB" dirty="0">
                <a:solidFill>
                  <a:srgbClr val="C00000"/>
                </a:solidFill>
              </a:rPr>
              <a:t>) and several Italian journalists will attend the IUPAP Centenary in person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326" y="80357"/>
            <a:ext cx="812000" cy="812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41641" y="263838"/>
            <a:ext cx="1561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Parthership</a:t>
            </a:r>
            <a:r>
              <a:rPr lang="it-IT" sz="1600" dirty="0">
                <a:solidFill>
                  <a:srgbClr val="FF0000"/>
                </a:solidFill>
              </a:rPr>
              <a:t> with</a:t>
            </a:r>
          </a:p>
          <a:p>
            <a:r>
              <a:rPr lang="it-IT" sz="1600" dirty="0">
                <a:solidFill>
                  <a:srgbClr val="FF0000"/>
                </a:solidFill>
              </a:rPr>
              <a:t>SISSA </a:t>
            </a:r>
            <a:r>
              <a:rPr lang="it-IT" sz="1600" dirty="0" err="1">
                <a:solidFill>
                  <a:srgbClr val="FF0000"/>
                </a:solidFill>
              </a:rPr>
              <a:t>MediaLab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26" name="Picture 2" descr="Federica Sgorbissa - Communication and press officer - Sissa MEDIALAB |  LinkedIn">
            <a:extLst>
              <a:ext uri="{FF2B5EF4-FFF2-40B4-BE49-F238E27FC236}">
                <a16:creationId xmlns:a16="http://schemas.microsoft.com/office/drawing/2014/main" id="{D5029F09-AA4F-C24C-8230-AF2B908FF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091" y="848613"/>
            <a:ext cx="1431381" cy="143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7B88D2-C6AF-7A40-9389-81B5155F3FBD}"/>
              </a:ext>
            </a:extLst>
          </p:cNvPr>
          <p:cNvSpPr txBox="1"/>
          <p:nvPr/>
        </p:nvSpPr>
        <p:spPr>
          <a:xfrm>
            <a:off x="7427280" y="2270449"/>
            <a:ext cx="15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rgbClr val="FF0000"/>
                </a:solidFill>
              </a:rPr>
              <a:t>Federica Sgorbissa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0DDC4D-CD36-3F48-9212-53BFAF9AD635}"/>
              </a:ext>
            </a:extLst>
          </p:cNvPr>
          <p:cNvSpPr/>
          <p:nvPr/>
        </p:nvSpPr>
        <p:spPr>
          <a:xfrm>
            <a:off x="7404129" y="194004"/>
            <a:ext cx="1576071" cy="2384222"/>
          </a:xfrm>
          <a:prstGeom prst="rect">
            <a:avLst/>
          </a:prstGeom>
          <a:noFill/>
          <a:ln w="412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28C730E-875B-B045-8277-E4AEF303E7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" b="13813"/>
          <a:stretch/>
        </p:blipFill>
        <p:spPr bwMode="auto">
          <a:xfrm>
            <a:off x="4801206" y="1398001"/>
            <a:ext cx="2404996" cy="331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431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Centenary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12579" y="1341264"/>
            <a:ext cx="9131421" cy="13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4" name="Picture 4">
            <a:extLst>
              <a:ext uri="{FF2B5EF4-FFF2-40B4-BE49-F238E27FC236}">
                <a16:creationId xmlns:a16="http://schemas.microsoft.com/office/drawing/2014/main" id="{AD5B3FDD-10D6-9F4F-AB44-094BFC8AF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14" y="797722"/>
            <a:ext cx="3983603" cy="468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F746E85F-8F4A-3640-8FCA-C2394E221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00" y="2273813"/>
            <a:ext cx="2336812" cy="311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C16907DE-76F0-F041-ADE0-6969BACDB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925" y="1161389"/>
            <a:ext cx="3181669" cy="41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>
            <a:extLst>
              <a:ext uri="{FF2B5EF4-FFF2-40B4-BE49-F238E27FC236}">
                <a16:creationId xmlns:a16="http://schemas.microsoft.com/office/drawing/2014/main" id="{F6758560-E87F-D24F-8163-157F32B8B858}"/>
              </a:ext>
            </a:extLst>
          </p:cNvPr>
          <p:cNvSpPr/>
          <p:nvPr/>
        </p:nvSpPr>
        <p:spPr>
          <a:xfrm>
            <a:off x="2951201" y="3204808"/>
            <a:ext cx="2266906" cy="130951"/>
          </a:xfrm>
          <a:custGeom>
            <a:avLst/>
            <a:gdLst>
              <a:gd name="connsiteX0" fmla="*/ 0 w 2257063"/>
              <a:gd name="connsiteY0" fmla="*/ 261976 h 261976"/>
              <a:gd name="connsiteX1" fmla="*/ 671332 w 2257063"/>
              <a:gd name="connsiteY1" fmla="*/ 42057 h 261976"/>
              <a:gd name="connsiteX2" fmla="*/ 1342663 w 2257063"/>
              <a:gd name="connsiteY2" fmla="*/ 7333 h 261976"/>
              <a:gd name="connsiteX3" fmla="*/ 2257063 w 2257063"/>
              <a:gd name="connsiteY3" fmla="*/ 134655 h 261976"/>
              <a:gd name="connsiteX4" fmla="*/ 2257063 w 2257063"/>
              <a:gd name="connsiteY4" fmla="*/ 134655 h 26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7063" h="261976">
                <a:moveTo>
                  <a:pt x="0" y="261976"/>
                </a:moveTo>
                <a:cubicBezTo>
                  <a:pt x="223777" y="173236"/>
                  <a:pt x="447555" y="84497"/>
                  <a:pt x="671332" y="42057"/>
                </a:cubicBezTo>
                <a:cubicBezTo>
                  <a:pt x="895109" y="-383"/>
                  <a:pt x="1078375" y="-8100"/>
                  <a:pt x="1342663" y="7333"/>
                </a:cubicBezTo>
                <a:cubicBezTo>
                  <a:pt x="1606952" y="22766"/>
                  <a:pt x="2257063" y="134655"/>
                  <a:pt x="2257063" y="134655"/>
                </a:cubicBezTo>
                <a:lnTo>
                  <a:pt x="2257063" y="134655"/>
                </a:lnTo>
              </a:path>
            </a:pathLst>
          </a:custGeom>
          <a:noFill/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20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71792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especially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Chairs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834" r="21192"/>
          <a:stretch/>
        </p:blipFill>
        <p:spPr>
          <a:xfrm>
            <a:off x="7607033" y="-30185"/>
            <a:ext cx="1419492" cy="1371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3609" y="1740578"/>
            <a:ext cx="802628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Please</a:t>
            </a:r>
            <a:r>
              <a:rPr lang="it-IT" sz="2000" dirty="0"/>
              <a:t> </a:t>
            </a:r>
            <a:r>
              <a:rPr lang="it-IT" sz="2000" dirty="0" err="1"/>
              <a:t>send</a:t>
            </a:r>
            <a:r>
              <a:rPr lang="it-IT" sz="2000" dirty="0"/>
              <a:t> </a:t>
            </a:r>
            <a:r>
              <a:rPr lang="it-IT" sz="2000" dirty="0" err="1"/>
              <a:t>us</a:t>
            </a:r>
            <a:r>
              <a:rPr lang="it-IT" sz="2000" dirty="0"/>
              <a:t> (to </a:t>
            </a:r>
            <a:r>
              <a:rPr lang="it-IT" sz="2000" b="1" dirty="0" err="1"/>
              <a:t>communication@iupap.org</a:t>
            </a:r>
            <a:r>
              <a:rPr lang="it-IT" sz="2000" dirty="0"/>
              <a:t>):</a:t>
            </a:r>
          </a:p>
          <a:p>
            <a:r>
              <a:rPr lang="it-IT" sz="2000" dirty="0"/>
              <a:t>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Newsworthy</a:t>
            </a:r>
            <a:r>
              <a:rPr lang="it-IT" sz="2000" dirty="0"/>
              <a:t> </a:t>
            </a:r>
            <a:r>
              <a:rPr lang="it-IT" sz="2000" dirty="0" err="1"/>
              <a:t>updates</a:t>
            </a:r>
            <a:r>
              <a:rPr lang="it-IT" sz="2000" dirty="0"/>
              <a:t> from </a:t>
            </a:r>
            <a:r>
              <a:rPr lang="it-IT" sz="2000" dirty="0" err="1"/>
              <a:t>Commissions</a:t>
            </a:r>
            <a:r>
              <a:rPr lang="it-IT" sz="2000" dirty="0"/>
              <a:t> / AC / WG</a:t>
            </a:r>
          </a:p>
          <a:p>
            <a:pPr marL="800100" lvl="1" indent="-342900">
              <a:buFont typeface="Wingdings" charset="2"/>
              <a:buChar char="ü"/>
            </a:pPr>
            <a:endParaRPr lang="it-IT" sz="2000" dirty="0"/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Early</a:t>
            </a:r>
            <a:r>
              <a:rPr lang="it-IT" sz="2000" dirty="0"/>
              <a:t> Career Scientist </a:t>
            </a:r>
            <a:r>
              <a:rPr lang="it-IT" sz="2000" dirty="0" err="1"/>
              <a:t>Prize</a:t>
            </a:r>
            <a:r>
              <a:rPr lang="it-IT" sz="2000" dirty="0"/>
              <a:t> winner information (and </a:t>
            </a:r>
            <a:r>
              <a:rPr lang="it-IT" sz="2000" dirty="0" err="1"/>
              <a:t>other</a:t>
            </a:r>
            <a:r>
              <a:rPr lang="it-IT" sz="2000" dirty="0"/>
              <a:t> awards)</a:t>
            </a:r>
          </a:p>
          <a:p>
            <a:pPr marL="800100" lvl="1" indent="-342900">
              <a:buFont typeface="Wingdings" charset="2"/>
              <a:buChar char="ü"/>
            </a:pPr>
            <a:endParaRPr lang="it-IT" sz="2000" dirty="0"/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suggestions</a:t>
            </a:r>
            <a:r>
              <a:rPr lang="it-IT" sz="2000" dirty="0"/>
              <a:t> to </a:t>
            </a:r>
            <a:r>
              <a:rPr lang="it-IT" sz="2000" dirty="0" err="1"/>
              <a:t>improve</a:t>
            </a:r>
            <a:r>
              <a:rPr lang="it-IT" sz="2000" dirty="0"/>
              <a:t> the </a:t>
            </a:r>
            <a:r>
              <a:rPr lang="it-IT" sz="2000" dirty="0" err="1"/>
              <a:t>communication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 err="1"/>
              <a:t>Please</a:t>
            </a:r>
            <a:r>
              <a:rPr lang="it-IT" sz="2000" dirty="0"/>
              <a:t> help </a:t>
            </a:r>
            <a:r>
              <a:rPr lang="it-IT" sz="2000" dirty="0" err="1"/>
              <a:t>us</a:t>
            </a:r>
            <a:r>
              <a:rPr lang="it-IT" sz="2000" dirty="0"/>
              <a:t> sharing news on social media and </a:t>
            </a:r>
            <a:r>
              <a:rPr lang="it-IT" sz="2000" dirty="0" err="1"/>
              <a:t>involving</a:t>
            </a:r>
            <a:r>
              <a:rPr lang="it-IT" sz="2000" dirty="0"/>
              <a:t> </a:t>
            </a:r>
            <a:r>
              <a:rPr lang="it-IT" sz="2000" dirty="0" err="1"/>
              <a:t>local</a:t>
            </a:r>
            <a:r>
              <a:rPr lang="it-IT" sz="2000" dirty="0"/>
              <a:t> </a:t>
            </a:r>
            <a:r>
              <a:rPr lang="it-IT" sz="2000" dirty="0" err="1"/>
              <a:t>communication</a:t>
            </a:r>
            <a:r>
              <a:rPr lang="it-IT" sz="2000" dirty="0"/>
              <a:t> </a:t>
            </a:r>
            <a:r>
              <a:rPr lang="it-IT" sz="2000" dirty="0" err="1"/>
              <a:t>officers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relevant</a:t>
            </a:r>
            <a:endParaRPr lang="it-IT" sz="20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234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708" y="1519772"/>
            <a:ext cx="853633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 dirty="0"/>
              <a:t>“</a:t>
            </a:r>
            <a:r>
              <a:rPr lang="it-IT" sz="2000" i="1" dirty="0" err="1"/>
              <a:t>Outreach</a:t>
            </a:r>
            <a:r>
              <a:rPr lang="it-IT" sz="2000" i="1" dirty="0"/>
              <a:t> </a:t>
            </a:r>
            <a:r>
              <a:rPr lang="it-IT" sz="2000" i="1" dirty="0" err="1"/>
              <a:t>committee</a:t>
            </a:r>
            <a:r>
              <a:rPr lang="it-IT" sz="2000" i="1" dirty="0"/>
              <a:t>” (GA 2021)</a:t>
            </a:r>
          </a:p>
          <a:p>
            <a:r>
              <a:rPr lang="it-IT" sz="2000" dirty="0"/>
              <a:t>Laura Greene, Paola </a:t>
            </a:r>
            <a:r>
              <a:rPr lang="it-IT" sz="2000" dirty="0" err="1"/>
              <a:t>Rodari</a:t>
            </a:r>
            <a:r>
              <a:rPr lang="it-IT" sz="2000" dirty="0"/>
              <a:t>, Silvina Ponce Dawson, Monica Pepe-</a:t>
            </a:r>
            <a:r>
              <a:rPr lang="it-IT" sz="2000" dirty="0" err="1"/>
              <a:t>Altarelli</a:t>
            </a:r>
            <a:r>
              <a:rPr lang="it-IT" sz="2000" dirty="0"/>
              <a:t>, Sandro </a:t>
            </a:r>
            <a:r>
              <a:rPr lang="it-IT" sz="2000" dirty="0" err="1"/>
              <a:t>Scandolo</a:t>
            </a:r>
            <a:r>
              <a:rPr lang="it-IT" sz="2000" dirty="0"/>
              <a:t> </a:t>
            </a:r>
          </a:p>
          <a:p>
            <a:endParaRPr lang="it-IT" sz="2000" dirty="0"/>
          </a:p>
          <a:p>
            <a:r>
              <a:rPr lang="it-IT" sz="2000" i="1" dirty="0"/>
              <a:t>Trieste </a:t>
            </a:r>
            <a:r>
              <a:rPr lang="it-IT" sz="2000" i="1" dirty="0" err="1"/>
              <a:t>communication</a:t>
            </a:r>
            <a:r>
              <a:rPr lang="it-IT" sz="2000" i="1" dirty="0"/>
              <a:t> team</a:t>
            </a:r>
          </a:p>
          <a:p>
            <a:r>
              <a:rPr lang="it-IT" sz="2000" b="1" dirty="0"/>
              <a:t>Francesca Zavino</a:t>
            </a:r>
            <a:r>
              <a:rPr lang="it-IT" sz="2000" dirty="0"/>
              <a:t>, Federica Sgorbissa (SISSA </a:t>
            </a:r>
            <a:r>
              <a:rPr lang="it-IT" sz="2000" dirty="0" err="1"/>
              <a:t>MediaLab</a:t>
            </a:r>
            <a:r>
              <a:rPr lang="it-IT" sz="2000" dirty="0"/>
              <a:t>, for </a:t>
            </a:r>
            <a:r>
              <a:rPr lang="it-IT" sz="2000" dirty="0" err="1"/>
              <a:t>Centenary</a:t>
            </a:r>
            <a:r>
              <a:rPr lang="it-IT" sz="2000" dirty="0"/>
              <a:t>), Paola Rodari, Sandro Scandolo</a:t>
            </a:r>
          </a:p>
          <a:p>
            <a:endParaRPr lang="it-IT" sz="2000" dirty="0"/>
          </a:p>
          <a:p>
            <a:r>
              <a:rPr lang="it-IT" sz="2000" dirty="0"/>
              <a:t>A special thanks to </a:t>
            </a:r>
            <a:r>
              <a:rPr lang="it-IT" sz="2000" b="1" dirty="0"/>
              <a:t>Hari </a:t>
            </a:r>
            <a:r>
              <a:rPr lang="it-IT" sz="2000" b="1" dirty="0" err="1"/>
              <a:t>Haran</a:t>
            </a:r>
            <a:r>
              <a:rPr lang="it-IT" sz="2000" b="1" dirty="0"/>
              <a:t> </a:t>
            </a:r>
            <a:r>
              <a:rPr lang="it-IT" sz="2000" dirty="0"/>
              <a:t>(GRAPES-3 </a:t>
            </a:r>
            <a:r>
              <a:rPr lang="it-IT" sz="2000" dirty="0" err="1"/>
              <a:t>experiment</a:t>
            </a:r>
            <a:r>
              <a:rPr lang="it-IT" sz="2000" dirty="0"/>
              <a:t>, Tata </a:t>
            </a:r>
            <a:r>
              <a:rPr lang="it-IT" sz="2000" dirty="0" err="1"/>
              <a:t>Institute</a:t>
            </a:r>
            <a:r>
              <a:rPr lang="it-IT" sz="2000" dirty="0"/>
              <a:t> of </a:t>
            </a:r>
            <a:r>
              <a:rPr lang="it-IT" sz="2000" dirty="0" err="1"/>
              <a:t>Fundamental</a:t>
            </a:r>
            <a:r>
              <a:rPr lang="it-IT" sz="2000" dirty="0"/>
              <a:t> </a:t>
            </a:r>
            <a:r>
              <a:rPr lang="it-IT" sz="2000" dirty="0" err="1"/>
              <a:t>Research</a:t>
            </a:r>
            <a:r>
              <a:rPr lang="it-IT" sz="2000" dirty="0"/>
              <a:t>)</a:t>
            </a:r>
          </a:p>
          <a:p>
            <a:endParaRPr lang="it-IT" sz="2000" dirty="0"/>
          </a:p>
          <a:p>
            <a:r>
              <a:rPr lang="it-IT" sz="2800" b="1" dirty="0"/>
              <a:t>communication@iupap.org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Who’s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83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388</Words>
  <Application>Microsoft Macintosh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Microsoft Office User</cp:lastModifiedBy>
  <cp:revision>28</cp:revision>
  <dcterms:created xsi:type="dcterms:W3CDTF">2022-01-27T13:40:21Z</dcterms:created>
  <dcterms:modified xsi:type="dcterms:W3CDTF">2022-07-06T15:48:21Z</dcterms:modified>
</cp:coreProperties>
</file>