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8D8CD-1B79-4A71-9129-33C95A30A089}" type="datetimeFigureOut">
              <a:rPr lang="en-ZA" smtClean="0"/>
              <a:t>06 Jul 2022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85C56-01D1-4CE7-B90C-181560F1A2F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7836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EDFAF-D4B8-40B7-9527-B40360E10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E7FA02-A195-4AEB-A7C4-A22FC78040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44CD5-E81C-47FA-BEBC-34D7BC5EE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5C4E-A45E-4468-9656-EC69EBDFD505}" type="datetime1">
              <a:rPr lang="en-ZA" smtClean="0"/>
              <a:t>06 Jul 2022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568F-F1B7-4724-AA38-55DFCB50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C2F93-828B-4503-B72F-16DD6692D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344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3DEE9-60F1-4AD3-B950-28A7E04ED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561F-213C-4F6E-8745-6E7CA2D68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EBFB4-8350-43AD-A445-93C41F50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E7B7-E8AA-4348-8D31-7ACAB33CD74B}" type="datetime1">
              <a:rPr lang="en-ZA" smtClean="0"/>
              <a:t>06 Jul 2022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A0BB9-AA01-43B2-8740-82BA740CA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47D1F-0A0A-426A-91B9-EB571B066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268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584F26-A8FF-48EE-AEC5-300AE2563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491E1-1045-4802-9C42-7C7B94C5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14F41-A149-4391-8F0B-76B2BA50D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CC03-B08C-4B83-978D-3294F035BA76}" type="datetime1">
              <a:rPr lang="en-ZA" smtClean="0"/>
              <a:t>06 Jul 2022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150A3-4946-4A10-A3F5-806962964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4D141-FA29-47D4-B432-3BEDFEF6F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365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59AD0-7533-48BA-BAC5-97826C96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31E45-4E84-48AA-9303-2129B8EB4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21A71-81F9-4C5C-A52D-0BC41845B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92F1-ECAD-4E88-ACFE-2BC8E6A94374}" type="datetime1">
              <a:rPr lang="en-ZA" smtClean="0"/>
              <a:t>06 Jul 2022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0F60A-4BC9-4F21-996E-8EC41E9DE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E6097-9EE8-4456-934B-F87719F8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287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846C4-0EFC-44EC-A17C-B9691A2E1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B7ECC-1409-4A0D-B320-4987056BA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9AAD7-120D-4FDF-A479-50D6633D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3309-5DCF-4CA6-818F-2CAD72871FF8}" type="datetime1">
              <a:rPr lang="en-ZA" smtClean="0"/>
              <a:t>06 Jul 2022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07993-CA21-4D8D-A664-6175371A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14EA2-CAFA-436F-93E6-F2A12CDB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3117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F752-478D-4FF1-97CF-F0C89BC5A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EFF1B-BBFD-4F41-A582-7B6BF09D94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7BA5C-6D38-4659-A531-EC9938F81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79F2E-D79E-4CD8-85BB-9BBD3E0E1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C892-38ED-40EC-9332-0EF214EA594C}" type="datetime1">
              <a:rPr lang="en-ZA" smtClean="0"/>
              <a:t>06 Jul 2022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18026-88ED-43D1-AE2F-0C15357E2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4874F-029A-4592-A528-52785ED23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200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F2505-CBF6-462E-8798-9E6D86FF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0AD41-17FD-4A2D-BCDB-16BD650B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0E6E70-BB1E-4C75-A429-436D5EA78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7C4766-63BD-477A-84CE-9F62EC30E0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721722-2BD2-46A8-9BE8-32285BED5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C945DF-5D35-4E42-A3B4-2AD8248CB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454B-306C-4B11-AE9C-0F28B81CF856}" type="datetime1">
              <a:rPr lang="en-ZA" smtClean="0"/>
              <a:t>06 Jul 2022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12B421-C45A-4856-89EF-D4CFACFEF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D41F99-DAC2-4143-8872-2E003C0A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668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D335F-E3EF-4395-A940-A09B29378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6B38E-3FDA-4AE1-A3A7-7DC312BB1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7539-5379-41CF-8339-0F7871B7907F}" type="datetime1">
              <a:rPr lang="en-ZA" smtClean="0"/>
              <a:t>06 Jul 2022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6EF5E2-8440-458A-B669-7A542F0D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5F73D1-24D1-4AD8-95FA-81DB2A1D1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456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BFD6A9-3E99-4F91-A258-E8338052F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96F9-41A8-42C7-9E76-DA2888B26C91}" type="datetime1">
              <a:rPr lang="en-ZA" smtClean="0"/>
              <a:t>06 Jul 2022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ABB1E8-95DE-422F-B33D-7879578DD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2499E-E221-4ADB-9614-3863A508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0919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F308-6F14-46FB-BA0D-76A8CF88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A85AF-5030-4851-9A90-9B4A7233F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68439E-7DE0-4F61-88B3-ACB623AFE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E5206-DF86-474B-86A1-B87F39E34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A90EB-D2F7-4156-A296-B743E38ADB06}" type="datetime1">
              <a:rPr lang="en-ZA" smtClean="0"/>
              <a:t>06 Jul 2022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EFCF7-BA20-4C77-BCEE-8C3494FC1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D52E5-76BA-4B43-B0A2-000DEF06E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700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13270-6825-446D-BE7A-682513899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AC898-11F6-43B8-9F8E-37303A1CF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6370F-7516-4DB2-A423-01574B7AA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9F63F-5B5D-4DA5-86B4-DC99C074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95F9-F507-4A81-AC69-5747DF628B03}" type="datetime1">
              <a:rPr lang="en-ZA" smtClean="0"/>
              <a:t>06 Jul 2022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0F65A-69DA-4944-A210-0271EBE85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A8B08-AF58-44F5-BF5A-FA396601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7215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7A43CF-DC9C-4D11-987C-516FFE9D4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47C79-CDE8-4204-B419-BE3766E87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92923-D554-4A8F-839F-737A6EDAA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4C95-2453-4ACA-9C85-BB73BB7A8BA4}" type="datetime1">
              <a:rPr lang="en-ZA" smtClean="0"/>
              <a:t>06 Jul 2022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628B4-F13B-4BEA-803E-E3D429183E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79D84-637A-4323-BF07-45098A7232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1469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op.org/strategy/physics-climate-change-sustainability/global-green-econom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wmo.int/doc_num.php?explnum_id=11178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4A376-A707-4080-907B-8D61E2F7BA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Proposal WG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Physics and the Green Economy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CFE32-A69B-4ED9-8CD8-BA2C898D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0891"/>
            <a:ext cx="9144000" cy="855000"/>
          </a:xfrm>
        </p:spPr>
        <p:txBody>
          <a:bodyPr/>
          <a:lstStyle/>
          <a:p>
            <a:r>
              <a:rPr lang="en-US" dirty="0"/>
              <a:t>Nithaya Chetty and Igle Gledhill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381624-C44F-4215-B2D0-1FFB823464BC}"/>
              </a:ext>
            </a:extLst>
          </p:cNvPr>
          <p:cNvSpPr txBox="1"/>
          <p:nvPr/>
        </p:nvSpPr>
        <p:spPr>
          <a:xfrm>
            <a:off x="8088198" y="5869640"/>
            <a:ext cx="3713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IUPAP EC&amp;CC July 2022</a:t>
            </a:r>
            <a:endParaRPr lang="en-ZA" dirty="0"/>
          </a:p>
        </p:txBody>
      </p:sp>
      <p:pic>
        <p:nvPicPr>
          <p:cNvPr id="7" name="Picture 2" descr="Promotional Material &amp;amp; Souvenirs - IUPAP: The International Union of Pure  and Applied Physics">
            <a:extLst>
              <a:ext uri="{FF2B5EF4-FFF2-40B4-BE49-F238E27FC236}">
                <a16:creationId xmlns:a16="http://schemas.microsoft.com/office/drawing/2014/main" id="{81A7B182-CA1F-4672-A7ED-2A1A7B975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88198" y="156435"/>
            <a:ext cx="3600000" cy="17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663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0752-2E5B-4C28-BEA0-6DBA1D00E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93187-823A-40E6-B1AF-8F86B7CA4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966"/>
            <a:ext cx="10515600" cy="4746997"/>
          </a:xfrm>
        </p:spPr>
        <p:txBody>
          <a:bodyPr>
            <a:normAutofit fontScale="77500" lnSpcReduction="20000"/>
          </a:bodyPr>
          <a:lstStyle/>
          <a:p>
            <a:r>
              <a:rPr lang="en-ZA" dirty="0"/>
              <a:t>Issues around climate change, energy security, sustainability, the environment, poverty, inequality, etc are set to grow in the coming years</a:t>
            </a:r>
          </a:p>
          <a:p>
            <a:pPr lvl="1"/>
            <a:r>
              <a:rPr lang="en-ZA" dirty="0"/>
              <a:t>Requires a Global Effort</a:t>
            </a:r>
          </a:p>
          <a:p>
            <a:pPr lvl="1"/>
            <a:r>
              <a:rPr lang="en-ZA" dirty="0"/>
              <a:t>An important contribution to IYBSSD</a:t>
            </a:r>
          </a:p>
          <a:p>
            <a:pPr lvl="1"/>
            <a:r>
              <a:rPr lang="en-ZA" sz="2500" dirty="0"/>
              <a:t>See </a:t>
            </a:r>
            <a:r>
              <a:rPr lang="en-ZA" sz="25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https://www.iop.org/strategy/physics-climate-change-sustainability/global-green-economy</a:t>
            </a:r>
            <a:br>
              <a:rPr lang="en-ZA" sz="25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ZA" sz="2500" dirty="0"/>
          </a:p>
          <a:p>
            <a:r>
              <a:rPr lang="en-ZA" dirty="0"/>
              <a:t>This is a multidisciplinary endeavour</a:t>
            </a:r>
          </a:p>
          <a:p>
            <a:pPr lvl="1"/>
            <a:r>
              <a:rPr lang="en-ZA" dirty="0"/>
              <a:t>Basics sciences, e.g. physics, chemistry, maths, computing, etc</a:t>
            </a:r>
          </a:p>
          <a:p>
            <a:pPr lvl="1"/>
            <a:r>
              <a:rPr lang="en-ZA" dirty="0"/>
              <a:t>Engineering</a:t>
            </a:r>
          </a:p>
          <a:p>
            <a:pPr lvl="1"/>
            <a:r>
              <a:rPr lang="en-ZA" dirty="0"/>
              <a:t>Human and Social Sciences, Law, Health Sciences</a:t>
            </a:r>
          </a:p>
          <a:p>
            <a:r>
              <a:rPr lang="en-ZA" dirty="0"/>
              <a:t>Also fraught with political influences</a:t>
            </a:r>
          </a:p>
          <a:p>
            <a:pPr lvl="1"/>
            <a:r>
              <a:rPr lang="en-ZA" dirty="0"/>
              <a:t>Differentiate between academic discourse and political discourse</a:t>
            </a:r>
          </a:p>
          <a:p>
            <a:pPr lvl="1"/>
            <a:r>
              <a:rPr lang="en-ZA" dirty="0"/>
              <a:t>Distinguish between Climate Action and Climate Activism</a:t>
            </a:r>
          </a:p>
          <a:p>
            <a:r>
              <a:rPr lang="en-ZA" dirty="0" err="1"/>
              <a:t>Syukuro</a:t>
            </a:r>
            <a:r>
              <a:rPr lang="en-ZA" dirty="0"/>
              <a:t> Manabe, Klaus </a:t>
            </a:r>
            <a:r>
              <a:rPr lang="en-ZA" dirty="0" err="1"/>
              <a:t>Hasselmann</a:t>
            </a:r>
            <a:r>
              <a:rPr lang="en-ZA" dirty="0"/>
              <a:t> and Giorgio </a:t>
            </a:r>
            <a:r>
              <a:rPr lang="en-ZA" dirty="0" err="1"/>
              <a:t>Parisi</a:t>
            </a:r>
            <a:r>
              <a:rPr lang="en-ZA" dirty="0"/>
              <a:t> awarded 2021 Nobel Prize in Physics</a:t>
            </a:r>
          </a:p>
          <a:p>
            <a:pPr lvl="1"/>
            <a:r>
              <a:rPr lang="en-ZA" dirty="0"/>
              <a:t>Provided the basis for current climate models and helped sound an early alarm on human-caused climate change.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14B926-5E3E-4424-9B18-7E286F845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2</a:t>
            </a:fld>
            <a:endParaRPr lang="en-ZA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5FEAE58-B983-410E-9799-F7B6E19EB98C}"/>
              </a:ext>
            </a:extLst>
          </p:cNvPr>
          <p:cNvSpPr/>
          <p:nvPr/>
        </p:nvSpPr>
        <p:spPr>
          <a:xfrm>
            <a:off x="6673174" y="362187"/>
            <a:ext cx="5252937" cy="2470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What DISTINCT role should IUPAP be playing?</a:t>
            </a:r>
          </a:p>
          <a:p>
            <a:pPr algn="ctr"/>
            <a:r>
              <a:rPr lang="en-ZA" dirty="0"/>
              <a:t>- that  others, such as IPCC, are not already playing</a:t>
            </a:r>
          </a:p>
        </p:txBody>
      </p:sp>
    </p:spTree>
    <p:extLst>
      <p:ext uri="{BB962C8B-B14F-4D97-AF65-F5344CB8AC3E}">
        <p14:creationId xmlns:p14="http://schemas.microsoft.com/office/powerpoint/2010/main" val="6157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BA234-4B39-43F1-8CB6-07153020B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507D4-B77A-49CE-AB4D-97077D970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7657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ZA" dirty="0"/>
              <a:t>Working Group on Physics and the Green Economy</a:t>
            </a:r>
          </a:p>
          <a:p>
            <a:pPr lvl="1"/>
            <a:r>
              <a:rPr lang="en-ZA" dirty="0"/>
              <a:t>Identify, facilitate, grow, inspire, promote, encourage, discuss, debate, etc., the </a:t>
            </a:r>
            <a:r>
              <a:rPr lang="en-ZA" dirty="0">
                <a:highlight>
                  <a:srgbClr val="FFFF00"/>
                </a:highlight>
              </a:rPr>
              <a:t>unique</a:t>
            </a:r>
            <a:r>
              <a:rPr lang="en-ZA" dirty="0"/>
              <a:t> role that physics is and should be playing in this area	</a:t>
            </a:r>
          </a:p>
          <a:p>
            <a:pPr lvl="1"/>
            <a:r>
              <a:rPr lang="en-ZA" dirty="0"/>
              <a:t>Entrench an evidence-based approach to responses to climate change studies</a:t>
            </a:r>
          </a:p>
          <a:p>
            <a:pPr lvl="1"/>
            <a:r>
              <a:rPr lang="en-ZA" dirty="0"/>
              <a:t>Establish a strong bridge between physics and the broad international public on these topics</a:t>
            </a:r>
          </a:p>
          <a:p>
            <a:pPr lvl="1"/>
            <a:r>
              <a:rPr lang="en-ZA" dirty="0"/>
              <a:t>Suggest and encourage ways of incorporating Green Economy thinking in university curricula and postgraduate topics</a:t>
            </a:r>
          </a:p>
          <a:p>
            <a:r>
              <a:rPr lang="en-ZA" dirty="0"/>
              <a:t>Composition</a:t>
            </a:r>
          </a:p>
          <a:p>
            <a:pPr lvl="1"/>
            <a:r>
              <a:rPr lang="en-ZA" dirty="0"/>
              <a:t>Chaired by one of the recent Nobel Prize winners</a:t>
            </a:r>
          </a:p>
          <a:p>
            <a:pPr lvl="1"/>
            <a:r>
              <a:rPr lang="en-ZA" dirty="0"/>
              <a:t>Comprising other two Nobel Prize winners plus 12 other champions, physicists and other climatology experts drawn from across the world</a:t>
            </a:r>
          </a:p>
          <a:p>
            <a:r>
              <a:rPr lang="en-ZA" dirty="0"/>
              <a:t>The WG is tasked to propose to EC a programme of activities for itself</a:t>
            </a:r>
          </a:p>
          <a:p>
            <a:pPr lvl="1"/>
            <a:r>
              <a:rPr lang="en-ZA" dirty="0"/>
              <a:t>Advise Executive Council on actions to be taken, work to be done, statements to be issued</a:t>
            </a:r>
          </a:p>
          <a:p>
            <a:pPr lvl="1"/>
            <a:r>
              <a:rPr lang="en-ZA" dirty="0"/>
              <a:t>At least one major conference on Physics and the Green Economy over the next 3 years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093B8-8810-4339-854F-E9BA5F699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3</a:t>
            </a:fld>
            <a:endParaRPr lang="en-Z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151B8F-CC58-497F-BB8C-731EE07C1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037" y="259660"/>
            <a:ext cx="4568797" cy="22346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E98F6F-A32E-46FB-B9A0-8E3111C21634}"/>
              </a:ext>
            </a:extLst>
          </p:cNvPr>
          <p:cNvSpPr txBox="1"/>
          <p:nvPr/>
        </p:nvSpPr>
        <p:spPr>
          <a:xfrm>
            <a:off x="5535351" y="66636"/>
            <a:ext cx="64924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900" dirty="0"/>
              <a:t>World Meteorological Organisation, State of the Global Climate 2021, 2020 </a:t>
            </a:r>
            <a:r>
              <a:rPr lang="en-ZA" sz="900" dirty="0">
                <a:hlinkClick r:id="rId3"/>
              </a:rPr>
              <a:t>https://library.wmo.int/doc_num.php?explnum_id=11178</a:t>
            </a:r>
            <a:r>
              <a:rPr lang="en-ZA" sz="9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6462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5253</TotalTime>
  <Words>365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Proposal WG  Physics and the Green Economy</vt:lpstr>
      <vt:lpstr>Key points</vt:lpstr>
      <vt:lpstr>Proposal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Membership matters</dc:title>
  <dc:creator>Nithaya Chetty</dc:creator>
  <cp:lastModifiedBy>Nithaya Chetty</cp:lastModifiedBy>
  <cp:revision>56</cp:revision>
  <dcterms:created xsi:type="dcterms:W3CDTF">2021-10-18T03:40:24Z</dcterms:created>
  <dcterms:modified xsi:type="dcterms:W3CDTF">2022-07-06T09:17:36Z</dcterms:modified>
</cp:coreProperties>
</file>