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64" r:id="rId3"/>
    <p:sldId id="270" r:id="rId4"/>
    <p:sldId id="271" r:id="rId5"/>
    <p:sldId id="272" r:id="rId6"/>
    <p:sldId id="257" r:id="rId7"/>
    <p:sldId id="258" r:id="rId8"/>
    <p:sldId id="259" r:id="rId9"/>
    <p:sldId id="287" r:id="rId10"/>
    <p:sldId id="288" r:id="rId11"/>
    <p:sldId id="278" r:id="rId12"/>
    <p:sldId id="279" r:id="rId13"/>
    <p:sldId id="260" r:id="rId14"/>
    <p:sldId id="262" r:id="rId15"/>
    <p:sldId id="289" r:id="rId16"/>
    <p:sldId id="261" r:id="rId17"/>
    <p:sldId id="290" r:id="rId18"/>
    <p:sldId id="291" r:id="rId19"/>
    <p:sldId id="282" r:id="rId20"/>
    <p:sldId id="283" r:id="rId21"/>
    <p:sldId id="293" r:id="rId22"/>
    <p:sldId id="294" r:id="rId23"/>
    <p:sldId id="273" r:id="rId24"/>
    <p:sldId id="269" r:id="rId25"/>
    <p:sldId id="292" r:id="rId26"/>
    <p:sldId id="274" r:id="rId27"/>
    <p:sldId id="275" r:id="rId28"/>
    <p:sldId id="276" r:id="rId29"/>
    <p:sldId id="284" r:id="rId30"/>
    <p:sldId id="281" r:id="rId31"/>
    <p:sldId id="266"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1pPr>
    <a:lvl2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2pPr>
    <a:lvl3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3pPr>
    <a:lvl4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4pPr>
    <a:lvl5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5pPr>
    <a:lvl6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6pPr>
    <a:lvl7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7pPr>
    <a:lvl8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8pPr>
    <a:lvl9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9pPr>
  </p:defaultTextStyle>
  <p:extLst>
    <p:ext uri="{EFAFB233-063F-42B5-8137-9DF3F51BA10A}">
      <p15:sldGuideLst xmlns:p15="http://schemas.microsoft.com/office/powerpoint/2012/main">
        <p15:guide id="1" orient="horz" pos="3072">
          <p15:clr>
            <a:srgbClr val="A4A3A4"/>
          </p15:clr>
        </p15:guide>
        <p15:guide id="2" pos="4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55"/>
    <p:restoredTop sz="93820" autoAdjust="0"/>
  </p:normalViewPr>
  <p:slideViewPr>
    <p:cSldViewPr snapToGrid="0">
      <p:cViewPr varScale="1">
        <p:scale>
          <a:sx n="70" d="100"/>
          <a:sy n="70" d="100"/>
        </p:scale>
        <p:origin x="2384" y="208"/>
      </p:cViewPr>
      <p:guideLst>
        <p:guide orient="horz" pos="3072"/>
        <p:guide pos="4096"/>
      </p:guideLst>
    </p:cSldViewPr>
  </p:slideViewPr>
  <p:notesTextViewPr>
    <p:cViewPr>
      <p:scale>
        <a:sx n="1" d="1"/>
        <a:sy n="1" d="1"/>
      </p:scale>
      <p:origin x="0" y="0"/>
    </p:cViewPr>
  </p:notesTextViewPr>
  <p:sorterViewPr>
    <p:cViewPr>
      <p:scale>
        <a:sx n="1" d="1"/>
        <a:sy n="1" d="1"/>
      </p:scale>
      <p:origin x="0" y="13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Shape 130"/>
          <p:cNvSpPr>
            <a:spLocks noGrp="1" noRot="1" noChangeAspect="1"/>
          </p:cNvSpPr>
          <p:nvPr>
            <p:ph type="sldImg"/>
          </p:nvPr>
        </p:nvSpPr>
        <p:spPr>
          <a:xfrm>
            <a:off x="1143000" y="685800"/>
            <a:ext cx="4572000" cy="3429000"/>
          </a:xfrm>
          <a:prstGeom prst="rect">
            <a:avLst/>
          </a:prstGeom>
        </p:spPr>
        <p:txBody>
          <a:bodyPr/>
          <a:lstStyle/>
          <a:p>
            <a:endParaRPr/>
          </a:p>
        </p:txBody>
      </p:sp>
      <p:sp>
        <p:nvSpPr>
          <p:cNvPr id="131" name="Shape 131"/>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229234802"/>
      </p:ext>
    </p:extLst>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Line"/>
          <p:cNvSpPr/>
          <p:nvPr/>
        </p:nvSpPr>
        <p:spPr>
          <a:xfrm>
            <a:off x="508000" y="659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Line"/>
          <p:cNvSpPr/>
          <p:nvPr/>
        </p:nvSpPr>
        <p:spPr>
          <a:xfrm>
            <a:off x="508000" y="408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Line"/>
          <p:cNvSpPr/>
          <p:nvPr/>
        </p:nvSpPr>
        <p:spPr>
          <a:xfrm flipV="1">
            <a:off x="7994302" y="45262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13"/>
          </p:nvPr>
        </p:nvSpPr>
        <p:spPr>
          <a:xfrm>
            <a:off x="508000" y="35052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17" name="Title Text"/>
          <p:cNvSpPr txBox="1">
            <a:spLocks noGrp="1"/>
          </p:cNvSpPr>
          <p:nvPr>
            <p:ph type="title"/>
          </p:nvPr>
        </p:nvSpPr>
        <p:spPr>
          <a:xfrm>
            <a:off x="508000" y="4140200"/>
            <a:ext cx="7200900" cy="2413000"/>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8280400" y="4140200"/>
            <a:ext cx="4241800" cy="2413000"/>
          </a:xfrm>
          <a:prstGeom prst="rect">
            <a:avLst/>
          </a:prstGeom>
        </p:spPr>
        <p:txBody>
          <a:bodyPr/>
          <a:lstStyle>
            <a:lvl1pPr marL="0" indent="0">
              <a:spcBef>
                <a:spcPts val="0"/>
              </a:spcBef>
              <a:buClrTx/>
              <a:buSzTx/>
              <a:buFontTx/>
              <a:buNone/>
              <a:defRPr sz="3000">
                <a:solidFill>
                  <a:srgbClr val="0061FE"/>
                </a:solidFill>
              </a:defRPr>
            </a:lvl1pPr>
            <a:lvl2pPr marL="0" indent="0">
              <a:spcBef>
                <a:spcPts val="0"/>
              </a:spcBef>
              <a:buClrTx/>
              <a:buSzTx/>
              <a:buFontTx/>
              <a:buNone/>
              <a:defRPr sz="3000">
                <a:solidFill>
                  <a:srgbClr val="0061FE"/>
                </a:solidFill>
              </a:defRPr>
            </a:lvl2pPr>
            <a:lvl3pPr marL="0" indent="0">
              <a:spcBef>
                <a:spcPts val="0"/>
              </a:spcBef>
              <a:buClrTx/>
              <a:buSzTx/>
              <a:buFontTx/>
              <a:buNone/>
              <a:defRPr sz="3000">
                <a:solidFill>
                  <a:srgbClr val="0061FE"/>
                </a:solidFill>
              </a:defRPr>
            </a:lvl3pPr>
            <a:lvl4pPr marL="0" indent="0">
              <a:spcBef>
                <a:spcPts val="0"/>
              </a:spcBef>
              <a:buClrTx/>
              <a:buSzTx/>
              <a:buFontTx/>
              <a:buNone/>
              <a:defRPr sz="3000">
                <a:solidFill>
                  <a:srgbClr val="0061FE"/>
                </a:solidFill>
              </a:defRPr>
            </a:lvl4pPr>
            <a:lvl5pPr marL="0" indent="0">
              <a:spcBef>
                <a:spcPts val="0"/>
              </a:spcBef>
              <a:buClrTx/>
              <a:buSzTx/>
              <a:buFontTx/>
              <a:buNone/>
              <a:defRPr sz="30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7" name="–Johnny Appleseed"/>
          <p:cNvSpPr txBox="1">
            <a:spLocks noGrp="1"/>
          </p:cNvSpPr>
          <p:nvPr>
            <p:ph type="body" sz="quarter" idx="13"/>
          </p:nvPr>
        </p:nvSpPr>
        <p:spPr>
          <a:xfrm>
            <a:off x="533400" y="5969000"/>
            <a:ext cx="11938000" cy="609600"/>
          </a:xfrm>
          <a:prstGeom prst="rect">
            <a:avLst/>
          </a:prstGeom>
        </p:spPr>
        <p:txBody>
          <a:bodyPr anchor="t">
            <a:spAutoFit/>
          </a:bodyPr>
          <a:lstStyle>
            <a:lvl1pPr marL="0" indent="0" algn="ctr">
              <a:spcBef>
                <a:spcPts val="1200"/>
              </a:spcBef>
              <a:buClrTx/>
              <a:buSzTx/>
              <a:buFontTx/>
              <a:buNone/>
              <a:defRPr sz="3000" i="1"/>
            </a:lvl1pPr>
          </a:lstStyle>
          <a:p>
            <a:r>
              <a:t>–Johnny Appleseed</a:t>
            </a:r>
          </a:p>
        </p:txBody>
      </p:sp>
      <p:sp>
        <p:nvSpPr>
          <p:cNvPr id="108" name="“Type a quote here.”"/>
          <p:cNvSpPr txBox="1">
            <a:spLocks noGrp="1"/>
          </p:cNvSpPr>
          <p:nvPr>
            <p:ph type="body" sz="quarter" idx="14"/>
          </p:nvPr>
        </p:nvSpPr>
        <p:spPr>
          <a:xfrm>
            <a:off x="1270000" y="4254500"/>
            <a:ext cx="10464800" cy="711200"/>
          </a:xfrm>
          <a:prstGeom prst="rect">
            <a:avLst/>
          </a:prstGeom>
        </p:spPr>
        <p:txBody>
          <a:bodyPr>
            <a:spAutoFit/>
          </a:bodyPr>
          <a:lstStyle>
            <a:lvl1pPr marL="0" indent="0" algn="ctr">
              <a:spcBef>
                <a:spcPts val="0"/>
              </a:spcBef>
              <a:buClrTx/>
              <a:buSzTx/>
              <a:buFontTx/>
              <a:buNone/>
            </a:lvl1pPr>
          </a:lstStyle>
          <a:p>
            <a:r>
              <a:t>“Type a quote here.” </a:t>
            </a:r>
          </a:p>
        </p:txBody>
      </p:sp>
      <p:sp>
        <p:nvSpPr>
          <p:cNvPr id="10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6"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4"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a:xfrm>
            <a:off x="650240" y="9040143"/>
            <a:ext cx="3034453" cy="519289"/>
          </a:xfrm>
          <a:prstGeom prst="rect">
            <a:avLst/>
          </a:prstGeom>
        </p:spPr>
        <p:txBody>
          <a:bodyPr lIns="130046" tIns="65023" rIns="130046" bIns="65023"/>
          <a:lstStyle/>
          <a:p>
            <a:fld id="{9B48E34D-A0BE-42B7-AAB9-00E8F120814D}" type="datetimeFigureOut">
              <a:rPr lang="de-DE" smtClean="0"/>
              <a:t>25.01.22</a:t>
            </a:fld>
            <a:endParaRPr lang="de-DE"/>
          </a:p>
        </p:txBody>
      </p:sp>
      <p:sp>
        <p:nvSpPr>
          <p:cNvPr id="3" name="Fußzeilenplatzhalter 2"/>
          <p:cNvSpPr>
            <a:spLocks noGrp="1"/>
          </p:cNvSpPr>
          <p:nvPr>
            <p:ph type="ftr" sz="quarter" idx="11"/>
          </p:nvPr>
        </p:nvSpPr>
        <p:spPr>
          <a:xfrm>
            <a:off x="4443307" y="9040143"/>
            <a:ext cx="4118187" cy="519289"/>
          </a:xfrm>
          <a:prstGeom prst="rect">
            <a:avLst/>
          </a:prstGeom>
        </p:spPr>
        <p:txBody>
          <a:bodyPr lIns="130046" tIns="65023" rIns="130046" bIns="65023"/>
          <a:lstStyle/>
          <a:p>
            <a:endParaRPr lang="de-DE"/>
          </a:p>
        </p:txBody>
      </p:sp>
      <p:sp>
        <p:nvSpPr>
          <p:cNvPr id="4" name="Foliennummernplatzhalter 3"/>
          <p:cNvSpPr>
            <a:spLocks noGrp="1"/>
          </p:cNvSpPr>
          <p:nvPr>
            <p:ph type="sldNum" sz="quarter" idx="12"/>
          </p:nvPr>
        </p:nvSpPr>
        <p:spPr>
          <a:xfrm>
            <a:off x="6298398" y="9258300"/>
            <a:ext cx="395303" cy="379591"/>
          </a:xfrm>
        </p:spPr>
        <p:txBody>
          <a:bodyPr/>
          <a:lstStyle/>
          <a:p>
            <a:fld id="{3D5D93D3-EE04-4D10-AFCF-724DEE670FE1}" type="slidenum">
              <a:rPr lang="de-DE" smtClean="0"/>
              <a:t>‹N°›</a:t>
            </a:fld>
            <a:endParaRPr lang="de-DE"/>
          </a:p>
        </p:txBody>
      </p:sp>
    </p:spTree>
    <p:extLst>
      <p:ext uri="{BB962C8B-B14F-4D97-AF65-F5344CB8AC3E}">
        <p14:creationId xmlns:p14="http://schemas.microsoft.com/office/powerpoint/2010/main" val="3603536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5360" y="3029939"/>
            <a:ext cx="11054080" cy="2090702"/>
          </a:xfrm>
        </p:spPr>
        <p:txBody>
          <a:bodyPr/>
          <a:lstStyle/>
          <a:p>
            <a:r>
              <a:rPr lang="fr-FR"/>
              <a:t>Cliquez et modifiez le titre</a:t>
            </a:r>
            <a:endParaRPr lang="en-GB"/>
          </a:p>
        </p:txBody>
      </p:sp>
      <p:sp>
        <p:nvSpPr>
          <p:cNvPr id="3" name="Sous-titre 2"/>
          <p:cNvSpPr>
            <a:spLocks noGrp="1"/>
          </p:cNvSpPr>
          <p:nvPr>
            <p:ph type="subTitle" idx="1"/>
          </p:nvPr>
        </p:nvSpPr>
        <p:spPr>
          <a:xfrm>
            <a:off x="1950720" y="5527040"/>
            <a:ext cx="9103360" cy="2492587"/>
          </a:xfrm>
        </p:spPr>
        <p:txBody>
          <a:bodyPr/>
          <a:lstStyle>
            <a:lvl1pPr marL="0" indent="0" algn="ctr">
              <a:buNone/>
              <a:defRPr>
                <a:solidFill>
                  <a:schemeClr val="tx1">
                    <a:tint val="75000"/>
                  </a:schemeClr>
                </a:solidFill>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a:xfrm>
            <a:off x="6225142" y="9258300"/>
            <a:ext cx="541816" cy="379591"/>
          </a:xfrm>
        </p:spPr>
        <p:txBody>
          <a:bodyPr/>
          <a:lstStyle/>
          <a:p>
            <a:fld id="{CF78F26E-7DA9-654F-8F07-0512D6DA01FD}" type="slidenum">
              <a:rPr lang="en-GB" smtClean="0"/>
              <a:pPr/>
              <a:t>‹N°›</a:t>
            </a:fld>
            <a:endParaRPr lang="en-GB"/>
          </a:p>
        </p:txBody>
      </p:sp>
    </p:spTree>
    <p:extLst>
      <p:ext uri="{BB962C8B-B14F-4D97-AF65-F5344CB8AC3E}">
        <p14:creationId xmlns:p14="http://schemas.microsoft.com/office/powerpoint/2010/main" val="27283113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A749C403-C556-964C-A7AC-54D59F2F23FB}" type="datetimeFigureOut">
              <a:rPr lang="fr-FR" smtClean="0"/>
              <a:pPr/>
              <a:t>25/01/2022</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a:xfrm>
            <a:off x="6225142" y="9258300"/>
            <a:ext cx="541816" cy="379591"/>
          </a:xfrm>
        </p:spPr>
        <p:txBody>
          <a:bodyPr/>
          <a:lstStyle/>
          <a:p>
            <a:fld id="{CF78F26E-7DA9-654F-8F07-0512D6DA01FD}" type="slidenum">
              <a:rPr lang="en-GB" smtClean="0"/>
              <a:pPr/>
              <a:t>‹N°›</a:t>
            </a:fld>
            <a:endParaRPr lang="en-GB"/>
          </a:p>
        </p:txBody>
      </p:sp>
    </p:spTree>
    <p:extLst>
      <p:ext uri="{BB962C8B-B14F-4D97-AF65-F5344CB8AC3E}">
        <p14:creationId xmlns:p14="http://schemas.microsoft.com/office/powerpoint/2010/main" val="728035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6"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Line"/>
          <p:cNvSpPr/>
          <p:nvPr/>
        </p:nvSpPr>
        <p:spPr>
          <a:xfrm>
            <a:off x="508000" y="913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Line"/>
          <p:cNvSpPr/>
          <p:nvPr/>
        </p:nvSpPr>
        <p:spPr>
          <a:xfrm>
            <a:off x="508000" y="662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0" name="Lorem Ipsum Dolor"/>
          <p:cNvSpPr txBox="1">
            <a:spLocks noGrp="1"/>
          </p:cNvSpPr>
          <p:nvPr>
            <p:ph type="body" sz="quarter" idx="13"/>
          </p:nvPr>
        </p:nvSpPr>
        <p:spPr>
          <a:xfrm>
            <a:off x="508000" y="60960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31" name="Image"/>
          <p:cNvSpPr>
            <a:spLocks noGrp="1"/>
          </p:cNvSpPr>
          <p:nvPr>
            <p:ph type="pic" idx="14"/>
          </p:nvPr>
        </p:nvSpPr>
        <p:spPr>
          <a:xfrm>
            <a:off x="596900" y="633461"/>
            <a:ext cx="11811000" cy="5207001"/>
          </a:xfrm>
          <a:prstGeom prst="rect">
            <a:avLst/>
          </a:prstGeom>
          <a:ln w="9525">
            <a:round/>
          </a:ln>
        </p:spPr>
        <p:txBody>
          <a:bodyPr lIns="91439" tIns="45719" rIns="91439" bIns="45719" anchor="t">
            <a:noAutofit/>
          </a:bodyPr>
          <a:lstStyle/>
          <a:p>
            <a:endParaRPr/>
          </a:p>
        </p:txBody>
      </p:sp>
      <p:sp>
        <p:nvSpPr>
          <p:cNvPr id="32" name="Title Text"/>
          <p:cNvSpPr txBox="1">
            <a:spLocks noGrp="1"/>
          </p:cNvSpPr>
          <p:nvPr>
            <p:ph type="title"/>
          </p:nvPr>
        </p:nvSpPr>
        <p:spPr>
          <a:xfrm>
            <a:off x="508000" y="6680200"/>
            <a:ext cx="7200900" cy="2413000"/>
          </a:xfrm>
          <a:prstGeom prst="rect">
            <a:avLst/>
          </a:prstGeom>
        </p:spPr>
        <p:txBody>
          <a:bodyPr/>
          <a:lstStyle>
            <a:lvl1pPr algn="l"/>
          </a:lstStyle>
          <a:p>
            <a:r>
              <a:t>Title Text</a:t>
            </a:r>
          </a:p>
        </p:txBody>
      </p:sp>
      <p:sp>
        <p:nvSpPr>
          <p:cNvPr id="33" name="Body Level One…"/>
          <p:cNvSpPr txBox="1">
            <a:spLocks noGrp="1"/>
          </p:cNvSpPr>
          <p:nvPr>
            <p:ph type="body" sz="quarter" idx="1"/>
          </p:nvPr>
        </p:nvSpPr>
        <p:spPr>
          <a:xfrm>
            <a:off x="8280400" y="6680200"/>
            <a:ext cx="4241800" cy="2413000"/>
          </a:xfrm>
          <a:prstGeom prst="rect">
            <a:avLst/>
          </a:prstGeom>
        </p:spPr>
        <p:txBody>
          <a:bodyPr/>
          <a:lstStyle>
            <a:lvl1pPr marL="0" indent="0">
              <a:spcBef>
                <a:spcPts val="0"/>
              </a:spcBef>
              <a:buClrTx/>
              <a:buSzTx/>
              <a:buFontTx/>
              <a:buNone/>
              <a:defRPr sz="3000">
                <a:solidFill>
                  <a:srgbClr val="0061FE"/>
                </a:solidFill>
              </a:defRPr>
            </a:lvl1pPr>
            <a:lvl2pPr marL="0" indent="0">
              <a:spcBef>
                <a:spcPts val="0"/>
              </a:spcBef>
              <a:buClrTx/>
              <a:buSzTx/>
              <a:buFontTx/>
              <a:buNone/>
              <a:defRPr sz="3000">
                <a:solidFill>
                  <a:srgbClr val="0061FE"/>
                </a:solidFill>
              </a:defRPr>
            </a:lvl2pPr>
            <a:lvl3pPr marL="0" indent="0">
              <a:spcBef>
                <a:spcPts val="0"/>
              </a:spcBef>
              <a:buClrTx/>
              <a:buSzTx/>
              <a:buFontTx/>
              <a:buNone/>
              <a:defRPr sz="3000">
                <a:solidFill>
                  <a:srgbClr val="0061FE"/>
                </a:solidFill>
              </a:defRPr>
            </a:lvl3pPr>
            <a:lvl4pPr marL="0" indent="0">
              <a:spcBef>
                <a:spcPts val="0"/>
              </a:spcBef>
              <a:buClrTx/>
              <a:buSzTx/>
              <a:buFontTx/>
              <a:buNone/>
              <a:defRPr sz="3000">
                <a:solidFill>
                  <a:srgbClr val="0061FE"/>
                </a:solidFill>
              </a:defRPr>
            </a:lvl4pPr>
            <a:lvl5pPr marL="0" indent="0">
              <a:spcBef>
                <a:spcPts val="0"/>
              </a:spcBef>
              <a:buClrTx/>
              <a:buSzTx/>
              <a:buFontTx/>
              <a:buNone/>
              <a:defRPr sz="30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re">
    <p:spTree>
      <p:nvGrpSpPr>
        <p:cNvPr id="1" name=""/>
        <p:cNvGrpSpPr/>
        <p:nvPr/>
      </p:nvGrpSpPr>
      <p:grpSpPr>
        <a:xfrm>
          <a:off x="0" y="0"/>
          <a:ext cx="0" cy="0"/>
          <a:chOff x="0" y="0"/>
          <a:chExt cx="0" cy="0"/>
        </a:xfrm>
      </p:grpSpPr>
      <p:sp>
        <p:nvSpPr>
          <p:cNvPr id="41" name="Title Text"/>
          <p:cNvSpPr txBox="1">
            <a:spLocks noGrp="1"/>
          </p:cNvSpPr>
          <p:nvPr>
            <p:ph type="title"/>
          </p:nvPr>
        </p:nvSpPr>
        <p:spPr>
          <a:xfrm>
            <a:off x="508000" y="3670300"/>
            <a:ext cx="11988800" cy="2413000"/>
          </a:xfrm>
          <a:prstGeom prst="rect">
            <a:avLst/>
          </a:prstGeom>
        </p:spPr>
        <p:txBody>
          <a:bodyPr/>
          <a:lstStyle/>
          <a:p>
            <a:r>
              <a:t>Title Text</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9" name="Line"/>
          <p:cNvSpPr/>
          <p:nvPr/>
        </p:nvSpPr>
        <p:spPr>
          <a:xfrm>
            <a:off x="508000" y="4876800"/>
            <a:ext cx="56763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Line"/>
          <p:cNvSpPr/>
          <p:nvPr/>
        </p:nvSpPr>
        <p:spPr>
          <a:xfrm>
            <a:off x="508000" y="2768600"/>
            <a:ext cx="5676316"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1" name="Lorem Ipsum Dolor"/>
          <p:cNvSpPr txBox="1">
            <a:spLocks noGrp="1"/>
          </p:cNvSpPr>
          <p:nvPr>
            <p:ph type="body" sz="quarter" idx="13"/>
          </p:nvPr>
        </p:nvSpPr>
        <p:spPr>
          <a:xfrm>
            <a:off x="508000" y="2171700"/>
            <a:ext cx="5676900" cy="508000"/>
          </a:xfrm>
          <a:prstGeom prst="rect">
            <a:avLst/>
          </a:prstGeom>
        </p:spPr>
        <p:txBody>
          <a:bodyPr anchor="b">
            <a:spAutoFit/>
          </a:bodyPr>
          <a:lstStyle>
            <a:lvl1pPr marL="0" indent="0">
              <a:lnSpc>
                <a:spcPct val="110000"/>
              </a:lnSpc>
              <a:spcBef>
                <a:spcPts val="0"/>
              </a:spcBef>
              <a:buClrTx/>
              <a:buSzTx/>
              <a:buFontTx/>
              <a:buNone/>
              <a:defRPr sz="2400" i="1"/>
            </a:lvl1pPr>
          </a:lstStyle>
          <a:p>
            <a:r>
              <a:t>Lorem Ipsum Dolor</a:t>
            </a:r>
          </a:p>
        </p:txBody>
      </p:sp>
      <p:sp>
        <p:nvSpPr>
          <p:cNvPr id="52" name="Image"/>
          <p:cNvSpPr>
            <a:spLocks noGrp="1"/>
          </p:cNvSpPr>
          <p:nvPr>
            <p:ph type="pic" sz="half" idx="14"/>
          </p:nvPr>
        </p:nvSpPr>
        <p:spPr>
          <a:xfrm>
            <a:off x="6818219" y="647699"/>
            <a:ext cx="5588001" cy="8331201"/>
          </a:xfrm>
          <a:prstGeom prst="rect">
            <a:avLst/>
          </a:prstGeom>
          <a:ln w="9525">
            <a:round/>
          </a:ln>
        </p:spPr>
        <p:txBody>
          <a:bodyPr lIns="91439" tIns="45719" rIns="91439" bIns="45719" anchor="t">
            <a:noAutofit/>
          </a:bodyPr>
          <a:lstStyle/>
          <a:p>
            <a:endParaRPr/>
          </a:p>
        </p:txBody>
      </p:sp>
      <p:sp>
        <p:nvSpPr>
          <p:cNvPr id="53" name="Title Text"/>
          <p:cNvSpPr txBox="1">
            <a:spLocks noGrp="1"/>
          </p:cNvSpPr>
          <p:nvPr>
            <p:ph type="title"/>
          </p:nvPr>
        </p:nvSpPr>
        <p:spPr>
          <a:xfrm>
            <a:off x="508000" y="2806700"/>
            <a:ext cx="5676900" cy="2032000"/>
          </a:xfrm>
          <a:prstGeom prst="rect">
            <a:avLst/>
          </a:prstGeom>
        </p:spPr>
        <p:txBody>
          <a:bodyPr/>
          <a:lstStyle>
            <a:lvl1pPr algn="l">
              <a:defRPr sz="5600"/>
            </a:lvl1pPr>
          </a:lstStyle>
          <a:p>
            <a:r>
              <a:t>Title Text</a:t>
            </a:r>
          </a:p>
        </p:txBody>
      </p:sp>
      <p:sp>
        <p:nvSpPr>
          <p:cNvPr id="54" name="Body Level One…"/>
          <p:cNvSpPr txBox="1">
            <a:spLocks noGrp="1"/>
          </p:cNvSpPr>
          <p:nvPr>
            <p:ph type="body" sz="quarter" idx="1"/>
          </p:nvPr>
        </p:nvSpPr>
        <p:spPr>
          <a:xfrm>
            <a:off x="508000" y="5029200"/>
            <a:ext cx="5676900" cy="4013200"/>
          </a:xfrm>
          <a:prstGeom prst="rect">
            <a:avLst/>
          </a:prstGeom>
        </p:spPr>
        <p:txBody>
          <a:bodyPr anchor="t"/>
          <a:lstStyle>
            <a:lvl1pPr marL="0" indent="0">
              <a:spcBef>
                <a:spcPts val="0"/>
              </a:spcBef>
              <a:buClrTx/>
              <a:buSzTx/>
              <a:buFontTx/>
              <a:buNone/>
              <a:defRPr sz="3000">
                <a:solidFill>
                  <a:srgbClr val="0061FE"/>
                </a:solidFill>
              </a:defRPr>
            </a:lvl1pPr>
            <a:lvl2pPr marL="0" indent="0">
              <a:spcBef>
                <a:spcPts val="0"/>
              </a:spcBef>
              <a:buClrTx/>
              <a:buSzTx/>
              <a:buFontTx/>
              <a:buNone/>
              <a:defRPr sz="3000">
                <a:solidFill>
                  <a:srgbClr val="0061FE"/>
                </a:solidFill>
              </a:defRPr>
            </a:lvl2pPr>
            <a:lvl3pPr marL="0" indent="0">
              <a:spcBef>
                <a:spcPts val="0"/>
              </a:spcBef>
              <a:buClrTx/>
              <a:buSzTx/>
              <a:buFontTx/>
              <a:buNone/>
              <a:defRPr sz="3000">
                <a:solidFill>
                  <a:srgbClr val="0061FE"/>
                </a:solidFill>
              </a:defRPr>
            </a:lvl3pPr>
            <a:lvl4pPr marL="0" indent="0">
              <a:spcBef>
                <a:spcPts val="0"/>
              </a:spcBef>
              <a:buClrTx/>
              <a:buSzTx/>
              <a:buFontTx/>
              <a:buNone/>
              <a:defRPr sz="3000">
                <a:solidFill>
                  <a:srgbClr val="0061FE"/>
                </a:solidFill>
              </a:defRPr>
            </a:lvl4pPr>
            <a:lvl5pPr marL="0" indent="0">
              <a:spcBef>
                <a:spcPts val="0"/>
              </a:spcBef>
              <a:buClrTx/>
              <a:buSzTx/>
              <a:buFontTx/>
              <a:buNone/>
              <a:defRPr sz="3000">
                <a:solidFill>
                  <a:srgbClr val="0061FE"/>
                </a:solidFill>
              </a:defRPr>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79" name="Image"/>
          <p:cNvSpPr>
            <a:spLocks noGrp="1"/>
          </p:cNvSpPr>
          <p:nvPr>
            <p:ph type="pic" sz="half" idx="13"/>
          </p:nvPr>
        </p:nvSpPr>
        <p:spPr>
          <a:xfrm>
            <a:off x="6819900" y="2654300"/>
            <a:ext cx="5588000" cy="6350000"/>
          </a:xfrm>
          <a:prstGeom prst="rect">
            <a:avLst/>
          </a:prstGeom>
          <a:ln w="9525">
            <a:round/>
          </a:ln>
        </p:spPr>
        <p:txBody>
          <a:bodyPr lIns="91439" tIns="45719" rIns="91439" bIns="45719" anchor="t">
            <a:noAutofit/>
          </a:bodyPr>
          <a:lstStyle/>
          <a:p>
            <a:endParaRPr/>
          </a:p>
        </p:txBody>
      </p:sp>
      <p:sp>
        <p:nvSpPr>
          <p:cNvPr id="80" name="Title Text"/>
          <p:cNvSpPr txBox="1">
            <a:spLocks noGrp="1"/>
          </p:cNvSpPr>
          <p:nvPr>
            <p:ph type="title"/>
          </p:nvPr>
        </p:nvSpPr>
        <p:spPr>
          <a:prstGeom prst="rect">
            <a:avLst/>
          </a:prstGeom>
        </p:spPr>
        <p:txBody>
          <a:bodyPr/>
          <a:lstStyle/>
          <a:p>
            <a:r>
              <a:t>Title Text</a:t>
            </a:r>
          </a:p>
        </p:txBody>
      </p:sp>
      <p:sp>
        <p:nvSpPr>
          <p:cNvPr id="81" name="Body Level One…"/>
          <p:cNvSpPr txBox="1">
            <a:spLocks noGrp="1"/>
          </p:cNvSpPr>
          <p:nvPr>
            <p:ph type="body" sz="half" idx="1"/>
          </p:nvPr>
        </p:nvSpPr>
        <p:spPr>
          <a:xfrm>
            <a:off x="508000" y="2730500"/>
            <a:ext cx="5816600" cy="6350000"/>
          </a:xfrm>
          <a:prstGeom prst="rect">
            <a:avLst/>
          </a:prstGeom>
        </p:spPr>
        <p:txBody>
          <a:bodyPr/>
          <a:lstStyle>
            <a:lvl1pPr marL="393700" indent="-393700">
              <a:spcBef>
                <a:spcPts val="1800"/>
              </a:spcBef>
              <a:buSzPct val="65000"/>
              <a:defRPr sz="3000"/>
            </a:lvl1pPr>
            <a:lvl2pPr marL="787400" indent="-393700">
              <a:spcBef>
                <a:spcPts val="1800"/>
              </a:spcBef>
              <a:buSzPct val="65000"/>
              <a:defRPr sz="3000"/>
            </a:lvl2pPr>
            <a:lvl3pPr marL="1181100" indent="-393700">
              <a:spcBef>
                <a:spcPts val="1800"/>
              </a:spcBef>
              <a:buSzPct val="65000"/>
              <a:defRPr sz="3000"/>
            </a:lvl3pPr>
            <a:lvl4pPr marL="1574800" indent="-393700">
              <a:spcBef>
                <a:spcPts val="1800"/>
              </a:spcBef>
              <a:buSzPct val="65000"/>
              <a:defRPr sz="3000"/>
            </a:lvl4pPr>
            <a:lvl5pPr marL="1968500" indent="-393700">
              <a:spcBef>
                <a:spcPts val="1800"/>
              </a:spcBef>
              <a:buSzPct val="65000"/>
              <a:defRPr sz="3000"/>
            </a:lvl5pPr>
          </a:lstStyle>
          <a:p>
            <a:r>
              <a:t>Body Level One</a:t>
            </a:r>
          </a:p>
          <a:p>
            <a:pPr lvl="1"/>
            <a:r>
              <a:t>Body Level Two</a:t>
            </a:r>
          </a:p>
          <a:p>
            <a:pPr lvl="2"/>
            <a:r>
              <a:t>Body Level Three</a:t>
            </a:r>
          </a:p>
          <a:p>
            <a:pPr lvl="3"/>
            <a:r>
              <a:t>Body Level Four</a:t>
            </a:r>
          </a:p>
          <a:p>
            <a:pPr lvl="4"/>
            <a:r>
              <a:t>Body Level Five</a:t>
            </a:r>
          </a:p>
        </p:txBody>
      </p:sp>
      <p:sp>
        <p:nvSpPr>
          <p:cNvPr id="8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89" name="Body Level One…"/>
          <p:cNvSpPr txBox="1">
            <a:spLocks noGrp="1"/>
          </p:cNvSpPr>
          <p:nvPr>
            <p:ph type="body" idx="1"/>
          </p:nvPr>
        </p:nvSpPr>
        <p:spPr>
          <a:xfrm>
            <a:off x="508000" y="1270000"/>
            <a:ext cx="11988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97" name="Image"/>
          <p:cNvSpPr>
            <a:spLocks noGrp="1"/>
          </p:cNvSpPr>
          <p:nvPr>
            <p:ph type="pic" sz="quarter" idx="13"/>
          </p:nvPr>
        </p:nvSpPr>
        <p:spPr>
          <a:xfrm>
            <a:off x="6856319" y="4772799"/>
            <a:ext cx="5499101" cy="4229101"/>
          </a:xfrm>
          <a:prstGeom prst="rect">
            <a:avLst/>
          </a:prstGeom>
          <a:ln w="9525">
            <a:round/>
          </a:ln>
        </p:spPr>
        <p:txBody>
          <a:bodyPr lIns="91439" tIns="45719" rIns="91439" bIns="45719" anchor="t">
            <a:noAutofit/>
          </a:bodyPr>
          <a:lstStyle/>
          <a:p>
            <a:endParaRPr/>
          </a:p>
        </p:txBody>
      </p:sp>
      <p:sp>
        <p:nvSpPr>
          <p:cNvPr id="98" name="Image"/>
          <p:cNvSpPr>
            <a:spLocks noGrp="1"/>
          </p:cNvSpPr>
          <p:nvPr>
            <p:ph type="pic" sz="quarter" idx="14"/>
          </p:nvPr>
        </p:nvSpPr>
        <p:spPr>
          <a:xfrm>
            <a:off x="6860562" y="609600"/>
            <a:ext cx="5499101" cy="3530600"/>
          </a:xfrm>
          <a:prstGeom prst="rect">
            <a:avLst/>
          </a:prstGeom>
          <a:ln w="9525">
            <a:round/>
          </a:ln>
        </p:spPr>
        <p:txBody>
          <a:bodyPr lIns="91439" tIns="45719" rIns="91439" bIns="45719" anchor="t">
            <a:noAutofit/>
          </a:bodyPr>
          <a:lstStyle/>
          <a:p>
            <a:endParaRPr/>
          </a:p>
        </p:txBody>
      </p:sp>
      <p:sp>
        <p:nvSpPr>
          <p:cNvPr id="99" name="Image"/>
          <p:cNvSpPr>
            <a:spLocks noGrp="1"/>
          </p:cNvSpPr>
          <p:nvPr>
            <p:ph type="pic" sz="half" idx="15"/>
          </p:nvPr>
        </p:nvSpPr>
        <p:spPr>
          <a:xfrm>
            <a:off x="557119" y="609599"/>
            <a:ext cx="5588001" cy="8394701"/>
          </a:xfrm>
          <a:prstGeom prst="rect">
            <a:avLst/>
          </a:prstGeom>
          <a:ln w="9525">
            <a:round/>
          </a:ln>
        </p:spPr>
        <p:txBody>
          <a:bodyPr lIns="91439" tIns="45719" rIns="91439" bIns="45719" anchor="t">
            <a:noAutofit/>
          </a:bodyPr>
          <a:lstStyle/>
          <a:p>
            <a:endParaRPr/>
          </a:p>
        </p:txBody>
      </p:sp>
      <p:sp>
        <p:nvSpPr>
          <p:cNvPr id="10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7"/>
          <a:srcRect/>
          <a:stretch>
            <a:fillRect/>
          </a:stretch>
        </a:blipFill>
        <a:effectLst/>
      </p:bgPr>
    </p:bg>
    <p:spTree>
      <p:nvGrpSpPr>
        <p:cNvPr id="1" name=""/>
        <p:cNvGrpSpPr/>
        <p:nvPr/>
      </p:nvGrpSpPr>
      <p:grpSpPr>
        <a:xfrm>
          <a:off x="0" y="0"/>
          <a:ext cx="0" cy="0"/>
          <a:chOff x="0" y="0"/>
          <a:chExt cx="0" cy="0"/>
        </a:xfrm>
      </p:grpSpPr>
      <p:sp>
        <p:nvSpPr>
          <p:cNvPr id="2" name="Line"/>
          <p:cNvSpPr/>
          <p:nvPr/>
        </p:nvSpPr>
        <p:spPr>
          <a:xfrm>
            <a:off x="508000" y="21717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Line"/>
          <p:cNvSpPr/>
          <p:nvPr/>
        </p:nvSpPr>
        <p:spPr>
          <a:xfrm>
            <a:off x="508000" y="6350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Title Text"/>
          <p:cNvSpPr txBox="1">
            <a:spLocks noGrp="1"/>
          </p:cNvSpPr>
          <p:nvPr>
            <p:ph type="title"/>
          </p:nvPr>
        </p:nvSpPr>
        <p:spPr>
          <a:xfrm>
            <a:off x="508000" y="800100"/>
            <a:ext cx="11988800" cy="12192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508000" y="2628900"/>
            <a:ext cx="11988800" cy="6096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6324599" y="9258300"/>
            <a:ext cx="342901" cy="406400"/>
          </a:xfrm>
          <a:prstGeom prst="rect">
            <a:avLst/>
          </a:prstGeom>
          <a:ln w="12700">
            <a:miter lim="400000"/>
          </a:ln>
        </p:spPr>
        <p:txBody>
          <a:bodyPr wrap="none" lIns="50800" tIns="50800" rIns="50800" bIns="50800">
            <a:spAutoFit/>
          </a:bodyPr>
          <a:lstStyle>
            <a:lvl1pPr>
              <a:defRPr sz="1800">
                <a:solidFill>
                  <a:srgbClr val="4C4946"/>
                </a:solidFill>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1pPr>
      <a:lvl2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2pPr>
      <a:lvl3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3pPr>
      <a:lvl4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4pPr>
      <a:lvl5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5pPr>
      <a:lvl6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6pPr>
      <a:lvl7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7pPr>
      <a:lvl8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8pPr>
      <a:lvl9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9pPr>
    </p:titleStyle>
    <p:bodyStyle>
      <a:lvl1pPr marL="4699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1pPr>
      <a:lvl2pPr marL="9398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2pPr>
      <a:lvl3pPr marL="14097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3pPr>
      <a:lvl4pPr marL="18796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4pPr>
      <a:lvl5pPr marL="23495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5pPr>
      <a:lvl6pPr marL="28194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6pPr>
      <a:lvl7pPr marL="32893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7pPr>
      <a:lvl8pPr marL="37592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8pPr>
      <a:lvl9pPr marL="42291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png"/><Relationship Id="rId3" Type="http://schemas.openxmlformats.org/officeDocument/2006/relationships/image" Target="../media/image34.png"/><Relationship Id="rId7" Type="http://schemas.openxmlformats.org/officeDocument/2006/relationships/image" Target="../media/image38.png"/><Relationship Id="rId12" Type="http://schemas.openxmlformats.org/officeDocument/2006/relationships/image" Target="../media/image43.png"/><Relationship Id="rId2" Type="http://schemas.openxmlformats.org/officeDocument/2006/relationships/image" Target="../media/image33.JPG"/><Relationship Id="rId1" Type="http://schemas.openxmlformats.org/officeDocument/2006/relationships/slideLayout" Target="../slideLayouts/slideLayout14.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jpeg"/><Relationship Id="rId9"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iupap.org/about-us/the-history-of-iupap-1922-1992/" TargetMode="External"/><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8.tif"/></Relationships>
</file>

<file path=ppt/slides/_rels/slide5.xml.rels><?xml version="1.0" encoding="UTF-8" standalone="yes"?>
<Relationships xmlns="http://schemas.openxmlformats.org/package/2006/relationships"><Relationship Id="rId3" Type="http://schemas.openxmlformats.org/officeDocument/2006/relationships/image" Target="../media/image10.tif"/><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2.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Lorem Ipsum Dolor"/>
          <p:cNvSpPr txBox="1">
            <a:spLocks noGrp="1"/>
          </p:cNvSpPr>
          <p:nvPr>
            <p:ph type="body" idx="13"/>
          </p:nvPr>
        </p:nvSpPr>
        <p:spPr>
          <a:xfrm>
            <a:off x="162560" y="9163120"/>
            <a:ext cx="7200900" cy="508857"/>
          </a:xfrm>
          <a:prstGeom prst="rect">
            <a:avLst/>
          </a:prstGeom>
        </p:spPr>
        <p:txBody>
          <a:bodyPr/>
          <a:lstStyle/>
          <a:p>
            <a:r>
              <a:rPr lang="en-US" dirty="0"/>
              <a:t>Updated: Mar 24, 2019</a:t>
            </a:r>
            <a:endParaRPr dirty="0"/>
          </a:p>
        </p:txBody>
      </p:sp>
      <p:sp>
        <p:nvSpPr>
          <p:cNvPr id="134" name="IUPAP"/>
          <p:cNvSpPr txBox="1">
            <a:spLocks noGrp="1"/>
          </p:cNvSpPr>
          <p:nvPr>
            <p:ph type="ctrTitle"/>
          </p:nvPr>
        </p:nvSpPr>
        <p:spPr>
          <a:prstGeom prst="rect">
            <a:avLst/>
          </a:prstGeom>
        </p:spPr>
        <p:txBody>
          <a:bodyPr/>
          <a:lstStyle/>
          <a:p>
            <a:r>
              <a:t>IUPAP</a:t>
            </a:r>
          </a:p>
        </p:txBody>
      </p:sp>
      <p:sp>
        <p:nvSpPr>
          <p:cNvPr id="135" name="Mission:"/>
          <p:cNvSpPr txBox="1">
            <a:spLocks noGrp="1"/>
          </p:cNvSpPr>
          <p:nvPr>
            <p:ph type="subTitle" sz="quarter" idx="1"/>
          </p:nvPr>
        </p:nvSpPr>
        <p:spPr>
          <a:xfrm>
            <a:off x="8458277" y="4791295"/>
            <a:ext cx="4241800" cy="2413000"/>
          </a:xfrm>
          <a:prstGeom prst="rect">
            <a:avLst/>
          </a:prstGeom>
        </p:spPr>
        <p:txBody>
          <a:bodyPr/>
          <a:lstStyle>
            <a:lvl1pPr>
              <a:defRPr sz="4400">
                <a:latin typeface="Menlo"/>
                <a:ea typeface="Menlo"/>
                <a:cs typeface="Menlo"/>
                <a:sym typeface="Menlo"/>
              </a:defRPr>
            </a:lvl1pPr>
          </a:lstStyle>
          <a:p>
            <a:r>
              <a:rPr dirty="0"/>
              <a:t>Mission:</a:t>
            </a:r>
          </a:p>
        </p:txBody>
      </p:sp>
      <p:pic>
        <p:nvPicPr>
          <p:cNvPr id="136" name="Image" descr="Image"/>
          <p:cNvPicPr>
            <a:picLocks noChangeAspect="1"/>
          </p:cNvPicPr>
          <p:nvPr/>
        </p:nvPicPr>
        <p:blipFill>
          <a:blip r:embed="rId2"/>
          <a:stretch>
            <a:fillRect/>
          </a:stretch>
        </p:blipFill>
        <p:spPr>
          <a:xfrm>
            <a:off x="0" y="0"/>
            <a:ext cx="4504267" cy="3378200"/>
          </a:xfrm>
          <a:prstGeom prst="rect">
            <a:avLst/>
          </a:prstGeom>
          <a:ln w="12700">
            <a:miter lim="400000"/>
          </a:ln>
        </p:spPr>
      </p:pic>
      <p:pic>
        <p:nvPicPr>
          <p:cNvPr id="137" name="Image" descr="Image"/>
          <p:cNvPicPr>
            <a:picLocks noChangeAspect="1"/>
          </p:cNvPicPr>
          <p:nvPr/>
        </p:nvPicPr>
        <p:blipFill>
          <a:blip r:embed="rId3"/>
          <a:stretch>
            <a:fillRect/>
          </a:stretch>
        </p:blipFill>
        <p:spPr>
          <a:xfrm>
            <a:off x="8014452" y="-10031"/>
            <a:ext cx="5129450" cy="3398262"/>
          </a:xfrm>
          <a:prstGeom prst="rect">
            <a:avLst/>
          </a:prstGeom>
          <a:ln w="12700">
            <a:miter lim="400000"/>
          </a:ln>
        </p:spPr>
      </p:pic>
      <p:pic>
        <p:nvPicPr>
          <p:cNvPr id="138" name="Image" descr="Image"/>
          <p:cNvPicPr>
            <a:picLocks noChangeAspect="1"/>
          </p:cNvPicPr>
          <p:nvPr/>
        </p:nvPicPr>
        <p:blipFill>
          <a:blip r:embed="rId4"/>
          <a:srcRect/>
          <a:stretch>
            <a:fillRect/>
          </a:stretch>
        </p:blipFill>
        <p:spPr>
          <a:xfrm>
            <a:off x="4466694" y="0"/>
            <a:ext cx="4504267" cy="3378201"/>
          </a:xfrm>
          <a:prstGeom prst="rect">
            <a:avLst/>
          </a:prstGeom>
          <a:ln w="12700">
            <a:miter lim="400000"/>
          </a:ln>
        </p:spPr>
      </p:pic>
      <p:sp>
        <p:nvSpPr>
          <p:cNvPr id="139" name="“To assist in the worldwide development of physics, to foster international cooperation in physics, and to help in the application of physics toward solving problems of concern to humanity”."/>
          <p:cNvSpPr txBox="1"/>
          <p:nvPr/>
        </p:nvSpPr>
        <p:spPr>
          <a:xfrm>
            <a:off x="6486408" y="6765892"/>
            <a:ext cx="6518392" cy="21336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gn="l" defTabSz="457200">
              <a:defRPr sz="2700" i="1">
                <a:solidFill>
                  <a:srgbClr val="2C0977"/>
                </a:solidFill>
                <a:latin typeface="Helvetica"/>
                <a:ea typeface="Helvetica"/>
                <a:cs typeface="Helvetica"/>
                <a:sym typeface="Helvetica"/>
              </a:defRPr>
            </a:lvl1pPr>
          </a:lstStyle>
          <a:p>
            <a:r>
              <a:rPr dirty="0"/>
              <a:t>“To assist in the worldwide development of physics, to foster international cooperation in physics, and to help in the application of physics toward solving problems of concern to humanity”.</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Governance"/>
          <p:cNvSpPr txBox="1">
            <a:spLocks noGrp="1"/>
          </p:cNvSpPr>
          <p:nvPr>
            <p:ph type="title"/>
          </p:nvPr>
        </p:nvSpPr>
        <p:spPr>
          <a:prstGeom prst="rect">
            <a:avLst/>
          </a:prstGeom>
        </p:spPr>
        <p:txBody>
          <a:bodyPr/>
          <a:lstStyle/>
          <a:p>
            <a:r>
              <a:rPr b="1" dirty="0"/>
              <a:t>Governance</a:t>
            </a:r>
          </a:p>
        </p:txBody>
      </p:sp>
      <p:sp>
        <p:nvSpPr>
          <p:cNvPr id="216" name="Governed according to the  STATUTES (http://iupap.org/about-us/statutes/)…"/>
          <p:cNvSpPr txBox="1">
            <a:spLocks noGrp="1"/>
          </p:cNvSpPr>
          <p:nvPr>
            <p:ph type="body" idx="1"/>
          </p:nvPr>
        </p:nvSpPr>
        <p:spPr>
          <a:xfrm>
            <a:off x="365761" y="2016196"/>
            <a:ext cx="11988800" cy="3420533"/>
          </a:xfrm>
          <a:prstGeom prst="rect">
            <a:avLst/>
          </a:prstGeom>
        </p:spPr>
        <p:txBody>
          <a:bodyPr>
            <a:normAutofit lnSpcReduction="10000"/>
          </a:bodyPr>
          <a:lstStyle/>
          <a:p>
            <a:r>
              <a:rPr sz="3129" dirty="0">
                <a:latin typeface="Arial" panose="020B0604020202020204" pitchFamily="34" charset="0"/>
                <a:cs typeface="Arial" panose="020B0604020202020204" pitchFamily="34" charset="0"/>
              </a:rPr>
              <a:t>Governed according to </a:t>
            </a:r>
            <a:r>
              <a:rPr lang="fr-FR" sz="3129" dirty="0">
                <a:latin typeface="Arial" panose="020B0604020202020204" pitchFamily="34" charset="0"/>
                <a:cs typeface="Arial" panose="020B0604020202020204" pitchFamily="34" charset="0"/>
              </a:rPr>
              <a:t>the New</a:t>
            </a:r>
            <a:r>
              <a:rPr lang="en-US" sz="3129" dirty="0">
                <a:latin typeface="Arial" panose="020B0604020202020204" pitchFamily="34" charset="0"/>
                <a:cs typeface="Arial" panose="020B0604020202020204" pitchFamily="34" charset="0"/>
              </a:rPr>
              <a:t> Statutes and Bylaws of the International Union of Pure and Applied Physics (as adopted by the General Assembly, 2021) to become Articles and Internal Rules as soon as IUPAP get the legal status of an NGO as an Association under Swiss Law located in Geneva with the Administrative Office in Trieste</a:t>
            </a:r>
            <a:endParaRPr lang="fr-FR" sz="3129" dirty="0">
              <a:latin typeface="Arial" panose="020B0604020202020204" pitchFamily="34" charset="0"/>
              <a:cs typeface="Arial" panose="020B0604020202020204" pitchFamily="34" charset="0"/>
              <a:sym typeface="Helvetica Light"/>
            </a:endParaRPr>
          </a:p>
          <a:p>
            <a:pPr marL="0" indent="0" defTabSz="457176">
              <a:spcBef>
                <a:spcPts val="0"/>
              </a:spcBef>
              <a:buNone/>
              <a:defRPr sz="2816">
                <a:solidFill>
                  <a:srgbClr val="336799"/>
                </a:solidFill>
                <a:latin typeface="Helvetica"/>
                <a:ea typeface="Helvetica"/>
                <a:cs typeface="Helvetica"/>
                <a:sym typeface="Helvetica"/>
              </a:defRPr>
            </a:pPr>
            <a:r>
              <a:rPr lang="fr-FR" sz="3129" dirty="0">
                <a:latin typeface="Arial" panose="020B0604020202020204" pitchFamily="34" charset="0"/>
                <a:cs typeface="Arial" panose="020B0604020202020204" pitchFamily="34" charset="0"/>
                <a:sym typeface="Helvetica Light"/>
              </a:rPr>
              <a:t>    </a:t>
            </a:r>
            <a:endParaRPr sz="3129" dirty="0">
              <a:latin typeface="Arial" panose="020B0604020202020204" pitchFamily="34" charset="0"/>
              <a:cs typeface="Arial" panose="020B0604020202020204" pitchFamily="34" charset="0"/>
              <a:sym typeface="Helvetica Light"/>
            </a:endParaRPr>
          </a:p>
          <a:p>
            <a:pPr marL="0" indent="0" defTabSz="457176">
              <a:spcBef>
                <a:spcPts val="0"/>
              </a:spcBef>
              <a:buClr>
                <a:srgbClr val="FF2600"/>
              </a:buClr>
              <a:buSzPct val="145000"/>
              <a:buNone/>
              <a:defRPr sz="2816">
                <a:solidFill>
                  <a:schemeClr val="accent5"/>
                </a:solidFill>
                <a:latin typeface="Helvetica"/>
                <a:ea typeface="Helvetica"/>
                <a:cs typeface="Helvetica"/>
                <a:sym typeface="Helvetica"/>
              </a:defRPr>
            </a:pPr>
            <a:endParaRPr sz="3556" dirty="0">
              <a:latin typeface="Helvetica Light"/>
              <a:ea typeface="Helvetica Light"/>
              <a:cs typeface="Helvetica Light"/>
              <a:sym typeface="Helvetica Light"/>
            </a:endParaRPr>
          </a:p>
        </p:txBody>
      </p:sp>
      <p:sp>
        <p:nvSpPr>
          <p:cNvPr id="217" name="Slide Number"/>
          <p:cNvSpPr txBox="1">
            <a:spLocks noGrp="1"/>
          </p:cNvSpPr>
          <p:nvPr>
            <p:ph type="sldNum" sz="quarter" idx="2"/>
          </p:nvPr>
        </p:nvSpPr>
        <p:spPr>
          <a:xfrm>
            <a:off x="6387045" y="9258300"/>
            <a:ext cx="218008" cy="37959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rPr/>
              <a:t>10</a:t>
            </a:fld>
            <a:endParaRPr/>
          </a:p>
        </p:txBody>
      </p:sp>
      <p:pic>
        <p:nvPicPr>
          <p:cNvPr id="2" name="Picture 1"/>
          <p:cNvPicPr>
            <a:picLocks noChangeAspect="1"/>
          </p:cNvPicPr>
          <p:nvPr/>
        </p:nvPicPr>
        <p:blipFill>
          <a:blip r:embed="rId2"/>
          <a:stretch>
            <a:fillRect/>
          </a:stretch>
        </p:blipFill>
        <p:spPr>
          <a:xfrm>
            <a:off x="1314154" y="5761850"/>
            <a:ext cx="10020891" cy="3608193"/>
          </a:xfrm>
          <a:prstGeom prst="rect">
            <a:avLst/>
          </a:prstGeom>
        </p:spPr>
      </p:pic>
    </p:spTree>
    <p:extLst>
      <p:ext uri="{BB962C8B-B14F-4D97-AF65-F5344CB8AC3E}">
        <p14:creationId xmlns:p14="http://schemas.microsoft.com/office/powerpoint/2010/main" val="2380693056"/>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Governance…"/>
          <p:cNvSpPr txBox="1">
            <a:spLocks noGrp="1"/>
          </p:cNvSpPr>
          <p:nvPr>
            <p:ph type="title"/>
          </p:nvPr>
        </p:nvSpPr>
        <p:spPr>
          <a:prstGeom prst="rect">
            <a:avLst/>
          </a:prstGeom>
        </p:spPr>
        <p:txBody>
          <a:bodyPr>
            <a:normAutofit fontScale="90000"/>
          </a:bodyPr>
          <a:lstStyle/>
          <a:p>
            <a:pPr defTabSz="490727">
              <a:defRPr sz="6719"/>
            </a:pPr>
            <a:r>
              <a:rPr b="1" dirty="0"/>
              <a:t>Governance</a:t>
            </a:r>
            <a:r>
              <a:rPr lang="en-US" b="1" dirty="0"/>
              <a:t>: </a:t>
            </a:r>
            <a:br>
              <a:rPr lang="en-US" b="1" dirty="0"/>
            </a:br>
            <a:r>
              <a:rPr b="1" dirty="0"/>
              <a:t>The General Assembly</a:t>
            </a:r>
          </a:p>
        </p:txBody>
      </p:sp>
      <p:sp>
        <p:nvSpPr>
          <p:cNvPr id="220" name="A. The General Assembly is the highest governing body of the Union. It:…"/>
          <p:cNvSpPr txBox="1">
            <a:spLocks noGrp="1"/>
          </p:cNvSpPr>
          <p:nvPr>
            <p:ph type="body" idx="1"/>
          </p:nvPr>
        </p:nvSpPr>
        <p:spPr>
          <a:prstGeom prst="rect">
            <a:avLst/>
          </a:prstGeom>
        </p:spPr>
        <p:txBody>
          <a:bodyPr/>
          <a:lstStyle/>
          <a:p>
            <a:pPr marL="0" indent="0" defTabSz="457200">
              <a:spcBef>
                <a:spcPts val="0"/>
              </a:spcBef>
              <a:buSzTx/>
              <a:buNone/>
              <a:defRPr>
                <a:solidFill>
                  <a:srgbClr val="666666"/>
                </a:solidFill>
                <a:latin typeface="Helvetica"/>
                <a:ea typeface="Helvetica"/>
                <a:cs typeface="Helvetica"/>
                <a:sym typeface="Helvetica"/>
              </a:defRPr>
            </a:pPr>
            <a:r>
              <a:rPr dirty="0"/>
              <a:t>The General Assembly</a:t>
            </a:r>
            <a:r>
              <a:rPr lang="fr-FR" dirty="0"/>
              <a:t> of all </a:t>
            </a:r>
            <a:r>
              <a:rPr lang="fr-FR" dirty="0" err="1"/>
              <a:t>members</a:t>
            </a:r>
            <a:r>
              <a:rPr dirty="0"/>
              <a:t> is the highest governing body of the Union. It: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Creates and amends these statutes (requires a two-thirds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and amends the procedural bylaws (requires a three-fifths majority of those present).</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the Executive Council that oversees Union activities between General Assemblies.</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Elects members of its Commissions.</a:t>
            </a:r>
          </a:p>
          <a:p>
            <a:pPr marL="457200" indent="-317500" defTabSz="457200">
              <a:spcBef>
                <a:spcPts val="0"/>
              </a:spcBef>
              <a:buClr>
                <a:srgbClr val="666666"/>
              </a:buClr>
              <a:buSzPct val="100000"/>
              <a:buFont typeface="Helvetica"/>
              <a:defRPr>
                <a:solidFill>
                  <a:srgbClr val="666666"/>
                </a:solidFill>
                <a:latin typeface="Helvetica"/>
                <a:ea typeface="Helvetica"/>
                <a:cs typeface="Helvetica"/>
                <a:sym typeface="Helvetica"/>
              </a:defRPr>
            </a:pPr>
            <a:r>
              <a:rPr dirty="0"/>
              <a:t>	Sets the members’ dues.</a:t>
            </a:r>
          </a:p>
        </p:txBody>
      </p:sp>
      <p:sp>
        <p:nvSpPr>
          <p:cNvPr id="221"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t>11</a:t>
            </a:fld>
            <a:endParaRPr/>
          </a:p>
        </p:txBody>
      </p:sp>
    </p:spTree>
    <p:extLst>
      <p:ext uri="{BB962C8B-B14F-4D97-AF65-F5344CB8AC3E}">
        <p14:creationId xmlns:p14="http://schemas.microsoft.com/office/powerpoint/2010/main" val="1567316628"/>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Governance…"/>
          <p:cNvSpPr txBox="1">
            <a:spLocks noGrp="1"/>
          </p:cNvSpPr>
          <p:nvPr>
            <p:ph type="title"/>
          </p:nvPr>
        </p:nvSpPr>
        <p:spPr>
          <a:prstGeom prst="rect">
            <a:avLst/>
          </a:prstGeom>
        </p:spPr>
        <p:txBody>
          <a:bodyPr>
            <a:normAutofit fontScale="90000"/>
          </a:bodyPr>
          <a:lstStyle/>
          <a:p>
            <a:pPr defTabSz="490727">
              <a:defRPr sz="6719"/>
            </a:pPr>
            <a:r>
              <a:rPr b="1" dirty="0"/>
              <a:t>Governance</a:t>
            </a:r>
            <a:r>
              <a:rPr lang="en-US" b="1" dirty="0"/>
              <a:t>: </a:t>
            </a:r>
            <a:br>
              <a:rPr lang="en-US" b="1" dirty="0"/>
            </a:br>
            <a:r>
              <a:rPr b="1" dirty="0"/>
              <a:t>The </a:t>
            </a:r>
            <a:r>
              <a:rPr lang="fr-FR" b="1" dirty="0" err="1"/>
              <a:t>Executive</a:t>
            </a:r>
            <a:r>
              <a:rPr lang="fr-FR" b="1" dirty="0"/>
              <a:t> </a:t>
            </a:r>
            <a:r>
              <a:rPr b="1" dirty="0"/>
              <a:t>Council</a:t>
            </a:r>
          </a:p>
        </p:txBody>
      </p:sp>
      <p:sp>
        <p:nvSpPr>
          <p:cNvPr id="224" name="E. The Council has all of the authority of the General Assembly between General Assemblies except those items specified in Section III of these statutes, subject to ratification at the next General Assembly. It may fill vacancies in the Commissions that occur between General Assemblies."/>
          <p:cNvSpPr txBox="1">
            <a:spLocks noGrp="1"/>
          </p:cNvSpPr>
          <p:nvPr>
            <p:ph type="body" idx="1"/>
          </p:nvPr>
        </p:nvSpPr>
        <p:spPr>
          <a:xfrm>
            <a:off x="508000" y="2628900"/>
            <a:ext cx="11988800" cy="4258283"/>
          </a:xfrm>
          <a:prstGeom prst="rect">
            <a:avLst/>
          </a:prstGeom>
        </p:spPr>
        <p:txBody>
          <a:bodyPr/>
          <a:lstStyle>
            <a:lvl1pPr marL="0" indent="0" defTabSz="457200">
              <a:spcBef>
                <a:spcPts val="0"/>
              </a:spcBef>
              <a:buSzTx/>
              <a:buNone/>
              <a:defRPr>
                <a:solidFill>
                  <a:srgbClr val="666666"/>
                </a:solidFill>
                <a:latin typeface="Helvetica"/>
                <a:ea typeface="Helvetica"/>
                <a:cs typeface="Helvetica"/>
                <a:sym typeface="Helvetica"/>
              </a:defRPr>
            </a:lvl1pPr>
          </a:lstStyle>
          <a:p>
            <a:r>
              <a:rPr dirty="0"/>
              <a:t>The </a:t>
            </a:r>
            <a:r>
              <a:rPr lang="fr-FR" dirty="0" err="1"/>
              <a:t>Executive</a:t>
            </a:r>
            <a:r>
              <a:rPr lang="fr-FR" dirty="0"/>
              <a:t> </a:t>
            </a:r>
            <a:r>
              <a:rPr dirty="0"/>
              <a:t>Council has all of the authority of the General Assembly between General Assemblies </a:t>
            </a:r>
            <a:r>
              <a:rPr lang="fr-FR" dirty="0"/>
              <a:t>(</a:t>
            </a:r>
            <a:r>
              <a:rPr lang="fr-FR" dirty="0" err="1"/>
              <a:t>every</a:t>
            </a:r>
            <a:r>
              <a:rPr lang="fr-FR" dirty="0"/>
              <a:t> 3 </a:t>
            </a:r>
            <a:r>
              <a:rPr lang="fr-FR" dirty="0" err="1"/>
              <a:t>years</a:t>
            </a:r>
            <a:r>
              <a:rPr lang="fr-FR" dirty="0"/>
              <a:t> in </a:t>
            </a:r>
            <a:r>
              <a:rPr lang="fr-FR" dirty="0" err="1"/>
              <a:t>person</a:t>
            </a:r>
            <a:r>
              <a:rPr lang="fr-FR" dirty="0"/>
              <a:t>, </a:t>
            </a:r>
            <a:r>
              <a:rPr lang="fr-FR" dirty="0" err="1"/>
              <a:t>every</a:t>
            </a:r>
            <a:r>
              <a:rPr lang="fr-FR" dirty="0"/>
              <a:t> </a:t>
            </a:r>
            <a:r>
              <a:rPr lang="fr-FR" dirty="0" err="1"/>
              <a:t>year</a:t>
            </a:r>
            <a:r>
              <a:rPr lang="fr-FR" dirty="0"/>
              <a:t> </a:t>
            </a:r>
            <a:r>
              <a:rPr lang="fr-FR" dirty="0" err="1"/>
              <a:t>virtually</a:t>
            </a:r>
            <a:r>
              <a:rPr lang="fr-FR"/>
              <a:t> in </a:t>
            </a:r>
            <a:r>
              <a:rPr lang="fr-FR" dirty="0" err="1"/>
              <a:t>between</a:t>
            </a:r>
            <a:r>
              <a:rPr lang="fr-FR" dirty="0"/>
              <a:t>) </a:t>
            </a:r>
            <a:r>
              <a:rPr dirty="0"/>
              <a:t>except </a:t>
            </a:r>
            <a:r>
              <a:rPr lang="en-US" dirty="0"/>
              <a:t>for </a:t>
            </a:r>
            <a:r>
              <a:rPr lang="fr-FR" dirty="0"/>
              <a:t>certain</a:t>
            </a:r>
            <a:r>
              <a:rPr dirty="0"/>
              <a:t> items specified in </a:t>
            </a:r>
            <a:r>
              <a:rPr lang="fr-FR" dirty="0"/>
              <a:t>the</a:t>
            </a:r>
            <a:r>
              <a:rPr dirty="0"/>
              <a:t> statutes, subject to ratification at the next General Assembly. It may fill vacancies in the Commissions that occur between General Assemblies.</a:t>
            </a:r>
          </a:p>
        </p:txBody>
      </p:sp>
      <p:sp>
        <p:nvSpPr>
          <p:cNvPr id="225" name="Slide Number"/>
          <p:cNvSpPr txBox="1">
            <a:spLocks noGrp="1"/>
          </p:cNvSpPr>
          <p:nvPr>
            <p:ph type="sldNum" sz="quarter" idx="2"/>
          </p:nvPr>
        </p:nvSpPr>
        <p:spPr>
          <a:prstGeom prst="rect">
            <a:avLst/>
          </a:prstGeom>
          <a:extLst>
            <a:ext uri="{C572A759-6A51-4108-AA02-DFA0A04FC94B}">
              <ma14:wrappingTextBoxFlag xmlns="" xmlns:ma14="http://schemas.microsoft.com/office/mac/drawingml/2011/main" val="1"/>
            </a:ext>
          </a:extLst>
        </p:spPr>
        <p:txBody>
          <a:bodyPr/>
          <a:lstStyle/>
          <a:p>
            <a:fld id="{86CB4B4D-7CA3-9044-876B-883B54F8677D}" type="slidenum">
              <a:rPr/>
              <a:t>12</a:t>
            </a:fld>
            <a:endParaRPr/>
          </a:p>
        </p:txBody>
      </p:sp>
    </p:spTree>
    <p:extLst>
      <p:ext uri="{BB962C8B-B14F-4D97-AF65-F5344CB8AC3E}">
        <p14:creationId xmlns:p14="http://schemas.microsoft.com/office/powerpoint/2010/main" val="371739034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Commissions</a:t>
            </a:r>
          </a:p>
        </p:txBody>
      </p:sp>
      <p:sp>
        <p:nvSpPr>
          <p:cNvPr id="3" name="Rectangle 2"/>
          <p:cNvSpPr/>
          <p:nvPr/>
        </p:nvSpPr>
        <p:spPr>
          <a:xfrm>
            <a:off x="508000" y="2836519"/>
            <a:ext cx="5285946" cy="3046988"/>
          </a:xfrm>
          <a:prstGeom prst="rect">
            <a:avLst/>
          </a:prstGeom>
        </p:spPr>
        <p:txBody>
          <a:bodyPr wrap="square">
            <a:spAutoFit/>
          </a:bodyPr>
          <a:lstStyle/>
          <a:p>
            <a:pPr marL="342900" indent="-342900" algn="l">
              <a:buFont typeface="Arial" panose="020B0604020202020204" pitchFamily="34" charset="0"/>
              <a:buChar char="•"/>
            </a:pPr>
            <a:r>
              <a:rPr lang="en-US" dirty="0">
                <a:latin typeface="Helvetica-Light"/>
              </a:rPr>
              <a:t>The first scientific commission, on Units, was established in 1931 at the third General Assembly.</a:t>
            </a:r>
          </a:p>
          <a:p>
            <a:pPr marL="342900" indent="-342900" algn="l">
              <a:buFont typeface="Arial" panose="020B0604020202020204" pitchFamily="34" charset="0"/>
              <a:buChar char="•"/>
            </a:pPr>
            <a:r>
              <a:rPr lang="en-US" dirty="0">
                <a:latin typeface="Helvetica-Light"/>
              </a:rPr>
              <a:t>Currently there are 18 Commissions.</a:t>
            </a:r>
          </a:p>
          <a:p>
            <a:pPr marL="342900" indent="-342900" algn="l">
              <a:buFont typeface="Arial" panose="020B0604020202020204" pitchFamily="34" charset="0"/>
              <a:buChar char="•"/>
            </a:pPr>
            <a:r>
              <a:rPr lang="en-US" dirty="0">
                <a:latin typeface="Helvetica-Light"/>
              </a:rPr>
              <a:t>Organize the major International conferences in their field; and award Young Scientist Prizes</a:t>
            </a:r>
          </a:p>
        </p:txBody>
      </p:sp>
      <p:sp>
        <p:nvSpPr>
          <p:cNvPr id="4" name="Rectangle 3"/>
          <p:cNvSpPr/>
          <p:nvPr/>
        </p:nvSpPr>
        <p:spPr>
          <a:xfrm>
            <a:off x="6425514" y="2366962"/>
            <a:ext cx="5685206" cy="7386638"/>
          </a:xfrm>
          <a:prstGeom prst="rect">
            <a:avLst/>
          </a:prstGeom>
        </p:spPr>
        <p:txBody>
          <a:bodyPr wrap="square">
            <a:spAutoFit/>
          </a:bodyPr>
          <a:lstStyle/>
          <a:p>
            <a:pPr algn="l"/>
            <a:endParaRPr lang="en-US" sz="1800" dirty="0">
              <a:latin typeface="Helvetica-Light"/>
            </a:endParaRPr>
          </a:p>
          <a:p>
            <a:pPr algn="l"/>
            <a:r>
              <a:rPr lang="en-US" sz="1800" dirty="0">
                <a:latin typeface="Helvetica-Light"/>
              </a:rPr>
              <a:t>• </a:t>
            </a:r>
            <a:r>
              <a:rPr lang="en-US" dirty="0">
                <a:latin typeface="Helvetica-Light"/>
              </a:rPr>
              <a:t>Symbols, Units, </a:t>
            </a:r>
            <a:r>
              <a:rPr lang="en-US" dirty="0" err="1">
                <a:latin typeface="Helvetica-Light"/>
              </a:rPr>
              <a:t>etc</a:t>
            </a:r>
            <a:r>
              <a:rPr lang="en-US" dirty="0">
                <a:latin typeface="Helvetica-Light"/>
              </a:rPr>
              <a:t> (C2)</a:t>
            </a:r>
          </a:p>
          <a:p>
            <a:pPr algn="l"/>
            <a:r>
              <a:rPr lang="en-US" sz="1800" dirty="0">
                <a:latin typeface="Helvetica-Light"/>
              </a:rPr>
              <a:t>• </a:t>
            </a:r>
            <a:r>
              <a:rPr lang="en-US" dirty="0">
                <a:latin typeface="Helvetica-Light"/>
              </a:rPr>
              <a:t>Statistical Mechanics (C3)</a:t>
            </a:r>
          </a:p>
          <a:p>
            <a:pPr algn="l"/>
            <a:r>
              <a:rPr lang="en-US" sz="1800" dirty="0">
                <a:latin typeface="Helvetica-Light"/>
              </a:rPr>
              <a:t>• </a:t>
            </a:r>
            <a:r>
              <a:rPr lang="en-US" dirty="0" err="1">
                <a:latin typeface="Helvetica-Light"/>
              </a:rPr>
              <a:t>Astroparticle</a:t>
            </a:r>
            <a:r>
              <a:rPr lang="en-US" dirty="0">
                <a:latin typeface="Helvetica-Light"/>
              </a:rPr>
              <a:t> Physics (C4)</a:t>
            </a:r>
          </a:p>
          <a:p>
            <a:pPr algn="l"/>
            <a:r>
              <a:rPr lang="en-US" sz="1800" dirty="0">
                <a:latin typeface="Helvetica-Light"/>
              </a:rPr>
              <a:t>• </a:t>
            </a:r>
            <a:r>
              <a:rPr lang="en-US" dirty="0">
                <a:latin typeface="Helvetica-Light"/>
              </a:rPr>
              <a:t>Low Temperature Physics (C5)</a:t>
            </a:r>
          </a:p>
          <a:p>
            <a:pPr algn="l"/>
            <a:r>
              <a:rPr lang="en-US" sz="1800" dirty="0">
                <a:latin typeface="Helvetica-Light"/>
              </a:rPr>
              <a:t>• </a:t>
            </a:r>
            <a:r>
              <a:rPr lang="en-US" dirty="0">
                <a:latin typeface="Helvetica-Light"/>
              </a:rPr>
              <a:t>Biological Physics (C6)</a:t>
            </a:r>
          </a:p>
          <a:p>
            <a:pPr algn="l"/>
            <a:r>
              <a:rPr lang="en-US" sz="1800" dirty="0">
                <a:latin typeface="Helvetica-Light"/>
              </a:rPr>
              <a:t>• </a:t>
            </a:r>
            <a:r>
              <a:rPr lang="en-US" dirty="0">
                <a:latin typeface="Helvetica-Light"/>
              </a:rPr>
              <a:t>Semiconductors (C8)</a:t>
            </a:r>
          </a:p>
          <a:p>
            <a:pPr algn="l"/>
            <a:r>
              <a:rPr lang="en-US" sz="1800" dirty="0">
                <a:latin typeface="Helvetica-Light"/>
              </a:rPr>
              <a:t>• </a:t>
            </a:r>
            <a:r>
              <a:rPr lang="en-US" dirty="0">
                <a:latin typeface="Helvetica-Light"/>
              </a:rPr>
              <a:t>Magnetism (C9)</a:t>
            </a:r>
          </a:p>
          <a:p>
            <a:pPr algn="l"/>
            <a:r>
              <a:rPr lang="en-US" sz="1800" dirty="0">
                <a:latin typeface="Helvetica-Light"/>
              </a:rPr>
              <a:t>• </a:t>
            </a:r>
            <a:r>
              <a:rPr lang="en-US" dirty="0">
                <a:latin typeface="Helvetica-Light"/>
              </a:rPr>
              <a:t>Condensed Matter (C10)</a:t>
            </a:r>
          </a:p>
          <a:p>
            <a:pPr algn="l"/>
            <a:r>
              <a:rPr lang="en-US" sz="1800" dirty="0">
                <a:latin typeface="Helvetica-Light"/>
              </a:rPr>
              <a:t>• </a:t>
            </a:r>
            <a:r>
              <a:rPr lang="en-US" dirty="0">
                <a:latin typeface="Helvetica-Light"/>
              </a:rPr>
              <a:t>Particles and Fields (C11)</a:t>
            </a:r>
          </a:p>
          <a:p>
            <a:pPr algn="l"/>
            <a:r>
              <a:rPr lang="en-US" sz="1800" dirty="0">
                <a:latin typeface="Helvetica-Light"/>
              </a:rPr>
              <a:t>• </a:t>
            </a:r>
            <a:r>
              <a:rPr lang="en-US" dirty="0">
                <a:latin typeface="Helvetica-Light"/>
              </a:rPr>
              <a:t>Nuclear Physics (C12)</a:t>
            </a:r>
          </a:p>
          <a:p>
            <a:pPr algn="l"/>
            <a:r>
              <a:rPr lang="en-US" sz="1800" dirty="0">
                <a:latin typeface="Helvetica-Light"/>
              </a:rPr>
              <a:t>• </a:t>
            </a:r>
            <a:r>
              <a:rPr lang="en-US" dirty="0">
                <a:latin typeface="Helvetica-Light"/>
              </a:rPr>
              <a:t>Physics for Development (C13)</a:t>
            </a:r>
          </a:p>
          <a:p>
            <a:pPr algn="l"/>
            <a:r>
              <a:rPr lang="en-US" sz="1800" dirty="0">
                <a:latin typeface="Helvetica-Light"/>
              </a:rPr>
              <a:t>• </a:t>
            </a:r>
            <a:r>
              <a:rPr lang="en-US" dirty="0">
                <a:latin typeface="Helvetica-Light"/>
              </a:rPr>
              <a:t>Physics Education (C14)</a:t>
            </a:r>
          </a:p>
          <a:p>
            <a:pPr algn="l"/>
            <a:r>
              <a:rPr lang="en-US" sz="1800" dirty="0">
                <a:latin typeface="Helvetica-Light"/>
              </a:rPr>
              <a:t>• </a:t>
            </a:r>
            <a:r>
              <a:rPr lang="en-US" dirty="0">
                <a:latin typeface="Helvetica-Light"/>
              </a:rPr>
              <a:t>Atomic Molecular and Optical Physics (C15)</a:t>
            </a:r>
          </a:p>
          <a:p>
            <a:pPr algn="l"/>
            <a:r>
              <a:rPr lang="en-US" sz="1800" dirty="0">
                <a:latin typeface="Helvetica-Light"/>
              </a:rPr>
              <a:t>• </a:t>
            </a:r>
            <a:r>
              <a:rPr lang="en-US" dirty="0">
                <a:latin typeface="Helvetica-Light"/>
              </a:rPr>
              <a:t>Plasma Physics (C16)</a:t>
            </a:r>
          </a:p>
          <a:p>
            <a:pPr algn="l"/>
            <a:r>
              <a:rPr lang="en-US" sz="1800" dirty="0">
                <a:latin typeface="Helvetica-Light"/>
              </a:rPr>
              <a:t>• </a:t>
            </a:r>
            <a:r>
              <a:rPr lang="en-US" dirty="0">
                <a:latin typeface="Helvetica-Light"/>
              </a:rPr>
              <a:t>Laser Physics and Photonics (C17)</a:t>
            </a:r>
          </a:p>
          <a:p>
            <a:pPr algn="l"/>
            <a:r>
              <a:rPr lang="en-US" sz="1800" dirty="0">
                <a:latin typeface="Helvetica-Light"/>
              </a:rPr>
              <a:t>• </a:t>
            </a:r>
            <a:r>
              <a:rPr lang="en-US" dirty="0">
                <a:latin typeface="Helvetica-Light"/>
              </a:rPr>
              <a:t>Mathematical Physics (C18)</a:t>
            </a:r>
          </a:p>
          <a:p>
            <a:pPr algn="l"/>
            <a:r>
              <a:rPr lang="en-US" sz="1800" dirty="0">
                <a:latin typeface="Helvetica-Light"/>
              </a:rPr>
              <a:t>• </a:t>
            </a:r>
            <a:r>
              <a:rPr lang="en-US" dirty="0">
                <a:latin typeface="Helvetica-Light"/>
              </a:rPr>
              <a:t>Astrophysics (C19)</a:t>
            </a:r>
          </a:p>
          <a:p>
            <a:pPr algn="l"/>
            <a:r>
              <a:rPr lang="en-US" sz="1800" dirty="0">
                <a:latin typeface="Helvetica-Light"/>
              </a:rPr>
              <a:t>• </a:t>
            </a:r>
            <a:r>
              <a:rPr lang="en-US" dirty="0">
                <a:latin typeface="Helvetica-Light"/>
              </a:rPr>
              <a:t>Computational Physics (C20)</a:t>
            </a:r>
            <a:endParaRPr lang="en-US" dirty="0"/>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0" y="6700726"/>
            <a:ext cx="5634681" cy="259140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39312051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371" y="153310"/>
            <a:ext cx="11988800" cy="1219200"/>
          </a:xfrm>
        </p:spPr>
        <p:txBody>
          <a:bodyPr/>
          <a:lstStyle/>
          <a:p>
            <a:r>
              <a:rPr lang="en-US" b="1" dirty="0"/>
              <a:t>LAAAMP Project (C13)</a:t>
            </a:r>
          </a:p>
        </p:txBody>
      </p:sp>
      <p:pic>
        <p:nvPicPr>
          <p:cNvPr id="3" name="Picture 2"/>
          <p:cNvPicPr>
            <a:picLocks noChangeAspect="1"/>
          </p:cNvPicPr>
          <p:nvPr/>
        </p:nvPicPr>
        <p:blipFill>
          <a:blip r:embed="rId2"/>
          <a:stretch>
            <a:fillRect/>
          </a:stretch>
        </p:blipFill>
        <p:spPr>
          <a:xfrm>
            <a:off x="584536" y="3789394"/>
            <a:ext cx="11912264" cy="4678054"/>
          </a:xfrm>
          <a:prstGeom prst="rect">
            <a:avLst/>
          </a:prstGeom>
        </p:spPr>
      </p:pic>
      <p:sp>
        <p:nvSpPr>
          <p:cNvPr id="5" name="Rectangle 4"/>
          <p:cNvSpPr/>
          <p:nvPr/>
        </p:nvSpPr>
        <p:spPr>
          <a:xfrm>
            <a:off x="307371" y="8598300"/>
            <a:ext cx="12466594" cy="830997"/>
          </a:xfrm>
          <a:prstGeom prst="rect">
            <a:avLst/>
          </a:prstGeom>
        </p:spPr>
        <p:txBody>
          <a:bodyPr wrap="square">
            <a:spAutoFit/>
          </a:bodyPr>
          <a:lstStyle/>
          <a:p>
            <a:r>
              <a:rPr lang="en-US" dirty="0"/>
              <a:t>LAAMP Colloquium presentation by Prof. Diego G. Lamas at the </a:t>
            </a:r>
            <a:r>
              <a:rPr lang="en-US" dirty="0" err="1"/>
              <a:t>OpenLab</a:t>
            </a:r>
            <a:r>
              <a:rPr lang="en-US" dirty="0"/>
              <a:t> Inaugural Ceremonies in San José, Costa Rica, 4 December 2017</a:t>
            </a:r>
          </a:p>
        </p:txBody>
      </p:sp>
      <p:pic>
        <p:nvPicPr>
          <p:cNvPr id="4" name="Picture 3">
            <a:extLst>
              <a:ext uri="{FF2B5EF4-FFF2-40B4-BE49-F238E27FC236}">
                <a16:creationId xmlns:a16="http://schemas.microsoft.com/office/drawing/2014/main" id="{F6363930-43F7-6B46-8B95-251A737AA2BD}"/>
              </a:ext>
            </a:extLst>
          </p:cNvPr>
          <p:cNvPicPr>
            <a:picLocks noChangeAspect="1"/>
          </p:cNvPicPr>
          <p:nvPr/>
        </p:nvPicPr>
        <p:blipFill>
          <a:blip r:embed="rId3"/>
          <a:stretch>
            <a:fillRect/>
          </a:stretch>
        </p:blipFill>
        <p:spPr>
          <a:xfrm>
            <a:off x="461518" y="1372510"/>
            <a:ext cx="6576523" cy="2024328"/>
          </a:xfrm>
          <a:prstGeom prst="rect">
            <a:avLst/>
          </a:prstGeom>
        </p:spPr>
      </p:pic>
      <p:sp>
        <p:nvSpPr>
          <p:cNvPr id="6" name="TextBox 5">
            <a:extLst>
              <a:ext uri="{FF2B5EF4-FFF2-40B4-BE49-F238E27FC236}">
                <a16:creationId xmlns:a16="http://schemas.microsoft.com/office/drawing/2014/main" id="{5110B18B-221B-8E45-9FC8-322EE989B22F}"/>
              </a:ext>
            </a:extLst>
          </p:cNvPr>
          <p:cNvSpPr txBox="1"/>
          <p:nvPr/>
        </p:nvSpPr>
        <p:spPr>
          <a:xfrm>
            <a:off x="7038041" y="1524624"/>
            <a:ext cx="5966759"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r>
              <a:rPr lang="en-US" b="1" dirty="0" err="1"/>
              <a:t>Utilisation</a:t>
            </a:r>
            <a:r>
              <a:rPr lang="en-US" b="1" dirty="0"/>
              <a:t> of Light Source and Crystallographic Sciences to Facilitate the Enhancement of Knowledge and Improve the Economic and Social Conditions in Targeted Regions of the World</a:t>
            </a:r>
            <a:endParaRPr kumimoji="0" lang="en-US" sz="2400" b="0" u="none" strike="noStrike" cap="none" spc="0" normalizeH="0" baseline="0" dirty="0">
              <a:ln>
                <a:noFill/>
              </a:ln>
              <a:solidFill>
                <a:srgbClr val="414141"/>
              </a:solidFill>
              <a:effectLst/>
              <a:uFillTx/>
              <a:latin typeface="Palatino"/>
              <a:ea typeface="Palatino"/>
              <a:cs typeface="Palatino"/>
              <a:sym typeface="Palatino"/>
            </a:endParaRPr>
          </a:p>
        </p:txBody>
      </p:sp>
    </p:spTree>
    <p:extLst>
      <p:ext uri="{BB962C8B-B14F-4D97-AF65-F5344CB8AC3E}">
        <p14:creationId xmlns:p14="http://schemas.microsoft.com/office/powerpoint/2010/main" val="283369213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Affiliated commissions</a:t>
            </a:r>
          </a:p>
        </p:txBody>
      </p:sp>
      <p:sp>
        <p:nvSpPr>
          <p:cNvPr id="3" name="Rectangle 2"/>
          <p:cNvSpPr/>
          <p:nvPr/>
        </p:nvSpPr>
        <p:spPr>
          <a:xfrm>
            <a:off x="508000" y="2836518"/>
            <a:ext cx="5285946" cy="6394826"/>
          </a:xfrm>
          <a:prstGeom prst="rect">
            <a:avLst/>
          </a:prstGeom>
        </p:spPr>
        <p:txBody>
          <a:bodyPr wrap="square" lIns="91436" tIns="45719" rIns="91436" bIns="45719">
            <a:spAutoFit/>
          </a:bodyPr>
          <a:lstStyle/>
          <a:p>
            <a:pPr algn="l"/>
            <a:endParaRPr lang="en-US" sz="3413" dirty="0">
              <a:latin typeface="Helvetica-Light"/>
            </a:endParaRPr>
          </a:p>
          <a:p>
            <a:pPr marL="342882" indent="-342882">
              <a:buFont typeface="Arial" panose="020B0604020202020204" pitchFamily="34" charset="0"/>
              <a:buChar char="•"/>
            </a:pPr>
            <a:r>
              <a:rPr lang="en-US" sz="3413" dirty="0">
                <a:latin typeface="Helvetica-Light"/>
              </a:rPr>
              <a:t>International committees or organizations of physicists, with their own administrative structure,  who wish to join IUPAP commissions </a:t>
            </a:r>
          </a:p>
          <a:p>
            <a:pPr marL="342882" indent="-342882">
              <a:buFont typeface="Arial" panose="020B0604020202020204" pitchFamily="34" charset="0"/>
              <a:buChar char="•"/>
            </a:pPr>
            <a:r>
              <a:rPr lang="en-US" sz="3413" dirty="0">
                <a:latin typeface="Helvetica-Light"/>
              </a:rPr>
              <a:t>Currently there are 4 +2 affiliated commissions</a:t>
            </a:r>
          </a:p>
          <a:p>
            <a:pPr marL="342882" indent="-342882">
              <a:buFont typeface="Arial" panose="020B0604020202020204" pitchFamily="34" charset="0"/>
              <a:buChar char="•"/>
            </a:pPr>
            <a:r>
              <a:rPr lang="en-US" sz="3413" dirty="0">
                <a:latin typeface="Helvetica-Light"/>
              </a:rPr>
              <a:t>Participate in IUPAP activities, endorse IUPAP principles</a:t>
            </a:r>
          </a:p>
        </p:txBody>
      </p:sp>
      <p:sp>
        <p:nvSpPr>
          <p:cNvPr id="4" name="Rectangle 3"/>
          <p:cNvSpPr/>
          <p:nvPr/>
        </p:nvSpPr>
        <p:spPr>
          <a:xfrm>
            <a:off x="6142682" y="1409700"/>
            <a:ext cx="6701449" cy="5547542"/>
          </a:xfrm>
          <a:prstGeom prst="rect">
            <a:avLst/>
          </a:prstGeom>
        </p:spPr>
        <p:txBody>
          <a:bodyPr wrap="square" lIns="91436" tIns="45719" rIns="91436" bIns="45719">
            <a:spAutoFit/>
          </a:bodyPr>
          <a:lstStyle/>
          <a:p>
            <a:pPr algn="l"/>
            <a:endParaRPr lang="en-US" sz="1849" dirty="0">
              <a:latin typeface="Helvetica-Light"/>
            </a:endParaRPr>
          </a:p>
          <a:p>
            <a:pPr algn="l"/>
            <a:r>
              <a:rPr lang="en-US" sz="1600" b="1" dirty="0">
                <a:solidFill>
                  <a:srgbClr val="0000FF"/>
                </a:solidFill>
                <a:latin typeface="Helvetica-Light"/>
              </a:rPr>
              <a:t>• </a:t>
            </a:r>
            <a:r>
              <a:rPr lang="en-US" sz="2800" b="1" dirty="0">
                <a:solidFill>
                  <a:srgbClr val="0000FF"/>
                </a:solidFill>
                <a:latin typeface="Helvetica-Light"/>
              </a:rPr>
              <a:t>International Commission for Optics (AC1)</a:t>
            </a:r>
          </a:p>
          <a:p>
            <a:pPr algn="l"/>
            <a:r>
              <a:rPr lang="en-US" sz="1600" b="1" dirty="0">
                <a:solidFill>
                  <a:srgbClr val="0000FF"/>
                </a:solidFill>
                <a:latin typeface="Helvetica-Light"/>
              </a:rPr>
              <a:t>• </a:t>
            </a:r>
            <a:r>
              <a:rPr lang="en-US" sz="2800" b="1" dirty="0">
                <a:solidFill>
                  <a:srgbClr val="0000FF"/>
                </a:solidFill>
                <a:latin typeface="Helvetica-Light"/>
              </a:rPr>
              <a:t>International Commission on General Relativity and Gravitation (AC2)</a:t>
            </a:r>
          </a:p>
          <a:p>
            <a:pPr algn="l"/>
            <a:r>
              <a:rPr lang="en-US" sz="1600" b="1" dirty="0">
                <a:solidFill>
                  <a:srgbClr val="0000FF"/>
                </a:solidFill>
                <a:latin typeface="Helvetica-Light"/>
              </a:rPr>
              <a:t>• </a:t>
            </a:r>
            <a:r>
              <a:rPr lang="en-US" sz="2800" b="1" dirty="0">
                <a:solidFill>
                  <a:srgbClr val="0000FF"/>
                </a:solidFill>
                <a:latin typeface="Helvetica-Light"/>
              </a:rPr>
              <a:t>International Commission on Acoustics (AC3)</a:t>
            </a:r>
          </a:p>
          <a:p>
            <a:pPr algn="l"/>
            <a:r>
              <a:rPr lang="en-US" sz="1600" b="1" dirty="0">
                <a:solidFill>
                  <a:srgbClr val="0000FF"/>
                </a:solidFill>
                <a:latin typeface="Helvetica-Light"/>
              </a:rPr>
              <a:t>• </a:t>
            </a:r>
            <a:r>
              <a:rPr lang="en-US" sz="2800" b="1" dirty="0">
                <a:solidFill>
                  <a:srgbClr val="0000FF"/>
                </a:solidFill>
                <a:latin typeface="Helvetica-Light"/>
              </a:rPr>
              <a:t>International Commission on Medical Physics (AC4)</a:t>
            </a:r>
          </a:p>
          <a:p>
            <a:pPr algn="l"/>
            <a:r>
              <a:rPr lang="en-US" sz="1400" b="1" dirty="0">
                <a:solidFill>
                  <a:srgbClr val="0000FF"/>
                </a:solidFill>
                <a:latin typeface="Helvetica-Light"/>
              </a:rPr>
              <a:t>•</a:t>
            </a:r>
            <a:r>
              <a:rPr lang="en-US" sz="2800" b="1" dirty="0">
                <a:solidFill>
                  <a:srgbClr val="0000FF"/>
                </a:solidFill>
                <a:latin typeface="Helvetica-Light"/>
              </a:rPr>
              <a:t> International Association of Physics Students (AC5 New)</a:t>
            </a:r>
          </a:p>
          <a:p>
            <a:pPr algn="l"/>
            <a:r>
              <a:rPr lang="en-US" sz="1400" b="1" dirty="0">
                <a:solidFill>
                  <a:srgbClr val="0000FF"/>
                </a:solidFill>
                <a:latin typeface="Helvetica-Light"/>
              </a:rPr>
              <a:t>•</a:t>
            </a:r>
            <a:r>
              <a:rPr lang="en-US" sz="2800" b="1" dirty="0">
                <a:solidFill>
                  <a:srgbClr val="0000FF"/>
                </a:solidFill>
                <a:latin typeface="Helvetica-Light"/>
              </a:rPr>
              <a:t> Affiliated Commission on the History and Philosophy of Physics (AC6 New)</a:t>
            </a:r>
          </a:p>
        </p:txBody>
      </p:sp>
      <p:pic>
        <p:nvPicPr>
          <p:cNvPr id="2050" name="Picture 2" descr="http://iupap.org/wp-content/uploads/2013/04/P1050322_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8001" y="6956285"/>
            <a:ext cx="5634681" cy="2591408"/>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Image 4"/>
          <p:cNvPicPr>
            <a:picLocks noChangeAspect="1"/>
          </p:cNvPicPr>
          <p:nvPr/>
        </p:nvPicPr>
        <p:blipFill>
          <a:blip r:embed="rId3"/>
          <a:stretch>
            <a:fillRect/>
          </a:stretch>
        </p:blipFill>
        <p:spPr>
          <a:xfrm>
            <a:off x="6502400" y="6956285"/>
            <a:ext cx="5409636" cy="2797315"/>
          </a:xfrm>
          <a:prstGeom prst="rect">
            <a:avLst/>
          </a:prstGeom>
        </p:spPr>
      </p:pic>
    </p:spTree>
    <p:extLst>
      <p:ext uri="{BB962C8B-B14F-4D97-AF65-F5344CB8AC3E}">
        <p14:creationId xmlns:p14="http://schemas.microsoft.com/office/powerpoint/2010/main" val="233796878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800100"/>
            <a:ext cx="5564580" cy="1219200"/>
          </a:xfrm>
        </p:spPr>
        <p:txBody>
          <a:bodyPr>
            <a:normAutofit fontScale="90000"/>
          </a:bodyPr>
          <a:lstStyle/>
          <a:p>
            <a:r>
              <a:rPr lang="en-US" b="1" dirty="0"/>
              <a:t>Working Groups</a:t>
            </a:r>
          </a:p>
        </p:txBody>
      </p:sp>
      <p:sp>
        <p:nvSpPr>
          <p:cNvPr id="3" name="Rectangle 2"/>
          <p:cNvSpPr/>
          <p:nvPr/>
        </p:nvSpPr>
        <p:spPr>
          <a:xfrm>
            <a:off x="174642" y="2376240"/>
            <a:ext cx="9661336" cy="5632311"/>
          </a:xfrm>
          <a:prstGeom prst="rect">
            <a:avLst/>
          </a:prstGeom>
        </p:spPr>
        <p:txBody>
          <a:bodyPr wrap="square">
            <a:spAutoFit/>
          </a:bodyPr>
          <a:lstStyle/>
          <a:p>
            <a:pPr algn="l"/>
            <a:r>
              <a:rPr lang="en-US" b="1" dirty="0">
                <a:solidFill>
                  <a:schemeClr val="accent1">
                    <a:lumMod val="50000"/>
                  </a:schemeClr>
                </a:solidFill>
                <a:latin typeface="Times-Roman"/>
              </a:rPr>
              <a:t>WG1: International Committee for Future Accelerators (ICFA)</a:t>
            </a:r>
          </a:p>
          <a:p>
            <a:pPr algn="l"/>
            <a:r>
              <a:rPr lang="en-US" b="1" dirty="0">
                <a:solidFill>
                  <a:schemeClr val="accent1">
                    <a:lumMod val="50000"/>
                  </a:schemeClr>
                </a:solidFill>
                <a:latin typeface="Times-Roman"/>
              </a:rPr>
              <a:t>WG2: Communication in Physics</a:t>
            </a:r>
          </a:p>
          <a:p>
            <a:pPr algn="l"/>
            <a:r>
              <a:rPr lang="en-US" b="1" dirty="0">
                <a:solidFill>
                  <a:schemeClr val="accent1">
                    <a:lumMod val="50000"/>
                  </a:schemeClr>
                </a:solidFill>
                <a:latin typeface="Times-Roman"/>
              </a:rPr>
              <a:t>WG5: Women in Physics</a:t>
            </a:r>
          </a:p>
          <a:p>
            <a:pPr algn="l"/>
            <a:r>
              <a:rPr lang="en-US" b="1" dirty="0">
                <a:solidFill>
                  <a:schemeClr val="accent1">
                    <a:lumMod val="50000"/>
                  </a:schemeClr>
                </a:solidFill>
                <a:latin typeface="Times-Roman"/>
              </a:rPr>
              <a:t>WG7: International Committee on Ultrahigh Intensity Lasers (ICUIL)</a:t>
            </a:r>
          </a:p>
          <a:p>
            <a:pPr algn="l"/>
            <a:r>
              <a:rPr lang="en-US" b="1" dirty="0">
                <a:solidFill>
                  <a:schemeClr val="accent1">
                    <a:lumMod val="50000"/>
                  </a:schemeClr>
                </a:solidFill>
                <a:latin typeface="Times-Roman"/>
              </a:rPr>
              <a:t>WG9: International Cooperation in Nuclear Physics (ICNP)</a:t>
            </a:r>
          </a:p>
          <a:p>
            <a:pPr algn="l"/>
            <a:r>
              <a:rPr lang="en-US" b="1" dirty="0">
                <a:solidFill>
                  <a:schemeClr val="accent1">
                    <a:lumMod val="50000"/>
                  </a:schemeClr>
                </a:solidFill>
                <a:latin typeface="Times-Roman"/>
              </a:rPr>
              <a:t>WG10: </a:t>
            </a:r>
            <a:r>
              <a:rPr lang="en-US" b="1" dirty="0" err="1">
                <a:solidFill>
                  <a:schemeClr val="accent1">
                    <a:lumMod val="50000"/>
                  </a:schemeClr>
                </a:solidFill>
                <a:latin typeface="Times-Roman"/>
              </a:rPr>
              <a:t>Astroparticle</a:t>
            </a:r>
            <a:r>
              <a:rPr lang="en-US" b="1" dirty="0">
                <a:solidFill>
                  <a:schemeClr val="accent1">
                    <a:lumMod val="50000"/>
                  </a:schemeClr>
                </a:solidFill>
                <a:latin typeface="Times-Roman"/>
              </a:rPr>
              <a:t> Physics International Committee (</a:t>
            </a:r>
            <a:r>
              <a:rPr lang="en-US" b="1" dirty="0" err="1">
                <a:solidFill>
                  <a:schemeClr val="accent1">
                    <a:lumMod val="50000"/>
                  </a:schemeClr>
                </a:solidFill>
                <a:latin typeface="Times-Roman"/>
              </a:rPr>
              <a:t>ApPIC</a:t>
            </a:r>
            <a:r>
              <a:rPr lang="en-US" b="1" dirty="0">
                <a:solidFill>
                  <a:schemeClr val="accent1">
                    <a:lumMod val="50000"/>
                  </a:schemeClr>
                </a:solidFill>
                <a:latin typeface="Times-Roman"/>
              </a:rPr>
              <a:t>)</a:t>
            </a:r>
          </a:p>
          <a:p>
            <a:pPr algn="l"/>
            <a:r>
              <a:rPr lang="en-US" b="1" dirty="0">
                <a:solidFill>
                  <a:schemeClr val="accent1">
                    <a:lumMod val="50000"/>
                  </a:schemeClr>
                </a:solidFill>
                <a:latin typeface="Times-Roman"/>
              </a:rPr>
              <a:t>WG11: Gravitational Wave International Committee (GWIC)</a:t>
            </a:r>
          </a:p>
          <a:p>
            <a:pPr algn="l"/>
            <a:r>
              <a:rPr lang="en-US" b="1" dirty="0">
                <a:solidFill>
                  <a:schemeClr val="accent1">
                    <a:lumMod val="50000"/>
                  </a:schemeClr>
                </a:solidFill>
                <a:latin typeface="Times-Roman"/>
              </a:rPr>
              <a:t>WG12: Energy</a:t>
            </a:r>
          </a:p>
          <a:p>
            <a:pPr algn="l"/>
            <a:r>
              <a:rPr lang="en-US" b="1" dirty="0">
                <a:solidFill>
                  <a:schemeClr val="accent1">
                    <a:lumMod val="50000"/>
                  </a:schemeClr>
                </a:solidFill>
                <a:latin typeface="Times-Roman"/>
              </a:rPr>
              <a:t>WG13: Newtonian Constant on Gravitation</a:t>
            </a:r>
          </a:p>
          <a:p>
            <a:pPr algn="l"/>
            <a:r>
              <a:rPr lang="en-US" b="1" dirty="0">
                <a:solidFill>
                  <a:schemeClr val="accent1">
                    <a:lumMod val="50000"/>
                  </a:schemeClr>
                </a:solidFill>
                <a:latin typeface="Times-Roman"/>
              </a:rPr>
              <a:t>WG14: Accelerator Science</a:t>
            </a:r>
          </a:p>
          <a:p>
            <a:pPr algn="l"/>
            <a:r>
              <a:rPr lang="en-US" b="1" dirty="0">
                <a:solidFill>
                  <a:schemeClr val="accent1">
                    <a:lumMod val="50000"/>
                  </a:schemeClr>
                </a:solidFill>
                <a:latin typeface="Times-Roman"/>
              </a:rPr>
              <a:t>WG15: Soft Matter</a:t>
            </a:r>
          </a:p>
          <a:p>
            <a:pPr algn="l"/>
            <a:r>
              <a:rPr lang="en-US" b="1" dirty="0">
                <a:solidFill>
                  <a:schemeClr val="accent1">
                    <a:lumMod val="50000"/>
                  </a:schemeClr>
                </a:solidFill>
                <a:latin typeface="Times-Roman"/>
              </a:rPr>
              <a:t>WG16: Physics and Industry</a:t>
            </a:r>
          </a:p>
          <a:p>
            <a:pPr algn="l"/>
            <a:r>
              <a:rPr lang="en-US" b="1" dirty="0">
                <a:solidFill>
                  <a:schemeClr val="accent1">
                    <a:lumMod val="50000"/>
                  </a:schemeClr>
                </a:solidFill>
                <a:latin typeface="Times-Roman"/>
              </a:rPr>
              <a:t>WG17: Centenary</a:t>
            </a:r>
          </a:p>
          <a:p>
            <a:pPr algn="l"/>
            <a:r>
              <a:rPr lang="en-US" b="1" dirty="0">
                <a:solidFill>
                  <a:schemeClr val="accent1">
                    <a:lumMod val="50000"/>
                  </a:schemeClr>
                </a:solidFill>
                <a:latin typeface="Times-Roman"/>
              </a:rPr>
              <a:t>WG18: Ethics</a:t>
            </a:r>
          </a:p>
          <a:p>
            <a:pPr algn="l"/>
            <a:r>
              <a:rPr lang="en-US" b="1" dirty="0">
                <a:solidFill>
                  <a:schemeClr val="accent1">
                    <a:lumMod val="50000"/>
                  </a:schemeClr>
                </a:solidFill>
                <a:latin typeface="Times-Roman"/>
              </a:rPr>
              <a:t>WG19: Quantum Science </a:t>
            </a:r>
            <a:r>
              <a:rPr lang="en-US" b="1">
                <a:solidFill>
                  <a:schemeClr val="accent1">
                    <a:lumMod val="50000"/>
                  </a:schemeClr>
                </a:solidFill>
                <a:latin typeface="Times-Roman"/>
              </a:rPr>
              <a:t>and Technology</a:t>
            </a:r>
            <a:endParaRPr lang="en-US" b="1" dirty="0">
              <a:solidFill>
                <a:schemeClr val="accent1">
                  <a:lumMod val="50000"/>
                </a:schemeClr>
              </a:solidFill>
              <a:latin typeface="Times-Roman"/>
            </a:endParaRPr>
          </a:p>
        </p:txBody>
      </p:sp>
      <p:sp>
        <p:nvSpPr>
          <p:cNvPr id="4" name="Rectangle 3"/>
          <p:cNvSpPr/>
          <p:nvPr/>
        </p:nvSpPr>
        <p:spPr>
          <a:xfrm>
            <a:off x="726445" y="7859294"/>
            <a:ext cx="6452380" cy="1415772"/>
          </a:xfrm>
          <a:prstGeom prst="rect">
            <a:avLst/>
          </a:prstGeom>
        </p:spPr>
        <p:txBody>
          <a:bodyPr wrap="square">
            <a:spAutoFit/>
          </a:bodyPr>
          <a:lstStyle/>
          <a:p>
            <a:pPr algn="l"/>
            <a:endParaRPr lang="en-US" sz="1400" dirty="0">
              <a:solidFill>
                <a:srgbClr val="000000"/>
              </a:solidFill>
              <a:latin typeface="Helvetica-Light"/>
            </a:endParaRPr>
          </a:p>
          <a:p>
            <a:pPr algn="l"/>
            <a:r>
              <a:rPr lang="en-US" dirty="0">
                <a:solidFill>
                  <a:srgbClr val="000000"/>
                </a:solidFill>
                <a:latin typeface="Helvetica-Light"/>
              </a:rPr>
              <a:t>Some working groups have had close links with working groups of the OECD Global Science Forum</a:t>
            </a:r>
            <a:endParaRPr lang="en-US" dirty="0"/>
          </a:p>
        </p:txBody>
      </p:sp>
      <p:pic>
        <p:nvPicPr>
          <p:cNvPr id="5" name="Picture 4"/>
          <p:cNvPicPr>
            <a:picLocks noChangeAspect="1"/>
          </p:cNvPicPr>
          <p:nvPr/>
        </p:nvPicPr>
        <p:blipFill>
          <a:blip r:embed="rId2"/>
          <a:stretch>
            <a:fillRect/>
          </a:stretch>
        </p:blipFill>
        <p:spPr>
          <a:xfrm>
            <a:off x="7527278" y="5789760"/>
            <a:ext cx="5251940" cy="2909397"/>
          </a:xfrm>
          <a:prstGeom prst="rect">
            <a:avLst/>
          </a:prstGeom>
        </p:spPr>
      </p:pic>
      <p:sp>
        <p:nvSpPr>
          <p:cNvPr id="6" name="Rectangle 5"/>
          <p:cNvSpPr/>
          <p:nvPr/>
        </p:nvSpPr>
        <p:spPr>
          <a:xfrm>
            <a:off x="7178825" y="8924120"/>
            <a:ext cx="5917005" cy="461665"/>
          </a:xfrm>
          <a:prstGeom prst="rect">
            <a:avLst/>
          </a:prstGeom>
        </p:spPr>
        <p:txBody>
          <a:bodyPr wrap="none">
            <a:spAutoFit/>
          </a:bodyPr>
          <a:lstStyle/>
          <a:p>
            <a:r>
              <a:rPr lang="en-US" dirty="0"/>
              <a:t>The Working Group on Women in Physics</a:t>
            </a:r>
          </a:p>
        </p:txBody>
      </p:sp>
      <p:pic>
        <p:nvPicPr>
          <p:cNvPr id="1026" name="Picture 2" descr="http://icfa.fnal.gov/wp-content/uploads/14-0294-27D-crop-1300x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580" y="215240"/>
            <a:ext cx="7023250" cy="2161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0230838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1" y="800100"/>
            <a:ext cx="5564580" cy="1219200"/>
          </a:xfrm>
        </p:spPr>
        <p:txBody>
          <a:bodyPr>
            <a:normAutofit fontScale="90000"/>
          </a:bodyPr>
          <a:lstStyle/>
          <a:p>
            <a:r>
              <a:rPr lang="en-US" b="1" dirty="0"/>
              <a:t>Working Groups</a:t>
            </a:r>
          </a:p>
        </p:txBody>
      </p:sp>
      <p:sp>
        <p:nvSpPr>
          <p:cNvPr id="3" name="Rectangle 2"/>
          <p:cNvSpPr/>
          <p:nvPr/>
        </p:nvSpPr>
        <p:spPr>
          <a:xfrm>
            <a:off x="174643" y="2376240"/>
            <a:ext cx="9661336" cy="4893645"/>
          </a:xfrm>
          <a:prstGeom prst="rect">
            <a:avLst/>
          </a:prstGeom>
        </p:spPr>
        <p:txBody>
          <a:bodyPr wrap="square" lIns="91436" tIns="45719" rIns="91436" bIns="45719">
            <a:spAutoFit/>
          </a:bodyPr>
          <a:lstStyle/>
          <a:p>
            <a:pPr algn="l"/>
            <a:r>
              <a:rPr lang="en-US" b="1" dirty="0">
                <a:solidFill>
                  <a:schemeClr val="accent1">
                    <a:lumMod val="50000"/>
                  </a:schemeClr>
                </a:solidFill>
                <a:latin typeface="Times-Roman"/>
              </a:rPr>
              <a:t>WG1: International Committee for Future Accelerators (ICFA)</a:t>
            </a:r>
          </a:p>
          <a:p>
            <a:pPr algn="l"/>
            <a:r>
              <a:rPr lang="en-US" b="1" dirty="0">
                <a:solidFill>
                  <a:schemeClr val="accent1">
                    <a:lumMod val="50000"/>
                  </a:schemeClr>
                </a:solidFill>
                <a:latin typeface="Times-Roman"/>
              </a:rPr>
              <a:t>WG2: Communication in Physics</a:t>
            </a:r>
          </a:p>
          <a:p>
            <a:pPr algn="l"/>
            <a:r>
              <a:rPr lang="en-US" b="1" dirty="0">
                <a:solidFill>
                  <a:schemeClr val="accent1">
                    <a:lumMod val="50000"/>
                  </a:schemeClr>
                </a:solidFill>
                <a:latin typeface="Times-Roman"/>
              </a:rPr>
              <a:t>WG5: Women in Physics</a:t>
            </a:r>
          </a:p>
          <a:p>
            <a:pPr algn="l"/>
            <a:r>
              <a:rPr lang="en-US" b="1" dirty="0">
                <a:solidFill>
                  <a:schemeClr val="accent1">
                    <a:lumMod val="50000"/>
                  </a:schemeClr>
                </a:solidFill>
                <a:latin typeface="Times-Roman"/>
              </a:rPr>
              <a:t>WG7: International Committee on Ultrahigh Intensity Lasers (ICUIL)</a:t>
            </a:r>
          </a:p>
          <a:p>
            <a:pPr algn="l"/>
            <a:r>
              <a:rPr lang="en-US" b="1" dirty="0">
                <a:solidFill>
                  <a:schemeClr val="accent1">
                    <a:lumMod val="50000"/>
                  </a:schemeClr>
                </a:solidFill>
                <a:latin typeface="Times-Roman"/>
              </a:rPr>
              <a:t>WG9: International Cooperation in Nuclear Physics (ICNP)</a:t>
            </a:r>
          </a:p>
          <a:p>
            <a:pPr algn="l"/>
            <a:r>
              <a:rPr lang="en-US" b="1" dirty="0">
                <a:solidFill>
                  <a:schemeClr val="accent1">
                    <a:lumMod val="50000"/>
                  </a:schemeClr>
                </a:solidFill>
                <a:latin typeface="Times-Roman"/>
              </a:rPr>
              <a:t>WG10: </a:t>
            </a:r>
            <a:r>
              <a:rPr lang="en-US" b="1" dirty="0" err="1">
                <a:solidFill>
                  <a:schemeClr val="accent1">
                    <a:lumMod val="50000"/>
                  </a:schemeClr>
                </a:solidFill>
                <a:latin typeface="Times-Roman"/>
              </a:rPr>
              <a:t>Astroparticle</a:t>
            </a:r>
            <a:r>
              <a:rPr lang="en-US" b="1" dirty="0">
                <a:solidFill>
                  <a:schemeClr val="accent1">
                    <a:lumMod val="50000"/>
                  </a:schemeClr>
                </a:solidFill>
                <a:latin typeface="Times-Roman"/>
              </a:rPr>
              <a:t> Physics International Committee (</a:t>
            </a:r>
            <a:r>
              <a:rPr lang="en-US" b="1" dirty="0" err="1">
                <a:solidFill>
                  <a:schemeClr val="accent1">
                    <a:lumMod val="50000"/>
                  </a:schemeClr>
                </a:solidFill>
                <a:latin typeface="Times-Roman"/>
              </a:rPr>
              <a:t>ApPIC</a:t>
            </a:r>
            <a:r>
              <a:rPr lang="en-US" b="1" dirty="0">
                <a:solidFill>
                  <a:schemeClr val="accent1">
                    <a:lumMod val="50000"/>
                  </a:schemeClr>
                </a:solidFill>
                <a:latin typeface="Times-Roman"/>
              </a:rPr>
              <a:t>)</a:t>
            </a:r>
          </a:p>
          <a:p>
            <a:pPr algn="l"/>
            <a:r>
              <a:rPr lang="en-US" b="1" dirty="0">
                <a:solidFill>
                  <a:schemeClr val="accent1">
                    <a:lumMod val="50000"/>
                  </a:schemeClr>
                </a:solidFill>
                <a:latin typeface="Times-Roman"/>
              </a:rPr>
              <a:t>WG11: Gravitational Wave International Committee (GWIC)</a:t>
            </a:r>
          </a:p>
          <a:p>
            <a:pPr algn="l"/>
            <a:r>
              <a:rPr lang="en-US" b="1" dirty="0">
                <a:solidFill>
                  <a:schemeClr val="accent1">
                    <a:lumMod val="50000"/>
                  </a:schemeClr>
                </a:solidFill>
                <a:latin typeface="Times-Roman"/>
              </a:rPr>
              <a:t>WG12: Energy</a:t>
            </a:r>
          </a:p>
          <a:p>
            <a:pPr algn="l"/>
            <a:r>
              <a:rPr lang="en-US" b="1" dirty="0">
                <a:solidFill>
                  <a:schemeClr val="accent1">
                    <a:lumMod val="50000"/>
                  </a:schemeClr>
                </a:solidFill>
                <a:latin typeface="Times-Roman"/>
              </a:rPr>
              <a:t>WG13: Newtonian Constant on Gravitation</a:t>
            </a:r>
          </a:p>
          <a:p>
            <a:pPr algn="l"/>
            <a:r>
              <a:rPr lang="en-US" b="1" dirty="0">
                <a:solidFill>
                  <a:schemeClr val="accent1">
                    <a:lumMod val="50000"/>
                  </a:schemeClr>
                </a:solidFill>
                <a:latin typeface="Times-Roman"/>
              </a:rPr>
              <a:t>WG14: Accelerator Science</a:t>
            </a:r>
          </a:p>
          <a:p>
            <a:pPr algn="l"/>
            <a:r>
              <a:rPr lang="en-US" b="1" dirty="0">
                <a:solidFill>
                  <a:schemeClr val="accent1">
                    <a:lumMod val="50000"/>
                  </a:schemeClr>
                </a:solidFill>
                <a:latin typeface="Times-Roman"/>
              </a:rPr>
              <a:t>WG15: Soft Matter</a:t>
            </a:r>
          </a:p>
          <a:p>
            <a:pPr algn="l"/>
            <a:r>
              <a:rPr lang="en-US" b="1" dirty="0">
                <a:solidFill>
                  <a:schemeClr val="accent1">
                    <a:lumMod val="50000"/>
                  </a:schemeClr>
                </a:solidFill>
                <a:latin typeface="Times-Roman"/>
              </a:rPr>
              <a:t>WG16: Ethics (New)</a:t>
            </a:r>
          </a:p>
          <a:p>
            <a:pPr algn="l"/>
            <a:r>
              <a:rPr lang="en-US" b="1" dirty="0">
                <a:solidFill>
                  <a:schemeClr val="accent1">
                    <a:lumMod val="50000"/>
                  </a:schemeClr>
                </a:solidFill>
                <a:latin typeface="Times-Roman"/>
              </a:rPr>
              <a:t>WG17: Quantum (New)</a:t>
            </a:r>
            <a:endParaRPr lang="en-US" sz="3413" b="1" dirty="0">
              <a:solidFill>
                <a:schemeClr val="accent1">
                  <a:lumMod val="50000"/>
                </a:schemeClr>
              </a:solidFill>
              <a:latin typeface="Times-Roman"/>
            </a:endParaRPr>
          </a:p>
        </p:txBody>
      </p:sp>
      <p:sp>
        <p:nvSpPr>
          <p:cNvPr id="4" name="Rectangle 3"/>
          <p:cNvSpPr/>
          <p:nvPr/>
        </p:nvSpPr>
        <p:spPr>
          <a:xfrm>
            <a:off x="792480" y="7076070"/>
            <a:ext cx="6452380" cy="2412005"/>
          </a:xfrm>
          <a:prstGeom prst="rect">
            <a:avLst/>
          </a:prstGeom>
        </p:spPr>
        <p:txBody>
          <a:bodyPr wrap="square" lIns="91436" tIns="45719" rIns="91436" bIns="45719">
            <a:spAutoFit/>
          </a:bodyPr>
          <a:lstStyle/>
          <a:p>
            <a:pPr algn="l"/>
            <a:endParaRPr lang="en-US" sz="1422" dirty="0">
              <a:solidFill>
                <a:srgbClr val="000000"/>
              </a:solidFill>
              <a:latin typeface="Helvetica-Light"/>
            </a:endParaRPr>
          </a:p>
          <a:p>
            <a:pPr algn="l"/>
            <a:r>
              <a:rPr lang="en-US" sz="3413" dirty="0">
                <a:solidFill>
                  <a:srgbClr val="000000"/>
                </a:solidFill>
                <a:latin typeface="Helvetica-Light"/>
              </a:rPr>
              <a:t>Some working groups have had close links with working groups of the OECD Global Science Forum</a:t>
            </a:r>
            <a:endParaRPr lang="en-US" sz="3413" dirty="0"/>
          </a:p>
        </p:txBody>
      </p:sp>
      <p:pic>
        <p:nvPicPr>
          <p:cNvPr id="5" name="Picture 4"/>
          <p:cNvPicPr>
            <a:picLocks noChangeAspect="1"/>
          </p:cNvPicPr>
          <p:nvPr/>
        </p:nvPicPr>
        <p:blipFill>
          <a:blip r:embed="rId2"/>
          <a:stretch>
            <a:fillRect/>
          </a:stretch>
        </p:blipFill>
        <p:spPr>
          <a:xfrm>
            <a:off x="7527279" y="5789760"/>
            <a:ext cx="5251940" cy="2909397"/>
          </a:xfrm>
          <a:prstGeom prst="rect">
            <a:avLst/>
          </a:prstGeom>
        </p:spPr>
      </p:pic>
      <p:sp>
        <p:nvSpPr>
          <p:cNvPr id="6" name="Rectangle 5"/>
          <p:cNvSpPr/>
          <p:nvPr/>
        </p:nvSpPr>
        <p:spPr>
          <a:xfrm>
            <a:off x="5825892" y="8924120"/>
            <a:ext cx="8420887" cy="617539"/>
          </a:xfrm>
          <a:prstGeom prst="rect">
            <a:avLst/>
          </a:prstGeom>
        </p:spPr>
        <p:txBody>
          <a:bodyPr wrap="none" lIns="91436" tIns="45719" rIns="91436" bIns="45719">
            <a:spAutoFit/>
          </a:bodyPr>
          <a:lstStyle/>
          <a:p>
            <a:r>
              <a:rPr lang="en-US" sz="3413" dirty="0"/>
              <a:t>The Working Group on Women in Physics</a:t>
            </a:r>
          </a:p>
        </p:txBody>
      </p:sp>
      <p:pic>
        <p:nvPicPr>
          <p:cNvPr id="1026" name="Picture 2" descr="http://icfa.fnal.gov/wp-content/uploads/14-0294-27D-crop-1300x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72581" y="215241"/>
            <a:ext cx="7023250" cy="2161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1040332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240" y="0"/>
            <a:ext cx="11704320" cy="1625600"/>
          </a:xfrm>
        </p:spPr>
        <p:txBody>
          <a:bodyPr/>
          <a:lstStyle/>
          <a:p>
            <a:r>
              <a:rPr lang="en-US" b="1" dirty="0"/>
              <a:t>Gender Gap</a:t>
            </a:r>
          </a:p>
        </p:txBody>
      </p:sp>
      <p:pic>
        <p:nvPicPr>
          <p:cNvPr id="3" name="Picture 2"/>
          <p:cNvPicPr>
            <a:picLocks noChangeAspect="1"/>
          </p:cNvPicPr>
          <p:nvPr/>
        </p:nvPicPr>
        <p:blipFill>
          <a:blip r:embed="rId2"/>
          <a:stretch>
            <a:fillRect/>
          </a:stretch>
        </p:blipFill>
        <p:spPr>
          <a:xfrm>
            <a:off x="650241" y="1628803"/>
            <a:ext cx="6722672" cy="3972332"/>
          </a:xfrm>
          <a:prstGeom prst="rect">
            <a:avLst/>
          </a:prstGeom>
        </p:spPr>
      </p:pic>
      <p:sp>
        <p:nvSpPr>
          <p:cNvPr id="6" name="Rectangle 5"/>
          <p:cNvSpPr/>
          <p:nvPr/>
        </p:nvSpPr>
        <p:spPr>
          <a:xfrm>
            <a:off x="1761955" y="6430063"/>
            <a:ext cx="3538140" cy="223585"/>
          </a:xfrm>
          <a:prstGeom prst="rect">
            <a:avLst/>
          </a:prstGeom>
        </p:spPr>
        <p:txBody>
          <a:bodyPr wrap="none" lIns="91436" tIns="45719" rIns="91436" bIns="45719">
            <a:spAutoFit/>
          </a:bodyPr>
          <a:lstStyle/>
          <a:p>
            <a:r>
              <a:rPr lang="en-US" sz="853" i="1" dirty="0">
                <a:latin typeface="HelveticaNeue-Italic"/>
              </a:rPr>
              <a:t>Silvina Ponce Dawson, Marie-Francoise Roy and June Barrow-Green</a:t>
            </a:r>
            <a:endParaRPr lang="en-US" sz="3413" dirty="0"/>
          </a:p>
        </p:txBody>
      </p:sp>
      <p:sp>
        <p:nvSpPr>
          <p:cNvPr id="7" name="Rectangle 6"/>
          <p:cNvSpPr/>
          <p:nvPr/>
        </p:nvSpPr>
        <p:spPr>
          <a:xfrm>
            <a:off x="118142" y="6115683"/>
            <a:ext cx="12378660" cy="5869618"/>
          </a:xfrm>
          <a:prstGeom prst="rect">
            <a:avLst/>
          </a:prstGeom>
        </p:spPr>
        <p:txBody>
          <a:bodyPr wrap="square" lIns="91436" tIns="45719" rIns="91436" bIns="45719">
            <a:spAutoFit/>
          </a:bodyPr>
          <a:lstStyle/>
          <a:p>
            <a:pPr marL="342882" indent="-342882">
              <a:buFont typeface="Wingdings" pitchFamily="2" charset="2"/>
              <a:buChar char="v"/>
            </a:pPr>
            <a:r>
              <a:rPr lang="en-US" sz="3413" dirty="0">
                <a:latin typeface="HelveticaNeueLTStd-Roman"/>
              </a:rPr>
              <a:t>The International Mathematical Union (IMU) leads the “Gender Gap in Science” Project, which is currently carried on with the participation of IUPAP and many other unions and with the financial support of the International Council of Science and the union partners. </a:t>
            </a:r>
          </a:p>
          <a:p>
            <a:pPr marL="342882" indent="-342882">
              <a:buFont typeface="Wingdings" pitchFamily="2" charset="2"/>
              <a:buChar char="v"/>
            </a:pPr>
            <a:r>
              <a:rPr lang="en-US" sz="3413" dirty="0">
                <a:latin typeface="HelveticaNeueLTStd-Roman"/>
              </a:rPr>
              <a:t>The aim of the Project is to provide data to be able to analyze the gender gap in mathematical, computing and natural sciences, paying particular attention to regional differences. Moreover, the project aims to provide easy access to material proven to be useful in encouraging girls and young women to study science.</a:t>
            </a:r>
          </a:p>
        </p:txBody>
      </p:sp>
      <p:sp>
        <p:nvSpPr>
          <p:cNvPr id="4" name="TextBox 3">
            <a:extLst>
              <a:ext uri="{FF2B5EF4-FFF2-40B4-BE49-F238E27FC236}">
                <a16:creationId xmlns:a16="http://schemas.microsoft.com/office/drawing/2014/main" id="{A1062C23-6AF2-7E4E-8972-4DA67F76C63B}"/>
              </a:ext>
            </a:extLst>
          </p:cNvPr>
          <p:cNvSpPr txBox="1"/>
          <p:nvPr/>
        </p:nvSpPr>
        <p:spPr>
          <a:xfrm>
            <a:off x="8201658" y="1032766"/>
            <a:ext cx="3988085" cy="29918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798" tIns="50798" rIns="50798" bIns="50798" numCol="1" spcCol="26788" rtlCol="0" anchor="ctr">
            <a:spAutoFit/>
          </a:bodyPr>
          <a:lstStyle/>
          <a:p>
            <a:pPr algn="l"/>
            <a:r>
              <a:rPr lang="en-US" sz="3129" b="1" dirty="0"/>
              <a:t>How to Measure It?</a:t>
            </a:r>
          </a:p>
          <a:p>
            <a:pPr algn="l"/>
            <a:r>
              <a:rPr lang="en-US" sz="3129" b="1" dirty="0"/>
              <a:t>How to Reduce It?</a:t>
            </a:r>
          </a:p>
          <a:p>
            <a:pPr algn="l"/>
            <a:r>
              <a:rPr lang="en-US" sz="3129" b="1" dirty="0"/>
              <a:t>Now -&gt; Standing Committee on Gender Equality in Sciences</a:t>
            </a:r>
            <a:endParaRPr lang="en-US" sz="3129" dirty="0"/>
          </a:p>
        </p:txBody>
      </p:sp>
    </p:spTree>
    <p:extLst>
      <p:ext uri="{BB962C8B-B14F-4D97-AF65-F5344CB8AC3E}">
        <p14:creationId xmlns:p14="http://schemas.microsoft.com/office/powerpoint/2010/main" val="3466618895"/>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525312" y="848669"/>
            <a:ext cx="7341140" cy="1219200"/>
          </a:xfrm>
        </p:spPr>
        <p:txBody>
          <a:bodyPr>
            <a:normAutofit/>
          </a:bodyPr>
          <a:lstStyle/>
          <a:p>
            <a:r>
              <a:rPr lang="en-US" sz="6000" b="1" dirty="0"/>
              <a:t>CONFERENCES</a:t>
            </a:r>
          </a:p>
        </p:txBody>
      </p:sp>
      <p:sp>
        <p:nvSpPr>
          <p:cNvPr id="3" name="ZoneTexte 2"/>
          <p:cNvSpPr txBox="1"/>
          <p:nvPr/>
        </p:nvSpPr>
        <p:spPr>
          <a:xfrm>
            <a:off x="692870" y="3011369"/>
            <a:ext cx="11932821" cy="4534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sz="3200" b="0" i="0" u="none" strike="noStrike" cap="none" spc="0" normalizeH="0" baseline="0" dirty="0">
                <a:ln>
                  <a:noFill/>
                </a:ln>
                <a:solidFill>
                  <a:srgbClr val="414141"/>
                </a:solidFill>
                <a:effectLst/>
                <a:uFillTx/>
                <a:sym typeface="Palatino"/>
              </a:rPr>
              <a:t>IUPAP sponsors and endorses ~</a:t>
            </a:r>
            <a:r>
              <a:rPr lang="en-US" sz="3200" b="1" dirty="0"/>
              <a:t>50</a:t>
            </a:r>
            <a:r>
              <a:rPr kumimoji="0" lang="en-US" sz="3200" b="1" i="0" u="none" strike="noStrike" cap="none" spc="0" normalizeH="0" baseline="0" dirty="0">
                <a:ln>
                  <a:noFill/>
                </a:ln>
                <a:solidFill>
                  <a:srgbClr val="414141"/>
                </a:solidFill>
                <a:effectLst/>
                <a:uFillTx/>
                <a:sym typeface="Palatino"/>
              </a:rPr>
              <a:t> conferences per year</a:t>
            </a:r>
            <a:r>
              <a:rPr kumimoji="0" lang="en-US" sz="3200" b="0" i="0" u="none" strike="noStrike" cap="none" spc="0" normalizeH="0" baseline="0" dirty="0">
                <a:ln>
                  <a:noFill/>
                </a:ln>
                <a:solidFill>
                  <a:srgbClr val="414141"/>
                </a:solidFill>
                <a:effectLst/>
                <a:uFillTx/>
                <a:sym typeface="Palatino"/>
              </a:rPr>
              <a:t>:</a:t>
            </a:r>
          </a:p>
          <a:p>
            <a:pPr marL="342900" marR="0" indent="-342900" algn="l" defTabSz="584200" rtl="0" fontAlgn="auto" latinLnBrk="0" hangingPunct="0">
              <a:lnSpc>
                <a:spcPct val="100000"/>
              </a:lnSpc>
              <a:spcBef>
                <a:spcPts val="0"/>
              </a:spcBef>
              <a:spcAft>
                <a:spcPts val="0"/>
              </a:spcAft>
              <a:buClrTx/>
              <a:buSzTx/>
              <a:buFontTx/>
              <a:buChar char="-"/>
              <a:tabLst/>
            </a:pPr>
            <a:r>
              <a:rPr lang="en-US" sz="3200" dirty="0"/>
              <a:t>Very large, medium size, specialized</a:t>
            </a:r>
          </a:p>
          <a:p>
            <a:pPr marL="342900" marR="0" indent="-342900" algn="l" defTabSz="584200" rtl="0" fontAlgn="auto" latinLnBrk="0" hangingPunct="0">
              <a:lnSpc>
                <a:spcPct val="100000"/>
              </a:lnSpc>
              <a:spcBef>
                <a:spcPts val="0"/>
              </a:spcBef>
              <a:spcAft>
                <a:spcPts val="0"/>
              </a:spcAft>
              <a:buClrTx/>
              <a:buSzTx/>
              <a:buFontTx/>
              <a:buChar char="-"/>
              <a:tabLst/>
            </a:pPr>
            <a:r>
              <a:rPr kumimoji="0" lang="en-US" sz="3200" b="0" i="0" u="none" strike="noStrike" cap="none" spc="0" normalizeH="0" baseline="0" dirty="0">
                <a:ln>
                  <a:noFill/>
                </a:ln>
                <a:solidFill>
                  <a:srgbClr val="414141"/>
                </a:solidFill>
                <a:effectLst/>
                <a:uFillTx/>
                <a:sym typeface="Palatino"/>
              </a:rPr>
              <a:t>everywhere</a:t>
            </a:r>
            <a:r>
              <a:rPr kumimoji="0" lang="en-US" sz="3200" b="0" i="0" u="none" strike="noStrike" cap="none" spc="0" normalizeH="0" dirty="0">
                <a:ln>
                  <a:noFill/>
                </a:ln>
                <a:solidFill>
                  <a:srgbClr val="414141"/>
                </a:solidFill>
                <a:effectLst/>
                <a:uFillTx/>
                <a:sym typeface="Palatino"/>
              </a:rPr>
              <a:t> with a special </a:t>
            </a:r>
            <a:r>
              <a:rPr lang="en-US" sz="3200" dirty="0"/>
              <a:t>attention to </a:t>
            </a:r>
            <a:r>
              <a:rPr kumimoji="0" lang="en-US" sz="3200" b="1" i="0" u="none" strike="noStrike" cap="none" spc="0" normalizeH="0" dirty="0">
                <a:ln>
                  <a:noFill/>
                </a:ln>
                <a:solidFill>
                  <a:srgbClr val="414141"/>
                </a:solidFill>
                <a:effectLst/>
                <a:uFillTx/>
                <a:sym typeface="Palatino"/>
              </a:rPr>
              <a:t>developing countries</a:t>
            </a:r>
          </a:p>
          <a:p>
            <a:pPr marL="342900" marR="0" indent="-342900" algn="l" defTabSz="584200" rtl="0" fontAlgn="auto" latinLnBrk="0" hangingPunct="0">
              <a:lnSpc>
                <a:spcPct val="100000"/>
              </a:lnSpc>
              <a:spcBef>
                <a:spcPts val="0"/>
              </a:spcBef>
              <a:spcAft>
                <a:spcPts val="0"/>
              </a:spcAft>
              <a:buClrTx/>
              <a:buSzTx/>
              <a:buFontTx/>
              <a:buChar char="-"/>
              <a:tabLst/>
            </a:pPr>
            <a:endParaRPr lang="en-US" sz="3200" baseline="0" dirty="0"/>
          </a:p>
          <a:p>
            <a:pPr marR="0" algn="l" defTabSz="584200" rtl="0" fontAlgn="auto" latinLnBrk="0" hangingPunct="0">
              <a:lnSpc>
                <a:spcPct val="100000"/>
              </a:lnSpc>
              <a:spcBef>
                <a:spcPts val="0"/>
              </a:spcBef>
              <a:spcAft>
                <a:spcPts val="0"/>
              </a:spcAft>
              <a:buClrTx/>
              <a:buSzTx/>
              <a:tabLst/>
            </a:pPr>
            <a:r>
              <a:rPr kumimoji="0" lang="en-US" sz="3200" b="0" i="0" u="none" strike="noStrike" cap="none" spc="0" normalizeH="0" dirty="0">
                <a:ln>
                  <a:noFill/>
                </a:ln>
                <a:solidFill>
                  <a:srgbClr val="414141"/>
                </a:solidFill>
                <a:effectLst/>
                <a:uFillTx/>
                <a:sym typeface="Palatino"/>
              </a:rPr>
              <a:t>Requirements are:</a:t>
            </a:r>
          </a:p>
          <a:p>
            <a:pPr marL="342900" marR="0" indent="-342900" algn="l" defTabSz="584200" rtl="0" fontAlgn="auto" latinLnBrk="0" hangingPunct="0">
              <a:lnSpc>
                <a:spcPct val="100000"/>
              </a:lnSpc>
              <a:spcBef>
                <a:spcPts val="0"/>
              </a:spcBef>
              <a:spcAft>
                <a:spcPts val="0"/>
              </a:spcAft>
              <a:buClrTx/>
              <a:buSzTx/>
              <a:buFontTx/>
              <a:buChar char="-"/>
              <a:tabLst/>
            </a:pPr>
            <a:r>
              <a:rPr lang="en-US" sz="3200" b="1" dirty="0"/>
              <a:t>scientific interest</a:t>
            </a:r>
          </a:p>
          <a:p>
            <a:pPr marL="342900" marR="0" indent="-342900" algn="l" defTabSz="584200" rtl="0" fontAlgn="auto" latinLnBrk="0" hangingPunct="0">
              <a:lnSpc>
                <a:spcPct val="100000"/>
              </a:lnSpc>
              <a:spcBef>
                <a:spcPts val="0"/>
              </a:spcBef>
              <a:spcAft>
                <a:spcPts val="0"/>
              </a:spcAft>
              <a:buClrTx/>
              <a:buSzTx/>
              <a:buFontTx/>
              <a:buChar char="-"/>
              <a:tabLst/>
            </a:pPr>
            <a:r>
              <a:rPr lang="en-US" sz="3200" b="1" dirty="0"/>
              <a:t>w</a:t>
            </a:r>
            <a:r>
              <a:rPr kumimoji="0" lang="en-US" sz="3200" b="1" i="0" u="none" strike="noStrike" cap="none" spc="0" normalizeH="0" baseline="0" dirty="0">
                <a:ln>
                  <a:noFill/>
                </a:ln>
                <a:solidFill>
                  <a:srgbClr val="414141"/>
                </a:solidFill>
                <a:effectLst/>
                <a:uFillTx/>
                <a:sym typeface="Palatino"/>
              </a:rPr>
              <a:t>orldwide</a:t>
            </a:r>
            <a:r>
              <a:rPr kumimoji="0" lang="en-US" sz="3200" b="1" i="0" u="none" strike="noStrike" cap="none" spc="0" normalizeH="0" dirty="0">
                <a:ln>
                  <a:noFill/>
                </a:ln>
                <a:solidFill>
                  <a:srgbClr val="414141"/>
                </a:solidFill>
                <a:effectLst/>
                <a:uFillTx/>
                <a:sym typeface="Palatino"/>
              </a:rPr>
              <a:t> attendance with no a priori restriction or difficulty to attend</a:t>
            </a:r>
          </a:p>
          <a:p>
            <a:pPr marL="342900" marR="0" indent="-342900" algn="l" defTabSz="584200" rtl="0" fontAlgn="auto" latinLnBrk="0" hangingPunct="0">
              <a:lnSpc>
                <a:spcPct val="100000"/>
              </a:lnSpc>
              <a:spcBef>
                <a:spcPts val="0"/>
              </a:spcBef>
              <a:spcAft>
                <a:spcPts val="0"/>
              </a:spcAft>
              <a:buClrTx/>
              <a:buSzTx/>
              <a:buFontTx/>
              <a:buChar char="-"/>
              <a:tabLst/>
            </a:pPr>
            <a:r>
              <a:rPr lang="en-US" sz="3200" b="1" baseline="0" dirty="0"/>
              <a:t>inclusiveness and diversi</a:t>
            </a:r>
            <a:r>
              <a:rPr lang="en-US" sz="3200" baseline="0" dirty="0"/>
              <a:t>ty</a:t>
            </a:r>
            <a:endParaRPr kumimoji="0" lang="en-US" sz="3200" b="0" i="0" u="none" strike="noStrike" cap="none" spc="0" normalizeH="0" baseline="0" dirty="0">
              <a:ln>
                <a:noFill/>
              </a:ln>
              <a:solidFill>
                <a:srgbClr val="414141"/>
              </a:solidFill>
              <a:effectLst/>
              <a:uFillTx/>
              <a:sym typeface="Palatino"/>
            </a:endParaRPr>
          </a:p>
        </p:txBody>
      </p:sp>
      <p:pic>
        <p:nvPicPr>
          <p:cNvPr id="4" name="Picture 3"/>
          <p:cNvPicPr>
            <a:picLocks noChangeAspect="1"/>
          </p:cNvPicPr>
          <p:nvPr/>
        </p:nvPicPr>
        <p:blipFill>
          <a:blip r:embed="rId2"/>
          <a:stretch>
            <a:fillRect/>
          </a:stretch>
        </p:blipFill>
        <p:spPr>
          <a:xfrm>
            <a:off x="6986891" y="6562725"/>
            <a:ext cx="5638800" cy="3190875"/>
          </a:xfrm>
          <a:prstGeom prst="rect">
            <a:avLst/>
          </a:prstGeom>
        </p:spPr>
      </p:pic>
      <p:pic>
        <p:nvPicPr>
          <p:cNvPr id="5" name="Picture 4"/>
          <p:cNvPicPr>
            <a:picLocks noChangeAspect="1"/>
          </p:cNvPicPr>
          <p:nvPr/>
        </p:nvPicPr>
        <p:blipFill>
          <a:blip r:embed="rId3"/>
          <a:stretch>
            <a:fillRect/>
          </a:stretch>
        </p:blipFill>
        <p:spPr>
          <a:xfrm>
            <a:off x="0" y="48411"/>
            <a:ext cx="5829300" cy="2581275"/>
          </a:xfrm>
          <a:prstGeom prst="rect">
            <a:avLst/>
          </a:prstGeom>
        </p:spPr>
      </p:pic>
      <p:pic>
        <p:nvPicPr>
          <p:cNvPr id="6" name="Picture 5"/>
          <p:cNvPicPr>
            <a:picLocks noChangeAspect="1"/>
          </p:cNvPicPr>
          <p:nvPr/>
        </p:nvPicPr>
        <p:blipFill>
          <a:blip r:embed="rId4"/>
          <a:stretch>
            <a:fillRect/>
          </a:stretch>
        </p:blipFill>
        <p:spPr>
          <a:xfrm>
            <a:off x="1633841" y="7545944"/>
            <a:ext cx="5353050" cy="2228850"/>
          </a:xfrm>
          <a:prstGeom prst="rect">
            <a:avLst/>
          </a:prstGeom>
        </p:spPr>
      </p:pic>
    </p:spTree>
    <p:extLst>
      <p:ext uri="{BB962C8B-B14F-4D97-AF65-F5344CB8AC3E}">
        <p14:creationId xmlns:p14="http://schemas.microsoft.com/office/powerpoint/2010/main" val="260395491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012322" y="2779323"/>
            <a:ext cx="10959938" cy="5886738"/>
          </a:xfrm>
          <a:prstGeom prst="rect">
            <a:avLst/>
          </a:prstGeom>
        </p:spPr>
        <p:txBody>
          <a:bodyPr wrap="square" lIns="130046" tIns="65023" rIns="130046" bIns="65023">
            <a:spAutoFit/>
          </a:bodyPr>
          <a:lstStyle/>
          <a:p>
            <a:pPr algn="l"/>
            <a:r>
              <a:rPr lang="en-US" sz="3400" b="1" dirty="0"/>
              <a:t>The aims of the Union are:</a:t>
            </a:r>
          </a:p>
          <a:p>
            <a:pPr marL="406394" indent="-406394" algn="l">
              <a:buFont typeface="Arial" panose="020B0604020202020204" pitchFamily="34" charset="0"/>
              <a:buChar char="•"/>
            </a:pPr>
            <a:r>
              <a:rPr lang="en-US" sz="3400" dirty="0"/>
              <a:t>to </a:t>
            </a:r>
            <a:r>
              <a:rPr lang="en-US" sz="3400" dirty="0">
                <a:solidFill>
                  <a:srgbClr val="FF0000"/>
                </a:solidFill>
              </a:rPr>
              <a:t>stimulate and promote international cooperation </a:t>
            </a:r>
            <a:r>
              <a:rPr lang="en-US" sz="3400" dirty="0"/>
              <a:t>in physics;</a:t>
            </a:r>
          </a:p>
          <a:p>
            <a:pPr marL="406394" indent="-406394" algn="l">
              <a:buFont typeface="Arial" panose="020B0604020202020204" pitchFamily="34" charset="0"/>
              <a:buChar char="•"/>
            </a:pPr>
            <a:r>
              <a:rPr lang="en-US" sz="3400" dirty="0"/>
              <a:t>to </a:t>
            </a:r>
            <a:r>
              <a:rPr lang="en-US" sz="3400" dirty="0">
                <a:solidFill>
                  <a:srgbClr val="FF0000"/>
                </a:solidFill>
              </a:rPr>
              <a:t>sponsor suitable international meetings </a:t>
            </a:r>
            <a:r>
              <a:rPr lang="en-US" sz="3400" dirty="0"/>
              <a:t>and to assist organizing committees;</a:t>
            </a:r>
          </a:p>
          <a:p>
            <a:pPr marL="406394" indent="-406394" algn="l">
              <a:buFont typeface="Arial" panose="020B0604020202020204" pitchFamily="34" charset="0"/>
              <a:buChar char="•"/>
            </a:pPr>
            <a:r>
              <a:rPr lang="en-US" sz="3400" dirty="0"/>
              <a:t>to foster the preparation and the publication of abstracts of papers and tables of physical constants;</a:t>
            </a:r>
          </a:p>
          <a:p>
            <a:pPr marL="406394" indent="-406394" algn="l">
              <a:buFont typeface="Arial" panose="020B0604020202020204" pitchFamily="34" charset="0"/>
              <a:buChar char="•"/>
            </a:pPr>
            <a:r>
              <a:rPr lang="en-US" sz="3400" dirty="0"/>
              <a:t>to promote international agreements on other use of symbols, units, nomenclature and standards;</a:t>
            </a:r>
          </a:p>
          <a:p>
            <a:pPr marL="406394" indent="-406394" algn="l">
              <a:buFont typeface="Arial" panose="020B0604020202020204" pitchFamily="34" charset="0"/>
              <a:buChar char="•"/>
            </a:pPr>
            <a:r>
              <a:rPr lang="en-US" sz="3400" dirty="0"/>
              <a:t>to </a:t>
            </a:r>
            <a:r>
              <a:rPr lang="en-US" sz="3400" dirty="0">
                <a:solidFill>
                  <a:srgbClr val="FF0000"/>
                </a:solidFill>
              </a:rPr>
              <a:t>foster free circulation of scientists</a:t>
            </a:r>
            <a:r>
              <a:rPr lang="en-US" sz="3400" dirty="0"/>
              <a:t>; to encourage research and education</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9665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1207" y="757049"/>
            <a:ext cx="11988800" cy="1219200"/>
          </a:xfrm>
        </p:spPr>
        <p:txBody>
          <a:bodyPr>
            <a:normAutofit fontScale="90000"/>
          </a:bodyPr>
          <a:lstStyle/>
          <a:p>
            <a:r>
              <a:rPr lang="en-US" b="1" dirty="0"/>
              <a:t>Early Career Scientific Prize Awards</a:t>
            </a:r>
          </a:p>
        </p:txBody>
      </p:sp>
      <p:sp>
        <p:nvSpPr>
          <p:cNvPr id="3" name="ZoneTexte 2"/>
          <p:cNvSpPr txBox="1"/>
          <p:nvPr/>
        </p:nvSpPr>
        <p:spPr>
          <a:xfrm>
            <a:off x="762151" y="2183171"/>
            <a:ext cx="6728147" cy="69967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571500" indent="-571500" algn="l">
              <a:buFont typeface="Wingdings" pitchFamily="2" charset="2"/>
              <a:buChar char="v"/>
            </a:pPr>
            <a:r>
              <a:rPr lang="fr-FR" sz="3200" b="1" dirty="0"/>
              <a:t>The </a:t>
            </a:r>
            <a:r>
              <a:rPr lang="fr-FR" sz="3200" b="1" dirty="0" err="1"/>
              <a:t>Early</a:t>
            </a:r>
            <a:r>
              <a:rPr lang="fr-FR" sz="3200" b="1" dirty="0"/>
              <a:t> </a:t>
            </a:r>
            <a:r>
              <a:rPr lang="fr-FR" sz="3200" b="1" dirty="0" err="1"/>
              <a:t>Career</a:t>
            </a:r>
            <a:r>
              <a:rPr lang="fr-FR" sz="3200" b="1" dirty="0"/>
              <a:t> </a:t>
            </a:r>
            <a:r>
              <a:rPr lang="fr-FR" sz="3200" b="1" dirty="0" err="1"/>
              <a:t>Scientist</a:t>
            </a:r>
            <a:r>
              <a:rPr lang="fr-FR" sz="3200" b="1" dirty="0"/>
              <a:t> </a:t>
            </a:r>
            <a:r>
              <a:rPr lang="fr-FR" sz="3200" b="1" dirty="0" err="1"/>
              <a:t>Prize</a:t>
            </a:r>
            <a:r>
              <a:rPr lang="fr-FR" sz="3200" b="1" dirty="0"/>
              <a:t> </a:t>
            </a:r>
            <a:r>
              <a:rPr lang="fr-FR" sz="3200" dirty="0" err="1"/>
              <a:t>is</a:t>
            </a:r>
            <a:r>
              <a:rPr lang="fr-FR" sz="3200" dirty="0"/>
              <a:t> </a:t>
            </a:r>
            <a:r>
              <a:rPr lang="fr-FR" sz="3200" dirty="0" err="1"/>
              <a:t>granted</a:t>
            </a:r>
            <a:r>
              <a:rPr lang="fr-FR" sz="3200" dirty="0"/>
              <a:t> by IUPAP on the </a:t>
            </a:r>
            <a:r>
              <a:rPr lang="fr-FR" sz="3200" dirty="0" err="1"/>
              <a:t>recommendation</a:t>
            </a:r>
            <a:r>
              <a:rPr lang="fr-FR" sz="3200" dirty="0"/>
              <a:t> of a Commission or an </a:t>
            </a:r>
            <a:r>
              <a:rPr lang="fr-FR" sz="3200" dirty="0" err="1"/>
              <a:t>Affiliated</a:t>
            </a:r>
            <a:r>
              <a:rPr lang="fr-FR" sz="3200" dirty="0"/>
              <a:t> Commission.</a:t>
            </a:r>
          </a:p>
          <a:p>
            <a:pPr marL="571500" indent="-571500" algn="l">
              <a:buFont typeface="Wingdings" pitchFamily="2" charset="2"/>
              <a:buChar char="v"/>
            </a:pPr>
            <a:r>
              <a:rPr lang="fr-FR" sz="3200" dirty="0"/>
              <a:t>The </a:t>
            </a:r>
            <a:r>
              <a:rPr lang="fr-FR" sz="3200" dirty="0" err="1"/>
              <a:t>award</a:t>
            </a:r>
            <a:r>
              <a:rPr lang="fr-FR" sz="3200" dirty="0"/>
              <a:t> </a:t>
            </a:r>
            <a:r>
              <a:rPr lang="fr-FR" sz="3200" dirty="0" err="1"/>
              <a:t>consists</a:t>
            </a:r>
            <a:r>
              <a:rPr lang="fr-FR" sz="3200" dirty="0"/>
              <a:t> of </a:t>
            </a:r>
            <a:r>
              <a:rPr lang="fr-FR" sz="3200" b="1" dirty="0"/>
              <a:t>a </a:t>
            </a:r>
            <a:r>
              <a:rPr lang="fr-FR" sz="3200" b="1" dirty="0" err="1"/>
              <a:t>certificate</a:t>
            </a:r>
            <a:r>
              <a:rPr lang="fr-FR" sz="3200" b="1" dirty="0"/>
              <a:t>, </a:t>
            </a:r>
            <a:r>
              <a:rPr lang="fr-FR" sz="3200" b="1" dirty="0" err="1"/>
              <a:t>medal</a:t>
            </a:r>
            <a:r>
              <a:rPr lang="fr-FR" sz="3200" b="1" dirty="0"/>
              <a:t> and a </a:t>
            </a:r>
            <a:r>
              <a:rPr lang="fr-FR" sz="3200" b="1" dirty="0" err="1"/>
              <a:t>monetary</a:t>
            </a:r>
            <a:r>
              <a:rPr lang="fr-FR" sz="3200" b="1" dirty="0"/>
              <a:t> </a:t>
            </a:r>
            <a:r>
              <a:rPr lang="fr-FR" sz="3200" b="1" dirty="0" err="1"/>
              <a:t>award</a:t>
            </a:r>
            <a:r>
              <a:rPr lang="fr-FR" sz="3200" dirty="0"/>
              <a:t>. </a:t>
            </a:r>
          </a:p>
          <a:p>
            <a:pPr marL="571500" indent="-571500" algn="l">
              <a:buFont typeface="Wingdings" pitchFamily="2" charset="2"/>
              <a:buChar char="v"/>
            </a:pPr>
            <a:r>
              <a:rPr lang="fr-FR" sz="3200" dirty="0"/>
              <a:t>A </a:t>
            </a:r>
            <a:r>
              <a:rPr lang="fr-FR" sz="3200" b="1" dirty="0" err="1"/>
              <a:t>presentation</a:t>
            </a:r>
            <a:r>
              <a:rPr lang="fr-FR" sz="3200" b="1" dirty="0"/>
              <a:t> </a:t>
            </a:r>
            <a:r>
              <a:rPr lang="fr-FR" sz="3200" dirty="0" err="1"/>
              <a:t>also</a:t>
            </a:r>
            <a:r>
              <a:rPr lang="fr-FR" sz="3200" dirty="0"/>
              <a:t> </a:t>
            </a:r>
            <a:r>
              <a:rPr lang="fr-FR" sz="3200" dirty="0" err="1"/>
              <a:t>takes</a:t>
            </a:r>
            <a:r>
              <a:rPr lang="fr-FR" sz="3200" dirty="0"/>
              <a:t> place at an international </a:t>
            </a:r>
            <a:r>
              <a:rPr lang="fr-FR" sz="3200" dirty="0" err="1"/>
              <a:t>conference</a:t>
            </a:r>
            <a:r>
              <a:rPr lang="fr-FR" sz="3200" dirty="0"/>
              <a:t> </a:t>
            </a:r>
            <a:r>
              <a:rPr lang="fr-FR" sz="3200" dirty="0" err="1"/>
              <a:t>sponsored</a:t>
            </a:r>
            <a:r>
              <a:rPr lang="fr-FR" sz="3200" dirty="0"/>
              <a:t> </a:t>
            </a:r>
            <a:r>
              <a:rPr lang="fr-FR" sz="3200" dirty="0" err="1"/>
              <a:t>through</a:t>
            </a:r>
            <a:r>
              <a:rPr lang="fr-FR" sz="3200" dirty="0"/>
              <a:t> the commission. </a:t>
            </a:r>
          </a:p>
          <a:p>
            <a:pPr marL="571500" indent="-571500" algn="l">
              <a:buFont typeface="Wingdings" pitchFamily="2" charset="2"/>
              <a:buChar char="v"/>
            </a:pPr>
            <a:r>
              <a:rPr lang="fr-FR" sz="3200" b="1" dirty="0"/>
              <a:t>192 </a:t>
            </a:r>
            <a:r>
              <a:rPr lang="fr-FR" sz="3200" b="1" dirty="0" err="1"/>
              <a:t>prizes</a:t>
            </a:r>
            <a:r>
              <a:rPr lang="fr-FR" sz="3200" b="1" dirty="0"/>
              <a:t> </a:t>
            </a:r>
            <a:r>
              <a:rPr lang="fr-FR" sz="3200" b="1" dirty="0" err="1"/>
              <a:t>awarded</a:t>
            </a:r>
            <a:r>
              <a:rPr lang="fr-FR" sz="3200" b="1" dirty="0"/>
              <a:t> </a:t>
            </a:r>
            <a:r>
              <a:rPr lang="fr-FR" sz="3200" b="1" dirty="0" err="1"/>
              <a:t>between</a:t>
            </a:r>
            <a:r>
              <a:rPr lang="fr-FR" sz="3200" b="1" dirty="0"/>
              <a:t> 2006 and 2018!</a:t>
            </a:r>
          </a:p>
        </p:txBody>
      </p:sp>
      <p:pic>
        <p:nvPicPr>
          <p:cNvPr id="4" name="Picture 3"/>
          <p:cNvPicPr>
            <a:picLocks noChangeAspect="1"/>
          </p:cNvPicPr>
          <p:nvPr/>
        </p:nvPicPr>
        <p:blipFill>
          <a:blip r:embed="rId2"/>
          <a:stretch>
            <a:fillRect/>
          </a:stretch>
        </p:blipFill>
        <p:spPr>
          <a:xfrm>
            <a:off x="7688895" y="2424723"/>
            <a:ext cx="4857750" cy="4295775"/>
          </a:xfrm>
          <a:prstGeom prst="rect">
            <a:avLst/>
          </a:prstGeom>
        </p:spPr>
      </p:pic>
    </p:spTree>
    <p:extLst>
      <p:ext uri="{BB962C8B-B14F-4D97-AF65-F5344CB8AC3E}">
        <p14:creationId xmlns:p14="http://schemas.microsoft.com/office/powerpoint/2010/main" val="3288206802"/>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1"/>
          <p:cNvPicPr/>
          <p:nvPr/>
        </p:nvPicPr>
        <p:blipFill>
          <a:blip r:embed="rId2">
            <a:extLst>
              <a:ext uri="{28A0092B-C50C-407E-A947-70E740481C1C}">
                <a14:useLocalDpi xmlns:a14="http://schemas.microsoft.com/office/drawing/2010/main" val="0"/>
              </a:ext>
            </a:extLst>
          </a:blip>
          <a:stretch>
            <a:fillRect/>
          </a:stretch>
        </p:blipFill>
        <p:spPr>
          <a:xfrm>
            <a:off x="1" y="120618"/>
            <a:ext cx="7126450" cy="9373282"/>
          </a:xfrm>
          <a:prstGeom prst="rect">
            <a:avLst/>
          </a:prstGeom>
        </p:spPr>
      </p:pic>
      <p:sp>
        <p:nvSpPr>
          <p:cNvPr id="6" name="Text Box 55"/>
          <p:cNvSpPr txBox="1">
            <a:spLocks noChangeArrowheads="1"/>
          </p:cNvSpPr>
          <p:nvPr/>
        </p:nvSpPr>
        <p:spPr bwMode="auto">
          <a:xfrm>
            <a:off x="1" y="7258700"/>
            <a:ext cx="4886734" cy="2235200"/>
          </a:xfrm>
          <a:prstGeom prst="rect">
            <a:avLst/>
          </a:prstGeom>
          <a:solidFill>
            <a:schemeClr val="bg1">
              <a:alpha val="49000"/>
            </a:schemeClr>
          </a:solidFill>
          <a:ln>
            <a:noFill/>
          </a:ln>
          <a:effectLst/>
        </p:spPr>
        <p:txBody>
          <a:bodyPr rot="0" vert="horz" wrap="square" lIns="390144" tIns="130048" rIns="130048" bIns="130048" anchor="t" anchorCtr="0" upright="1">
            <a:noAutofit/>
          </a:bodyPr>
          <a:lstStyle/>
          <a:p>
            <a:pPr>
              <a:spcAft>
                <a:spcPts val="1138"/>
              </a:spcAft>
            </a:pPr>
            <a:r>
              <a:rPr lang="en-US" sz="2276" b="1" dirty="0">
                <a:solidFill>
                  <a:srgbClr val="104C27"/>
                </a:solidFill>
                <a:latin typeface="Calibri"/>
                <a:ea typeface="Times New Roman"/>
                <a:cs typeface="Arial"/>
              </a:rPr>
              <a:t>International Year of Basic Sciences for Sustainable Development </a:t>
            </a:r>
            <a:br>
              <a:rPr lang="en-US" sz="2276" b="1" dirty="0">
                <a:solidFill>
                  <a:srgbClr val="104C27"/>
                </a:solidFill>
                <a:latin typeface="Calibri"/>
                <a:ea typeface="Times New Roman"/>
                <a:cs typeface="Arial"/>
              </a:rPr>
            </a:br>
            <a:r>
              <a:rPr lang="en-US" sz="1707" spc="107" dirty="0">
                <a:solidFill>
                  <a:srgbClr val="104C27"/>
                </a:solidFill>
                <a:latin typeface="Calibri"/>
                <a:ea typeface="ＭＳ 明朝"/>
                <a:cs typeface="Times New Roman"/>
              </a:rPr>
              <a:t>Basic Sciences under the spotlight</a:t>
            </a:r>
            <a:endParaRPr lang="fr-FR" sz="1707" spc="107" dirty="0">
              <a:solidFill>
                <a:srgbClr val="44546A"/>
              </a:solidFill>
              <a:latin typeface="Calibri"/>
              <a:ea typeface="ＭＳ 明朝"/>
              <a:cs typeface="Times New Roman"/>
            </a:endParaRPr>
          </a:p>
          <a:p>
            <a:r>
              <a:rPr lang="en-US" sz="1280" i="1" dirty="0">
                <a:solidFill>
                  <a:srgbClr val="104C27"/>
                </a:solidFill>
                <a:latin typeface="Calibri"/>
                <a:ea typeface="Times New Roman"/>
                <a:cs typeface="Times New Roman"/>
              </a:rPr>
              <a:t>Basic Sciences are a key tool to provide a multi-cultural dialogue, with “scientific diplomacy” a known and demonstrated means to contribute to a more peaceful world</a:t>
            </a:r>
            <a:endParaRPr lang="fr-FR" sz="1707" dirty="0">
              <a:latin typeface="Calibri"/>
              <a:ea typeface="Times New Roman"/>
              <a:cs typeface="Times New Roman"/>
            </a:endParaRPr>
          </a:p>
        </p:txBody>
      </p:sp>
      <p:pic>
        <p:nvPicPr>
          <p:cNvPr id="7" name="Image 6"/>
          <p:cNvPicPr/>
          <p:nvPr/>
        </p:nvPicPr>
        <p:blipFill>
          <a:blip r:embed="rId3">
            <a:extLst>
              <a:ext uri="{28A0092B-C50C-407E-A947-70E740481C1C}">
                <a14:useLocalDpi xmlns:a14="http://schemas.microsoft.com/office/drawing/2010/main" val="0"/>
              </a:ext>
            </a:extLst>
          </a:blip>
          <a:srcRect/>
          <a:stretch>
            <a:fillRect/>
          </a:stretch>
        </p:blipFill>
        <p:spPr bwMode="auto">
          <a:xfrm>
            <a:off x="8781607" y="7667314"/>
            <a:ext cx="2095351" cy="1062760"/>
          </a:xfrm>
          <a:prstGeom prst="rect">
            <a:avLst/>
          </a:prstGeom>
          <a:noFill/>
          <a:ln>
            <a:noFill/>
          </a:ln>
        </p:spPr>
      </p:pic>
      <p:pic>
        <p:nvPicPr>
          <p:cNvPr id="8" name="Image 7" descr="Macintosh HD:Users:michelspiro:Desktop:sfp:IUPAP:IBSP:IMU.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66338" y="479589"/>
            <a:ext cx="1487743" cy="1167184"/>
          </a:xfrm>
          <a:prstGeom prst="rect">
            <a:avLst/>
          </a:prstGeom>
          <a:noFill/>
          <a:ln>
            <a:noFill/>
          </a:ln>
        </p:spPr>
      </p:pic>
      <p:pic>
        <p:nvPicPr>
          <p:cNvPr id="10" name="Imag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67111" y="3414926"/>
            <a:ext cx="1086443" cy="601472"/>
          </a:xfrm>
          <a:prstGeom prst="rect">
            <a:avLst/>
          </a:prstGeom>
          <a:noFill/>
          <a:ln>
            <a:noFill/>
          </a:ln>
        </p:spPr>
      </p:pic>
      <p:pic>
        <p:nvPicPr>
          <p:cNvPr id="11" name="Image 1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13005" y="3234304"/>
            <a:ext cx="1063865" cy="782094"/>
          </a:xfrm>
          <a:prstGeom prst="rect">
            <a:avLst/>
          </a:prstGeom>
          <a:noFill/>
          <a:ln>
            <a:noFill/>
          </a:ln>
        </p:spPr>
      </p:pic>
      <p:pic>
        <p:nvPicPr>
          <p:cNvPr id="12" name="Image 1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91964" y="4876374"/>
            <a:ext cx="1191204" cy="1130854"/>
          </a:xfrm>
          <a:prstGeom prst="rect">
            <a:avLst/>
          </a:prstGeom>
          <a:noFill/>
          <a:ln>
            <a:noFill/>
          </a:ln>
        </p:spPr>
      </p:pic>
      <p:pic>
        <p:nvPicPr>
          <p:cNvPr id="13" name="Image 12"/>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8834" y="4876371"/>
            <a:ext cx="2313372" cy="1130857"/>
          </a:xfrm>
          <a:prstGeom prst="rect">
            <a:avLst/>
          </a:prstGeom>
          <a:noFill/>
          <a:ln>
            <a:noFill/>
          </a:ln>
        </p:spPr>
      </p:pic>
      <p:pic>
        <p:nvPicPr>
          <p:cNvPr id="14" name="Image 13"/>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91964" y="983624"/>
            <a:ext cx="1289643" cy="460587"/>
          </a:xfrm>
          <a:prstGeom prst="rect">
            <a:avLst/>
          </a:prstGeom>
          <a:noFill/>
          <a:ln>
            <a:noFill/>
          </a:ln>
        </p:spPr>
      </p:pic>
      <p:sp>
        <p:nvSpPr>
          <p:cNvPr id="17" name="Text Box 56"/>
          <p:cNvSpPr txBox="1">
            <a:spLocks noChangeArrowheads="1"/>
          </p:cNvSpPr>
          <p:nvPr/>
        </p:nvSpPr>
        <p:spPr bwMode="auto">
          <a:xfrm>
            <a:off x="-77668" y="2329386"/>
            <a:ext cx="3328869" cy="1687012"/>
          </a:xfrm>
          <a:prstGeom prst="rect">
            <a:avLst/>
          </a:prstGeom>
          <a:solidFill>
            <a:schemeClr val="bg1">
              <a:alpha val="60000"/>
            </a:schemeClr>
          </a:solidFill>
          <a:ln>
            <a:solidFill>
              <a:schemeClr val="accent2"/>
            </a:solidFill>
          </a:ln>
          <a:effectLst/>
        </p:spPr>
        <p:txBody>
          <a:bodyPr rot="0" vert="horz" wrap="square" lIns="390144" tIns="65024" rIns="130048" bIns="65024" anchor="t" anchorCtr="0" upright="1">
            <a:noAutofit/>
          </a:bodyPr>
          <a:lstStyle/>
          <a:p>
            <a:pPr>
              <a:spcBef>
                <a:spcPts val="427"/>
              </a:spcBef>
              <a:spcAft>
                <a:spcPts val="427"/>
              </a:spcAft>
            </a:pPr>
            <a:r>
              <a:rPr lang="en-US" sz="5120" b="1" kern="1400" dirty="0">
                <a:solidFill>
                  <a:srgbClr val="104C27"/>
                </a:solidFill>
                <a:latin typeface="Gill Sans MT"/>
                <a:ea typeface="Times New Roman"/>
                <a:cs typeface="Arial"/>
              </a:rPr>
              <a:t>IYBSSD</a:t>
            </a:r>
          </a:p>
          <a:p>
            <a:pPr>
              <a:spcBef>
                <a:spcPts val="427"/>
              </a:spcBef>
              <a:spcAft>
                <a:spcPts val="427"/>
              </a:spcAft>
            </a:pPr>
            <a:r>
              <a:rPr lang="en-US" sz="2276" b="1" kern="1400" dirty="0">
                <a:solidFill>
                  <a:srgbClr val="104C27"/>
                </a:solidFill>
                <a:latin typeface="Gill Sans MT"/>
                <a:ea typeface="Times New Roman"/>
                <a:cs typeface="Arial"/>
              </a:rPr>
              <a:t>June 2022/June 2023</a:t>
            </a:r>
            <a:endParaRPr lang="fr-FR" sz="2276" b="1" kern="1400" dirty="0">
              <a:latin typeface="Gill Sans MT"/>
              <a:ea typeface="Times New Roman"/>
              <a:cs typeface="Arial"/>
            </a:endParaRPr>
          </a:p>
          <a:p>
            <a:r>
              <a:rPr lang="en-US" sz="1707" dirty="0">
                <a:solidFill>
                  <a:srgbClr val="104C27"/>
                </a:solidFill>
                <a:latin typeface="Calibri"/>
                <a:ea typeface="Times New Roman"/>
                <a:cs typeface="Times New Roman"/>
              </a:rPr>
              <a:t> </a:t>
            </a:r>
            <a:endParaRPr lang="fr-FR" sz="1707" dirty="0">
              <a:latin typeface="Calibri"/>
              <a:ea typeface="Times New Roman"/>
              <a:cs typeface="Times New Roman"/>
            </a:endParaRPr>
          </a:p>
        </p:txBody>
      </p:sp>
      <p:pic>
        <p:nvPicPr>
          <p:cNvPr id="16" name="Picture 2"/>
          <p:cNvPicPr/>
          <p:nvPr/>
        </p:nvPicPr>
        <p:blipFill>
          <a:blip r:embed="rId10">
            <a:extLst>
              <a:ext uri="{28A0092B-C50C-407E-A947-70E740481C1C}">
                <a14:useLocalDpi xmlns:a14="http://schemas.microsoft.com/office/drawing/2010/main" val="0"/>
              </a:ext>
            </a:extLst>
          </a:blip>
          <a:stretch>
            <a:fillRect/>
          </a:stretch>
        </p:blipFill>
        <p:spPr>
          <a:xfrm>
            <a:off x="7880354" y="1866274"/>
            <a:ext cx="3710290" cy="926226"/>
          </a:xfrm>
          <a:prstGeom prst="rect">
            <a:avLst/>
          </a:prstGeom>
        </p:spPr>
      </p:pic>
      <p:pic>
        <p:nvPicPr>
          <p:cNvPr id="2" name="Image 1"/>
          <p:cNvPicPr>
            <a:picLocks noChangeAspect="1"/>
          </p:cNvPicPr>
          <p:nvPr/>
        </p:nvPicPr>
        <p:blipFill>
          <a:blip r:embed="rId11"/>
          <a:stretch>
            <a:fillRect/>
          </a:stretch>
        </p:blipFill>
        <p:spPr>
          <a:xfrm>
            <a:off x="10587029" y="6262079"/>
            <a:ext cx="1779681" cy="996621"/>
          </a:xfrm>
          <a:prstGeom prst="rect">
            <a:avLst/>
          </a:prstGeom>
        </p:spPr>
      </p:pic>
      <p:pic>
        <p:nvPicPr>
          <p:cNvPr id="3" name="Image 2"/>
          <p:cNvPicPr>
            <a:picLocks noChangeAspect="1"/>
          </p:cNvPicPr>
          <p:nvPr/>
        </p:nvPicPr>
        <p:blipFill>
          <a:blip r:embed="rId12"/>
          <a:stretch>
            <a:fillRect/>
          </a:stretch>
        </p:blipFill>
        <p:spPr>
          <a:xfrm>
            <a:off x="7740996" y="6262078"/>
            <a:ext cx="1387696" cy="1225121"/>
          </a:xfrm>
          <a:prstGeom prst="rect">
            <a:avLst/>
          </a:prstGeom>
        </p:spPr>
      </p:pic>
      <p:pic>
        <p:nvPicPr>
          <p:cNvPr id="5" name="Image 4"/>
          <p:cNvPicPr>
            <a:picLocks noChangeAspect="1"/>
          </p:cNvPicPr>
          <p:nvPr/>
        </p:nvPicPr>
        <p:blipFill>
          <a:blip r:embed="rId13"/>
          <a:stretch>
            <a:fillRect/>
          </a:stretch>
        </p:blipFill>
        <p:spPr>
          <a:xfrm>
            <a:off x="11304502" y="4876375"/>
            <a:ext cx="1700298" cy="1385705"/>
          </a:xfrm>
          <a:prstGeom prst="rect">
            <a:avLst/>
          </a:prstGeom>
        </p:spPr>
      </p:pic>
      <p:sp>
        <p:nvSpPr>
          <p:cNvPr id="18" name="ZoneTexte 17"/>
          <p:cNvSpPr txBox="1"/>
          <p:nvPr/>
        </p:nvSpPr>
        <p:spPr>
          <a:xfrm>
            <a:off x="9479450" y="7942166"/>
            <a:ext cx="3190296" cy="617541"/>
          </a:xfrm>
          <a:prstGeom prst="rect">
            <a:avLst/>
          </a:prstGeom>
          <a:noFill/>
        </p:spPr>
        <p:txBody>
          <a:bodyPr wrap="none" rtlCol="0">
            <a:spAutoFit/>
          </a:bodyPr>
          <a:lstStyle/>
          <a:p>
            <a:r>
              <a:rPr lang="en-US" sz="3413" b="1" u="sng" dirty="0"/>
              <a:t>Leading Union</a:t>
            </a:r>
          </a:p>
        </p:txBody>
      </p:sp>
      <p:sp>
        <p:nvSpPr>
          <p:cNvPr id="20" name="ZoneTexte 19"/>
          <p:cNvSpPr txBox="1"/>
          <p:nvPr/>
        </p:nvSpPr>
        <p:spPr>
          <a:xfrm>
            <a:off x="7324659" y="9110647"/>
            <a:ext cx="6176691" cy="617541"/>
          </a:xfrm>
          <a:prstGeom prst="rect">
            <a:avLst/>
          </a:prstGeom>
          <a:noFill/>
        </p:spPr>
        <p:txBody>
          <a:bodyPr wrap="none" rtlCol="0">
            <a:spAutoFit/>
          </a:bodyPr>
          <a:lstStyle/>
          <a:p>
            <a:r>
              <a:rPr lang="en-US" sz="3413" dirty="0"/>
              <a:t>https://www.iybssd2022.org/</a:t>
            </a:r>
          </a:p>
        </p:txBody>
      </p:sp>
      <p:sp>
        <p:nvSpPr>
          <p:cNvPr id="9" name="ZoneTexte 8">
            <a:extLst>
              <a:ext uri="{FF2B5EF4-FFF2-40B4-BE49-F238E27FC236}">
                <a16:creationId xmlns:a16="http://schemas.microsoft.com/office/drawing/2014/main" id="{1896934F-C406-4641-BF7B-B95CA9C7A4D2}"/>
              </a:ext>
            </a:extLst>
          </p:cNvPr>
          <p:cNvSpPr txBox="1"/>
          <p:nvPr/>
        </p:nvSpPr>
        <p:spPr>
          <a:xfrm>
            <a:off x="-542861" y="87260"/>
            <a:ext cx="5628464" cy="1492973"/>
          </a:xfrm>
          <a:prstGeom prst="rect">
            <a:avLst/>
          </a:prstGeom>
          <a:noFill/>
        </p:spPr>
        <p:txBody>
          <a:bodyPr wrap="none" rtlCol="0">
            <a:spAutoFit/>
          </a:bodyPr>
          <a:lstStyle/>
          <a:p>
            <a:pPr algn="ctr"/>
            <a:r>
              <a:rPr lang="fr-FR" sz="4551" b="1" dirty="0">
                <a:solidFill>
                  <a:srgbClr val="FF0000"/>
                </a:solidFill>
              </a:rPr>
              <a:t>2022/ 2023</a:t>
            </a:r>
          </a:p>
          <a:p>
            <a:pPr algn="ctr"/>
            <a:r>
              <a:rPr lang="fr-FR" sz="4551" b="1" dirty="0" err="1">
                <a:solidFill>
                  <a:srgbClr val="FF0000"/>
                </a:solidFill>
              </a:rPr>
              <a:t>Centenary</a:t>
            </a:r>
            <a:r>
              <a:rPr lang="fr-FR" sz="4551" b="1" dirty="0">
                <a:solidFill>
                  <a:srgbClr val="FF0000"/>
                </a:solidFill>
              </a:rPr>
              <a:t> of IUPAP</a:t>
            </a:r>
          </a:p>
        </p:txBody>
      </p:sp>
    </p:spTree>
    <p:extLst>
      <p:ext uri="{BB962C8B-B14F-4D97-AF65-F5344CB8AC3E}">
        <p14:creationId xmlns:p14="http://schemas.microsoft.com/office/powerpoint/2010/main" val="657699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F5AE246-137C-8B45-AA82-4DECDD901F19}"/>
              </a:ext>
            </a:extLst>
          </p:cNvPr>
          <p:cNvSpPr>
            <a:spLocks noGrp="1"/>
          </p:cNvSpPr>
          <p:nvPr>
            <p:ph type="title"/>
          </p:nvPr>
        </p:nvSpPr>
        <p:spPr>
          <a:xfrm>
            <a:off x="650240" y="4064000"/>
            <a:ext cx="11704320" cy="1625600"/>
          </a:xfrm>
        </p:spPr>
        <p:txBody>
          <a:bodyPr>
            <a:normAutofit fontScale="90000"/>
          </a:bodyPr>
          <a:lstStyle/>
          <a:p>
            <a:r>
              <a:rPr lang="fr-FR" b="1" dirty="0">
                <a:solidFill>
                  <a:srgbClr val="FF0000"/>
                </a:solidFill>
              </a:rPr>
              <a:t>You are all </a:t>
            </a:r>
            <a:r>
              <a:rPr lang="fr-FR" b="1" dirty="0" err="1">
                <a:solidFill>
                  <a:srgbClr val="FF0000"/>
                </a:solidFill>
              </a:rPr>
              <a:t>invited</a:t>
            </a:r>
            <a:r>
              <a:rPr lang="fr-FR" b="1" dirty="0">
                <a:solidFill>
                  <a:srgbClr val="FF0000"/>
                </a:solidFill>
              </a:rPr>
              <a:t> to </a:t>
            </a:r>
            <a:r>
              <a:rPr lang="fr-FR" b="1" dirty="0" err="1">
                <a:solidFill>
                  <a:srgbClr val="FF0000"/>
                </a:solidFill>
              </a:rPr>
              <a:t>celebrate</a:t>
            </a:r>
            <a:r>
              <a:rPr lang="fr-FR" b="1" dirty="0">
                <a:solidFill>
                  <a:srgbClr val="FF0000"/>
                </a:solidFill>
              </a:rPr>
              <a:t> IUPAP </a:t>
            </a:r>
            <a:r>
              <a:rPr lang="fr-FR" b="1" dirty="0" err="1">
                <a:solidFill>
                  <a:srgbClr val="FF0000"/>
                </a:solidFill>
              </a:rPr>
              <a:t>Centenary</a:t>
            </a:r>
            <a:r>
              <a:rPr lang="fr-FR" b="1" dirty="0">
                <a:solidFill>
                  <a:srgbClr val="FF0000"/>
                </a:solidFill>
              </a:rPr>
              <a:t> and the International </a:t>
            </a:r>
            <a:r>
              <a:rPr lang="fr-FR" b="1" dirty="0" err="1">
                <a:solidFill>
                  <a:srgbClr val="FF0000"/>
                </a:solidFill>
              </a:rPr>
              <a:t>Year</a:t>
            </a:r>
            <a:r>
              <a:rPr lang="fr-FR" b="1" dirty="0">
                <a:solidFill>
                  <a:srgbClr val="FF0000"/>
                </a:solidFill>
              </a:rPr>
              <a:t> of Basic Sciences for </a:t>
            </a:r>
            <a:r>
              <a:rPr lang="fr-FR" b="1" dirty="0" err="1">
                <a:solidFill>
                  <a:srgbClr val="FF0000"/>
                </a:solidFill>
              </a:rPr>
              <a:t>Sustainable</a:t>
            </a:r>
            <a:r>
              <a:rPr lang="fr-FR" b="1" dirty="0">
                <a:solidFill>
                  <a:srgbClr val="FF0000"/>
                </a:solidFill>
              </a:rPr>
              <a:t> </a:t>
            </a:r>
            <a:r>
              <a:rPr lang="fr-FR" b="1" dirty="0" err="1">
                <a:solidFill>
                  <a:srgbClr val="FF0000"/>
                </a:solidFill>
              </a:rPr>
              <a:t>Development</a:t>
            </a:r>
            <a:r>
              <a:rPr lang="fr-FR" b="1" dirty="0">
                <a:solidFill>
                  <a:srgbClr val="FF0000"/>
                </a:solidFill>
              </a:rPr>
              <a:t> in 2022 and 2023, by </a:t>
            </a:r>
            <a:r>
              <a:rPr lang="fr-FR" b="1" dirty="0" err="1">
                <a:solidFill>
                  <a:srgbClr val="FF0000"/>
                </a:solidFill>
              </a:rPr>
              <a:t>particpating</a:t>
            </a:r>
            <a:r>
              <a:rPr lang="fr-FR" b="1" dirty="0">
                <a:solidFill>
                  <a:srgbClr val="FF0000"/>
                </a:solidFill>
              </a:rPr>
              <a:t> to and </a:t>
            </a:r>
            <a:r>
              <a:rPr lang="fr-FR" b="1" dirty="0" err="1">
                <a:solidFill>
                  <a:srgbClr val="FF0000"/>
                </a:solidFill>
              </a:rPr>
              <a:t>creating</a:t>
            </a:r>
            <a:r>
              <a:rPr lang="fr-FR" b="1" dirty="0">
                <a:solidFill>
                  <a:srgbClr val="FF0000"/>
                </a:solidFill>
              </a:rPr>
              <a:t> all sort of </a:t>
            </a:r>
            <a:r>
              <a:rPr lang="fr-FR" b="1" dirty="0" err="1">
                <a:solidFill>
                  <a:srgbClr val="FF0000"/>
                </a:solidFill>
              </a:rPr>
              <a:t>events</a:t>
            </a:r>
            <a:r>
              <a:rPr lang="fr-FR" b="1" dirty="0">
                <a:solidFill>
                  <a:srgbClr val="FF0000"/>
                </a:solidFill>
              </a:rPr>
              <a:t>!!</a:t>
            </a:r>
          </a:p>
        </p:txBody>
      </p:sp>
    </p:spTree>
    <p:extLst>
      <p:ext uri="{BB962C8B-B14F-4D97-AF65-F5344CB8AC3E}">
        <p14:creationId xmlns:p14="http://schemas.microsoft.com/office/powerpoint/2010/main" val="39571555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5953" y="719847"/>
            <a:ext cx="11988800" cy="1219200"/>
          </a:xfrm>
        </p:spPr>
        <p:txBody>
          <a:bodyPr/>
          <a:lstStyle/>
          <a:p>
            <a:r>
              <a:rPr lang="en-US" b="1" dirty="0"/>
              <a:t>Why be a member? (1)</a:t>
            </a:r>
          </a:p>
        </p:txBody>
      </p:sp>
      <p:sp>
        <p:nvSpPr>
          <p:cNvPr id="4" name="ZoneTexte 3"/>
          <p:cNvSpPr txBox="1"/>
          <p:nvPr/>
        </p:nvSpPr>
        <p:spPr>
          <a:xfrm>
            <a:off x="365953" y="2781685"/>
            <a:ext cx="12638847" cy="65043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endParaRPr lang="en-US" dirty="0"/>
          </a:p>
          <a:p>
            <a:pPr marL="742950" indent="-742950" algn="l">
              <a:buAutoNum type="arabicPeriod"/>
            </a:pPr>
            <a:r>
              <a:rPr lang="en-US" sz="3200" dirty="0"/>
              <a:t>To reach across national boundaries and ensure the free circulation of scientists through global physics cooperation in a world that is becoming more fragmented</a:t>
            </a:r>
          </a:p>
          <a:p>
            <a:pPr marL="742950" indent="-742950" algn="l">
              <a:buAutoNum type="arabicPeriod"/>
            </a:pPr>
            <a:r>
              <a:rPr lang="en-US" sz="3200" dirty="0"/>
              <a:t>To enable scientists to participate in decision-making that impacts physics on an international level in significant ways. </a:t>
            </a:r>
          </a:p>
          <a:p>
            <a:pPr marL="742950" indent="-742950" algn="l">
              <a:buAutoNum type="arabicPeriod"/>
            </a:pPr>
            <a:r>
              <a:rPr lang="en-US" sz="3200" dirty="0"/>
              <a:t>To create an international platform where scientists can raise their voices and express their views on any matter that relates to physics and the practice of physics, and in so doing help to propose solutions and action plans to address such matters. </a:t>
            </a:r>
          </a:p>
          <a:p>
            <a:r>
              <a:rPr lang="en-US" sz="4000" dirty="0"/>
              <a:t> </a:t>
            </a:r>
          </a:p>
          <a:p>
            <a:endParaRPr lang="en-US" sz="4000" dirty="0"/>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Tree>
    <p:extLst>
      <p:ext uri="{BB962C8B-B14F-4D97-AF65-F5344CB8AC3E}">
        <p14:creationId xmlns:p14="http://schemas.microsoft.com/office/powerpoint/2010/main" val="38385537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622" y="739302"/>
            <a:ext cx="11988800" cy="1219200"/>
          </a:xfrm>
        </p:spPr>
        <p:txBody>
          <a:bodyPr/>
          <a:lstStyle/>
          <a:p>
            <a:r>
              <a:rPr lang="en-US" b="1" dirty="0"/>
              <a:t>Why be a member? (2)</a:t>
            </a:r>
          </a:p>
        </p:txBody>
      </p:sp>
      <p:sp>
        <p:nvSpPr>
          <p:cNvPr id="4" name="ZoneTexte 3"/>
          <p:cNvSpPr txBox="1"/>
          <p:nvPr/>
        </p:nvSpPr>
        <p:spPr>
          <a:xfrm>
            <a:off x="917293" y="2115920"/>
            <a:ext cx="11500129"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endParaRPr lang="en-US" sz="3200" dirty="0"/>
          </a:p>
          <a:p>
            <a:pPr algn="l"/>
            <a:r>
              <a:rPr lang="en-US" sz="3200" dirty="0"/>
              <a:t>4. To enhance the role of physics and physics education with a particular emphasis to the developing world.</a:t>
            </a:r>
          </a:p>
          <a:p>
            <a:pPr algn="l"/>
            <a:r>
              <a:rPr lang="en-US" sz="3200" dirty="0"/>
              <a:t>5. To help address major societal challenges, such as environmental and energy problems, as physics will continue to underpin all science and technology for the foreseeable future.</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3" name="Picture 2"/>
          <p:cNvPicPr>
            <a:picLocks noChangeAspect="1"/>
          </p:cNvPicPr>
          <p:nvPr/>
        </p:nvPicPr>
        <p:blipFill>
          <a:blip r:embed="rId2"/>
          <a:stretch>
            <a:fillRect/>
          </a:stretch>
        </p:blipFill>
        <p:spPr>
          <a:xfrm>
            <a:off x="4424179" y="5542499"/>
            <a:ext cx="7993243" cy="3819297"/>
          </a:xfrm>
          <a:prstGeom prst="rect">
            <a:avLst/>
          </a:prstGeom>
        </p:spPr>
      </p:pic>
    </p:spTree>
    <p:extLst>
      <p:ext uri="{BB962C8B-B14F-4D97-AF65-F5344CB8AC3E}">
        <p14:creationId xmlns:p14="http://schemas.microsoft.com/office/powerpoint/2010/main" val="63911334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IUPAP </a:t>
            </a:r>
            <a:r>
              <a:rPr lang="fr-FR" dirty="0" err="1"/>
              <a:t>Members</a:t>
            </a:r>
            <a:endParaRPr lang="fr-FR" dirty="0"/>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5835"/>
            <a:ext cx="13004800" cy="7787765"/>
          </a:xfrm>
          <a:prstGeom prst="rect">
            <a:avLst/>
          </a:prstGeom>
        </p:spPr>
      </p:pic>
    </p:spTree>
    <p:extLst>
      <p:ext uri="{BB962C8B-B14F-4D97-AF65-F5344CB8AC3E}">
        <p14:creationId xmlns:p14="http://schemas.microsoft.com/office/powerpoint/2010/main" val="336298130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6687" y="854380"/>
            <a:ext cx="11988800" cy="1219200"/>
          </a:xfrm>
        </p:spPr>
        <p:txBody>
          <a:bodyPr>
            <a:noAutofit/>
          </a:bodyPr>
          <a:lstStyle/>
          <a:p>
            <a:r>
              <a:rPr lang="en-US" sz="4800" b="1" dirty="0">
                <a:latin typeface="Arial" panose="020B0604020202020204" pitchFamily="34" charset="0"/>
                <a:cs typeface="Arial" panose="020B0604020202020204" pitchFamily="34" charset="0"/>
              </a:rPr>
              <a:t>What are the benefits to </a:t>
            </a:r>
            <a:br>
              <a:rPr lang="en-US" sz="4800" b="1" dirty="0">
                <a:latin typeface="Arial" panose="020B0604020202020204" pitchFamily="34" charset="0"/>
                <a:cs typeface="Arial" panose="020B0604020202020204" pitchFamily="34" charset="0"/>
              </a:rPr>
            </a:br>
            <a:r>
              <a:rPr lang="en-US" sz="4800" b="1" dirty="0">
                <a:latin typeface="Arial" panose="020B0604020202020204" pitchFamily="34" charset="0"/>
                <a:cs typeface="Arial" panose="020B0604020202020204" pitchFamily="34" charset="0"/>
              </a:rPr>
              <a:t>become a member? (1)</a:t>
            </a:r>
          </a:p>
        </p:txBody>
      </p:sp>
      <p:sp>
        <p:nvSpPr>
          <p:cNvPr id="4" name="ZoneTexte 3"/>
          <p:cNvSpPr txBox="1"/>
          <p:nvPr/>
        </p:nvSpPr>
        <p:spPr>
          <a:xfrm>
            <a:off x="576687" y="1802478"/>
            <a:ext cx="12428112" cy="51501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endParaRPr lang="en-US" sz="4000" dirty="0">
              <a:latin typeface="Arial" panose="020B0604020202020204" pitchFamily="34" charset="0"/>
              <a:cs typeface="Arial" panose="020B0604020202020204" pitchFamily="34" charset="0"/>
            </a:endParaRPr>
          </a:p>
          <a:p>
            <a:pPr marL="742950" indent="-742950" algn="l">
              <a:buAutoNum type="arabicPeriod"/>
            </a:pPr>
            <a:r>
              <a:rPr lang="en-US" sz="3200" dirty="0">
                <a:latin typeface="Arial" panose="020B0604020202020204" pitchFamily="34" charset="0"/>
                <a:cs typeface="Arial" panose="020B0604020202020204" pitchFamily="34" charset="0"/>
              </a:rPr>
              <a:t>To be part of the world physics community represented by IUPAP and thus enable scientists to cooperate freely across political boundaries. </a:t>
            </a:r>
          </a:p>
          <a:p>
            <a:pPr marL="742950" indent="-742950" algn="l">
              <a:buFont typeface="+mj-lt"/>
              <a:buAutoNum type="arabicPeriod"/>
            </a:pPr>
            <a:r>
              <a:rPr lang="en-US" sz="3200" dirty="0">
                <a:latin typeface="Arial" panose="020B0604020202020204" pitchFamily="34" charset="0"/>
                <a:cs typeface="Arial" panose="020B0604020202020204" pitchFamily="34" charset="0"/>
              </a:rPr>
              <a:t>To allow IUPAP  to consolidate its global footprint and strengthen its position for scientific evidence-based decision making in the wake of modern forms of irrationality. </a:t>
            </a:r>
          </a:p>
          <a:p>
            <a:pPr marL="742950" indent="-742950" algn="l">
              <a:buFont typeface="+mj-lt"/>
              <a:buAutoNum type="arabicPeriod"/>
            </a:pPr>
            <a:r>
              <a:rPr lang="en-US" sz="3200" dirty="0">
                <a:latin typeface="Arial" panose="020B0604020202020204" pitchFamily="34" charset="0"/>
                <a:cs typeface="Arial" panose="020B0604020202020204" pitchFamily="34" charset="0"/>
              </a:rPr>
              <a:t>To have a fair participation to the IUPAP decision making process (General Assemblies, Council)</a:t>
            </a:r>
            <a:r>
              <a:rPr lang="en-US" sz="4000" dirty="0">
                <a:latin typeface="Arial" panose="020B0604020202020204" pitchFamily="34" charset="0"/>
                <a:cs typeface="Arial" panose="020B0604020202020204" pitchFamily="34" charset="0"/>
              </a:rPr>
              <a:t>. </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3" name="Picture 2"/>
          <p:cNvPicPr>
            <a:picLocks noChangeAspect="1"/>
          </p:cNvPicPr>
          <p:nvPr/>
        </p:nvPicPr>
        <p:blipFill>
          <a:blip r:embed="rId2"/>
          <a:stretch>
            <a:fillRect/>
          </a:stretch>
        </p:blipFill>
        <p:spPr>
          <a:xfrm rot="20857249">
            <a:off x="2338237" y="7170205"/>
            <a:ext cx="5819775" cy="2057400"/>
          </a:xfrm>
          <a:prstGeom prst="rect">
            <a:avLst/>
          </a:prstGeom>
        </p:spPr>
      </p:pic>
      <p:pic>
        <p:nvPicPr>
          <p:cNvPr id="5" name="Picture 4"/>
          <p:cNvPicPr>
            <a:picLocks noChangeAspect="1"/>
          </p:cNvPicPr>
          <p:nvPr/>
        </p:nvPicPr>
        <p:blipFill>
          <a:blip r:embed="rId3"/>
          <a:stretch>
            <a:fillRect/>
          </a:stretch>
        </p:blipFill>
        <p:spPr>
          <a:xfrm rot="566260">
            <a:off x="7402246" y="8610915"/>
            <a:ext cx="5114925" cy="1085850"/>
          </a:xfrm>
          <a:prstGeom prst="rect">
            <a:avLst/>
          </a:prstGeom>
        </p:spPr>
      </p:pic>
    </p:spTree>
    <p:extLst>
      <p:ext uri="{BB962C8B-B14F-4D97-AF65-F5344CB8AC3E}">
        <p14:creationId xmlns:p14="http://schemas.microsoft.com/office/powerpoint/2010/main" val="3550931613"/>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5923" y="777082"/>
            <a:ext cx="10717618" cy="1274443"/>
          </a:xfrm>
        </p:spPr>
        <p:txBody>
          <a:bodyPr>
            <a:noAutofit/>
          </a:bodyPr>
          <a:lstStyle/>
          <a:p>
            <a:r>
              <a:rPr lang="en-US" sz="4800" b="1" dirty="0"/>
              <a:t>What are the benefits </a:t>
            </a:r>
            <a:br>
              <a:rPr lang="en-US" sz="4800" b="1" dirty="0"/>
            </a:br>
            <a:r>
              <a:rPr lang="en-US" sz="4800" b="1" dirty="0"/>
              <a:t>to become a member? (2)</a:t>
            </a:r>
          </a:p>
        </p:txBody>
      </p:sp>
      <p:sp>
        <p:nvSpPr>
          <p:cNvPr id="4" name="ZoneTexte 3"/>
          <p:cNvSpPr txBox="1"/>
          <p:nvPr/>
        </p:nvSpPr>
        <p:spPr>
          <a:xfrm>
            <a:off x="0" y="2760228"/>
            <a:ext cx="12409464" cy="61350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a:endParaRPr lang="en-US" sz="4000" dirty="0"/>
          </a:p>
          <a:p>
            <a:pPr marL="742950" indent="-742950" algn="l">
              <a:buFont typeface="+mj-lt"/>
              <a:buAutoNum type="arabicPeriod" startAt="4"/>
            </a:pPr>
            <a:r>
              <a:rPr lang="en-US" sz="3200" dirty="0">
                <a:latin typeface="Arial" panose="020B0604020202020204" pitchFamily="34" charset="0"/>
                <a:cs typeface="Arial" panose="020B0604020202020204" pitchFamily="34" charset="0"/>
              </a:rPr>
              <a:t>To have a fair representation in commissions and other physics </a:t>
            </a:r>
            <a:r>
              <a:rPr lang="en-US" sz="3200" dirty="0" err="1">
                <a:latin typeface="Arial" panose="020B0604020202020204" pitchFamily="34" charset="0"/>
                <a:cs typeface="Arial" panose="020B0604020202020204" pitchFamily="34" charset="0"/>
              </a:rPr>
              <a:t>endeavours</a:t>
            </a:r>
            <a:r>
              <a:rPr lang="en-US" sz="3200" dirty="0">
                <a:latin typeface="Arial" panose="020B0604020202020204" pitchFamily="34" charset="0"/>
                <a:cs typeface="Arial" panose="020B0604020202020204" pitchFamily="34" charset="0"/>
              </a:rPr>
              <a:t> of general interest for every country, namely physics for development, physics and industry, physics education, physics for society…To participate in working groups and committees that are relevant to addressing some specific challenge facing physics in the world. </a:t>
            </a:r>
          </a:p>
          <a:p>
            <a:pPr marL="742950" indent="-742950" algn="l">
              <a:buFont typeface="+mj-lt"/>
              <a:buAutoNum type="arabicPeriod" startAt="4"/>
            </a:pPr>
            <a:r>
              <a:rPr lang="en-US" sz="3200" dirty="0">
                <a:latin typeface="Arial" panose="020B0604020202020204" pitchFamily="34" charset="0"/>
                <a:cs typeface="Arial" panose="020B0604020202020204" pitchFamily="34" charset="0"/>
              </a:rPr>
              <a:t>To have links and networks with allied disciplines of physics though affiliated commissions and other allied international unions, and through IUPAP to be a part of ISC (the council of all scientific unions). </a:t>
            </a:r>
            <a:r>
              <a:rPr lang="en-US" sz="4000" dirty="0"/>
              <a:t> </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Tree>
    <p:extLst>
      <p:ext uri="{BB962C8B-B14F-4D97-AF65-F5344CB8AC3E}">
        <p14:creationId xmlns:p14="http://schemas.microsoft.com/office/powerpoint/2010/main" val="335773721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8548" y="937458"/>
            <a:ext cx="11988800" cy="1219200"/>
          </a:xfrm>
        </p:spPr>
        <p:txBody>
          <a:bodyPr>
            <a:noAutofit/>
          </a:bodyPr>
          <a:lstStyle/>
          <a:p>
            <a:r>
              <a:rPr lang="en-US" sz="4800" b="1" dirty="0">
                <a:latin typeface="Arial" panose="020B0604020202020204" pitchFamily="34" charset="0"/>
                <a:cs typeface="Arial" panose="020B0604020202020204" pitchFamily="34" charset="0"/>
              </a:rPr>
              <a:t>What are the benefits </a:t>
            </a:r>
            <a:br>
              <a:rPr lang="en-US" sz="4800" b="1" dirty="0">
                <a:latin typeface="Arial" panose="020B0604020202020204" pitchFamily="34" charset="0"/>
                <a:cs typeface="Arial" panose="020B0604020202020204" pitchFamily="34" charset="0"/>
              </a:rPr>
            </a:br>
            <a:r>
              <a:rPr lang="en-US" sz="4800" b="1" dirty="0">
                <a:latin typeface="Arial" panose="020B0604020202020204" pitchFamily="34" charset="0"/>
                <a:cs typeface="Arial" panose="020B0604020202020204" pitchFamily="34" charset="0"/>
              </a:rPr>
              <a:t>to become a member? (3)</a:t>
            </a:r>
          </a:p>
        </p:txBody>
      </p:sp>
      <p:sp>
        <p:nvSpPr>
          <p:cNvPr id="4" name="ZoneTexte 3"/>
          <p:cNvSpPr txBox="1"/>
          <p:nvPr/>
        </p:nvSpPr>
        <p:spPr>
          <a:xfrm>
            <a:off x="661486" y="4603867"/>
            <a:ext cx="11615681"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endParaRPr lang="en-US" sz="4000" dirty="0"/>
          </a:p>
          <a:p>
            <a:pPr marL="742950" indent="-742950">
              <a:buAutoNum type="arabicPeriod"/>
            </a:pPr>
            <a:endParaRPr lang="en-US" sz="4000" dirty="0"/>
          </a:p>
          <a:p>
            <a:r>
              <a:rPr lang="en-US" sz="4000" dirty="0"/>
              <a:t>. </a:t>
            </a:r>
          </a:p>
          <a:p>
            <a:pPr marL="0" marR="0" indent="0" algn="ctr" defTabSz="584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3" name="Rectangle 2"/>
          <p:cNvSpPr/>
          <p:nvPr/>
        </p:nvSpPr>
        <p:spPr>
          <a:xfrm>
            <a:off x="978998" y="2156658"/>
            <a:ext cx="10980655" cy="4401205"/>
          </a:xfrm>
          <a:prstGeom prst="rect">
            <a:avLst/>
          </a:prstGeom>
        </p:spPr>
        <p:txBody>
          <a:bodyPr wrap="square">
            <a:spAutoFit/>
          </a:bodyPr>
          <a:lstStyle/>
          <a:p>
            <a:pPr algn="l"/>
            <a:endParaRPr lang="en-US" sz="3200" dirty="0"/>
          </a:p>
          <a:p>
            <a:pPr marL="742950" indent="-742950" algn="l">
              <a:buFont typeface="+mj-lt"/>
              <a:buAutoNum type="arabicPeriod" startAt="6"/>
            </a:pPr>
            <a:r>
              <a:rPr lang="en-US" sz="3200" dirty="0"/>
              <a:t>A special attention will be given to host IUPAP conferences, meetings and events in new member countries. </a:t>
            </a:r>
          </a:p>
          <a:p>
            <a:pPr marL="742950" indent="-742950" algn="l">
              <a:buFont typeface="+mj-lt"/>
              <a:buAutoNum type="arabicPeriod" startAt="6"/>
            </a:pPr>
            <a:r>
              <a:rPr lang="en-US" sz="3200" dirty="0"/>
              <a:t>IUPAP can be active in supporting physics and science in countries as the need and circumstances demand (e.g. recent communications to Brazil, Argentina, Turkey). </a:t>
            </a:r>
          </a:p>
          <a:p>
            <a:r>
              <a:rPr lang="en-US" dirty="0"/>
              <a:t> </a:t>
            </a:r>
          </a:p>
        </p:txBody>
      </p:sp>
      <p:pic>
        <p:nvPicPr>
          <p:cNvPr id="5" name="Picture 4"/>
          <p:cNvPicPr>
            <a:picLocks noChangeAspect="1"/>
          </p:cNvPicPr>
          <p:nvPr/>
        </p:nvPicPr>
        <p:blipFill>
          <a:blip r:embed="rId2"/>
          <a:stretch>
            <a:fillRect/>
          </a:stretch>
        </p:blipFill>
        <p:spPr>
          <a:xfrm>
            <a:off x="4648673" y="6040069"/>
            <a:ext cx="5886450" cy="1400175"/>
          </a:xfrm>
          <a:prstGeom prst="rect">
            <a:avLst/>
          </a:prstGeom>
        </p:spPr>
      </p:pic>
      <p:pic>
        <p:nvPicPr>
          <p:cNvPr id="6" name="Picture 5"/>
          <p:cNvPicPr>
            <a:picLocks noChangeAspect="1"/>
          </p:cNvPicPr>
          <p:nvPr/>
        </p:nvPicPr>
        <p:blipFill>
          <a:blip r:embed="rId3"/>
          <a:stretch>
            <a:fillRect/>
          </a:stretch>
        </p:blipFill>
        <p:spPr>
          <a:xfrm>
            <a:off x="6378003" y="7308265"/>
            <a:ext cx="5581650" cy="1371600"/>
          </a:xfrm>
          <a:prstGeom prst="rect">
            <a:avLst/>
          </a:prstGeom>
        </p:spPr>
      </p:pic>
      <p:pic>
        <p:nvPicPr>
          <p:cNvPr id="7" name="Picture 6"/>
          <p:cNvPicPr>
            <a:picLocks noChangeAspect="1"/>
          </p:cNvPicPr>
          <p:nvPr/>
        </p:nvPicPr>
        <p:blipFill>
          <a:blip r:embed="rId4"/>
          <a:stretch>
            <a:fillRect/>
          </a:stretch>
        </p:blipFill>
        <p:spPr>
          <a:xfrm>
            <a:off x="620975" y="8121884"/>
            <a:ext cx="5848350" cy="1247775"/>
          </a:xfrm>
          <a:prstGeom prst="rect">
            <a:avLst/>
          </a:prstGeom>
        </p:spPr>
      </p:pic>
    </p:spTree>
    <p:extLst>
      <p:ext uri="{BB962C8B-B14F-4D97-AF65-F5344CB8AC3E}">
        <p14:creationId xmlns:p14="http://schemas.microsoft.com/office/powerpoint/2010/main" val="3277437663"/>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Newsletter</a:t>
            </a:r>
          </a:p>
        </p:txBody>
      </p:sp>
      <p:pic>
        <p:nvPicPr>
          <p:cNvPr id="3" name="Picture 2"/>
          <p:cNvPicPr>
            <a:picLocks noChangeAspect="1"/>
          </p:cNvPicPr>
          <p:nvPr/>
        </p:nvPicPr>
        <p:blipFill>
          <a:blip r:embed="rId2"/>
          <a:stretch>
            <a:fillRect/>
          </a:stretch>
        </p:blipFill>
        <p:spPr>
          <a:xfrm rot="20317125">
            <a:off x="1619105" y="5007553"/>
            <a:ext cx="2562225" cy="3562350"/>
          </a:xfrm>
          <a:prstGeom prst="rect">
            <a:avLst/>
          </a:prstGeom>
        </p:spPr>
      </p:pic>
      <p:pic>
        <p:nvPicPr>
          <p:cNvPr id="4" name="Picture 3"/>
          <p:cNvPicPr>
            <a:picLocks noChangeAspect="1"/>
          </p:cNvPicPr>
          <p:nvPr/>
        </p:nvPicPr>
        <p:blipFill>
          <a:blip r:embed="rId3"/>
          <a:stretch>
            <a:fillRect/>
          </a:stretch>
        </p:blipFill>
        <p:spPr>
          <a:xfrm rot="20981139">
            <a:off x="3201919" y="4184939"/>
            <a:ext cx="2552700" cy="3600450"/>
          </a:xfrm>
          <a:prstGeom prst="rect">
            <a:avLst/>
          </a:prstGeom>
        </p:spPr>
      </p:pic>
      <p:pic>
        <p:nvPicPr>
          <p:cNvPr id="5" name="Picture 4"/>
          <p:cNvPicPr>
            <a:picLocks noChangeAspect="1"/>
          </p:cNvPicPr>
          <p:nvPr/>
        </p:nvPicPr>
        <p:blipFill>
          <a:blip r:embed="rId4"/>
          <a:stretch>
            <a:fillRect/>
          </a:stretch>
        </p:blipFill>
        <p:spPr>
          <a:xfrm>
            <a:off x="5254625" y="3791538"/>
            <a:ext cx="2495550" cy="3562350"/>
          </a:xfrm>
          <a:prstGeom prst="rect">
            <a:avLst/>
          </a:prstGeom>
        </p:spPr>
      </p:pic>
      <p:pic>
        <p:nvPicPr>
          <p:cNvPr id="6" name="Picture 5"/>
          <p:cNvPicPr>
            <a:picLocks noChangeAspect="1"/>
          </p:cNvPicPr>
          <p:nvPr/>
        </p:nvPicPr>
        <p:blipFill>
          <a:blip r:embed="rId5"/>
          <a:stretch>
            <a:fillRect/>
          </a:stretch>
        </p:blipFill>
        <p:spPr>
          <a:xfrm rot="1057839">
            <a:off x="7177027" y="4287746"/>
            <a:ext cx="2552700" cy="3590925"/>
          </a:xfrm>
          <a:prstGeom prst="rect">
            <a:avLst/>
          </a:prstGeom>
        </p:spPr>
      </p:pic>
      <p:pic>
        <p:nvPicPr>
          <p:cNvPr id="7" name="Picture 6"/>
          <p:cNvPicPr>
            <a:picLocks noChangeAspect="1"/>
          </p:cNvPicPr>
          <p:nvPr/>
        </p:nvPicPr>
        <p:blipFill>
          <a:blip r:embed="rId6"/>
          <a:stretch>
            <a:fillRect/>
          </a:stretch>
        </p:blipFill>
        <p:spPr>
          <a:xfrm rot="2110388">
            <a:off x="8829953" y="5097096"/>
            <a:ext cx="2681968" cy="3707427"/>
          </a:xfrm>
          <a:prstGeom prst="rect">
            <a:avLst/>
          </a:prstGeom>
        </p:spPr>
      </p:pic>
      <p:sp>
        <p:nvSpPr>
          <p:cNvPr id="8" name="Rectangle 7"/>
          <p:cNvSpPr/>
          <p:nvPr/>
        </p:nvSpPr>
        <p:spPr>
          <a:xfrm>
            <a:off x="3276934" y="8840245"/>
            <a:ext cx="4310795" cy="461665"/>
          </a:xfrm>
          <a:prstGeom prst="rect">
            <a:avLst/>
          </a:prstGeom>
        </p:spPr>
        <p:txBody>
          <a:bodyPr wrap="none">
            <a:spAutoFit/>
          </a:bodyPr>
          <a:lstStyle/>
          <a:p>
            <a:r>
              <a:rPr lang="en-US" dirty="0"/>
              <a:t>http://iupap.org/publications-3/</a:t>
            </a:r>
          </a:p>
        </p:txBody>
      </p:sp>
    </p:spTree>
    <p:extLst>
      <p:ext uri="{BB962C8B-B14F-4D97-AF65-F5344CB8AC3E}">
        <p14:creationId xmlns:p14="http://schemas.microsoft.com/office/powerpoint/2010/main" val="219061406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90787" y="3013240"/>
            <a:ext cx="9791273" cy="4317077"/>
          </a:xfrm>
          <a:prstGeom prst="rect">
            <a:avLst/>
          </a:prstGeom>
        </p:spPr>
        <p:txBody>
          <a:bodyPr wrap="square" lIns="130046" tIns="65023" rIns="130046" bIns="65023">
            <a:spAutoFit/>
          </a:bodyPr>
          <a:lstStyle/>
          <a:p>
            <a:pPr algn="l"/>
            <a:r>
              <a:rPr lang="en-US" sz="3400" b="1" dirty="0"/>
              <a:t>Further IUPAP principles:</a:t>
            </a:r>
          </a:p>
          <a:p>
            <a:pPr marL="406394" indent="-406394" algn="l">
              <a:buFont typeface="Arial" panose="020B0604020202020204" pitchFamily="34" charset="0"/>
              <a:buChar char="•"/>
            </a:pPr>
            <a:r>
              <a:rPr lang="en-US" sz="3400" dirty="0"/>
              <a:t>Foster </a:t>
            </a:r>
            <a:r>
              <a:rPr lang="en-US" sz="3400" dirty="0">
                <a:solidFill>
                  <a:srgbClr val="FF0000"/>
                </a:solidFill>
              </a:rPr>
              <a:t>openness and inclusiveness </a:t>
            </a:r>
            <a:r>
              <a:rPr lang="en-US" sz="3400" dirty="0"/>
              <a:t>in physics;</a:t>
            </a:r>
          </a:p>
          <a:p>
            <a:pPr marL="406394" indent="-406394" algn="l">
              <a:buFont typeface="Arial" panose="020B0604020202020204" pitchFamily="34" charset="0"/>
              <a:buChar char="•"/>
            </a:pPr>
            <a:r>
              <a:rPr lang="en-US" sz="3400" dirty="0"/>
              <a:t>Ensure </a:t>
            </a:r>
            <a:r>
              <a:rPr lang="en-US" sz="3400" dirty="0">
                <a:solidFill>
                  <a:srgbClr val="FF0000"/>
                </a:solidFill>
              </a:rPr>
              <a:t>integrity and credibility</a:t>
            </a:r>
            <a:r>
              <a:rPr lang="en-US" sz="3400" dirty="0"/>
              <a:t>;</a:t>
            </a:r>
          </a:p>
          <a:p>
            <a:pPr marL="406394" indent="-406394" algn="l">
              <a:buFont typeface="Arial" panose="020B0604020202020204" pitchFamily="34" charset="0"/>
              <a:buChar char="•"/>
            </a:pPr>
            <a:r>
              <a:rPr lang="en-US" sz="3400" dirty="0"/>
              <a:t>Promote physics as </a:t>
            </a:r>
            <a:r>
              <a:rPr lang="en-US" sz="3400" dirty="0">
                <a:solidFill>
                  <a:srgbClr val="FF0000"/>
                </a:solidFill>
              </a:rPr>
              <a:t>a building block of innovation and multidisciplinary </a:t>
            </a:r>
            <a:r>
              <a:rPr lang="en-US" sz="3400" dirty="0"/>
              <a:t>research;</a:t>
            </a:r>
          </a:p>
          <a:p>
            <a:pPr marL="406394" indent="-406394" algn="l">
              <a:buFont typeface="Arial" panose="020B0604020202020204" pitchFamily="34" charset="0"/>
              <a:buChar char="•"/>
            </a:pPr>
            <a:r>
              <a:rPr lang="en-US" sz="3400" dirty="0"/>
              <a:t>Promote </a:t>
            </a:r>
            <a:r>
              <a:rPr lang="en-US" sz="3400" dirty="0">
                <a:solidFill>
                  <a:srgbClr val="FF0000"/>
                </a:solidFill>
              </a:rPr>
              <a:t>physics</a:t>
            </a:r>
            <a:r>
              <a:rPr lang="en-US" sz="3400" dirty="0"/>
              <a:t> as an essential tool </a:t>
            </a:r>
            <a:r>
              <a:rPr lang="en-US" sz="3400" dirty="0">
                <a:solidFill>
                  <a:srgbClr val="FF0000"/>
                </a:solidFill>
              </a:rPr>
              <a:t>for development and for sustainability</a:t>
            </a:r>
            <a:r>
              <a:rPr lang="en-US" sz="3400" dirty="0"/>
              <a:t>;</a:t>
            </a:r>
          </a:p>
          <a:p>
            <a:pPr marL="406394" indent="-406394">
              <a:buFont typeface="Arial" panose="020B0604020202020204" pitchFamily="34" charset="0"/>
              <a:buChar char="•"/>
            </a:pPr>
            <a:endParaRPr lang="en-US" sz="3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066" y="575522"/>
            <a:ext cx="9823592" cy="131854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3221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o summarise"/>
          <p:cNvSpPr txBox="1">
            <a:spLocks noGrp="1"/>
          </p:cNvSpPr>
          <p:nvPr>
            <p:ph type="title"/>
          </p:nvPr>
        </p:nvSpPr>
        <p:spPr>
          <a:prstGeom prst="rect">
            <a:avLst/>
          </a:prstGeom>
        </p:spPr>
        <p:txBody>
          <a:bodyPr/>
          <a:lstStyle/>
          <a:p>
            <a:r>
              <a:rPr lang="en-US" b="1" dirty="0"/>
              <a:t>Summary</a:t>
            </a:r>
            <a:endParaRPr sz="6300" b="1" dirty="0"/>
          </a:p>
        </p:txBody>
      </p:sp>
      <p:sp>
        <p:nvSpPr>
          <p:cNvPr id="232" name="International collaboration, consultation and competition has been an integral part of physics for over a thousand years, and almost 100 years ago the International Union of Pure and Applied Physics was set up to facilitate international conferences. It has expanded its actions, but is now facing more challenges, including…"/>
          <p:cNvSpPr txBox="1">
            <a:spLocks noGrp="1"/>
          </p:cNvSpPr>
          <p:nvPr>
            <p:ph type="body" idx="1"/>
          </p:nvPr>
        </p:nvSpPr>
        <p:spPr>
          <a:xfrm>
            <a:off x="325911" y="2415145"/>
            <a:ext cx="12352977" cy="3129622"/>
          </a:xfrm>
          <a:prstGeom prst="rect">
            <a:avLst/>
          </a:prstGeom>
        </p:spPr>
        <p:txBody>
          <a:bodyPr>
            <a:normAutofit/>
          </a:bodyPr>
          <a:lstStyle/>
          <a:p>
            <a:pPr marL="0" indent="0" algn="ctr" defTabSz="397763">
              <a:spcBef>
                <a:spcPts val="0"/>
              </a:spcBef>
              <a:buSzTx/>
              <a:buNone/>
              <a:defRPr sz="2523">
                <a:latin typeface="Helvetica"/>
                <a:ea typeface="Helvetica"/>
                <a:cs typeface="Helvetica"/>
                <a:sym typeface="Helvetica"/>
              </a:defRPr>
            </a:pPr>
            <a:r>
              <a:rPr sz="3200" dirty="0"/>
              <a:t>International collaboration, consultation and competition has been an integral part of physics for over a thousand years, and almost 100 years ago the International Union of Pure and Applied Physics was set up to </a:t>
            </a:r>
            <a:r>
              <a:rPr lang="en-US" sz="3200" dirty="0">
                <a:latin typeface="Helvetica"/>
                <a:sym typeface="Helvetica"/>
              </a:rPr>
              <a:t>stimulate and promote international cooperation in physics</a:t>
            </a:r>
            <a:r>
              <a:rPr sz="3200" dirty="0">
                <a:latin typeface="Helvetica"/>
              </a:rPr>
              <a:t>. It has expanded its actions, but is now facing more challenges, including</a:t>
            </a:r>
          </a:p>
        </p:txBody>
      </p:sp>
      <p:sp>
        <p:nvSpPr>
          <p:cNvPr id="2" name="Rectangle 1"/>
          <p:cNvSpPr/>
          <p:nvPr/>
        </p:nvSpPr>
        <p:spPr>
          <a:xfrm>
            <a:off x="2387346" y="8843040"/>
            <a:ext cx="7477327" cy="954107"/>
          </a:xfrm>
          <a:prstGeom prst="rect">
            <a:avLst/>
          </a:prstGeom>
        </p:spPr>
        <p:txBody>
          <a:bodyPr wrap="square">
            <a:spAutoFit/>
          </a:bodyPr>
          <a:lstStyle/>
          <a:p>
            <a:r>
              <a:rPr lang="en-US" sz="2800" dirty="0">
                <a:solidFill>
                  <a:srgbClr val="002060"/>
                </a:solidFill>
                <a:latin typeface="Britannic Bold" panose="020B0903060703020204" pitchFamily="34" charset="0"/>
              </a:rPr>
              <a:t>It is our task to address these and other concerns of the global physics community.</a:t>
            </a:r>
          </a:p>
        </p:txBody>
      </p:sp>
      <p:sp>
        <p:nvSpPr>
          <p:cNvPr id="3" name="Rectangle 2"/>
          <p:cNvSpPr/>
          <p:nvPr/>
        </p:nvSpPr>
        <p:spPr>
          <a:xfrm>
            <a:off x="508826" y="5544767"/>
            <a:ext cx="11600199" cy="3198311"/>
          </a:xfrm>
          <a:prstGeom prst="rect">
            <a:avLst/>
          </a:prstGeom>
        </p:spPr>
        <p:txBody>
          <a:bodyPr wrap="square">
            <a:spAutoFit/>
          </a:bodyPr>
          <a:lstStyle/>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rPr>
              <a:t>Freedom of movement of scientists</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rPr>
              <a:t>Freedom from harassment in conferences and the workplace</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rPr>
              <a:t>Distortion of publication practices because of the use of “objective metrics" to judge physicists</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rPr>
              <a:t>A proliferation of fake conferences and fake journals</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latin typeface="Helvetica"/>
              </a:rPr>
              <a:t>Setting </a:t>
            </a:r>
            <a:r>
              <a:rPr lang="en-US" b="1" dirty="0">
                <a:solidFill>
                  <a:schemeClr val="bg1">
                    <a:lumMod val="90000"/>
                    <a:lumOff val="10000"/>
                  </a:schemeClr>
                </a:solidFill>
                <a:latin typeface="Helvetica"/>
                <a:sym typeface="Helvetica"/>
              </a:rPr>
              <a:t>standards of rational thought in the face of irrationality</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latin typeface="Helvetica"/>
              </a:rPr>
              <a:t>Addressing </a:t>
            </a:r>
            <a:r>
              <a:rPr lang="en-US" b="1" dirty="0">
                <a:solidFill>
                  <a:schemeClr val="bg1">
                    <a:lumMod val="90000"/>
                    <a:lumOff val="10000"/>
                  </a:schemeClr>
                </a:solidFill>
                <a:latin typeface="Helvetica"/>
                <a:sym typeface="Helvetica"/>
              </a:rPr>
              <a:t>urgent environmental and energy problems </a:t>
            </a:r>
          </a:p>
          <a:p>
            <a:pPr marL="350460" indent="-350460" defTabSz="397763">
              <a:defRPr sz="2523">
                <a:latin typeface="Helvetica"/>
                <a:ea typeface="Helvetica"/>
                <a:cs typeface="Helvetica"/>
                <a:sym typeface="Helvetica"/>
              </a:defRPr>
            </a:pPr>
            <a:r>
              <a:rPr lang="en-US" b="1" dirty="0">
                <a:solidFill>
                  <a:schemeClr val="bg1">
                    <a:lumMod val="90000"/>
                    <a:lumOff val="10000"/>
                  </a:schemeClr>
                </a:solidFill>
              </a:rPr>
              <a:t>Better connecting with developing countries</a:t>
            </a:r>
          </a:p>
        </p:txBody>
      </p:sp>
    </p:spTree>
    <p:extLst>
      <p:ext uri="{BB962C8B-B14F-4D97-AF65-F5344CB8AC3E}">
        <p14:creationId xmlns:p14="http://schemas.microsoft.com/office/powerpoint/2010/main" val="374287475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8000" y="882119"/>
            <a:ext cx="11988800" cy="1219200"/>
          </a:xfrm>
        </p:spPr>
        <p:txBody>
          <a:bodyPr>
            <a:noAutofit/>
          </a:bodyPr>
          <a:lstStyle/>
          <a:p>
            <a:r>
              <a:rPr lang="en-US" sz="4400" b="1" dirty="0"/>
              <a:t>SIMPLIFIED POSTER</a:t>
            </a:r>
            <a:br>
              <a:rPr lang="en-US" sz="4400" b="1" dirty="0"/>
            </a:br>
            <a:r>
              <a:rPr lang="en-US" sz="4400" b="1" dirty="0"/>
              <a:t>(without details on commissions..)</a:t>
            </a:r>
          </a:p>
        </p:txBody>
      </p:sp>
      <p:pic>
        <p:nvPicPr>
          <p:cNvPr id="3" name="Image 2"/>
          <p:cNvPicPr>
            <a:picLocks noChangeAspect="1"/>
          </p:cNvPicPr>
          <p:nvPr/>
        </p:nvPicPr>
        <p:blipFill>
          <a:blip r:embed="rId2"/>
          <a:stretch>
            <a:fillRect/>
          </a:stretch>
        </p:blipFill>
        <p:spPr>
          <a:xfrm>
            <a:off x="3097310" y="2250831"/>
            <a:ext cx="6016356" cy="7502769"/>
          </a:xfrm>
          <a:prstGeom prst="rect">
            <a:avLst/>
          </a:prstGeom>
        </p:spPr>
      </p:pic>
    </p:spTree>
    <p:extLst>
      <p:ext uri="{BB962C8B-B14F-4D97-AF65-F5344CB8AC3E}">
        <p14:creationId xmlns:p14="http://schemas.microsoft.com/office/powerpoint/2010/main" val="117880392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1922"/>
          <p:cNvSpPr txBox="1">
            <a:spLocks noGrp="1"/>
          </p:cNvSpPr>
          <p:nvPr>
            <p:ph type="title"/>
          </p:nvPr>
        </p:nvSpPr>
        <p:spPr>
          <a:xfrm>
            <a:off x="952500" y="266700"/>
            <a:ext cx="3159622" cy="1657847"/>
          </a:xfrm>
          <a:prstGeom prst="rect">
            <a:avLst/>
          </a:prstGeom>
        </p:spPr>
        <p:txBody>
          <a:bodyPr/>
          <a:lstStyle/>
          <a:p>
            <a:r>
              <a:t>1922</a:t>
            </a:r>
          </a:p>
        </p:txBody>
      </p:sp>
      <p:sp>
        <p:nvSpPr>
          <p:cNvPr id="162" name="Slide Number"/>
          <p:cNvSpPr txBox="1">
            <a:spLocks noGrp="1"/>
          </p:cNvSpPr>
          <p:nvPr>
            <p:ph type="sldNum" sz="quarter" idx="4294967295"/>
          </p:nvPr>
        </p:nvSpPr>
        <p:spPr>
          <a:xfrm>
            <a:off x="6375349" y="9251950"/>
            <a:ext cx="241402" cy="381000"/>
          </a:xfrm>
          <a:prstGeom prst="rect">
            <a:avLst/>
          </a:prstGeom>
          <a:extLst>
            <a:ext uri="{C572A759-6A51-4108-AA02-DFA0A04FC94B}">
              <ma14:wrappingTextBoxFlag xmlns="" xmlns:ma14="http://schemas.microsoft.com/office/mac/drawingml/2011/main" val="1"/>
            </a:ext>
          </a:extLst>
        </p:spPr>
        <p:txBody>
          <a:bodyPr/>
          <a:lstStyle>
            <a:lvl1pPr>
              <a:defRPr sz="1800">
                <a:latin typeface="Helvetica Light"/>
                <a:ea typeface="Helvetica Light"/>
                <a:cs typeface="Helvetica Light"/>
                <a:sym typeface="Helvetica Light"/>
              </a:defRPr>
            </a:lvl1pPr>
          </a:lstStyle>
          <a:p>
            <a:fld id="{86CB4B4D-7CA3-9044-876B-883B54F8677D}" type="slidenum">
              <a:t>4</a:t>
            </a:fld>
            <a:endParaRPr/>
          </a:p>
        </p:txBody>
      </p:sp>
      <p:pic>
        <p:nvPicPr>
          <p:cNvPr id="163" name="Image" descr="Image"/>
          <p:cNvPicPr>
            <a:picLocks noChangeAspect="1"/>
          </p:cNvPicPr>
          <p:nvPr/>
        </p:nvPicPr>
        <p:blipFill>
          <a:blip r:embed="rId2"/>
          <a:stretch>
            <a:fillRect/>
          </a:stretch>
        </p:blipFill>
        <p:spPr>
          <a:xfrm>
            <a:off x="4173916" y="616598"/>
            <a:ext cx="8390768" cy="5720054"/>
          </a:xfrm>
          <a:prstGeom prst="rect">
            <a:avLst/>
          </a:prstGeom>
          <a:ln w="12700">
            <a:miter lim="400000"/>
          </a:ln>
        </p:spPr>
      </p:pic>
      <p:sp>
        <p:nvSpPr>
          <p:cNvPr id="164" name="From"/>
          <p:cNvSpPr txBox="1"/>
          <p:nvPr/>
        </p:nvSpPr>
        <p:spPr>
          <a:xfrm>
            <a:off x="150063" y="6724650"/>
            <a:ext cx="1274674" cy="6477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sz="3600" b="0">
                <a:latin typeface="Helvetica Light"/>
                <a:ea typeface="Helvetica Light"/>
                <a:cs typeface="Helvetica Light"/>
                <a:sym typeface="Helvetica Light"/>
              </a:defRPr>
            </a:lvl1pPr>
          </a:lstStyle>
          <a:p>
            <a:r>
              <a:t>From </a:t>
            </a:r>
          </a:p>
        </p:txBody>
      </p:sp>
      <p:pic>
        <p:nvPicPr>
          <p:cNvPr id="165" name="history 1.tiff" descr="history 1.tiff">
            <a:hlinkClick r:id="rId3"/>
          </p:cNvPr>
          <p:cNvPicPr>
            <a:picLocks noChangeAspect="1"/>
          </p:cNvPicPr>
          <p:nvPr/>
        </p:nvPicPr>
        <p:blipFill>
          <a:blip r:embed="rId4"/>
          <a:stretch>
            <a:fillRect/>
          </a:stretch>
        </p:blipFill>
        <p:spPr>
          <a:xfrm>
            <a:off x="1441450" y="6496050"/>
            <a:ext cx="3949700" cy="2984500"/>
          </a:xfrm>
          <a:prstGeom prst="rect">
            <a:avLst/>
          </a:prstGeom>
          <a:ln w="12700">
            <a:miter lim="400000"/>
          </a:ln>
        </p:spPr>
      </p:pic>
      <p:sp>
        <p:nvSpPr>
          <p:cNvPr id="166" name="The history of our first 70 years…"/>
          <p:cNvSpPr txBox="1"/>
          <p:nvPr/>
        </p:nvSpPr>
        <p:spPr>
          <a:xfrm>
            <a:off x="6038610" y="7057700"/>
            <a:ext cx="6526074" cy="14732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lgn="l">
              <a:defRPr sz="3600" b="0">
                <a:latin typeface="Helvetica Light"/>
                <a:ea typeface="Helvetica Light"/>
                <a:cs typeface="Helvetica Light"/>
                <a:sym typeface="Helvetica Light"/>
              </a:defRPr>
            </a:pPr>
            <a:r>
              <a:rPr dirty="0"/>
              <a:t>The history of our first 70 years</a:t>
            </a:r>
            <a:r>
              <a:rPr lang="en-US" dirty="0"/>
              <a:t>,</a:t>
            </a:r>
            <a:endParaRPr dirty="0"/>
          </a:p>
          <a:p>
            <a:pPr algn="l">
              <a:defRPr sz="3600" b="0">
                <a:latin typeface="Helvetica Light"/>
                <a:ea typeface="Helvetica Light"/>
                <a:cs typeface="Helvetica Light"/>
                <a:sym typeface="Helvetica Light"/>
              </a:defRPr>
            </a:pPr>
            <a:r>
              <a:rPr dirty="0"/>
              <a:t>see the IUPAP website</a:t>
            </a:r>
          </a:p>
          <a:p>
            <a:pPr algn="l">
              <a:defRPr sz="1800" b="0">
                <a:latin typeface="Helvetica Light"/>
                <a:ea typeface="Helvetica Light"/>
                <a:cs typeface="Helvetica Light"/>
                <a:sym typeface="Helvetica Light"/>
              </a:defRPr>
            </a:pPr>
            <a:r>
              <a:rPr dirty="0"/>
              <a:t>http://</a:t>
            </a:r>
            <a:r>
              <a:rPr dirty="0" err="1"/>
              <a:t>iupap.org</a:t>
            </a:r>
            <a:r>
              <a:rPr dirty="0"/>
              <a:t>/about-us/the-history-of-iupap-1922-1992/</a:t>
            </a:r>
          </a:p>
        </p:txBody>
      </p:sp>
    </p:spTree>
    <p:extLst>
      <p:ext uri="{BB962C8B-B14F-4D97-AF65-F5344CB8AC3E}">
        <p14:creationId xmlns:p14="http://schemas.microsoft.com/office/powerpoint/2010/main" val="262718118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1922"/>
          <p:cNvSpPr txBox="1">
            <a:spLocks noGrp="1"/>
          </p:cNvSpPr>
          <p:nvPr>
            <p:ph type="title"/>
          </p:nvPr>
        </p:nvSpPr>
        <p:spPr>
          <a:prstGeom prst="rect">
            <a:avLst/>
          </a:prstGeom>
        </p:spPr>
        <p:txBody>
          <a:bodyPr/>
          <a:lstStyle/>
          <a:p>
            <a:r>
              <a:rPr b="1" dirty="0"/>
              <a:t>1922</a:t>
            </a:r>
          </a:p>
        </p:txBody>
      </p:sp>
      <p:sp>
        <p:nvSpPr>
          <p:cNvPr id="169" name="Slide Number"/>
          <p:cNvSpPr txBox="1">
            <a:spLocks noGrp="1"/>
          </p:cNvSpPr>
          <p:nvPr>
            <p:ph type="sldNum" sz="quarter" idx="4294967295"/>
          </p:nvPr>
        </p:nvSpPr>
        <p:spPr>
          <a:xfrm>
            <a:off x="6375349" y="9251950"/>
            <a:ext cx="241402" cy="381000"/>
          </a:xfrm>
          <a:prstGeom prst="rect">
            <a:avLst/>
          </a:prstGeom>
          <a:extLst>
            <a:ext uri="{C572A759-6A51-4108-AA02-DFA0A04FC94B}">
              <ma14:wrappingTextBoxFlag xmlns="" xmlns:ma14="http://schemas.microsoft.com/office/mac/drawingml/2011/main" val="1"/>
            </a:ext>
          </a:extLst>
        </p:spPr>
        <p:txBody>
          <a:bodyPr/>
          <a:lstStyle>
            <a:lvl1pPr>
              <a:defRPr sz="1800">
                <a:latin typeface="Helvetica Light"/>
                <a:ea typeface="Helvetica Light"/>
                <a:cs typeface="Helvetica Light"/>
                <a:sym typeface="Helvetica Light"/>
              </a:defRPr>
            </a:lvl1pPr>
          </a:lstStyle>
          <a:p>
            <a:fld id="{86CB4B4D-7CA3-9044-876B-883B54F8677D}" type="slidenum">
              <a:t>5</a:t>
            </a:fld>
            <a:endParaRPr/>
          </a:p>
        </p:txBody>
      </p:sp>
      <p:pic>
        <p:nvPicPr>
          <p:cNvPr id="170" name="Image" descr="Image"/>
          <p:cNvPicPr>
            <a:picLocks noChangeAspect="1"/>
          </p:cNvPicPr>
          <p:nvPr/>
        </p:nvPicPr>
        <p:blipFill>
          <a:blip r:embed="rId2"/>
          <a:stretch>
            <a:fillRect/>
          </a:stretch>
        </p:blipFill>
        <p:spPr>
          <a:xfrm>
            <a:off x="3123119" y="2823323"/>
            <a:ext cx="6758562" cy="6208804"/>
          </a:xfrm>
          <a:prstGeom prst="rect">
            <a:avLst/>
          </a:prstGeom>
          <a:ln w="12700">
            <a:miter lim="400000"/>
          </a:ln>
        </p:spPr>
      </p:pic>
      <p:pic>
        <p:nvPicPr>
          <p:cNvPr id="171" name="william bragg.tiff" descr="william bragg.tiff"/>
          <p:cNvPicPr>
            <a:picLocks noChangeAspect="1"/>
          </p:cNvPicPr>
          <p:nvPr/>
        </p:nvPicPr>
        <p:blipFill>
          <a:blip r:embed="rId3"/>
          <a:stretch>
            <a:fillRect/>
          </a:stretch>
        </p:blipFill>
        <p:spPr>
          <a:xfrm>
            <a:off x="10698395" y="730250"/>
            <a:ext cx="1461856" cy="2057102"/>
          </a:xfrm>
          <a:prstGeom prst="rect">
            <a:avLst/>
          </a:prstGeom>
          <a:ln w="12700">
            <a:miter lim="400000"/>
          </a:ln>
        </p:spPr>
      </p:pic>
      <p:sp>
        <p:nvSpPr>
          <p:cNvPr id="172" name="William Bragg…"/>
          <p:cNvSpPr txBox="1"/>
          <p:nvPr/>
        </p:nvSpPr>
        <p:spPr>
          <a:xfrm>
            <a:off x="10290323" y="2908300"/>
            <a:ext cx="2278000" cy="660401"/>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a:defRPr sz="1800" b="0">
                <a:latin typeface="Helvetica Light"/>
                <a:ea typeface="Helvetica Light"/>
                <a:cs typeface="Helvetica Light"/>
                <a:sym typeface="Helvetica Light"/>
              </a:defRPr>
            </a:pPr>
            <a:r>
              <a:t>William Bragg</a:t>
            </a:r>
          </a:p>
          <a:p>
            <a:pPr>
              <a:defRPr sz="1800" b="0">
                <a:latin typeface="Helvetica Light"/>
                <a:ea typeface="Helvetica Light"/>
                <a:cs typeface="Helvetica Light"/>
                <a:sym typeface="Helvetica Light"/>
              </a:defRPr>
            </a:pPr>
            <a:r>
              <a:t>First IUPAP President</a:t>
            </a:r>
          </a:p>
        </p:txBody>
      </p:sp>
    </p:spTree>
    <p:extLst>
      <p:ext uri="{BB962C8B-B14F-4D97-AF65-F5344CB8AC3E}">
        <p14:creationId xmlns:p14="http://schemas.microsoft.com/office/powerpoint/2010/main" val="365250739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Established in 1922"/>
          <p:cNvSpPr txBox="1">
            <a:spLocks noGrp="1"/>
          </p:cNvSpPr>
          <p:nvPr>
            <p:ph type="title"/>
          </p:nvPr>
        </p:nvSpPr>
        <p:spPr>
          <a:prstGeom prst="rect">
            <a:avLst/>
          </a:prstGeom>
        </p:spPr>
        <p:txBody>
          <a:bodyPr/>
          <a:lstStyle>
            <a:lvl1pPr>
              <a:defRPr>
                <a:latin typeface="Bodoni SvtyTwo ITC TT-Bold"/>
                <a:ea typeface="Bodoni SvtyTwo ITC TT-Bold"/>
                <a:cs typeface="Bodoni SvtyTwo ITC TT-Bold"/>
                <a:sym typeface="Bodoni SvtyTwo ITC TT-Bold"/>
              </a:defRPr>
            </a:lvl1pPr>
          </a:lstStyle>
          <a:p>
            <a:r>
              <a:rPr b="1" dirty="0"/>
              <a:t>Established in 1922</a:t>
            </a:r>
          </a:p>
        </p:txBody>
      </p:sp>
      <p:pic>
        <p:nvPicPr>
          <p:cNvPr id="142" name="Image" descr="Image"/>
          <p:cNvPicPr>
            <a:picLocks noChangeAspect="1"/>
          </p:cNvPicPr>
          <p:nvPr/>
        </p:nvPicPr>
        <p:blipFill>
          <a:blip r:embed="rId2"/>
          <a:stretch>
            <a:fillRect/>
          </a:stretch>
        </p:blipFill>
        <p:spPr>
          <a:xfrm>
            <a:off x="8409885" y="2324100"/>
            <a:ext cx="4176356" cy="5913720"/>
          </a:xfrm>
          <a:prstGeom prst="rect">
            <a:avLst/>
          </a:prstGeom>
          <a:ln w="12700">
            <a:miter lim="400000"/>
          </a:ln>
        </p:spPr>
      </p:pic>
      <p:sp>
        <p:nvSpPr>
          <p:cNvPr id="143" name="First President: Sir William Bragg"/>
          <p:cNvSpPr txBox="1"/>
          <p:nvPr/>
        </p:nvSpPr>
        <p:spPr>
          <a:xfrm>
            <a:off x="1662734" y="2551194"/>
            <a:ext cx="6474608" cy="298809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lnSpcReduction="10000"/>
          </a:bodyPr>
          <a:lstStyle>
            <a:lvl1pPr defTabSz="578358">
              <a:lnSpc>
                <a:spcPct val="90000"/>
              </a:lnSpc>
              <a:spcBef>
                <a:spcPts val="1500"/>
              </a:spcBef>
              <a:defRPr sz="6930">
                <a:solidFill>
                  <a:srgbClr val="1A0A52"/>
                </a:solidFill>
                <a:latin typeface="Bodoni SvtyTwo ITC TT-Bold"/>
                <a:ea typeface="Bodoni SvtyTwo ITC TT-Bold"/>
                <a:cs typeface="Bodoni SvtyTwo ITC TT-Bold"/>
                <a:sym typeface="Bodoni SvtyTwo ITC TT-Bold"/>
              </a:defRPr>
            </a:lvl1pPr>
          </a:lstStyle>
          <a:p>
            <a:r>
              <a:rPr dirty="0"/>
              <a:t>First President: Sir William Bragg</a:t>
            </a:r>
            <a:endParaRPr lang="en-US" dirty="0"/>
          </a:p>
          <a:p>
            <a:r>
              <a:rPr lang="en-US" dirty="0"/>
              <a:t>(1922-1931)</a:t>
            </a:r>
            <a:endParaRPr dirty="0"/>
          </a:p>
        </p:txBody>
      </p:sp>
      <p:pic>
        <p:nvPicPr>
          <p:cNvPr id="144" name="Image" descr="Image"/>
          <p:cNvPicPr>
            <a:picLocks noChangeAspect="1"/>
          </p:cNvPicPr>
          <p:nvPr/>
        </p:nvPicPr>
        <p:blipFill>
          <a:blip r:embed="rId3"/>
          <a:stretch>
            <a:fillRect/>
          </a:stretch>
        </p:blipFill>
        <p:spPr>
          <a:xfrm>
            <a:off x="6325758" y="6848175"/>
            <a:ext cx="3321358" cy="2535996"/>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hen....."/>
          <p:cNvSpPr txBox="1">
            <a:spLocks noGrp="1"/>
          </p:cNvSpPr>
          <p:nvPr>
            <p:ph type="title"/>
          </p:nvPr>
        </p:nvSpPr>
        <p:spPr>
          <a:xfrm>
            <a:off x="1718754" y="0"/>
            <a:ext cx="5429393" cy="1219200"/>
          </a:xfrm>
          <a:prstGeom prst="rect">
            <a:avLst/>
          </a:prstGeom>
        </p:spPr>
        <p:txBody>
          <a:bodyPr/>
          <a:lstStyle/>
          <a:p>
            <a:r>
              <a:rPr dirty="0"/>
              <a:t>Then.....</a:t>
            </a:r>
          </a:p>
        </p:txBody>
      </p:sp>
      <p:pic>
        <p:nvPicPr>
          <p:cNvPr id="147" name="Image" descr="Image"/>
          <p:cNvPicPr>
            <a:picLocks noChangeAspect="1"/>
          </p:cNvPicPr>
          <p:nvPr/>
        </p:nvPicPr>
        <p:blipFill>
          <a:blip r:embed="rId2"/>
          <a:stretch>
            <a:fillRect/>
          </a:stretch>
        </p:blipFill>
        <p:spPr>
          <a:xfrm>
            <a:off x="7149593" y="487209"/>
            <a:ext cx="3618117" cy="3015097"/>
          </a:xfrm>
          <a:prstGeom prst="rect">
            <a:avLst/>
          </a:prstGeom>
          <a:ln w="12700">
            <a:miter lim="400000"/>
          </a:ln>
        </p:spPr>
      </p:pic>
      <p:pic>
        <p:nvPicPr>
          <p:cNvPr id="148" name="Image" descr="Image"/>
          <p:cNvPicPr>
            <a:picLocks noChangeAspect="1"/>
          </p:cNvPicPr>
          <p:nvPr/>
        </p:nvPicPr>
        <p:blipFill>
          <a:blip r:embed="rId3"/>
          <a:stretch>
            <a:fillRect/>
          </a:stretch>
        </p:blipFill>
        <p:spPr>
          <a:xfrm>
            <a:off x="10256056" y="2171975"/>
            <a:ext cx="2149375" cy="1641138"/>
          </a:xfrm>
          <a:prstGeom prst="rect">
            <a:avLst/>
          </a:prstGeom>
          <a:ln w="12700">
            <a:miter lim="400000"/>
          </a:ln>
        </p:spPr>
      </p:pic>
      <p:pic>
        <p:nvPicPr>
          <p:cNvPr id="149" name="Image" descr="Image"/>
          <p:cNvPicPr>
            <a:picLocks noChangeAspect="1"/>
          </p:cNvPicPr>
          <p:nvPr/>
        </p:nvPicPr>
        <p:blipFill>
          <a:blip r:embed="rId4"/>
          <a:stretch>
            <a:fillRect/>
          </a:stretch>
        </p:blipFill>
        <p:spPr>
          <a:xfrm>
            <a:off x="9617327" y="4036648"/>
            <a:ext cx="2690767" cy="3650133"/>
          </a:xfrm>
          <a:prstGeom prst="rect">
            <a:avLst/>
          </a:prstGeom>
          <a:ln w="12700">
            <a:miter lim="400000"/>
          </a:ln>
        </p:spPr>
      </p:pic>
      <p:pic>
        <p:nvPicPr>
          <p:cNvPr id="150" name="Image" descr="Image"/>
          <p:cNvPicPr>
            <a:picLocks noChangeAspect="1"/>
          </p:cNvPicPr>
          <p:nvPr/>
        </p:nvPicPr>
        <p:blipFill>
          <a:blip r:embed="rId3"/>
          <a:stretch>
            <a:fillRect/>
          </a:stretch>
        </p:blipFill>
        <p:spPr>
          <a:xfrm>
            <a:off x="8446935" y="6652203"/>
            <a:ext cx="2149375" cy="1641138"/>
          </a:xfrm>
          <a:prstGeom prst="rect">
            <a:avLst/>
          </a:prstGeom>
          <a:ln w="12700">
            <a:miter lim="400000"/>
          </a:ln>
        </p:spPr>
      </p:pic>
      <p:pic>
        <p:nvPicPr>
          <p:cNvPr id="151" name="Image" descr="Image"/>
          <p:cNvPicPr>
            <a:picLocks noChangeAspect="1"/>
          </p:cNvPicPr>
          <p:nvPr/>
        </p:nvPicPr>
        <p:blipFill>
          <a:blip r:embed="rId5"/>
          <a:stretch>
            <a:fillRect/>
          </a:stretch>
        </p:blipFill>
        <p:spPr>
          <a:xfrm>
            <a:off x="5306845" y="4750435"/>
            <a:ext cx="2794001" cy="4254501"/>
          </a:xfrm>
          <a:prstGeom prst="rect">
            <a:avLst/>
          </a:prstGeom>
          <a:ln w="12700">
            <a:miter lim="400000"/>
          </a:ln>
        </p:spPr>
      </p:pic>
      <p:pic>
        <p:nvPicPr>
          <p:cNvPr id="152" name="Image" descr="Image"/>
          <p:cNvPicPr>
            <a:picLocks noChangeAspect="1"/>
          </p:cNvPicPr>
          <p:nvPr/>
        </p:nvPicPr>
        <p:blipFill>
          <a:blip r:embed="rId6"/>
          <a:stretch>
            <a:fillRect/>
          </a:stretch>
        </p:blipFill>
        <p:spPr>
          <a:xfrm>
            <a:off x="2339374" y="4742397"/>
            <a:ext cx="2725891" cy="3819612"/>
          </a:xfrm>
          <a:prstGeom prst="rect">
            <a:avLst/>
          </a:prstGeom>
          <a:ln w="12700">
            <a:miter lim="400000"/>
          </a:ln>
        </p:spPr>
      </p:pic>
      <p:pic>
        <p:nvPicPr>
          <p:cNvPr id="153" name="Image" descr="Image"/>
          <p:cNvPicPr>
            <a:picLocks noChangeAspect="1"/>
          </p:cNvPicPr>
          <p:nvPr/>
        </p:nvPicPr>
        <p:blipFill>
          <a:blip r:embed="rId3"/>
          <a:stretch>
            <a:fillRect/>
          </a:stretch>
        </p:blipFill>
        <p:spPr>
          <a:xfrm>
            <a:off x="574444" y="7314720"/>
            <a:ext cx="2149375" cy="1641138"/>
          </a:xfrm>
          <a:prstGeom prst="rect">
            <a:avLst/>
          </a:prstGeom>
          <a:ln w="12700">
            <a:miter lim="400000"/>
          </a:ln>
        </p:spPr>
      </p:pic>
      <p:sp>
        <p:nvSpPr>
          <p:cNvPr id="2" name="TextBox 1"/>
          <p:cNvSpPr txBox="1"/>
          <p:nvPr/>
        </p:nvSpPr>
        <p:spPr>
          <a:xfrm>
            <a:off x="6749565" y="3594106"/>
            <a:ext cx="390651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Robert Millikan (1931-1934)</a:t>
            </a:r>
          </a:p>
        </p:txBody>
      </p:sp>
      <p:sp>
        <p:nvSpPr>
          <p:cNvPr id="3" name="TextBox 2"/>
          <p:cNvSpPr txBox="1"/>
          <p:nvPr/>
        </p:nvSpPr>
        <p:spPr>
          <a:xfrm>
            <a:off x="10235524" y="7872713"/>
            <a:ext cx="2433358"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Manne Siegbahn</a:t>
            </a:r>
          </a:p>
          <a:p>
            <a:pPr marL="0" marR="0" indent="0" algn="ctr" defTabSz="584200" rtl="0" fontAlgn="auto" latinLnBrk="0" hangingPunct="0">
              <a:lnSpc>
                <a:spcPct val="100000"/>
              </a:lnSpc>
              <a:spcBef>
                <a:spcPts val="0"/>
              </a:spcBef>
              <a:spcAft>
                <a:spcPts val="0"/>
              </a:spcAft>
              <a:buClrTx/>
              <a:buSzTx/>
              <a:buFontTx/>
              <a:buNone/>
              <a:tabLst/>
            </a:pPr>
            <a:r>
              <a:rPr lang="en-US" dirty="0"/>
              <a:t>(1934-1947)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4" name="TextBox 3"/>
          <p:cNvSpPr txBox="1"/>
          <p:nvPr/>
        </p:nvSpPr>
        <p:spPr>
          <a:xfrm>
            <a:off x="5675396" y="8912344"/>
            <a:ext cx="215603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Hans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Kramers</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(1947-1951)</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sp>
        <p:nvSpPr>
          <p:cNvPr id="5" name="TextBox 4"/>
          <p:cNvSpPr txBox="1"/>
          <p:nvPr/>
        </p:nvSpPr>
        <p:spPr>
          <a:xfrm>
            <a:off x="2303286" y="8761232"/>
            <a:ext cx="280685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Neville Francis Mott</a:t>
            </a:r>
          </a:p>
          <a:p>
            <a:pPr marL="0" marR="0" indent="0" algn="ctr" defTabSz="584200" rtl="0" fontAlgn="auto" latinLnBrk="0" hangingPunct="0">
              <a:lnSpc>
                <a:spcPct val="100000"/>
              </a:lnSpc>
              <a:spcBef>
                <a:spcPts val="0"/>
              </a:spcBef>
              <a:spcAft>
                <a:spcPts val="0"/>
              </a:spcAft>
              <a:buClrTx/>
              <a:buSzTx/>
              <a:buFontTx/>
              <a:buNone/>
              <a:tabLst/>
            </a:pPr>
            <a:r>
              <a:rPr lang="en-US" dirty="0"/>
              <a:t>(1951-1957))</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3074" name="Picture 2" descr="https://upload.wikimedia.org/wikipedia/commons/thumb/8/83/Edoardo_Amaldi_1960.jpg/220px-Edoardo_Amaldi_196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1462910"/>
            <a:ext cx="2944079" cy="3747010"/>
          </a:xfrm>
          <a:prstGeom prst="rect">
            <a:avLst/>
          </a:prstGeom>
          <a:noFill/>
          <a:extLst>
            <a:ext uri="{909E8E84-426E-40dd-AFC4-6F175D3DCCD1}">
              <a14:hiddenFill xmlns="" xmlns:a14="http://schemas.microsoft.com/office/drawing/2010/main">
                <a:solidFill>
                  <a:srgbClr val="FFFFFF"/>
                </a:solidFill>
              </a14:hiddenFill>
            </a:ext>
          </a:extLst>
        </p:spPr>
      </p:pic>
      <p:sp>
        <p:nvSpPr>
          <p:cNvPr id="16" name="TextBox 15"/>
          <p:cNvSpPr txBox="1"/>
          <p:nvPr/>
        </p:nvSpPr>
        <p:spPr>
          <a:xfrm>
            <a:off x="-170452" y="5250560"/>
            <a:ext cx="2380460"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Edoardo</a:t>
            </a:r>
            <a:r>
              <a:rPr kumimoji="0" lang="en-US" sz="2400" b="0" i="0" u="none" strike="noStrike" cap="none" spc="0" normalizeH="0" dirty="0">
                <a:ln>
                  <a:noFill/>
                </a:ln>
                <a:solidFill>
                  <a:srgbClr val="414141"/>
                </a:solidFill>
                <a:effectLst/>
                <a:uFillTx/>
                <a:latin typeface="Palatino"/>
                <a:ea typeface="Palatino"/>
                <a:cs typeface="Palatino"/>
                <a:sym typeface="Palatino"/>
              </a:rPr>
              <a:t> </a:t>
            </a:r>
            <a:r>
              <a:rPr kumimoji="0" lang="en-US" sz="2400" b="0" i="0" u="none" strike="noStrike" cap="none" spc="0" normalizeH="0" dirty="0" err="1">
                <a:ln>
                  <a:noFill/>
                </a:ln>
                <a:solidFill>
                  <a:srgbClr val="414141"/>
                </a:solidFill>
                <a:effectLst/>
                <a:uFillTx/>
                <a:latin typeface="Palatino"/>
                <a:ea typeface="Palatino"/>
                <a:cs typeface="Palatino"/>
                <a:sym typeface="Palatino"/>
              </a:rPr>
              <a:t>Amaldi</a:t>
            </a:r>
            <a:r>
              <a:rPr kumimoji="0" lang="en-US" sz="2400" b="0" i="0" u="none" strike="noStrike" cap="none" spc="0" normalizeH="0" baseline="0" dirty="0">
                <a:ln>
                  <a:noFill/>
                </a:ln>
                <a:solidFill>
                  <a:srgbClr val="414141"/>
                </a:solidFill>
                <a:effectLst/>
                <a:uFillTx/>
                <a:latin typeface="Palatino"/>
                <a:ea typeface="Palatino"/>
                <a:cs typeface="Palatino"/>
                <a:sym typeface="Palatino"/>
              </a:rPr>
              <a:t> </a:t>
            </a:r>
          </a:p>
          <a:p>
            <a:pPr marL="0" marR="0" indent="0" algn="ctr" defTabSz="584200" rtl="0" fontAlgn="auto" latinLnBrk="0" hangingPunct="0">
              <a:lnSpc>
                <a:spcPct val="100000"/>
              </a:lnSpc>
              <a:spcBef>
                <a:spcPts val="0"/>
              </a:spcBef>
              <a:spcAft>
                <a:spcPts val="0"/>
              </a:spcAft>
              <a:buClrTx/>
              <a:buSzTx/>
              <a:buFontTx/>
              <a:buNone/>
              <a:tabLst/>
            </a:pPr>
            <a:r>
              <a:rPr lang="en-US" dirty="0"/>
              <a:t>(1957-1960)</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pic>
        <p:nvPicPr>
          <p:cNvPr id="6" name="Image 5"/>
          <p:cNvPicPr>
            <a:picLocks noChangeAspect="1"/>
          </p:cNvPicPr>
          <p:nvPr/>
        </p:nvPicPr>
        <p:blipFill>
          <a:blip r:embed="rId8"/>
          <a:stretch>
            <a:fillRect/>
          </a:stretch>
        </p:blipFill>
        <p:spPr>
          <a:xfrm>
            <a:off x="3452799" y="944777"/>
            <a:ext cx="2857500" cy="2857500"/>
          </a:xfrm>
          <a:prstGeom prst="rect">
            <a:avLst/>
          </a:prstGeom>
        </p:spPr>
      </p:pic>
      <p:sp>
        <p:nvSpPr>
          <p:cNvPr id="7" name="ZoneTexte 6"/>
          <p:cNvSpPr txBox="1"/>
          <p:nvPr/>
        </p:nvSpPr>
        <p:spPr>
          <a:xfrm>
            <a:off x="3930648" y="3926644"/>
            <a:ext cx="2229677"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414141"/>
                </a:solidFill>
                <a:effectLst/>
                <a:uFillTx/>
                <a:latin typeface="Palatino"/>
                <a:ea typeface="Palatino"/>
                <a:cs typeface="Palatino"/>
                <a:sym typeface="Palatino"/>
              </a:rPr>
              <a:t>Cecilia </a:t>
            </a:r>
            <a:r>
              <a:rPr kumimoji="0" lang="en-US" sz="2400" b="0" i="0" u="none" strike="noStrike" cap="none" spc="0" normalizeH="0" baseline="0" dirty="0" err="1">
                <a:ln>
                  <a:noFill/>
                </a:ln>
                <a:solidFill>
                  <a:srgbClr val="414141"/>
                </a:solidFill>
                <a:effectLst/>
                <a:uFillTx/>
                <a:latin typeface="Palatino"/>
                <a:ea typeface="Palatino"/>
                <a:cs typeface="Palatino"/>
                <a:sym typeface="Palatino"/>
              </a:rPr>
              <a:t>Jarlskpg</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a:p>
            <a:pPr marL="0" marR="0" indent="0" algn="ctr" defTabSz="584200" rtl="0" fontAlgn="auto" latinLnBrk="0" hangingPunct="0">
              <a:lnSpc>
                <a:spcPct val="100000"/>
              </a:lnSpc>
              <a:spcBef>
                <a:spcPts val="0"/>
              </a:spcBef>
              <a:spcAft>
                <a:spcPts val="0"/>
              </a:spcAft>
              <a:buClrTx/>
              <a:buSzTx/>
              <a:buFontTx/>
              <a:buNone/>
              <a:tabLst/>
            </a:pPr>
            <a:r>
              <a:rPr lang="en-US" dirty="0"/>
              <a:t>(2011-2014)</a:t>
            </a:r>
            <a:endParaRPr kumimoji="0" lang="en-US" sz="2400" b="0" i="0" u="none" strike="noStrike" cap="none" spc="0" normalizeH="0" baseline="0" dirty="0">
              <a:ln>
                <a:noFill/>
              </a:ln>
              <a:solidFill>
                <a:srgbClr val="414141"/>
              </a:solidFill>
              <a:effectLst/>
              <a:uFillTx/>
              <a:latin typeface="Palatino"/>
              <a:ea typeface="Palatino"/>
              <a:cs typeface="Palatino"/>
              <a:sym typeface="Palatino"/>
            </a:endParaRPr>
          </a:p>
        </p:txBody>
      </p:sp>
      <p:grpSp>
        <p:nvGrpSpPr>
          <p:cNvPr id="9" name="Group 8"/>
          <p:cNvGrpSpPr/>
          <p:nvPr/>
        </p:nvGrpSpPr>
        <p:grpSpPr>
          <a:xfrm>
            <a:off x="5882893" y="2579061"/>
            <a:ext cx="3128129" cy="3668668"/>
            <a:chOff x="5882893" y="2579061"/>
            <a:chExt cx="3128129" cy="3668668"/>
          </a:xfrm>
        </p:grpSpPr>
        <p:pic>
          <p:nvPicPr>
            <p:cNvPr id="8" name="Picture 7"/>
            <p:cNvPicPr>
              <a:picLocks noChangeAspect="1"/>
            </p:cNvPicPr>
            <p:nvPr/>
          </p:nvPicPr>
          <p:blipFill>
            <a:blip r:embed="rId9"/>
            <a:stretch>
              <a:fillRect/>
            </a:stretch>
          </p:blipFill>
          <p:spPr>
            <a:xfrm>
              <a:off x="5882893" y="2579061"/>
              <a:ext cx="3128129" cy="3652514"/>
            </a:xfrm>
            <a:prstGeom prst="rect">
              <a:avLst/>
            </a:prstGeom>
          </p:spPr>
        </p:pic>
        <p:sp>
          <p:nvSpPr>
            <p:cNvPr id="19" name="ZoneTexte 6"/>
            <p:cNvSpPr txBox="1"/>
            <p:nvPr/>
          </p:nvSpPr>
          <p:spPr>
            <a:xfrm>
              <a:off x="6465467" y="5406473"/>
              <a:ext cx="2141613"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FFFF00"/>
                  </a:solidFill>
                  <a:effectLst/>
                  <a:uFillTx/>
                  <a:latin typeface="Palatino"/>
                  <a:ea typeface="Palatino"/>
                  <a:cs typeface="Palatino"/>
                  <a:sym typeface="Palatino"/>
                </a:rPr>
                <a:t>Kennedy Reed</a:t>
              </a:r>
            </a:p>
            <a:p>
              <a:pPr marL="0" marR="0" indent="0" algn="ctr" defTabSz="584200" rtl="0" fontAlgn="auto" latinLnBrk="0" hangingPunct="0">
                <a:lnSpc>
                  <a:spcPct val="100000"/>
                </a:lnSpc>
                <a:spcBef>
                  <a:spcPts val="0"/>
                </a:spcBef>
                <a:spcAft>
                  <a:spcPts val="0"/>
                </a:spcAft>
                <a:buClrTx/>
                <a:buSzTx/>
                <a:buFontTx/>
                <a:buNone/>
                <a:tabLst/>
              </a:pPr>
              <a:r>
                <a:rPr lang="en-US" dirty="0">
                  <a:solidFill>
                    <a:srgbClr val="FFFF00"/>
                  </a:solidFill>
                </a:rPr>
                <a:t>(2017-2019)</a:t>
              </a:r>
              <a:endParaRPr kumimoji="0" lang="en-US" sz="2400" b="0" i="0" u="none" strike="noStrike" cap="none" spc="0" normalizeH="0" baseline="0" dirty="0">
                <a:ln>
                  <a:noFill/>
                </a:ln>
                <a:solidFill>
                  <a:srgbClr val="FFFF00"/>
                </a:solidFill>
                <a:effectLst/>
                <a:uFillTx/>
                <a:sym typeface="Palatino"/>
              </a:endParaRPr>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Members (60)</a:t>
            </a:r>
          </a:p>
        </p:txBody>
      </p:sp>
      <p:sp>
        <p:nvSpPr>
          <p:cNvPr id="4" name="Rectangle 3"/>
          <p:cNvSpPr/>
          <p:nvPr/>
        </p:nvSpPr>
        <p:spPr>
          <a:xfrm>
            <a:off x="1306287" y="2569027"/>
            <a:ext cx="10270017" cy="7109639"/>
          </a:xfrm>
          <a:prstGeom prst="rect">
            <a:avLst/>
          </a:prstGeom>
        </p:spPr>
        <p:txBody>
          <a:bodyPr wrap="square" numCol="4">
            <a:spAutoFit/>
          </a:bodyPr>
          <a:lstStyle/>
          <a:p>
            <a:pPr algn="l"/>
            <a:r>
              <a:rPr lang="en-US" dirty="0">
                <a:latin typeface="ArialMT"/>
              </a:rPr>
              <a:t>Algeria</a:t>
            </a:r>
          </a:p>
          <a:p>
            <a:pPr algn="l"/>
            <a:r>
              <a:rPr lang="en-US" dirty="0">
                <a:latin typeface="ArialMT"/>
              </a:rPr>
              <a:t>Argentina</a:t>
            </a:r>
          </a:p>
          <a:p>
            <a:pPr algn="l"/>
            <a:r>
              <a:rPr lang="en-US" dirty="0">
                <a:latin typeface="ArialMT"/>
              </a:rPr>
              <a:t>Australia</a:t>
            </a:r>
          </a:p>
          <a:p>
            <a:pPr algn="l"/>
            <a:r>
              <a:rPr lang="en-US" dirty="0">
                <a:latin typeface="ArialMT"/>
              </a:rPr>
              <a:t>Austria</a:t>
            </a:r>
          </a:p>
          <a:p>
            <a:pPr algn="l"/>
            <a:r>
              <a:rPr lang="en-US" dirty="0">
                <a:latin typeface="ArialMT"/>
              </a:rPr>
              <a:t>Belgium</a:t>
            </a:r>
          </a:p>
          <a:p>
            <a:pPr algn="l"/>
            <a:r>
              <a:rPr lang="en-US" dirty="0">
                <a:latin typeface="ArialMT"/>
              </a:rPr>
              <a:t>Brazil</a:t>
            </a:r>
          </a:p>
          <a:p>
            <a:pPr algn="l"/>
            <a:r>
              <a:rPr lang="en-US" b="1" dirty="0">
                <a:latin typeface="ArialMT"/>
              </a:rPr>
              <a:t>Bulgaria</a:t>
            </a:r>
          </a:p>
          <a:p>
            <a:pPr algn="l"/>
            <a:r>
              <a:rPr lang="en-US" dirty="0">
                <a:latin typeface="ArialMT"/>
              </a:rPr>
              <a:t>Canada</a:t>
            </a:r>
          </a:p>
          <a:p>
            <a:pPr algn="l"/>
            <a:r>
              <a:rPr lang="en-US" dirty="0">
                <a:latin typeface="ArialMT"/>
              </a:rPr>
              <a:t>Chile</a:t>
            </a:r>
          </a:p>
          <a:p>
            <a:pPr algn="l"/>
            <a:r>
              <a:rPr lang="en-US" dirty="0">
                <a:latin typeface="ArialMT"/>
              </a:rPr>
              <a:t>China: Beijing</a:t>
            </a:r>
          </a:p>
          <a:p>
            <a:pPr algn="l"/>
            <a:r>
              <a:rPr lang="en-US" dirty="0">
                <a:latin typeface="ArialMT"/>
              </a:rPr>
              <a:t>China: Taipei</a:t>
            </a:r>
          </a:p>
          <a:p>
            <a:pPr algn="l"/>
            <a:r>
              <a:rPr lang="en-US" dirty="0">
                <a:latin typeface="ArialMT"/>
              </a:rPr>
              <a:t>Colombia</a:t>
            </a:r>
          </a:p>
          <a:p>
            <a:pPr algn="l"/>
            <a:r>
              <a:rPr lang="en-US" dirty="0">
                <a:latin typeface="ArialMT"/>
              </a:rPr>
              <a:t>Costa Rica</a:t>
            </a:r>
          </a:p>
          <a:p>
            <a:pPr algn="l"/>
            <a:r>
              <a:rPr lang="en-US" dirty="0">
                <a:latin typeface="ArialMT"/>
              </a:rPr>
              <a:t>Croatia</a:t>
            </a:r>
          </a:p>
          <a:p>
            <a:pPr algn="l"/>
            <a:r>
              <a:rPr lang="en-US" dirty="0">
                <a:latin typeface="ArialMT"/>
              </a:rPr>
              <a:t>Cuba</a:t>
            </a:r>
          </a:p>
          <a:p>
            <a:pPr algn="l"/>
            <a:r>
              <a:rPr lang="en-US" dirty="0">
                <a:latin typeface="ArialMT"/>
              </a:rPr>
              <a:t>Cyprus</a:t>
            </a:r>
          </a:p>
          <a:p>
            <a:pPr algn="l"/>
            <a:r>
              <a:rPr lang="en-US" dirty="0">
                <a:latin typeface="ArialMT"/>
              </a:rPr>
              <a:t>Czech Republic</a:t>
            </a:r>
          </a:p>
          <a:p>
            <a:pPr algn="l"/>
            <a:r>
              <a:rPr lang="en-US" dirty="0">
                <a:latin typeface="ArialMT"/>
              </a:rPr>
              <a:t>Denmark</a:t>
            </a:r>
          </a:p>
          <a:p>
            <a:pPr algn="l"/>
            <a:r>
              <a:rPr lang="en-US" b="1" dirty="0">
                <a:latin typeface="ArialMT"/>
              </a:rPr>
              <a:t>Egypt</a:t>
            </a:r>
          </a:p>
          <a:p>
            <a:pPr algn="l"/>
            <a:r>
              <a:rPr lang="en-US" dirty="0">
                <a:latin typeface="ArialMT"/>
              </a:rPr>
              <a:t>Estonia</a:t>
            </a:r>
          </a:p>
          <a:p>
            <a:pPr algn="l"/>
            <a:r>
              <a:rPr lang="en-US" dirty="0">
                <a:latin typeface="ArialMT"/>
              </a:rPr>
              <a:t>Ethiopia</a:t>
            </a:r>
          </a:p>
          <a:p>
            <a:pPr algn="l"/>
            <a:r>
              <a:rPr lang="en-US" dirty="0">
                <a:latin typeface="ArialMT"/>
              </a:rPr>
              <a:t>Finland</a:t>
            </a:r>
          </a:p>
          <a:p>
            <a:pPr algn="l"/>
            <a:r>
              <a:rPr lang="en-US" dirty="0">
                <a:latin typeface="ArialMT"/>
              </a:rPr>
              <a:t>France</a:t>
            </a:r>
          </a:p>
          <a:p>
            <a:pPr algn="l"/>
            <a:r>
              <a:rPr lang="en-US" dirty="0">
                <a:latin typeface="ArialMT"/>
              </a:rPr>
              <a:t>Germany</a:t>
            </a:r>
          </a:p>
          <a:p>
            <a:pPr algn="l"/>
            <a:r>
              <a:rPr lang="en-US" dirty="0">
                <a:latin typeface="ArialMT"/>
              </a:rPr>
              <a:t>Ghana</a:t>
            </a:r>
          </a:p>
          <a:p>
            <a:pPr algn="l"/>
            <a:r>
              <a:rPr lang="en-US" dirty="0">
                <a:latin typeface="ArialMT"/>
              </a:rPr>
              <a:t>Greece</a:t>
            </a:r>
          </a:p>
          <a:p>
            <a:pPr algn="l"/>
            <a:r>
              <a:rPr lang="en-US" dirty="0">
                <a:latin typeface="ArialMT"/>
              </a:rPr>
              <a:t>Hungary</a:t>
            </a:r>
          </a:p>
          <a:p>
            <a:pPr algn="l"/>
            <a:r>
              <a:rPr lang="en-US" dirty="0">
                <a:latin typeface="ArialMT"/>
              </a:rPr>
              <a:t>India</a:t>
            </a:r>
          </a:p>
          <a:p>
            <a:pPr algn="l"/>
            <a:r>
              <a:rPr lang="en-US" dirty="0">
                <a:latin typeface="ArialMT"/>
              </a:rPr>
              <a:t>Iran</a:t>
            </a:r>
          </a:p>
          <a:p>
            <a:pPr algn="l"/>
            <a:r>
              <a:rPr lang="en-US" dirty="0">
                <a:latin typeface="ArialMT"/>
              </a:rPr>
              <a:t>Ireland</a:t>
            </a:r>
          </a:p>
          <a:p>
            <a:pPr algn="l"/>
            <a:r>
              <a:rPr lang="en-US" dirty="0">
                <a:latin typeface="ArialMT"/>
              </a:rPr>
              <a:t>Israel</a:t>
            </a:r>
          </a:p>
          <a:p>
            <a:pPr algn="l"/>
            <a:r>
              <a:rPr lang="en-US" dirty="0">
                <a:latin typeface="ArialMT"/>
              </a:rPr>
              <a:t>Italy</a:t>
            </a:r>
          </a:p>
          <a:p>
            <a:pPr algn="l"/>
            <a:r>
              <a:rPr lang="en-US" dirty="0">
                <a:latin typeface="ArialMT"/>
              </a:rPr>
              <a:t>Japan</a:t>
            </a:r>
          </a:p>
          <a:p>
            <a:pPr algn="l"/>
            <a:r>
              <a:rPr lang="en-US" b="1" dirty="0">
                <a:latin typeface="ArialMT"/>
              </a:rPr>
              <a:t>Jordan</a:t>
            </a:r>
          </a:p>
          <a:p>
            <a:pPr algn="l"/>
            <a:r>
              <a:rPr lang="en-US" dirty="0">
                <a:latin typeface="ArialMT"/>
              </a:rPr>
              <a:t>Korea</a:t>
            </a:r>
          </a:p>
          <a:p>
            <a:pPr algn="l"/>
            <a:r>
              <a:rPr lang="en-US" dirty="0">
                <a:latin typeface="ArialMT"/>
              </a:rPr>
              <a:t>Latvia</a:t>
            </a:r>
          </a:p>
          <a:p>
            <a:pPr algn="l"/>
            <a:r>
              <a:rPr lang="en-US" dirty="0">
                <a:latin typeface="ArialMT"/>
              </a:rPr>
              <a:t>Lithuania</a:t>
            </a:r>
          </a:p>
          <a:p>
            <a:pPr algn="l"/>
            <a:r>
              <a:rPr lang="en-US" dirty="0">
                <a:latin typeface="ArialMT"/>
              </a:rPr>
              <a:t>Mexico</a:t>
            </a:r>
          </a:p>
          <a:p>
            <a:pPr algn="l"/>
            <a:r>
              <a:rPr lang="en-US" dirty="0">
                <a:latin typeface="ArialMT"/>
              </a:rPr>
              <a:t>Netherlands</a:t>
            </a:r>
          </a:p>
          <a:p>
            <a:pPr algn="l"/>
            <a:r>
              <a:rPr lang="en-US" dirty="0">
                <a:latin typeface="ArialMT"/>
              </a:rPr>
              <a:t>New Zealand</a:t>
            </a:r>
          </a:p>
          <a:p>
            <a:pPr algn="l"/>
            <a:r>
              <a:rPr lang="en-US" dirty="0">
                <a:latin typeface="ArialMT"/>
              </a:rPr>
              <a:t>Norway</a:t>
            </a:r>
          </a:p>
          <a:p>
            <a:pPr algn="l"/>
            <a:r>
              <a:rPr lang="en-US" dirty="0">
                <a:latin typeface="ArialMT"/>
              </a:rPr>
              <a:t>Pakistan</a:t>
            </a:r>
          </a:p>
          <a:p>
            <a:pPr algn="l"/>
            <a:r>
              <a:rPr lang="en-US" dirty="0">
                <a:latin typeface="ArialMT"/>
              </a:rPr>
              <a:t>Peru</a:t>
            </a:r>
          </a:p>
          <a:p>
            <a:pPr algn="l"/>
            <a:r>
              <a:rPr lang="en-US" dirty="0">
                <a:latin typeface="ArialMT"/>
              </a:rPr>
              <a:t>Philippines</a:t>
            </a:r>
          </a:p>
          <a:p>
            <a:pPr algn="l"/>
            <a:r>
              <a:rPr lang="en-US" dirty="0">
                <a:latin typeface="ArialMT"/>
              </a:rPr>
              <a:t>Poland</a:t>
            </a:r>
          </a:p>
          <a:p>
            <a:pPr algn="l"/>
            <a:r>
              <a:rPr lang="en-US" dirty="0">
                <a:latin typeface="ArialMT"/>
              </a:rPr>
              <a:t>Portugal</a:t>
            </a:r>
          </a:p>
          <a:p>
            <a:pPr algn="l"/>
            <a:r>
              <a:rPr lang="en-US" dirty="0">
                <a:latin typeface="ArialMT"/>
              </a:rPr>
              <a:t>Romania</a:t>
            </a:r>
          </a:p>
          <a:p>
            <a:pPr algn="l"/>
            <a:r>
              <a:rPr lang="en-US" dirty="0">
                <a:latin typeface="ArialMT"/>
              </a:rPr>
              <a:t>Russia</a:t>
            </a:r>
          </a:p>
          <a:p>
            <a:pPr algn="l"/>
            <a:r>
              <a:rPr lang="en-US" dirty="0">
                <a:latin typeface="ArialMT"/>
              </a:rPr>
              <a:t>Saudi Arabia</a:t>
            </a:r>
          </a:p>
          <a:p>
            <a:pPr algn="l"/>
            <a:r>
              <a:rPr lang="en-US" dirty="0">
                <a:latin typeface="ArialMT"/>
              </a:rPr>
              <a:t>Senegal</a:t>
            </a:r>
          </a:p>
          <a:p>
            <a:pPr algn="l"/>
            <a:r>
              <a:rPr lang="en-US" dirty="0">
                <a:latin typeface="ArialMT"/>
              </a:rPr>
              <a:t>Singapore</a:t>
            </a:r>
          </a:p>
          <a:p>
            <a:pPr algn="l"/>
            <a:r>
              <a:rPr lang="en-US" dirty="0">
                <a:latin typeface="ArialMT"/>
              </a:rPr>
              <a:t>Slovak Republic</a:t>
            </a:r>
          </a:p>
          <a:p>
            <a:pPr algn="l"/>
            <a:r>
              <a:rPr lang="en-US" dirty="0">
                <a:latin typeface="ArialMT"/>
              </a:rPr>
              <a:t>Slovenia</a:t>
            </a:r>
          </a:p>
          <a:p>
            <a:pPr algn="l"/>
            <a:r>
              <a:rPr lang="en-US" dirty="0">
                <a:latin typeface="ArialMT"/>
              </a:rPr>
              <a:t>South Africa</a:t>
            </a:r>
          </a:p>
          <a:p>
            <a:pPr algn="l"/>
            <a:r>
              <a:rPr lang="en-US" dirty="0">
                <a:latin typeface="ArialMT"/>
              </a:rPr>
              <a:t>Spain</a:t>
            </a:r>
          </a:p>
          <a:p>
            <a:pPr algn="l"/>
            <a:r>
              <a:rPr lang="en-US" dirty="0">
                <a:latin typeface="ArialMT"/>
              </a:rPr>
              <a:t>Sweden</a:t>
            </a:r>
          </a:p>
          <a:p>
            <a:pPr algn="l"/>
            <a:r>
              <a:rPr lang="en-US" dirty="0">
                <a:latin typeface="ArialMT"/>
              </a:rPr>
              <a:t>Switzerland</a:t>
            </a:r>
          </a:p>
          <a:p>
            <a:pPr algn="l"/>
            <a:r>
              <a:rPr lang="en-US" dirty="0">
                <a:latin typeface="ArialMT"/>
              </a:rPr>
              <a:t>Tunisia</a:t>
            </a:r>
          </a:p>
          <a:p>
            <a:pPr algn="l"/>
            <a:r>
              <a:rPr lang="en-US" dirty="0">
                <a:latin typeface="ArialMT"/>
              </a:rPr>
              <a:t>UK</a:t>
            </a:r>
          </a:p>
          <a:p>
            <a:pPr algn="l"/>
            <a:r>
              <a:rPr lang="en-US" b="1" dirty="0">
                <a:latin typeface="ArialMT"/>
              </a:rPr>
              <a:t>Uruguay</a:t>
            </a:r>
          </a:p>
          <a:p>
            <a:pPr algn="l"/>
            <a:r>
              <a:rPr lang="en-US" dirty="0">
                <a:latin typeface="ArialMT"/>
              </a:rPr>
              <a:t>USA</a:t>
            </a:r>
          </a:p>
          <a:p>
            <a:pPr algn="l"/>
            <a:endParaRPr lang="en-US" dirty="0">
              <a:latin typeface="ArialMT"/>
            </a:endParaRPr>
          </a:p>
          <a:p>
            <a:pPr algn="l"/>
            <a:r>
              <a:rPr lang="en-US" dirty="0">
                <a:latin typeface="ArialMT"/>
              </a:rPr>
              <a:t>Four regional Physics Societies are observers: African, American, Asian Pacific and European</a:t>
            </a:r>
          </a:p>
          <a:p>
            <a:pPr algn="l"/>
            <a:endParaRPr lang="en-US" dirty="0">
              <a:latin typeface="ArialMT"/>
            </a:endParaRPr>
          </a:p>
          <a:p>
            <a:pPr algn="l"/>
            <a:r>
              <a:rPr lang="en-US" dirty="0">
                <a:latin typeface="ArialMT"/>
              </a:rPr>
              <a:t>Corporate Associate Members are being </a:t>
            </a:r>
            <a:r>
              <a:rPr lang="en-US">
                <a:latin typeface="ArialMT"/>
              </a:rPr>
              <a:t>considerered</a:t>
            </a:r>
            <a:endParaRPr lang="en-US" dirty="0">
              <a:latin typeface="ArialMT"/>
            </a:endParaRPr>
          </a:p>
        </p:txBody>
      </p:sp>
    </p:spTree>
    <p:extLst>
      <p:ext uri="{BB962C8B-B14F-4D97-AF65-F5344CB8AC3E}">
        <p14:creationId xmlns:p14="http://schemas.microsoft.com/office/powerpoint/2010/main" val="28719891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IUPAP </a:t>
            </a:r>
            <a:r>
              <a:rPr lang="fr-FR" dirty="0" err="1"/>
              <a:t>Members</a:t>
            </a:r>
            <a:endParaRPr lang="fr-FR" dirty="0"/>
          </a:p>
        </p:txBody>
      </p:sp>
      <p:pic>
        <p:nvPicPr>
          <p:cNvPr id="5" name="Image 4" descr="Group Photo_world map5_legen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65835"/>
            <a:ext cx="13004800" cy="7787765"/>
          </a:xfrm>
          <a:prstGeom prst="rect">
            <a:avLst/>
          </a:prstGeom>
        </p:spPr>
      </p:pic>
    </p:spTree>
    <p:extLst>
      <p:ext uri="{BB962C8B-B14F-4D97-AF65-F5344CB8AC3E}">
        <p14:creationId xmlns:p14="http://schemas.microsoft.com/office/powerpoint/2010/main" val="3062985155"/>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2176</TotalTime>
  <Words>1975</Words>
  <Application>Microsoft Macintosh PowerPoint</Application>
  <PresentationFormat>Personnalisé</PresentationFormat>
  <Paragraphs>270</Paragraphs>
  <Slides>31</Slides>
  <Notes>0</Notes>
  <HiddenSlides>0</HiddenSlides>
  <MMClips>0</MMClips>
  <ScaleCrop>false</ScaleCrop>
  <HeadingPairs>
    <vt:vector size="6" baseType="variant">
      <vt:variant>
        <vt:lpstr>Polices utilisées</vt:lpstr>
      </vt:variant>
      <vt:variant>
        <vt:i4>18</vt:i4>
      </vt:variant>
      <vt:variant>
        <vt:lpstr>Thème</vt:lpstr>
      </vt:variant>
      <vt:variant>
        <vt:i4>1</vt:i4>
      </vt:variant>
      <vt:variant>
        <vt:lpstr>Titres des diapositives</vt:lpstr>
      </vt:variant>
      <vt:variant>
        <vt:i4>31</vt:i4>
      </vt:variant>
    </vt:vector>
  </HeadingPairs>
  <TitlesOfParts>
    <vt:vector size="50" baseType="lpstr">
      <vt:lpstr>Arial</vt:lpstr>
      <vt:lpstr>ArialMT</vt:lpstr>
      <vt:lpstr>Bodoni SvtyTwo ITC TT-Bold</vt:lpstr>
      <vt:lpstr>Bodoni SvtyTwo ITC TT-Book</vt:lpstr>
      <vt:lpstr>Britannic Bold</vt:lpstr>
      <vt:lpstr>Calibri</vt:lpstr>
      <vt:lpstr>Gill Sans MT</vt:lpstr>
      <vt:lpstr>Helvetica</vt:lpstr>
      <vt:lpstr>Helvetica Light</vt:lpstr>
      <vt:lpstr>Helvetica Neue</vt:lpstr>
      <vt:lpstr>Helvetica-Light</vt:lpstr>
      <vt:lpstr>HelveticaNeue-Italic</vt:lpstr>
      <vt:lpstr>HelveticaNeueLTStd-Roman</vt:lpstr>
      <vt:lpstr>Menlo</vt:lpstr>
      <vt:lpstr>Palatino</vt:lpstr>
      <vt:lpstr>Times-Roman</vt:lpstr>
      <vt:lpstr>Wingdings</vt:lpstr>
      <vt:lpstr>Zapf Dingbats</vt:lpstr>
      <vt:lpstr>New_Template4</vt:lpstr>
      <vt:lpstr>IUPAP</vt:lpstr>
      <vt:lpstr>Présentation PowerPoint</vt:lpstr>
      <vt:lpstr>Présentation PowerPoint</vt:lpstr>
      <vt:lpstr>1922</vt:lpstr>
      <vt:lpstr>1922</vt:lpstr>
      <vt:lpstr>Established in 1922</vt:lpstr>
      <vt:lpstr>Then.....</vt:lpstr>
      <vt:lpstr>Members (60)</vt:lpstr>
      <vt:lpstr>IUPAP Members</vt:lpstr>
      <vt:lpstr>Governance</vt:lpstr>
      <vt:lpstr>Governance:  The General Assembly</vt:lpstr>
      <vt:lpstr>Governance:  The Executive Council</vt:lpstr>
      <vt:lpstr>Commissions</vt:lpstr>
      <vt:lpstr>LAAAMP Project (C13)</vt:lpstr>
      <vt:lpstr>Affiliated commissions</vt:lpstr>
      <vt:lpstr>Working Groups</vt:lpstr>
      <vt:lpstr>Working Groups</vt:lpstr>
      <vt:lpstr>Gender Gap</vt:lpstr>
      <vt:lpstr>CONFERENCES</vt:lpstr>
      <vt:lpstr>Early Career Scientific Prize Awards</vt:lpstr>
      <vt:lpstr>Présentation PowerPoint</vt:lpstr>
      <vt:lpstr>You are all invited to celebrate IUPAP Centenary and the International Year of Basic Sciences for Sustainable Development in 2022 and 2023, by particpating to and creating all sort of events!!</vt:lpstr>
      <vt:lpstr>Why be a member? (1)</vt:lpstr>
      <vt:lpstr>Why be a member? (2)</vt:lpstr>
      <vt:lpstr>IUPAP Members</vt:lpstr>
      <vt:lpstr>What are the benefits to  become a member? (1)</vt:lpstr>
      <vt:lpstr>What are the benefits  to become a member? (2)</vt:lpstr>
      <vt:lpstr>What are the benefits  to become a member? (3)</vt:lpstr>
      <vt:lpstr>Newsletter</vt:lpstr>
      <vt:lpstr>Summary</vt:lpstr>
      <vt:lpstr>SIMPLIFIED POSTER (without details on commissions..)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dc:title>
  <dc:creator>KWEK Leong Chuan (NSSE)</dc:creator>
  <cp:lastModifiedBy>Michel Spiro</cp:lastModifiedBy>
  <cp:revision>78</cp:revision>
  <dcterms:modified xsi:type="dcterms:W3CDTF">2022-01-25T14:06:41Z</dcterms:modified>
</cp:coreProperties>
</file>