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7" r:id="rId3"/>
    <p:sldId id="276" r:id="rId4"/>
    <p:sldId id="278" r:id="rId5"/>
    <p:sldId id="279" r:id="rId6"/>
    <p:sldId id="258" r:id="rId7"/>
    <p:sldId id="281" r:id="rId8"/>
    <p:sldId id="282" r:id="rId9"/>
    <p:sldId id="280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2891"/>
  </p:normalViewPr>
  <p:slideViewPr>
    <p:cSldViewPr snapToGrid="0" snapToObjects="1">
      <p:cViewPr varScale="1">
        <p:scale>
          <a:sx n="100" d="100"/>
          <a:sy n="100" d="100"/>
        </p:scale>
        <p:origin x="19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67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06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1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58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5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4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3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34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57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AC884-E454-0A42-B5B0-742EE85B65A4}" type="datetimeFigureOut">
              <a:rPr lang="fr-FR" smtClean="0"/>
              <a:t>28/01/2022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14C29-A8EA-7747-9BA3-360FE247179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87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512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EC§CC meeting and EC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January, 28th 2022</a:t>
            </a:r>
          </a:p>
          <a:p>
            <a:r>
              <a:rPr lang="en-US" dirty="0"/>
              <a:t>Zoom</a:t>
            </a:r>
          </a:p>
          <a:p>
            <a:r>
              <a:rPr lang="en-US" b="1" dirty="0"/>
              <a:t>HAPPY UPCOMING CHINESE NEW YEAR!!</a:t>
            </a:r>
          </a:p>
        </p:txBody>
      </p:sp>
    </p:spTree>
    <p:extLst>
      <p:ext uri="{BB962C8B-B14F-4D97-AF65-F5344CB8AC3E}">
        <p14:creationId xmlns:p14="http://schemas.microsoft.com/office/powerpoint/2010/main" val="403299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WELCOME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Presentation of participants</a:t>
            </a:r>
          </a:p>
          <a:p>
            <a:r>
              <a:rPr lang="en-US" dirty="0"/>
              <a:t>The next meeting hopefully will be in person or hybrid mode in Trieste, preceding the Centenary symposium and the GA : 6 to 14 of July 2022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Participants </a:t>
            </a:r>
            <a:r>
              <a:rPr lang="en-US" dirty="0"/>
              <a:t>are welcome to use slides from IUPAP presentations, centenary, IYBSSD to show them in events and conferences all along 2022 and 2023</a:t>
            </a:r>
          </a:p>
        </p:txBody>
      </p:sp>
    </p:spTree>
    <p:extLst>
      <p:ext uri="{BB962C8B-B14F-4D97-AF65-F5344CB8AC3E}">
        <p14:creationId xmlns:p14="http://schemas.microsoft.com/office/powerpoint/2010/main" val="3633912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IUPAP Offices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98315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Conduct and terminate the transition from Singapore Office to FIT plus Geneva offices </a:t>
            </a:r>
            <a:r>
              <a:rPr lang="en-US" dirty="0" err="1">
                <a:solidFill>
                  <a:srgbClr val="0000FF"/>
                </a:solidFill>
              </a:rPr>
              <a:t>Kwek</a:t>
            </a:r>
            <a:r>
              <a:rPr lang="en-US" dirty="0">
                <a:solidFill>
                  <a:srgbClr val="0000FF"/>
                </a:solidFill>
              </a:rPr>
              <a:t>, Stefano and Jens</a:t>
            </a:r>
          </a:p>
          <a:p>
            <a:r>
              <a:rPr lang="en-US" dirty="0"/>
              <a:t>Establish clear repositories of all documents </a:t>
            </a:r>
            <a:r>
              <a:rPr lang="en-US" dirty="0">
                <a:solidFill>
                  <a:srgbClr val="0000FF"/>
                </a:solidFill>
              </a:rPr>
              <a:t>Cecilia, President Designate</a:t>
            </a:r>
            <a:r>
              <a:rPr lang="en-US" dirty="0"/>
              <a:t> 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Update and renew all IUPAP tools (website, newsletter, medals, archive…)  </a:t>
            </a:r>
            <a:r>
              <a:rPr lang="en-US" dirty="0">
                <a:solidFill>
                  <a:srgbClr val="0000FF"/>
                </a:solidFill>
              </a:rPr>
              <a:t>President Designate, Jens, Stefano, Sandro</a:t>
            </a:r>
            <a:endParaRPr lang="en-US" dirty="0"/>
          </a:p>
          <a:p>
            <a:r>
              <a:rPr lang="en-US" dirty="0"/>
              <a:t>Establishment of an IUPAP tax exempt association under Swiss law with domicile in Geneva  </a:t>
            </a:r>
            <a:r>
              <a:rPr lang="en-US" dirty="0">
                <a:solidFill>
                  <a:srgbClr val="0000FF"/>
                </a:solidFill>
              </a:rPr>
              <a:t>Jens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44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MATTERS ARISING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minutes of last meeting were approved</a:t>
            </a:r>
          </a:p>
          <a:p>
            <a:r>
              <a:rPr lang="en-US" dirty="0"/>
              <a:t>Go on with minutes based on the recording and synthetic To Do List </a:t>
            </a:r>
            <a:r>
              <a:rPr lang="en-US" dirty="0">
                <a:solidFill>
                  <a:srgbClr val="0000FF"/>
                </a:solidFill>
              </a:rPr>
              <a:t>FIT and President</a:t>
            </a:r>
          </a:p>
          <a:p>
            <a:r>
              <a:rPr lang="en-US" dirty="0"/>
              <a:t>Finalize and launch the calls for Henri Abraham Award and for ECSP </a:t>
            </a:r>
            <a:r>
              <a:rPr lang="en-US" dirty="0" err="1"/>
              <a:t>Interdisciplnary</a:t>
            </a:r>
            <a:r>
              <a:rPr lang="en-US" dirty="0"/>
              <a:t> prize </a:t>
            </a:r>
            <a:r>
              <a:rPr lang="en-US" dirty="0">
                <a:solidFill>
                  <a:srgbClr val="0000FF"/>
                </a:solidFill>
              </a:rPr>
              <a:t>President Designate</a:t>
            </a:r>
            <a:r>
              <a:rPr lang="en-US" dirty="0"/>
              <a:t> </a:t>
            </a:r>
          </a:p>
          <a:p>
            <a:r>
              <a:rPr lang="en-US" dirty="0"/>
              <a:t>Radian and Hertz units discussion postponed to July  </a:t>
            </a:r>
            <a:r>
              <a:rPr lang="en-US" dirty="0">
                <a:solidFill>
                  <a:srgbClr val="0000FF"/>
                </a:solidFill>
              </a:rPr>
              <a:t>Marc </a:t>
            </a:r>
            <a:r>
              <a:rPr lang="en-US" dirty="0" err="1">
                <a:solidFill>
                  <a:srgbClr val="0000FF"/>
                </a:solidFill>
              </a:rPr>
              <a:t>Himbert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587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Membership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Existential for IUPAP</a:t>
            </a:r>
          </a:p>
          <a:p>
            <a:r>
              <a:rPr lang="en-US" dirty="0"/>
              <a:t>Liaise with all Liaison chairs to better understand their situation (financial, positions in IUPAP, wishes, possible joint activities, nomination of IUPAP Corporate Associates…) </a:t>
            </a:r>
            <a:r>
              <a:rPr lang="en-US" dirty="0">
                <a:solidFill>
                  <a:srgbClr val="0000FF"/>
                </a:solidFill>
              </a:rPr>
              <a:t>Jens, FIT, </a:t>
            </a:r>
            <a:r>
              <a:rPr lang="en-US" dirty="0" err="1">
                <a:solidFill>
                  <a:srgbClr val="0000FF"/>
                </a:solidFill>
              </a:rPr>
              <a:t>Nithaya</a:t>
            </a:r>
            <a:r>
              <a:rPr lang="en-US" dirty="0">
                <a:solidFill>
                  <a:srgbClr val="0000FF"/>
                </a:solidFill>
              </a:rPr>
              <a:t>, President Designate and President plus invitees if necessary</a:t>
            </a:r>
            <a:endParaRPr lang="en-US" dirty="0"/>
          </a:p>
          <a:p>
            <a:r>
              <a:rPr lang="en-US"/>
              <a:t>Reflect on a </a:t>
            </a:r>
            <a:r>
              <a:rPr lang="en-US" dirty="0"/>
              <a:t>new status for joining IUPAP, beyond regular Members, Corporate Associate Members and Observers to be more inclusive with territories </a:t>
            </a:r>
            <a:r>
              <a:rPr lang="en-US" dirty="0">
                <a:solidFill>
                  <a:srgbClr val="0000FF"/>
                </a:solidFill>
              </a:rPr>
              <a:t>Jens, FIT, </a:t>
            </a:r>
            <a:r>
              <a:rPr lang="en-US" dirty="0" err="1">
                <a:solidFill>
                  <a:srgbClr val="0000FF"/>
                </a:solidFill>
              </a:rPr>
              <a:t>Nithaya</a:t>
            </a:r>
            <a:r>
              <a:rPr lang="en-US" dirty="0">
                <a:solidFill>
                  <a:srgbClr val="0000FF"/>
                </a:solidFill>
              </a:rPr>
              <a:t>, President designate and President plus invitees if necessary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13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7146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Commission matters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95300"/>
            <a:ext cx="8229600" cy="6477000"/>
          </a:xfrm>
        </p:spPr>
        <p:txBody>
          <a:bodyPr>
            <a:normAutofit fontScale="47500" lnSpcReduction="20000"/>
          </a:bodyPr>
          <a:lstStyle/>
          <a:p>
            <a:r>
              <a:rPr lang="en-US" sz="4500" dirty="0"/>
              <a:t>Associate members will be formally approved in EC &amp; CC in July</a:t>
            </a:r>
          </a:p>
          <a:p>
            <a:r>
              <a:rPr lang="en-US" sz="4500" dirty="0"/>
              <a:t>Many kinds of Associate members: links with members, links with other unions or organizations or commissions, links with industry…</a:t>
            </a:r>
          </a:p>
          <a:p>
            <a:r>
              <a:rPr lang="en-US" sz="4500" dirty="0"/>
              <a:t>Past commission chairs cannot become Associate (they could be invitees at most)</a:t>
            </a:r>
          </a:p>
          <a:p>
            <a:r>
              <a:rPr lang="en-US" sz="4500" dirty="0"/>
              <a:t>Chairs may not be re-elected to any position on the Commission beyond their term as Chair, and Vice Chairs/Secretaries may not be re-elected to the same positions nor be re-elected as an ordinary member - except in extraordinary circumstances, and, in such circumstances, special approval by the General Assembly is required. Ordinary members may be elected twice.</a:t>
            </a:r>
          </a:p>
          <a:p>
            <a:r>
              <a:rPr lang="en-US" sz="4500" dirty="0"/>
              <a:t>Service in all capacities shall not exceed three terms, whether or not those terms are consecutive.</a:t>
            </a:r>
          </a:p>
          <a:p>
            <a:r>
              <a:rPr lang="en-US" sz="4500" dirty="0"/>
              <a:t>It is time to revise the mandate or title of your commission: </a:t>
            </a:r>
            <a:r>
              <a:rPr lang="en-US" sz="4500" dirty="0">
                <a:solidFill>
                  <a:srgbClr val="3366FF"/>
                </a:solidFill>
              </a:rPr>
              <a:t>Commission chairs</a:t>
            </a:r>
          </a:p>
          <a:p>
            <a:r>
              <a:rPr lang="fr-FR" sz="4500" dirty="0"/>
              <a:t>Nominations for the </a:t>
            </a:r>
            <a:r>
              <a:rPr lang="fr-FR" sz="4500" dirty="0" err="1"/>
              <a:t>next</a:t>
            </a:r>
            <a:r>
              <a:rPr lang="fr-FR" sz="4500" dirty="0"/>
              <a:t> chair to </a:t>
            </a:r>
            <a:r>
              <a:rPr lang="fr-FR" sz="4500" dirty="0" err="1"/>
              <a:t>be</a:t>
            </a:r>
            <a:r>
              <a:rPr lang="fr-FR" sz="4500" dirty="0"/>
              <a:t> </a:t>
            </a:r>
            <a:r>
              <a:rPr lang="fr-FR" sz="4500" dirty="0" err="1"/>
              <a:t>called</a:t>
            </a:r>
            <a:r>
              <a:rPr lang="fr-FR" sz="4500" dirty="0"/>
              <a:t> for, at the second EC&amp;CC 2022 and close by May 2023 – </a:t>
            </a:r>
            <a:r>
              <a:rPr lang="fr-FR" sz="4500" dirty="0" err="1"/>
              <a:t>decisions</a:t>
            </a:r>
            <a:r>
              <a:rPr lang="fr-FR" sz="4500" dirty="0"/>
              <a:t> to </a:t>
            </a:r>
            <a:r>
              <a:rPr lang="fr-FR" sz="4500" dirty="0" err="1"/>
              <a:t>be</a:t>
            </a:r>
            <a:r>
              <a:rPr lang="fr-FR" sz="4500" dirty="0"/>
              <a:t> </a:t>
            </a:r>
            <a:r>
              <a:rPr lang="fr-FR" sz="4500" dirty="0" err="1"/>
              <a:t>recommended</a:t>
            </a:r>
            <a:r>
              <a:rPr lang="fr-FR" sz="4500" dirty="0"/>
              <a:t> to GA at EC&amp;CC 2023: </a:t>
            </a:r>
            <a:r>
              <a:rPr lang="en-US" sz="4500" dirty="0">
                <a:solidFill>
                  <a:srgbClr val="3366FF"/>
                </a:solidFill>
              </a:rPr>
              <a:t>Commission chairs and President Designate</a:t>
            </a:r>
            <a:endParaRPr lang="en-US" sz="4500" dirty="0"/>
          </a:p>
          <a:p>
            <a:r>
              <a:rPr lang="en-US" sz="4500" dirty="0"/>
              <a:t>A new procedure, with an iteration between CC and Liaison Chairs, supervised by a Nomination Committee (by default the 3 presidents) will be put in place for the selection of commission members, starting one year before their appointment </a:t>
            </a:r>
            <a:r>
              <a:rPr lang="en-US" sz="4500" dirty="0">
                <a:solidFill>
                  <a:srgbClr val="3366FF"/>
                </a:solidFill>
              </a:rPr>
              <a:t>President Designate to be decided at the second EC &amp; CC 2022</a:t>
            </a:r>
            <a:endParaRPr lang="en-US" sz="45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5292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Working groups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Invite working group chairs to the first EC &amp; CC meeting after the in-person GA appointing the new commissions (</a:t>
            </a:r>
            <a:r>
              <a:rPr lang="en-GB" b="1" dirty="0"/>
              <a:t>next one in October 2024 in Beijing)</a:t>
            </a:r>
            <a:r>
              <a:rPr lang="en-GB" dirty="0"/>
              <a:t> </a:t>
            </a:r>
            <a:r>
              <a:rPr lang="en-GB" dirty="0">
                <a:solidFill>
                  <a:srgbClr val="3366FF"/>
                </a:solidFill>
              </a:rPr>
              <a:t> President Designate</a:t>
            </a:r>
          </a:p>
          <a:p>
            <a:r>
              <a:rPr lang="en-GB" dirty="0"/>
              <a:t>Examine each working group activity and recommend to GA their termination if relevant at the next EC &amp; CC </a:t>
            </a:r>
            <a:r>
              <a:rPr lang="en-GB" dirty="0">
                <a:solidFill>
                  <a:srgbClr val="3366FF"/>
                </a:solidFill>
              </a:rPr>
              <a:t>President Designate and All following the procedure presented at this meeting</a:t>
            </a:r>
            <a:r>
              <a:rPr lang="en-GB" dirty="0"/>
              <a:t> </a:t>
            </a:r>
          </a:p>
          <a:p>
            <a:r>
              <a:rPr lang="en-GB" dirty="0"/>
              <a:t>Appoint Chair of WG 18 on Ethics from a developing country </a:t>
            </a:r>
            <a:r>
              <a:rPr lang="en-GB" dirty="0">
                <a:solidFill>
                  <a:srgbClr val="3366FF"/>
                </a:solidFill>
              </a:rPr>
              <a:t>President Designate and </a:t>
            </a:r>
            <a:r>
              <a:rPr lang="en-GB" dirty="0" err="1">
                <a:solidFill>
                  <a:srgbClr val="3366FF"/>
                </a:solidFill>
              </a:rPr>
              <a:t>Laura</a:t>
            </a:r>
            <a:r>
              <a:rPr lang="en-GB" dirty="0" err="1">
                <a:solidFill>
                  <a:srgbClr val="3366FF"/>
                </a:solidFill>
                <a:sym typeface="Wingdings" pitchFamily="2" charset="2"/>
              </a:rPr>
              <a:t>decision</a:t>
            </a:r>
            <a:r>
              <a:rPr lang="en-GB" dirty="0">
                <a:solidFill>
                  <a:srgbClr val="3366FF"/>
                </a:solidFill>
                <a:sym typeface="Wingdings" pitchFamily="2" charset="2"/>
              </a:rPr>
              <a:t> in July</a:t>
            </a:r>
            <a:endParaRPr lang="en-GB" dirty="0">
              <a:solidFill>
                <a:srgbClr val="3366FF"/>
              </a:solidFill>
            </a:endParaRPr>
          </a:p>
          <a:p>
            <a:r>
              <a:rPr lang="en-GB" dirty="0"/>
              <a:t>Appoint Chair of WG 19 on Quantum sciences and Technology </a:t>
            </a:r>
            <a:r>
              <a:rPr lang="en-US" dirty="0">
                <a:solidFill>
                  <a:srgbClr val="3366FF"/>
                </a:solidFill>
              </a:rPr>
              <a:t>President Designate and </a:t>
            </a:r>
            <a:r>
              <a:rPr lang="en-US" dirty="0" err="1">
                <a:solidFill>
                  <a:srgbClr val="3366FF"/>
                </a:solidFill>
              </a:rPr>
              <a:t>Laura</a:t>
            </a:r>
            <a:r>
              <a:rPr lang="en-US" dirty="0" err="1">
                <a:solidFill>
                  <a:srgbClr val="3366FF"/>
                </a:solidFill>
                <a:sym typeface="Wingdings" pitchFamily="2" charset="2"/>
              </a:rPr>
              <a:t>decision</a:t>
            </a:r>
            <a:r>
              <a:rPr lang="en-US" dirty="0">
                <a:solidFill>
                  <a:srgbClr val="3366FF"/>
                </a:solidFill>
                <a:sym typeface="Wingdings" pitchFamily="2" charset="2"/>
              </a:rPr>
              <a:t> in July</a:t>
            </a:r>
            <a:r>
              <a:rPr lang="en-GB" dirty="0"/>
              <a:t> </a:t>
            </a:r>
          </a:p>
          <a:p>
            <a:r>
              <a:rPr lang="en-GB" dirty="0"/>
              <a:t>CERN and ALLS accepted as the first IUPAP Corporate Associate Members with one unit subscription</a:t>
            </a:r>
          </a:p>
          <a:p>
            <a:r>
              <a:rPr lang="en-GB" dirty="0"/>
              <a:t>Ask liaison chairs to nominate possible CAMs </a:t>
            </a:r>
            <a:r>
              <a:rPr lang="en-GB" dirty="0">
                <a:solidFill>
                  <a:srgbClr val="3366FF"/>
                </a:solidFill>
              </a:rPr>
              <a:t>President and WG 16 chair</a:t>
            </a:r>
          </a:p>
          <a:p>
            <a:r>
              <a:rPr lang="en-GB" dirty="0"/>
              <a:t>EC &amp; CC members to also nominate possible CAMs</a:t>
            </a:r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707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Conferences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Presentation of IUPAP policy for conferences. To be shared (see indico ) </a:t>
            </a:r>
            <a:r>
              <a:rPr lang="en-US" dirty="0" err="1">
                <a:solidFill>
                  <a:srgbClr val="0000FF"/>
                </a:solidFill>
              </a:rPr>
              <a:t>Rudzani</a:t>
            </a:r>
            <a:r>
              <a:rPr lang="en-US" dirty="0"/>
              <a:t> </a:t>
            </a:r>
          </a:p>
          <a:p>
            <a:r>
              <a:rPr lang="en-US" dirty="0"/>
              <a:t>Make the Conferences in 2022 and 2023 part of the Celebration of the IUPAP Centenary and IYBSSD </a:t>
            </a:r>
            <a:r>
              <a:rPr lang="en-US" dirty="0" err="1">
                <a:solidFill>
                  <a:srgbClr val="0000FF"/>
                </a:solidFill>
              </a:rPr>
              <a:t>Rudzani</a:t>
            </a:r>
            <a:r>
              <a:rPr lang="en-US" dirty="0">
                <a:solidFill>
                  <a:srgbClr val="0000FF"/>
                </a:solidFill>
              </a:rPr>
              <a:t> and Monica to make sure </a:t>
            </a:r>
          </a:p>
          <a:p>
            <a:endParaRPr lang="en-US" dirty="0">
              <a:solidFill>
                <a:srgbClr val="3366F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630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Remarks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Note Break today only at </a:t>
            </a:r>
            <a:r>
              <a:rPr lang="en-US" b="1" dirty="0"/>
              <a:t>15:30 </a:t>
            </a:r>
            <a:r>
              <a:rPr lang="en-US" dirty="0"/>
              <a:t>to move to a restricted EC session ( IUPAP Officers and Vice President at Large) </a:t>
            </a:r>
            <a:r>
              <a:rPr lang="en-US" dirty="0">
                <a:solidFill>
                  <a:srgbClr val="3366FF"/>
                </a:solidFill>
              </a:rPr>
              <a:t>President</a:t>
            </a:r>
          </a:p>
          <a:p>
            <a:r>
              <a:rPr lang="en-US" dirty="0"/>
              <a:t>Next time, we should have a report from the Gender Champion </a:t>
            </a:r>
            <a:r>
              <a:rPr lang="en-US" dirty="0">
                <a:solidFill>
                  <a:srgbClr val="3366FF"/>
                </a:solidFill>
              </a:rPr>
              <a:t>President, Gillian</a:t>
            </a:r>
            <a:endParaRPr lang="en-US" dirty="0"/>
          </a:p>
          <a:p>
            <a:r>
              <a:rPr lang="en-US" dirty="0"/>
              <a:t>I invite you also to consult the indico pages of our last GA </a:t>
            </a:r>
            <a:r>
              <a:rPr lang="en-US" dirty="0">
                <a:hlinkClick r:id="rId2"/>
              </a:rPr>
              <a:t>https://indico.cern.ch/event/1065120/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where you can find useful information</a:t>
            </a:r>
          </a:p>
          <a:p>
            <a:pPr marL="0" indent="0">
              <a:buNone/>
            </a:pPr>
            <a:r>
              <a:rPr lang="en-US" dirty="0"/>
              <a:t>The minutes will be available soon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5353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773</Words>
  <Application>Microsoft Macintosh PowerPoint</Application>
  <PresentationFormat>Affichage à l'écran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Calibri</vt:lpstr>
      <vt:lpstr>Thème Office</vt:lpstr>
      <vt:lpstr>EC§CC meeting and EC </vt:lpstr>
      <vt:lpstr>WELCOME</vt:lpstr>
      <vt:lpstr>IUPAP Offices</vt:lpstr>
      <vt:lpstr>MATTERS ARISING</vt:lpstr>
      <vt:lpstr>Membership</vt:lpstr>
      <vt:lpstr>Commission matters</vt:lpstr>
      <vt:lpstr>Working groups</vt:lpstr>
      <vt:lpstr>Conferences</vt:lpstr>
      <vt:lpstr>Remarks</vt:lpstr>
    </vt:vector>
  </TitlesOfParts>
  <Company>CNRS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C§CC meeting and EC</dc:title>
  <dc:creator>Michel SPIRO</dc:creator>
  <cp:lastModifiedBy>Michel Spiro</cp:lastModifiedBy>
  <cp:revision>65</cp:revision>
  <dcterms:created xsi:type="dcterms:W3CDTF">2020-10-22T07:36:50Z</dcterms:created>
  <dcterms:modified xsi:type="dcterms:W3CDTF">2022-01-28T12:32:00Z</dcterms:modified>
</cp:coreProperties>
</file>