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258" r:id="rId4"/>
    <p:sldId id="259" r:id="rId5"/>
    <p:sldId id="260" r:id="rId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9"/>
  </p:normalViewPr>
  <p:slideViewPr>
    <p:cSldViewPr snapToGrid="0" snapToObjects="1">
      <p:cViewPr varScale="1">
        <p:scale>
          <a:sx n="71" d="100"/>
          <a:sy n="71" d="100"/>
        </p:scale>
        <p:origin x="19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419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lvl1pPr>
              <a:defRPr>
                <a:latin typeface="Helvetica Neue Thin"/>
                <a:ea typeface="Helvetica Neue Thin"/>
                <a:cs typeface="Helvetica Neue Thin"/>
                <a:sym typeface="Helvetica Neue Thin"/>
              </a:defRPr>
            </a:lvl1pPr>
          </a:lstStyle>
          <a:p>
            <a:fld id="{86CB4B4D-7CA3-9044-876B-883B54F8677D}" type="slidenum">
              <a:t>‹N°›</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1366"/>
          </a:xfrm>
          <a:prstGeom prst="rect">
            <a:avLst/>
          </a:prstGeom>
        </p:spPr>
        <p:txBody>
          <a:bodyPr anchor="t">
            <a:spAutoFit/>
          </a:bodyPr>
          <a:lstStyle>
            <a:lvl1pPr marL="0" indent="0" algn="ctr">
              <a:spcBef>
                <a:spcPts val="0"/>
              </a:spcBef>
              <a:buSzTx/>
              <a:buNone/>
              <a:defRPr sz="2400" i="1"/>
            </a:lvl1pPr>
          </a:lstStyle>
          <a:p>
            <a:r>
              <a:t>–Johnny Appleseed</a:t>
            </a:r>
          </a:p>
        </p:txBody>
      </p:sp>
      <p:sp>
        <p:nvSpPr>
          <p:cNvPr id="94" name="“Type a quote here.”"/>
          <p:cNvSpPr txBox="1">
            <a:spLocks noGrp="1"/>
          </p:cNvSpPr>
          <p:nvPr>
            <p:ph type="body" sz="quarter" idx="14"/>
          </p:nvPr>
        </p:nvSpPr>
        <p:spPr>
          <a:xfrm>
            <a:off x="1270000" y="4267112"/>
            <a:ext cx="10464800" cy="609776"/>
          </a:xfrm>
          <a:prstGeom prst="rect">
            <a:avLst/>
          </a:prstGeom>
        </p:spPr>
        <p:txBody>
          <a:bodyPr>
            <a:spAutoFit/>
          </a:bodyPr>
          <a:lstStyle>
            <a:lvl1pPr marL="0" indent="0" algn="ctr">
              <a:spcBef>
                <a:spcPts val="0"/>
              </a:spcBef>
              <a:buSzTx/>
              <a:buNone/>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25600" y="673100"/>
            <a:ext cx="9753600" cy="5905500"/>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53400"/>
            <a:ext cx="10464800" cy="11303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sz="half" idx="13"/>
          </p:nvPr>
        </p:nvSpPr>
        <p:spPr>
          <a:xfrm>
            <a:off x="6718300" y="635000"/>
            <a:ext cx="5334000" cy="8216900"/>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24400"/>
            <a:ext cx="5334000" cy="4114800"/>
          </a:xfrm>
          <a:prstGeom prst="rect">
            <a:avLst/>
          </a:prstGeom>
        </p:spPr>
        <p:txBody>
          <a:bodyPr anchor="t"/>
          <a:lstStyle>
            <a:lvl1pPr marL="0" indent="0" algn="ctr">
              <a:spcBef>
                <a:spcPts val="0"/>
              </a:spcBef>
              <a:buSzTx/>
              <a:buNone/>
              <a:defRPr sz="3700"/>
            </a:lvl1pPr>
            <a:lvl2pPr marL="0" indent="0" algn="ctr">
              <a:spcBef>
                <a:spcPts val="0"/>
              </a:spcBef>
              <a:buSzTx/>
              <a:buNone/>
              <a:defRPr sz="3700"/>
            </a:lvl2pPr>
            <a:lvl3pPr marL="0" indent="0" algn="ctr">
              <a:spcBef>
                <a:spcPts val="0"/>
              </a:spcBef>
              <a:buSzTx/>
              <a:buNone/>
              <a:defRPr sz="3700"/>
            </a:lvl3pPr>
            <a:lvl4pPr marL="0" indent="0" algn="ctr">
              <a:spcBef>
                <a:spcPts val="0"/>
              </a:spcBef>
              <a:buSzTx/>
              <a:buNone/>
              <a:defRPr sz="3700"/>
            </a:lvl4pPr>
            <a:lvl5pPr marL="0" indent="0" algn="ctr">
              <a:spcBef>
                <a:spcPts val="0"/>
              </a:spcBef>
              <a:buSzTx/>
              <a:buNone/>
              <a:defRPr sz="37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13"/>
          </p:nvPr>
        </p:nvSpPr>
        <p:spPr>
          <a:xfrm>
            <a:off x="6718300" y="2590800"/>
            <a:ext cx="533400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5908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28884" y="9296400"/>
            <a:ext cx="340259" cy="3429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‹N°›</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718300" y="5092700"/>
            <a:ext cx="5334000" cy="3771900"/>
          </a:xfrm>
          <a:prstGeom prst="rect">
            <a:avLst/>
          </a:prstGeom>
        </p:spPr>
        <p:txBody>
          <a:bodyPr lIns="91439" tIns="45719" rIns="91439" bIns="45719" anchor="t">
            <a:noAutofit/>
          </a:bodyPr>
          <a:lstStyle/>
          <a:p>
            <a:endParaRPr/>
          </a:p>
        </p:txBody>
      </p:sp>
      <p:sp>
        <p:nvSpPr>
          <p:cNvPr id="84" name="Image"/>
          <p:cNvSpPr>
            <a:spLocks noGrp="1"/>
          </p:cNvSpPr>
          <p:nvPr>
            <p:ph type="pic" sz="quarter" idx="14"/>
          </p:nvPr>
        </p:nvSpPr>
        <p:spPr>
          <a:xfrm>
            <a:off x="6718300" y="889000"/>
            <a:ext cx="5334000" cy="3771900"/>
          </a:xfrm>
          <a:prstGeom prst="rect">
            <a:avLst/>
          </a:prstGeom>
        </p:spPr>
        <p:txBody>
          <a:bodyPr lIns="91439" tIns="45719" rIns="91439" bIns="45719" anchor="t">
            <a:noAutofit/>
          </a:bodyPr>
          <a:lstStyle/>
          <a:p>
            <a:endParaRPr/>
          </a:p>
        </p:txBody>
      </p:sp>
      <p:sp>
        <p:nvSpPr>
          <p:cNvPr id="85" name="Image"/>
          <p:cNvSpPr>
            <a:spLocks noGrp="1"/>
          </p:cNvSpPr>
          <p:nvPr>
            <p:ph type="pic" sz="half" idx="15"/>
          </p:nvPr>
        </p:nvSpPr>
        <p:spPr>
          <a:xfrm>
            <a:off x="952500" y="889000"/>
            <a:ext cx="5334000" cy="7975600"/>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254000"/>
            <a:ext cx="11099800" cy="21590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590800"/>
            <a:ext cx="11099800" cy="6286500"/>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28884" y="9296400"/>
            <a:ext cx="340259" cy="324306"/>
          </a:xfrm>
          <a:prstGeom prst="rect">
            <a:avLst/>
          </a:prstGeom>
          <a:ln w="12700">
            <a:miter lim="400000"/>
          </a:ln>
        </p:spPr>
        <p:txBody>
          <a:bodyPr wrap="none" lIns="50800" tIns="50800" rIns="50800" bIns="50800">
            <a:spAutoFit/>
          </a:bodyPr>
          <a:lstStyle>
            <a:lvl1pPr>
              <a:defRPr sz="1600" b="0">
                <a:latin typeface="Helvetica Neue Light"/>
                <a:ea typeface="Helvetica Neue Light"/>
                <a:cs typeface="Helvetica Neue Light"/>
                <a:sym typeface="Helvetica Neue Light"/>
              </a:defRPr>
            </a:lvl1pPr>
          </a:lstStyle>
          <a:p>
            <a:fld id="{86CB4B4D-7CA3-9044-876B-883B54F8677D}" type="slidenum">
              <a:t>‹N°›</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1pPr>
      <a:lvl2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2pPr>
      <a:lvl3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3pPr>
      <a:lvl4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4pPr>
      <a:lvl5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5pPr>
      <a:lvl6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6pPr>
      <a:lvl7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7pPr>
      <a:lvl8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8pPr>
      <a:lvl9pPr marL="0" marR="0" indent="0" algn="ctr" defTabSz="584200" rtl="0" latinLnBrk="0">
        <a:lnSpc>
          <a:spcPct val="100000"/>
        </a:lnSpc>
        <a:spcBef>
          <a:spcPts val="0"/>
        </a:spcBef>
        <a:spcAft>
          <a:spcPts val="0"/>
        </a:spcAft>
        <a:buClrTx/>
        <a:buSzTx/>
        <a:buFontTx/>
        <a:buNone/>
        <a:tabLst/>
        <a:defRPr sz="8000" b="0" i="0" u="none" strike="noStrike" cap="none" spc="0" baseline="0">
          <a:ln>
            <a:noFill/>
          </a:ln>
          <a:solidFill>
            <a:srgbClr val="000000"/>
          </a:solidFill>
          <a:uFillTx/>
          <a:latin typeface="+mn-lt"/>
          <a:ea typeface="+mn-ea"/>
          <a:cs typeface="+mn-cs"/>
          <a:sym typeface="Helvetica Neue Medium"/>
        </a:defRPr>
      </a:lvl9pPr>
    </p:titleStyle>
    <p:bodyStyle>
      <a:lvl1pPr marL="444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1pPr>
      <a:lvl2pPr marL="889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2pPr>
      <a:lvl3pPr marL="1333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3pPr>
      <a:lvl4pPr marL="1778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4pPr>
      <a:lvl5pPr marL="2222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5pPr>
      <a:lvl6pPr marL="2667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6pPr>
      <a:lvl7pPr marL="3111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7pPr>
      <a:lvl8pPr marL="35560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8pPr>
      <a:lvl9pPr marL="4000500" marR="0" indent="-444500" algn="l" defTabSz="584200" rtl="0" latinLnBrk="0">
        <a:lnSpc>
          <a:spcPct val="100000"/>
        </a:lnSpc>
        <a:spcBef>
          <a:spcPts val="4200"/>
        </a:spcBef>
        <a:spcAft>
          <a:spcPts val="0"/>
        </a:spcAft>
        <a:buClrTx/>
        <a:buSzPct val="145000"/>
        <a:buFontTx/>
        <a:buChar char="•"/>
        <a:tabLst/>
        <a:defRPr sz="3200" b="0" i="0" u="none" strike="noStrike" cap="none" spc="0" baseline="0">
          <a:ln>
            <a:noFill/>
          </a:ln>
          <a:solidFill>
            <a:srgbClr val="000000"/>
          </a:solidFill>
          <a:uFillTx/>
          <a:latin typeface="Helvetica Neue"/>
          <a:ea typeface="Helvetica Neue"/>
          <a:cs typeface="Helvetica Neue"/>
          <a:sym typeface="Helvetica Neue"/>
        </a:defRPr>
      </a:lvl9pPr>
    </p:bodyStyle>
    <p:otherStyle>
      <a:lvl1pPr marL="0" marR="0" indent="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1pPr>
      <a:lvl2pPr marL="0" marR="0" indent="228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2pPr>
      <a:lvl3pPr marL="0" marR="0" indent="457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3pPr>
      <a:lvl4pPr marL="0" marR="0" indent="685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4pPr>
      <a:lvl5pPr marL="0" marR="0" indent="9144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5pPr>
      <a:lvl6pPr marL="0" marR="0" indent="11430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6pPr>
      <a:lvl7pPr marL="0" marR="0" indent="13716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7pPr>
      <a:lvl8pPr marL="0" marR="0" indent="16002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8pPr>
      <a:lvl9pPr marL="0" marR="0" indent="1828800" algn="ctr" defTabSz="5842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Commissions"/>
          <p:cNvSpPr txBox="1">
            <a:spLocks noGrp="1"/>
          </p:cNvSpPr>
          <p:nvPr>
            <p:ph type="ctrTitle"/>
          </p:nvPr>
        </p:nvSpPr>
        <p:spPr>
          <a:xfrm>
            <a:off x="1422400" y="3086100"/>
            <a:ext cx="10464800" cy="3302000"/>
          </a:xfrm>
          <a:prstGeom prst="rect">
            <a:avLst/>
          </a:prstGeom>
        </p:spPr>
        <p:txBody>
          <a:bodyPr anchor="ctr"/>
          <a:lstStyle/>
          <a:p>
            <a:pPr lvl="2"/>
            <a:r>
              <a:t>Commissions</a:t>
            </a:r>
          </a:p>
        </p:txBody>
      </p:sp>
      <p:sp>
        <p:nvSpPr>
          <p:cNvPr id="120" name="Bruce McKellar…"/>
          <p:cNvSpPr txBox="1">
            <a:spLocks noGrp="1"/>
          </p:cNvSpPr>
          <p:nvPr>
            <p:ph type="subTitle" sz="quarter" idx="1"/>
          </p:nvPr>
        </p:nvSpPr>
        <p:spPr>
          <a:xfrm>
            <a:off x="1422400" y="6210300"/>
            <a:ext cx="10464800" cy="1130300"/>
          </a:xfrm>
          <a:prstGeom prst="rect">
            <a:avLst/>
          </a:prstGeom>
        </p:spPr>
        <p:txBody>
          <a:bodyPr>
            <a:normAutofit lnSpcReduction="10000"/>
          </a:bodyPr>
          <a:lstStyle>
            <a:lvl1pPr defTabSz="537463">
              <a:defRPr sz="3404"/>
            </a:lvl1pPr>
            <a:lvl2pPr defTabSz="537463">
              <a:defRPr sz="3404"/>
            </a:lvl2pPr>
          </a:lstStyle>
          <a:p>
            <a:r>
              <a:rPr dirty="0"/>
              <a:t>Bruce McKellar</a:t>
            </a:r>
            <a:r>
              <a:rPr lang="fr-FR" dirty="0"/>
              <a:t>, </a:t>
            </a:r>
            <a:r>
              <a:rPr lang="fr-FR" dirty="0" err="1"/>
              <a:t>Past</a:t>
            </a:r>
            <a:r>
              <a:rPr lang="fr-FR" dirty="0"/>
              <a:t> </a:t>
            </a:r>
            <a:r>
              <a:rPr lang="fr-FR" dirty="0" err="1"/>
              <a:t>President</a:t>
            </a:r>
            <a:r>
              <a:rPr lang="fr-FR" dirty="0"/>
              <a:t> </a:t>
            </a:r>
            <a:r>
              <a:rPr lang="fr-FR" dirty="0" err="1"/>
              <a:t>revised</a:t>
            </a:r>
            <a:r>
              <a:rPr lang="fr-FR" dirty="0"/>
              <a:t> Michel </a:t>
            </a:r>
            <a:r>
              <a:rPr lang="fr-FR" dirty="0" err="1"/>
              <a:t>Spiro</a:t>
            </a:r>
            <a:r>
              <a:rPr lang="fr-FR" dirty="0"/>
              <a:t>,</a:t>
            </a:r>
            <a:r>
              <a:rPr dirty="0"/>
              <a:t> President</a:t>
            </a:r>
          </a:p>
        </p:txBody>
      </p:sp>
      <p:pic>
        <p:nvPicPr>
          <p:cNvPr id="121" name="iupap-logo.pdf" descr="iupap-logo.pdf"/>
          <p:cNvPicPr>
            <a:picLocks noChangeAspect="1"/>
          </p:cNvPicPr>
          <p:nvPr/>
        </p:nvPicPr>
        <p:blipFill>
          <a:blip r:embed="rId2"/>
          <a:stretch>
            <a:fillRect/>
          </a:stretch>
        </p:blipFill>
        <p:spPr>
          <a:xfrm>
            <a:off x="4299477" y="374706"/>
            <a:ext cx="4405846" cy="2955615"/>
          </a:xfrm>
          <a:prstGeom prst="rect">
            <a:avLst/>
          </a:prstGeom>
          <a:ln w="12700">
            <a:miter lim="400000"/>
          </a:ln>
        </p:spPr>
      </p:pic>
      <p:sp>
        <p:nvSpPr>
          <p:cNvPr id="122" name="Meeting of Council and Commission Chairs…"/>
          <p:cNvSpPr txBox="1"/>
          <p:nvPr/>
        </p:nvSpPr>
        <p:spPr>
          <a:xfrm>
            <a:off x="4207238" y="7554972"/>
            <a:ext cx="7968528" cy="841256"/>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r>
              <a:rPr dirty="0"/>
              <a:t>Meeting of </a:t>
            </a:r>
            <a:r>
              <a:rPr lang="fr-FR" dirty="0" err="1"/>
              <a:t>Executive</a:t>
            </a:r>
            <a:r>
              <a:rPr lang="fr-FR" dirty="0"/>
              <a:t> </a:t>
            </a:r>
            <a:r>
              <a:rPr dirty="0"/>
              <a:t>Council and Commission Chairs</a:t>
            </a:r>
          </a:p>
          <a:p>
            <a:r>
              <a:rPr lang="fr-FR" dirty="0"/>
              <a:t>Geneva, Zoom,</a:t>
            </a:r>
            <a:r>
              <a:rPr dirty="0"/>
              <a:t> 20</a:t>
            </a:r>
            <a:r>
              <a:rPr lang="fr-FR" dirty="0"/>
              <a:t>22</a:t>
            </a:r>
            <a:r>
              <a:rPr dirty="0"/>
              <a:t>0</a:t>
            </a:r>
            <a:r>
              <a:rPr lang="fr-FR"/>
              <a:t>127</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Members"/>
          <p:cNvSpPr txBox="1">
            <a:spLocks noGrp="1"/>
          </p:cNvSpPr>
          <p:nvPr>
            <p:ph type="title"/>
          </p:nvPr>
        </p:nvSpPr>
        <p:spPr>
          <a:prstGeom prst="rect">
            <a:avLst/>
          </a:prstGeom>
        </p:spPr>
        <p:txBody>
          <a:bodyPr/>
          <a:lstStyle/>
          <a:p>
            <a:r>
              <a:t>Members</a:t>
            </a:r>
          </a:p>
        </p:txBody>
      </p:sp>
      <p:sp>
        <p:nvSpPr>
          <p:cNvPr id="125" name="Members of Commissions may be nominated by an IUPAP member but they are appointed in their personal capacity.  They do not represent the member who nominated them. For that reason their nominating IUPAP member is not listed on the IUPAP website.…"/>
          <p:cNvSpPr txBox="1">
            <a:spLocks noGrp="1"/>
          </p:cNvSpPr>
          <p:nvPr>
            <p:ph type="body" idx="1"/>
          </p:nvPr>
        </p:nvSpPr>
        <p:spPr>
          <a:prstGeom prst="rect">
            <a:avLst/>
          </a:prstGeom>
        </p:spPr>
        <p:txBody>
          <a:bodyPr/>
          <a:lstStyle/>
          <a:p>
            <a:pPr marL="426719" indent="-426719" defTabSz="560831">
              <a:spcBef>
                <a:spcPts val="4000"/>
              </a:spcBef>
              <a:defRPr sz="3072"/>
            </a:pPr>
            <a:r>
              <a:rPr b="1" dirty="0"/>
              <a:t>Members of Commissions may be nominated by an IUPAP member but they are appointed in their personal capacity.</a:t>
            </a:r>
            <a:r>
              <a:rPr dirty="0"/>
              <a:t>  </a:t>
            </a:r>
            <a:r>
              <a:rPr b="1" dirty="0">
                <a:solidFill>
                  <a:schemeClr val="accent5">
                    <a:hueOff val="-82419"/>
                    <a:satOff val="-9513"/>
                    <a:lumOff val="-16343"/>
                  </a:schemeClr>
                </a:solidFill>
              </a:rPr>
              <a:t>They do not represent the member who nominated them. </a:t>
            </a:r>
            <a:r>
              <a:rPr b="1" dirty="0"/>
              <a:t>For that reason their nominating IUPAP member is not listed on the IUPAP website.</a:t>
            </a:r>
            <a:endParaRPr b="1" dirty="0">
              <a:solidFill>
                <a:schemeClr val="accent5">
                  <a:hueOff val="-82419"/>
                  <a:satOff val="-9513"/>
                  <a:lumOff val="-16343"/>
                </a:schemeClr>
              </a:solidFill>
            </a:endParaRPr>
          </a:p>
          <a:p>
            <a:pPr marL="1280159" lvl="2" indent="-426719" defTabSz="560831">
              <a:spcBef>
                <a:spcPts val="4000"/>
              </a:spcBef>
              <a:defRPr sz="3072"/>
            </a:pPr>
            <a:r>
              <a:rPr b="1" dirty="0"/>
              <a:t>If they move institutions from one IUPAP member to another, they are still members of the Commission</a:t>
            </a:r>
          </a:p>
          <a:p>
            <a:pPr marL="1280159" lvl="2" indent="-426719" defTabSz="560831">
              <a:spcBef>
                <a:spcPts val="4000"/>
              </a:spcBef>
              <a:defRPr sz="3072"/>
            </a:pPr>
            <a:r>
              <a:rPr b="1" dirty="0"/>
              <a:t>If they resign, their replacement is determined by </a:t>
            </a:r>
            <a:r>
              <a:rPr lang="fr-FR" b="1" dirty="0" err="1"/>
              <a:t>Executive</a:t>
            </a:r>
            <a:r>
              <a:rPr lang="fr-FR" b="1" dirty="0"/>
              <a:t> </a:t>
            </a:r>
            <a:r>
              <a:rPr b="1" dirty="0"/>
              <a:t>Council, not be the IUPAP member who nominated them</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Members II"/>
          <p:cNvSpPr txBox="1">
            <a:spLocks noGrp="1"/>
          </p:cNvSpPr>
          <p:nvPr>
            <p:ph type="title"/>
          </p:nvPr>
        </p:nvSpPr>
        <p:spPr>
          <a:prstGeom prst="rect">
            <a:avLst/>
          </a:prstGeom>
        </p:spPr>
        <p:txBody>
          <a:bodyPr/>
          <a:lstStyle/>
          <a:p>
            <a:r>
              <a:t>Members II</a:t>
            </a:r>
          </a:p>
        </p:txBody>
      </p:sp>
      <p:sp>
        <p:nvSpPr>
          <p:cNvPr id="128" name="All members of Commissions should be involved in the work of the Commission, the position is not a sinecure.…"/>
          <p:cNvSpPr txBox="1">
            <a:spLocks noGrp="1"/>
          </p:cNvSpPr>
          <p:nvPr>
            <p:ph type="body" idx="1"/>
          </p:nvPr>
        </p:nvSpPr>
        <p:spPr>
          <a:prstGeom prst="rect">
            <a:avLst/>
          </a:prstGeom>
        </p:spPr>
        <p:txBody>
          <a:bodyPr/>
          <a:lstStyle/>
          <a:p>
            <a:r>
              <a:rPr b="1"/>
              <a:t>All</a:t>
            </a:r>
            <a:r>
              <a:t> members of Commissions should be involved in the work of the Commission, the position is not a sinecure.</a:t>
            </a:r>
            <a:endParaRPr b="1">
              <a:solidFill>
                <a:schemeClr val="accent5">
                  <a:hueOff val="-82419"/>
                  <a:satOff val="-9513"/>
                  <a:lumOff val="-16343"/>
                </a:schemeClr>
              </a:solidFill>
            </a:endParaRPr>
          </a:p>
          <a:p>
            <a:pPr lvl="2"/>
            <a:r>
              <a:rPr b="1"/>
              <a:t>if you have some who, perhaps because of changed circumstances after they agreed to serve, are unable to actively contribute, you may wish to gently ask if they would prefer to resign the position. </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Associate Members"/>
          <p:cNvSpPr txBox="1">
            <a:spLocks noGrp="1"/>
          </p:cNvSpPr>
          <p:nvPr>
            <p:ph type="title"/>
          </p:nvPr>
        </p:nvSpPr>
        <p:spPr>
          <a:prstGeom prst="rect">
            <a:avLst/>
          </a:prstGeom>
        </p:spPr>
        <p:txBody>
          <a:bodyPr/>
          <a:lstStyle/>
          <a:p>
            <a:r>
              <a:t>Associate Members</a:t>
            </a:r>
          </a:p>
        </p:txBody>
      </p:sp>
      <p:sp>
        <p:nvSpPr>
          <p:cNvPr id="131" name="By Law 2.1.3 governs associate members Commissions may have important links to other Commissions, scientific unions or international organizations. Each Commission may propose to the Council up to four associate members. The Council will appoint associate members about one year after the election of regular members. Associate members do not vote at Commission meetings and are not eligible for IUPAP travel funds."/>
          <p:cNvSpPr txBox="1">
            <a:spLocks noGrp="1"/>
          </p:cNvSpPr>
          <p:nvPr>
            <p:ph type="body" idx="1"/>
          </p:nvPr>
        </p:nvSpPr>
        <p:spPr>
          <a:xfrm>
            <a:off x="952500" y="2597150"/>
            <a:ext cx="11099800" cy="6286500"/>
          </a:xfrm>
          <a:prstGeom prst="rect">
            <a:avLst/>
          </a:prstGeom>
        </p:spPr>
        <p:txBody>
          <a:bodyPr/>
          <a:lstStyle/>
          <a:p>
            <a:pPr marL="0" indent="0" defTabSz="457200">
              <a:spcBef>
                <a:spcPts val="0"/>
              </a:spcBef>
              <a:buSzTx/>
              <a:buNone/>
              <a:defRPr sz="3600">
                <a:solidFill>
                  <a:srgbClr val="666666"/>
                </a:solidFill>
                <a:latin typeface="Helvetica"/>
                <a:ea typeface="Helvetica"/>
                <a:cs typeface="Helvetica"/>
                <a:sym typeface="Helvetica"/>
              </a:defRPr>
            </a:pPr>
            <a:r>
              <a:rPr b="1" dirty="0"/>
              <a:t>By Law</a:t>
            </a:r>
            <a:r>
              <a:rPr lang="fr-FR" b="1" dirty="0"/>
              <a:t>s</a:t>
            </a:r>
            <a:r>
              <a:rPr b="1" dirty="0"/>
              <a:t> governs associate members </a:t>
            </a:r>
            <a:r>
              <a:rPr dirty="0"/>
              <a:t>Commissions may have important links to other Commissions, scientific unions or international organizations. Each Commission may propose to the </a:t>
            </a:r>
            <a:r>
              <a:rPr lang="fr-FR" dirty="0" err="1"/>
              <a:t>Executive</a:t>
            </a:r>
            <a:r>
              <a:rPr lang="fr-FR" dirty="0"/>
              <a:t> </a:t>
            </a:r>
            <a:r>
              <a:rPr dirty="0"/>
              <a:t>Council associate members. The </a:t>
            </a:r>
            <a:r>
              <a:rPr lang="fr-FR" dirty="0" err="1"/>
              <a:t>Executive</a:t>
            </a:r>
            <a:r>
              <a:rPr lang="fr-FR" dirty="0"/>
              <a:t> </a:t>
            </a:r>
            <a:r>
              <a:rPr dirty="0"/>
              <a:t>Council will appoint associate members about one year after the election of regular members. Associate members do not vote at Commission meetings and are not eligible for IUPAP travel funds.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Associate Members II"/>
          <p:cNvSpPr txBox="1">
            <a:spLocks noGrp="1"/>
          </p:cNvSpPr>
          <p:nvPr>
            <p:ph type="title"/>
          </p:nvPr>
        </p:nvSpPr>
        <p:spPr>
          <a:prstGeom prst="rect">
            <a:avLst/>
          </a:prstGeom>
        </p:spPr>
        <p:txBody>
          <a:bodyPr/>
          <a:lstStyle/>
          <a:p>
            <a:r>
              <a:t>Associate Members II</a:t>
            </a:r>
          </a:p>
        </p:txBody>
      </p:sp>
      <p:sp>
        <p:nvSpPr>
          <p:cNvPr id="134" name="Associate Members my also be appointed to bring special additional expertise to a Commission, as well as to provide links to other Commissions, scientific unions or international organizations…"/>
          <p:cNvSpPr txBox="1">
            <a:spLocks noGrp="1"/>
          </p:cNvSpPr>
          <p:nvPr>
            <p:ph type="body" idx="1"/>
          </p:nvPr>
        </p:nvSpPr>
        <p:spPr>
          <a:prstGeom prst="rect">
            <a:avLst/>
          </a:prstGeom>
        </p:spPr>
        <p:txBody>
          <a:bodyPr/>
          <a:lstStyle/>
          <a:p>
            <a:pPr marL="455056" indent="-455056" defTabSz="416052">
              <a:spcBef>
                <a:spcPts val="0"/>
              </a:spcBef>
              <a:defRPr sz="3276">
                <a:solidFill>
                  <a:srgbClr val="666666"/>
                </a:solidFill>
                <a:latin typeface="Helvetica"/>
                <a:ea typeface="Helvetica"/>
                <a:cs typeface="Helvetica"/>
                <a:sym typeface="Helvetica"/>
              </a:defRPr>
            </a:pPr>
            <a:r>
              <a:rPr dirty="0"/>
              <a:t>Associate Members m</a:t>
            </a:r>
            <a:r>
              <a:rPr lang="fr-FR" dirty="0"/>
              <a:t>a</a:t>
            </a:r>
            <a:r>
              <a:rPr dirty="0"/>
              <a:t>y also be appointed to bring special additional expertise to a Commission, as well as to provide </a:t>
            </a:r>
            <a:r>
              <a:rPr i="1" dirty="0"/>
              <a:t>links to other Commissions, scientific unions or international organizations</a:t>
            </a:r>
          </a:p>
          <a:p>
            <a:pPr marL="455056" indent="-455056" defTabSz="416052">
              <a:spcBef>
                <a:spcPts val="0"/>
              </a:spcBef>
              <a:defRPr sz="3276">
                <a:solidFill>
                  <a:srgbClr val="666666"/>
                </a:solidFill>
                <a:latin typeface="Helvetica"/>
                <a:ea typeface="Helvetica"/>
                <a:cs typeface="Helvetica"/>
                <a:sym typeface="Helvetica"/>
              </a:defRPr>
            </a:pPr>
            <a:r>
              <a:rPr lang="fr-FR" dirty="0"/>
              <a:t>The </a:t>
            </a:r>
            <a:r>
              <a:rPr lang="fr-FR" dirty="0" err="1"/>
              <a:t>formal</a:t>
            </a:r>
            <a:r>
              <a:rPr lang="fr-FR" dirty="0"/>
              <a:t> </a:t>
            </a:r>
            <a:r>
              <a:rPr lang="fr-FR" dirty="0" err="1"/>
              <a:t>decision</a:t>
            </a:r>
            <a:r>
              <a:rPr lang="fr-FR" dirty="0"/>
              <a:t> on </a:t>
            </a:r>
            <a:r>
              <a:rPr lang="fr-FR" dirty="0" err="1"/>
              <a:t>Associate</a:t>
            </a:r>
            <a:r>
              <a:rPr lang="fr-FR" dirty="0"/>
              <a:t> </a:t>
            </a:r>
            <a:r>
              <a:rPr lang="fr-FR" dirty="0" err="1"/>
              <a:t>members</a:t>
            </a:r>
            <a:r>
              <a:rPr lang="fr-FR" dirty="0"/>
              <a:t> </a:t>
            </a:r>
            <a:r>
              <a:rPr lang="fr-FR" dirty="0" err="1"/>
              <a:t>will</a:t>
            </a:r>
            <a:r>
              <a:rPr lang="fr-FR" dirty="0"/>
              <a:t> </a:t>
            </a:r>
            <a:r>
              <a:rPr lang="fr-FR" dirty="0" err="1"/>
              <a:t>take</a:t>
            </a:r>
            <a:r>
              <a:rPr lang="fr-FR" dirty="0"/>
              <a:t> place in the July 2022</a:t>
            </a:r>
            <a:r>
              <a:rPr dirty="0"/>
              <a:t> meeting of </a:t>
            </a:r>
            <a:r>
              <a:rPr lang="fr-FR" dirty="0"/>
              <a:t>E</a:t>
            </a:r>
            <a:r>
              <a:rPr dirty="0"/>
              <a:t>C&amp;CC.</a:t>
            </a:r>
          </a:p>
          <a:p>
            <a:pPr marL="455056" indent="-455056" defTabSz="416052">
              <a:spcBef>
                <a:spcPts val="0"/>
              </a:spcBef>
              <a:defRPr sz="3276">
                <a:solidFill>
                  <a:srgbClr val="666666"/>
                </a:solidFill>
                <a:latin typeface="Helvetica"/>
                <a:ea typeface="Helvetica"/>
                <a:cs typeface="Helvetica"/>
                <a:sym typeface="Helvetica"/>
              </a:defRPr>
            </a:pPr>
            <a:r>
              <a:rPr dirty="0"/>
              <a:t>If a Commission wishes to suggest one of its members as an Associate member of another commission, that request </a:t>
            </a:r>
            <a:r>
              <a:rPr dirty="0" err="1"/>
              <a:t>i</a:t>
            </a:r>
            <a:r>
              <a:rPr lang="fr-FR" dirty="0"/>
              <a:t>s</a:t>
            </a:r>
            <a:r>
              <a:rPr dirty="0"/>
              <a:t> to be made to the Chair of the “receiving” Commission, not directly to </a:t>
            </a:r>
            <a:r>
              <a:rPr lang="fr-FR" dirty="0"/>
              <a:t>the </a:t>
            </a:r>
            <a:r>
              <a:rPr lang="fr-FR" dirty="0" err="1"/>
              <a:t>Executive</a:t>
            </a:r>
            <a:r>
              <a:rPr lang="fr-FR" dirty="0"/>
              <a:t> </a:t>
            </a:r>
            <a:r>
              <a:rPr dirty="0"/>
              <a:t>Council.</a:t>
            </a:r>
          </a:p>
          <a:p>
            <a:pPr marL="455056" indent="-455056" defTabSz="416052">
              <a:spcBef>
                <a:spcPts val="0"/>
              </a:spcBef>
              <a:defRPr sz="3276" b="1">
                <a:solidFill>
                  <a:srgbClr val="666666"/>
                </a:solidFill>
                <a:latin typeface="Helvetica"/>
                <a:ea typeface="Helvetica"/>
                <a:cs typeface="Helvetica"/>
                <a:sym typeface="Helvetica"/>
              </a:defRPr>
            </a:pPr>
            <a:r>
              <a:rPr dirty="0"/>
              <a:t>Associate members are to be fully </a:t>
            </a:r>
            <a:r>
              <a:t>incorporated into </a:t>
            </a:r>
            <a:r>
              <a:rPr dirty="0"/>
              <a:t>the deliberations of the Commission.</a:t>
            </a:r>
          </a:p>
        </p:txBody>
      </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349</Words>
  <Application>Microsoft Macintosh PowerPoint</Application>
  <PresentationFormat>Personnalisé</PresentationFormat>
  <Paragraphs>18</Paragraphs>
  <Slides>5</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5</vt:i4>
      </vt:variant>
    </vt:vector>
  </HeadingPairs>
  <TitlesOfParts>
    <vt:vector size="12" baseType="lpstr">
      <vt:lpstr>Helvetica</vt:lpstr>
      <vt:lpstr>Helvetica Light</vt:lpstr>
      <vt:lpstr>Helvetica Neue</vt:lpstr>
      <vt:lpstr>Helvetica Neue Light</vt:lpstr>
      <vt:lpstr>Helvetica Neue Medium</vt:lpstr>
      <vt:lpstr>Helvetica Neue Thin</vt:lpstr>
      <vt:lpstr>White</vt:lpstr>
      <vt:lpstr>Commissions</vt:lpstr>
      <vt:lpstr>Members</vt:lpstr>
      <vt:lpstr>Members II</vt:lpstr>
      <vt:lpstr>Associate Members</vt:lpstr>
      <vt:lpstr>Associate Members II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Commissions</dc:title>
  <cp:lastModifiedBy>Michel Spiro</cp:lastModifiedBy>
  <cp:revision>3</cp:revision>
  <dcterms:modified xsi:type="dcterms:W3CDTF">2022-01-27T10:39:37Z</dcterms:modified>
</cp:coreProperties>
</file>