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7" r:id="rId3"/>
    <p:sldId id="276" r:id="rId4"/>
    <p:sldId id="278" r:id="rId5"/>
    <p:sldId id="279" r:id="rId6"/>
    <p:sldId id="258" r:id="rId7"/>
    <p:sldId id="280" r:id="rId8"/>
    <p:sldId id="281" r:id="rId9"/>
    <p:sldId id="282" r:id="rId10"/>
    <p:sldId id="283" r:id="rId11"/>
    <p:sldId id="285" r:id="rId12"/>
    <p:sldId id="286" r:id="rId13"/>
    <p:sldId id="287" r:id="rId14"/>
    <p:sldId id="288" r:id="rId15"/>
    <p:sldId id="289" r:id="rId16"/>
    <p:sldId id="290" r:id="rId1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5" d="100"/>
          <a:sy n="95" d="100"/>
        </p:scale>
        <p:origin x="-33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fld id="{EA7AC884-E454-0A42-B5B0-742EE85B65A4}" type="datetimeFigureOut">
              <a:rPr lang="fr-FR" smtClean="0"/>
              <a:t>23/10/21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616767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EA7AC884-E454-0A42-B5B0-742EE85B65A4}" type="datetimeFigureOut">
              <a:rPr lang="fr-FR" smtClean="0"/>
              <a:t>23/10/21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1292206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EA7AC884-E454-0A42-B5B0-742EE85B65A4}" type="datetimeFigureOut">
              <a:rPr lang="fr-FR" smtClean="0"/>
              <a:t>23/10/21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2416813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EA7AC884-E454-0A42-B5B0-742EE85B65A4}" type="datetimeFigureOut">
              <a:rPr lang="fr-FR" smtClean="0"/>
              <a:t>23/10/21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396200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EA7AC884-E454-0A42-B5B0-742EE85B65A4}" type="datetimeFigureOut">
              <a:rPr lang="fr-FR" smtClean="0"/>
              <a:t>23/10/21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2532581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fld id="{EA7AC884-E454-0A42-B5B0-742EE85B65A4}" type="datetimeFigureOut">
              <a:rPr lang="fr-FR" smtClean="0"/>
              <a:t>23/10/21</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1021559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fld id="{EA7AC884-E454-0A42-B5B0-742EE85B65A4}" type="datetimeFigureOut">
              <a:rPr lang="fr-FR" smtClean="0"/>
              <a:t>23/10/21</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13272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US"/>
          </a:p>
        </p:txBody>
      </p:sp>
      <p:sp>
        <p:nvSpPr>
          <p:cNvPr id="3" name="Espace réservé de la date 2"/>
          <p:cNvSpPr>
            <a:spLocks noGrp="1"/>
          </p:cNvSpPr>
          <p:nvPr>
            <p:ph type="dt" sz="half" idx="10"/>
          </p:nvPr>
        </p:nvSpPr>
        <p:spPr/>
        <p:txBody>
          <a:bodyPr/>
          <a:lstStyle/>
          <a:p>
            <a:fld id="{EA7AC884-E454-0A42-B5B0-742EE85B65A4}" type="datetimeFigureOut">
              <a:rPr lang="fr-FR" smtClean="0"/>
              <a:t>23/10/21</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2483748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A7AC884-E454-0A42-B5B0-742EE85B65A4}" type="datetimeFigureOut">
              <a:rPr lang="fr-FR" smtClean="0"/>
              <a:t>23/10/21</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3294130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A7AC884-E454-0A42-B5B0-742EE85B65A4}" type="datetimeFigureOut">
              <a:rPr lang="fr-FR" smtClean="0"/>
              <a:t>23/10/21</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2836534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A7AC884-E454-0A42-B5B0-742EE85B65A4}" type="datetimeFigureOut">
              <a:rPr lang="fr-FR" smtClean="0"/>
              <a:t>23/10/21</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0614C29-A8EA-7747-9BA3-360FE2471797}" type="slidenum">
              <a:rPr lang="en-US" smtClean="0"/>
              <a:t>‹#›</a:t>
            </a:fld>
            <a:endParaRPr lang="en-US"/>
          </a:p>
        </p:txBody>
      </p:sp>
    </p:spTree>
    <p:extLst>
      <p:ext uri="{BB962C8B-B14F-4D97-AF65-F5344CB8AC3E}">
        <p14:creationId xmlns:p14="http://schemas.microsoft.com/office/powerpoint/2010/main" val="32828575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7AC884-E454-0A42-B5B0-742EE85B65A4}" type="datetimeFigureOut">
              <a:rPr lang="fr-FR" smtClean="0"/>
              <a:t>23/10/21</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614C29-A8EA-7747-9BA3-360FE2471797}" type="slidenum">
              <a:rPr lang="en-US" smtClean="0"/>
              <a:t>‹#›</a:t>
            </a:fld>
            <a:endParaRPr lang="en-US"/>
          </a:p>
        </p:txBody>
      </p:sp>
    </p:spTree>
    <p:extLst>
      <p:ext uri="{BB962C8B-B14F-4D97-AF65-F5344CB8AC3E}">
        <p14:creationId xmlns:p14="http://schemas.microsoft.com/office/powerpoint/2010/main" val="3632687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gwip.df.uba.ar/Waterloo_Charter.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b="1" dirty="0" smtClean="0">
                <a:solidFill>
                  <a:srgbClr val="FF0000"/>
                </a:solidFill>
              </a:rPr>
              <a:t>C§CC meeting and EC </a:t>
            </a:r>
            <a:endParaRPr lang="en-US" b="1" dirty="0">
              <a:solidFill>
                <a:srgbClr val="FF0000"/>
              </a:solidFill>
            </a:endParaRPr>
          </a:p>
        </p:txBody>
      </p:sp>
      <p:sp>
        <p:nvSpPr>
          <p:cNvPr id="3" name="Sous-titre 2"/>
          <p:cNvSpPr>
            <a:spLocks noGrp="1"/>
          </p:cNvSpPr>
          <p:nvPr>
            <p:ph type="subTitle" idx="1"/>
          </p:nvPr>
        </p:nvSpPr>
        <p:spPr/>
        <p:txBody>
          <a:bodyPr/>
          <a:lstStyle/>
          <a:p>
            <a:r>
              <a:rPr lang="en-US" dirty="0" smtClean="0"/>
              <a:t>October 2021</a:t>
            </a:r>
          </a:p>
          <a:p>
            <a:r>
              <a:rPr lang="en-US" dirty="0" smtClean="0"/>
              <a:t>Zoom</a:t>
            </a:r>
            <a:endParaRPr lang="en-US" dirty="0"/>
          </a:p>
        </p:txBody>
      </p:sp>
    </p:spTree>
    <p:extLst>
      <p:ext uri="{BB962C8B-B14F-4D97-AF65-F5344CB8AC3E}">
        <p14:creationId xmlns:p14="http://schemas.microsoft.com/office/powerpoint/2010/main" val="40329934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Gender champion</a:t>
            </a:r>
            <a:endParaRPr lang="en-US" b="1" dirty="0">
              <a:solidFill>
                <a:srgbClr val="FF0000"/>
              </a:solidFill>
            </a:endParaRPr>
          </a:p>
        </p:txBody>
      </p:sp>
      <p:sp>
        <p:nvSpPr>
          <p:cNvPr id="3" name="Espace réservé du contenu 2"/>
          <p:cNvSpPr>
            <a:spLocks noGrp="1"/>
          </p:cNvSpPr>
          <p:nvPr>
            <p:ph idx="1"/>
          </p:nvPr>
        </p:nvSpPr>
        <p:spPr/>
        <p:txBody>
          <a:bodyPr/>
          <a:lstStyle/>
          <a:p>
            <a:r>
              <a:rPr lang="en-US" dirty="0" smtClean="0"/>
              <a:t>Gender balance is improving with time</a:t>
            </a:r>
          </a:p>
          <a:p>
            <a:r>
              <a:rPr lang="en-US" dirty="0" smtClean="0"/>
              <a:t>Inclusiveness also</a:t>
            </a:r>
          </a:p>
          <a:p>
            <a:r>
              <a:rPr lang="en-US" dirty="0" smtClean="0"/>
              <a:t>The Standing Committee on Gender Equality in Sciences is established </a:t>
            </a:r>
            <a:r>
              <a:rPr lang="en-US" dirty="0" smtClean="0">
                <a:solidFill>
                  <a:srgbClr val="0000FF"/>
                </a:solidFill>
              </a:rPr>
              <a:t>Gillian and </a:t>
            </a:r>
            <a:r>
              <a:rPr lang="en-US" dirty="0" err="1" smtClean="0">
                <a:solidFill>
                  <a:srgbClr val="0000FF"/>
                </a:solidFill>
              </a:rPr>
              <a:t>Rudzani</a:t>
            </a:r>
            <a:endParaRPr lang="en-US" dirty="0" smtClean="0">
              <a:solidFill>
                <a:srgbClr val="3366FF"/>
              </a:solidFill>
            </a:endParaRPr>
          </a:p>
          <a:p>
            <a:r>
              <a:rPr lang="en-US" dirty="0" smtClean="0"/>
              <a:t>Improve inclusiveness in conferences </a:t>
            </a:r>
            <a:r>
              <a:rPr lang="en-US" dirty="0" err="1" smtClean="0">
                <a:solidFill>
                  <a:srgbClr val="3366FF"/>
                </a:solidFill>
              </a:rPr>
              <a:t>Rudzani</a:t>
            </a:r>
            <a:r>
              <a:rPr lang="en-US" dirty="0" smtClean="0">
                <a:solidFill>
                  <a:srgbClr val="3366FF"/>
                </a:solidFill>
              </a:rPr>
              <a:t> and Gillian</a:t>
            </a:r>
            <a:endParaRPr lang="en-US" dirty="0">
              <a:solidFill>
                <a:srgbClr val="3366FF"/>
              </a:solidFill>
            </a:endParaRPr>
          </a:p>
        </p:txBody>
      </p:sp>
    </p:spTree>
    <p:extLst>
      <p:ext uri="{BB962C8B-B14F-4D97-AF65-F5344CB8AC3E}">
        <p14:creationId xmlns:p14="http://schemas.microsoft.com/office/powerpoint/2010/main" val="155412155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smtClean="0">
                <a:solidFill>
                  <a:srgbClr val="FF0000"/>
                </a:solidFill>
              </a:rPr>
              <a:t>Commissions, affiliated commissions, working groups, neutrino panel</a:t>
            </a:r>
            <a:endParaRPr lang="en-US" b="1" dirty="0">
              <a:solidFill>
                <a:srgbClr val="FF0000"/>
              </a:solidFill>
            </a:endParaRPr>
          </a:p>
        </p:txBody>
      </p:sp>
      <p:sp>
        <p:nvSpPr>
          <p:cNvPr id="3" name="Espace réservé du contenu 2"/>
          <p:cNvSpPr>
            <a:spLocks noGrp="1"/>
          </p:cNvSpPr>
          <p:nvPr>
            <p:ph idx="1"/>
          </p:nvPr>
        </p:nvSpPr>
        <p:spPr/>
        <p:txBody>
          <a:bodyPr>
            <a:normAutofit fontScale="85000" lnSpcReduction="20000"/>
          </a:bodyPr>
          <a:lstStyle/>
          <a:p>
            <a:r>
              <a:rPr lang="en-US" dirty="0" smtClean="0"/>
              <a:t>IAPS becoming an affiliated commission is confirmed</a:t>
            </a:r>
          </a:p>
          <a:p>
            <a:r>
              <a:rPr lang="en-US" dirty="0" smtClean="0"/>
              <a:t>Affiliated commission on the history of physics is confirmed.</a:t>
            </a:r>
          </a:p>
          <a:p>
            <a:r>
              <a:rPr lang="en-US" dirty="0" smtClean="0"/>
              <a:t>Positive recommendation for establishing a working group on Ethics </a:t>
            </a:r>
            <a:r>
              <a:rPr lang="en-US" dirty="0" smtClean="0">
                <a:solidFill>
                  <a:srgbClr val="0000FF"/>
                </a:solidFill>
              </a:rPr>
              <a:t>Laura</a:t>
            </a:r>
          </a:p>
          <a:p>
            <a:r>
              <a:rPr lang="en-US" dirty="0" smtClean="0"/>
              <a:t>Positive recommendation to establish a working group on Quantum </a:t>
            </a:r>
            <a:r>
              <a:rPr lang="en-US" dirty="0" smtClean="0">
                <a:solidFill>
                  <a:srgbClr val="0000FF"/>
                </a:solidFill>
              </a:rPr>
              <a:t>Laura</a:t>
            </a:r>
          </a:p>
          <a:p>
            <a:r>
              <a:rPr lang="en-US" dirty="0" smtClean="0"/>
              <a:t>Positive recommendation for the revised mandate of WG 5 </a:t>
            </a:r>
            <a:r>
              <a:rPr lang="en-US" dirty="0" smtClean="0">
                <a:solidFill>
                  <a:srgbClr val="0000FF"/>
                </a:solidFill>
              </a:rPr>
              <a:t>Gillian</a:t>
            </a:r>
          </a:p>
          <a:p>
            <a:r>
              <a:rPr lang="en-US" dirty="0" smtClean="0"/>
              <a:t>The final neutrino panel report is available. This means a close out of this panel </a:t>
            </a:r>
            <a:r>
              <a:rPr lang="en-US" dirty="0" smtClean="0">
                <a:solidFill>
                  <a:srgbClr val="0000FF"/>
                </a:solidFill>
              </a:rPr>
              <a:t>Heidi</a:t>
            </a:r>
            <a:endParaRPr lang="en-US" dirty="0">
              <a:solidFill>
                <a:srgbClr val="0000FF"/>
              </a:solidFill>
            </a:endParaRPr>
          </a:p>
        </p:txBody>
      </p:sp>
    </p:spTree>
    <p:extLst>
      <p:ext uri="{BB962C8B-B14F-4D97-AF65-F5344CB8AC3E}">
        <p14:creationId xmlns:p14="http://schemas.microsoft.com/office/powerpoint/2010/main" val="2764365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Resolutions (1)</a:t>
            </a:r>
            <a:endParaRPr lang="en-US" b="1" dirty="0">
              <a:solidFill>
                <a:srgbClr val="FF0000"/>
              </a:solidFill>
            </a:endParaRPr>
          </a:p>
        </p:txBody>
      </p:sp>
      <p:sp>
        <p:nvSpPr>
          <p:cNvPr id="3" name="Espace réservé du contenu 2"/>
          <p:cNvSpPr>
            <a:spLocks noGrp="1"/>
          </p:cNvSpPr>
          <p:nvPr>
            <p:ph idx="1"/>
          </p:nvPr>
        </p:nvSpPr>
        <p:spPr/>
        <p:txBody>
          <a:bodyPr>
            <a:normAutofit fontScale="85000" lnSpcReduction="10000"/>
          </a:bodyPr>
          <a:lstStyle/>
          <a:p>
            <a:r>
              <a:rPr lang="uz-Cyrl-UZ" dirty="0"/>
              <a:t>Recommendation for an IUPAP resolution concerning the use of units in the International System of Units (SI) </a:t>
            </a:r>
            <a:r>
              <a:rPr lang="fr-FR" dirty="0" smtClean="0"/>
              <a:t>: </a:t>
            </a:r>
            <a:r>
              <a:rPr lang="fr-FR" dirty="0" err="1" smtClean="0"/>
              <a:t>postponed</a:t>
            </a:r>
            <a:r>
              <a:rPr lang="fr-FR" dirty="0" smtClean="0"/>
              <a:t> </a:t>
            </a:r>
            <a:r>
              <a:rPr lang="fr-FR" dirty="0" err="1" smtClean="0">
                <a:solidFill>
                  <a:srgbClr val="0000FF"/>
                </a:solidFill>
              </a:rPr>
              <a:t>Mohr</a:t>
            </a:r>
            <a:r>
              <a:rPr lang="fr-FR" dirty="0" smtClean="0">
                <a:solidFill>
                  <a:srgbClr val="0000FF"/>
                </a:solidFill>
              </a:rPr>
              <a:t> and </a:t>
            </a:r>
            <a:r>
              <a:rPr lang="fr-FR" dirty="0" err="1" smtClean="0">
                <a:solidFill>
                  <a:srgbClr val="0000FF"/>
                </a:solidFill>
              </a:rPr>
              <a:t>Himbert</a:t>
            </a:r>
            <a:endParaRPr lang="fr-FR" dirty="0" smtClean="0">
              <a:solidFill>
                <a:srgbClr val="0000FF"/>
              </a:solidFill>
            </a:endParaRPr>
          </a:p>
          <a:p>
            <a:r>
              <a:rPr lang="uz-Cyrl-UZ" dirty="0"/>
              <a:t>Recommendation for an IUPAP resolution to endorse 2025 as the International Year of Quantum Science and </a:t>
            </a:r>
            <a:r>
              <a:rPr lang="uz-Cyrl-UZ" dirty="0" smtClean="0"/>
              <a:t>Technology</a:t>
            </a:r>
            <a:r>
              <a:rPr lang="fr-FR" dirty="0" smtClean="0"/>
              <a:t>: OK but possible </a:t>
            </a:r>
            <a:r>
              <a:rPr lang="fr-FR" dirty="0"/>
              <a:t>c</a:t>
            </a:r>
            <a:r>
              <a:rPr lang="uz-Cyrl-UZ" dirty="0" smtClean="0"/>
              <a:t>onflict </a:t>
            </a:r>
            <a:r>
              <a:rPr lang="uz-Cyrl-UZ" dirty="0"/>
              <a:t>with the International Year of Science Engagement</a:t>
            </a:r>
            <a:r>
              <a:rPr lang="uz-Cyrl-UZ" dirty="0" smtClean="0"/>
              <a:t>?</a:t>
            </a:r>
            <a:r>
              <a:rPr lang="fr-FR" dirty="0" smtClean="0"/>
              <a:t> </a:t>
            </a:r>
            <a:r>
              <a:rPr lang="fr-FR" dirty="0" smtClean="0">
                <a:solidFill>
                  <a:srgbClr val="0000FF"/>
                </a:solidFill>
              </a:rPr>
              <a:t>Laura</a:t>
            </a:r>
            <a:endParaRPr lang="fr-FR" dirty="0">
              <a:solidFill>
                <a:srgbClr val="0000FF"/>
              </a:solidFill>
            </a:endParaRPr>
          </a:p>
          <a:p>
            <a:r>
              <a:rPr lang="uz-Cyrl-UZ" dirty="0"/>
              <a:t> The IUPAP renames its Young Scientist Prizes as Early Career Scientist </a:t>
            </a:r>
            <a:r>
              <a:rPr lang="uz-Cyrl-UZ" dirty="0" smtClean="0"/>
              <a:t>Prizes</a:t>
            </a:r>
            <a:r>
              <a:rPr lang="fr-FR" dirty="0" smtClean="0"/>
              <a:t>, </a:t>
            </a:r>
            <a:r>
              <a:rPr lang="fr-FR" dirty="0" err="1" smtClean="0"/>
              <a:t>starting</a:t>
            </a:r>
            <a:r>
              <a:rPr lang="fr-FR" dirty="0" smtClean="0"/>
              <a:t> 2022</a:t>
            </a:r>
            <a:r>
              <a:rPr lang="uz-Cyrl-UZ" dirty="0" smtClean="0"/>
              <a:t> </a:t>
            </a:r>
            <a:r>
              <a:rPr lang="uz-Cyrl-UZ" dirty="0"/>
              <a:t>(</a:t>
            </a:r>
            <a:r>
              <a:rPr lang="uz-Cyrl-UZ" dirty="0">
                <a:solidFill>
                  <a:srgbClr val="0000FF"/>
                </a:solidFill>
              </a:rPr>
              <a:t>previously known as Young Scientist Prize). </a:t>
            </a:r>
            <a:r>
              <a:rPr lang="fr-FR" dirty="0" smtClean="0">
                <a:solidFill>
                  <a:srgbClr val="0000FF"/>
                </a:solidFill>
              </a:rPr>
              <a:t> </a:t>
            </a:r>
            <a:r>
              <a:rPr lang="fr-FR" dirty="0" err="1" smtClean="0">
                <a:solidFill>
                  <a:srgbClr val="0000FF"/>
                </a:solidFill>
              </a:rPr>
              <a:t>Silvina</a:t>
            </a:r>
            <a:endParaRPr lang="fr-FR" dirty="0">
              <a:solidFill>
                <a:srgbClr val="0000FF"/>
              </a:solidFill>
            </a:endParaRPr>
          </a:p>
          <a:p>
            <a:endParaRPr lang="fr-FR" dirty="0"/>
          </a:p>
          <a:p>
            <a:endParaRPr lang="en-US" dirty="0"/>
          </a:p>
        </p:txBody>
      </p:sp>
    </p:spTree>
    <p:extLst>
      <p:ext uri="{BB962C8B-B14F-4D97-AF65-F5344CB8AC3E}">
        <p14:creationId xmlns:p14="http://schemas.microsoft.com/office/powerpoint/2010/main" val="3313669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Resolutions (2)</a:t>
            </a:r>
            <a:endParaRPr lang="en-US" b="1" dirty="0">
              <a:solidFill>
                <a:srgbClr val="FF0000"/>
              </a:solidFill>
            </a:endParaRPr>
          </a:p>
        </p:txBody>
      </p:sp>
      <p:sp>
        <p:nvSpPr>
          <p:cNvPr id="3" name="Espace réservé du contenu 2"/>
          <p:cNvSpPr>
            <a:spLocks noGrp="1"/>
          </p:cNvSpPr>
          <p:nvPr>
            <p:ph idx="1"/>
          </p:nvPr>
        </p:nvSpPr>
        <p:spPr/>
        <p:txBody>
          <a:bodyPr>
            <a:normAutofit fontScale="85000" lnSpcReduction="20000"/>
          </a:bodyPr>
          <a:lstStyle/>
          <a:p>
            <a:r>
              <a:rPr lang="uz-Cyrl-UZ" b="1" dirty="0"/>
              <a:t>Diversity of candidates for IUPAP </a:t>
            </a:r>
            <a:r>
              <a:rPr lang="uz-Cyrl-UZ" b="1" dirty="0" smtClean="0"/>
              <a:t>Awards</a:t>
            </a:r>
            <a:r>
              <a:rPr lang="fr-FR" dirty="0"/>
              <a:t> </a:t>
            </a:r>
            <a:r>
              <a:rPr lang="uz-Cyrl-UZ" dirty="0" smtClean="0"/>
              <a:t>The </a:t>
            </a:r>
            <a:r>
              <a:rPr lang="uz-Cyrl-UZ" dirty="0"/>
              <a:t>IUPAP mandates its Commission chairs to guarantee that the pool of candidates for Commission and Early Career Scientist awards be sufficiently diverse, particularly in terms of gender and other underrepresented groups and gegraphical regions</a:t>
            </a:r>
            <a:r>
              <a:rPr lang="uz-Cyrl-UZ" dirty="0" smtClean="0"/>
              <a:t>.</a:t>
            </a:r>
            <a:r>
              <a:rPr lang="fr-FR" dirty="0" smtClean="0"/>
              <a:t> </a:t>
            </a:r>
            <a:r>
              <a:rPr lang="fr-FR" dirty="0" err="1" smtClean="0"/>
              <a:t>Starting</a:t>
            </a:r>
            <a:r>
              <a:rPr lang="fr-FR" dirty="0" smtClean="0"/>
              <a:t> 2022</a:t>
            </a:r>
            <a:r>
              <a:rPr lang="uz-Cyrl-UZ" dirty="0" smtClean="0"/>
              <a:t> </a:t>
            </a:r>
            <a:r>
              <a:rPr lang="fr-FR" dirty="0" smtClean="0"/>
              <a:t> </a:t>
            </a:r>
            <a:r>
              <a:rPr lang="fr-FR" dirty="0" smtClean="0">
                <a:solidFill>
                  <a:srgbClr val="0000FF"/>
                </a:solidFill>
              </a:rPr>
              <a:t>Gillian</a:t>
            </a:r>
          </a:p>
          <a:p>
            <a:r>
              <a:rPr lang="uz-Cyrl-UZ" dirty="0"/>
              <a:t>The IUPAP adopts </a:t>
            </a:r>
            <a:r>
              <a:rPr lang="uz-Cyrl-UZ" dirty="0" smtClean="0"/>
              <a:t>th</a:t>
            </a:r>
            <a:r>
              <a:rPr lang="fr-FR" dirty="0" smtClean="0"/>
              <a:t>e</a:t>
            </a:r>
            <a:r>
              <a:rPr lang="uz-Cyrl-UZ" u="sng" dirty="0" smtClean="0">
                <a:hlinkClick r:id="rId2"/>
              </a:rPr>
              <a:t>Waterloo </a:t>
            </a:r>
            <a:r>
              <a:rPr lang="uz-Cyrl-UZ" u="sng" dirty="0">
                <a:hlinkClick r:id="rId2"/>
              </a:rPr>
              <a:t>Charter for Gender Inclusion and Diversity</a:t>
            </a:r>
            <a:r>
              <a:rPr lang="fr-FR" dirty="0"/>
              <a:t> </a:t>
            </a:r>
            <a:endParaRPr lang="fr-FR" dirty="0" smtClean="0"/>
          </a:p>
          <a:p>
            <a:pPr marL="0" indent="0">
              <a:buNone/>
            </a:pPr>
            <a:r>
              <a:rPr lang="fr-FR" dirty="0" smtClean="0"/>
              <a:t>	</a:t>
            </a:r>
            <a:r>
              <a:rPr lang="fr-FR" dirty="0" smtClean="0">
                <a:solidFill>
                  <a:srgbClr val="0000FF"/>
                </a:solidFill>
              </a:rPr>
              <a:t>Gillian</a:t>
            </a:r>
            <a:endParaRPr lang="fr-FR" dirty="0">
              <a:solidFill>
                <a:srgbClr val="0000FF"/>
              </a:solidFill>
            </a:endParaRPr>
          </a:p>
          <a:p>
            <a:r>
              <a:rPr lang="fr-FR" dirty="0" smtClean="0"/>
              <a:t>Support </a:t>
            </a:r>
            <a:r>
              <a:rPr lang="fr-FR" dirty="0" err="1" smtClean="0"/>
              <a:t>with</a:t>
            </a:r>
            <a:r>
              <a:rPr lang="fr-FR" dirty="0" smtClean="0"/>
              <a:t> </a:t>
            </a:r>
            <a:r>
              <a:rPr lang="fr-FR" dirty="0" err="1" smtClean="0"/>
              <a:t>some</a:t>
            </a:r>
            <a:r>
              <a:rPr lang="fr-FR" dirty="0" smtClean="0"/>
              <a:t> changes on the </a:t>
            </a:r>
            <a:r>
              <a:rPr lang="fr-FR" dirty="0" err="1" smtClean="0"/>
              <a:t>resolution</a:t>
            </a:r>
            <a:r>
              <a:rPr lang="fr-FR" dirty="0" smtClean="0"/>
              <a:t>: on the </a:t>
            </a:r>
            <a:r>
              <a:rPr lang="fr-FR" dirty="0" err="1" smtClean="0"/>
              <a:t>path</a:t>
            </a:r>
            <a:r>
              <a:rPr lang="fr-FR" dirty="0" smtClean="0"/>
              <a:t> </a:t>
            </a:r>
            <a:r>
              <a:rPr lang="fr-FR" dirty="0" err="1" smtClean="0"/>
              <a:t>towards</a:t>
            </a:r>
            <a:r>
              <a:rPr lang="fr-FR" dirty="0" smtClean="0"/>
              <a:t> Open Science for </a:t>
            </a:r>
            <a:r>
              <a:rPr lang="fr-FR" dirty="0" err="1" smtClean="0"/>
              <a:t>Physics</a:t>
            </a:r>
            <a:r>
              <a:rPr lang="fr-FR" dirty="0" smtClean="0"/>
              <a:t> and </a:t>
            </a:r>
            <a:r>
              <a:rPr lang="fr-FR" dirty="0" err="1" smtClean="0"/>
              <a:t>Beyond</a:t>
            </a:r>
            <a:r>
              <a:rPr lang="fr-FR" dirty="0" smtClean="0"/>
              <a:t> </a:t>
            </a:r>
            <a:r>
              <a:rPr lang="fr-FR" dirty="0" smtClean="0">
                <a:solidFill>
                  <a:srgbClr val="0000FF"/>
                </a:solidFill>
              </a:rPr>
              <a:t>Jens</a:t>
            </a:r>
            <a:endParaRPr lang="fr-FR" dirty="0">
              <a:solidFill>
                <a:srgbClr val="0000FF"/>
              </a:solidFill>
            </a:endParaRPr>
          </a:p>
          <a:p>
            <a:endParaRPr lang="fr-FR" dirty="0"/>
          </a:p>
          <a:p>
            <a:endParaRPr lang="en-US" dirty="0"/>
          </a:p>
        </p:txBody>
      </p:sp>
    </p:spTree>
    <p:extLst>
      <p:ext uri="{BB962C8B-B14F-4D97-AF65-F5344CB8AC3E}">
        <p14:creationId xmlns:p14="http://schemas.microsoft.com/office/powerpoint/2010/main" val="106984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Resolutions (3)</a:t>
            </a:r>
            <a:endParaRPr lang="en-US" b="1" dirty="0">
              <a:solidFill>
                <a:srgbClr val="FF0000"/>
              </a:solidFill>
            </a:endParaRPr>
          </a:p>
        </p:txBody>
      </p:sp>
      <p:sp>
        <p:nvSpPr>
          <p:cNvPr id="3" name="Espace réservé du contenu 2"/>
          <p:cNvSpPr>
            <a:spLocks noGrp="1"/>
          </p:cNvSpPr>
          <p:nvPr>
            <p:ph idx="1"/>
          </p:nvPr>
        </p:nvSpPr>
        <p:spPr/>
        <p:txBody>
          <a:bodyPr>
            <a:normAutofit/>
          </a:bodyPr>
          <a:lstStyle/>
          <a:p>
            <a:r>
              <a:rPr lang="fr-FR" dirty="0" smtClean="0"/>
              <a:t>Support on the </a:t>
            </a:r>
            <a:r>
              <a:rPr lang="fr-FR" dirty="0" err="1" smtClean="0"/>
              <a:t>resolution</a:t>
            </a:r>
            <a:r>
              <a:rPr lang="fr-FR" dirty="0" smtClean="0"/>
              <a:t> </a:t>
            </a:r>
            <a:r>
              <a:rPr lang="fr-FR" dirty="0" err="1" smtClean="0"/>
              <a:t>regarding</a:t>
            </a:r>
            <a:r>
              <a:rPr lang="fr-FR" dirty="0" smtClean="0"/>
              <a:t> </a:t>
            </a:r>
            <a:r>
              <a:rPr lang="fr-FR" dirty="0" err="1" smtClean="0"/>
              <a:t>conferences</a:t>
            </a:r>
            <a:r>
              <a:rPr lang="fr-FR" dirty="0" smtClean="0"/>
              <a:t>: </a:t>
            </a:r>
            <a:r>
              <a:rPr lang="fr-FR" dirty="0" err="1" smtClean="0">
                <a:solidFill>
                  <a:srgbClr val="0000FF"/>
                </a:solidFill>
              </a:rPr>
              <a:t>Rudzani</a:t>
            </a:r>
            <a:r>
              <a:rPr lang="fr-FR" dirty="0" smtClean="0">
                <a:solidFill>
                  <a:srgbClr val="0000FF"/>
                </a:solidFill>
              </a:rPr>
              <a:t> and </a:t>
            </a:r>
            <a:r>
              <a:rPr lang="fr-FR" dirty="0" err="1" smtClean="0">
                <a:solidFill>
                  <a:srgbClr val="0000FF"/>
                </a:solidFill>
              </a:rPr>
              <a:t>Silvina</a:t>
            </a:r>
            <a:endParaRPr lang="fr-FR" dirty="0" smtClean="0">
              <a:solidFill>
                <a:srgbClr val="0000FF"/>
              </a:solidFill>
            </a:endParaRPr>
          </a:p>
          <a:p>
            <a:r>
              <a:rPr lang="fr-FR" dirty="0" smtClean="0"/>
              <a:t>OK for the agreement </a:t>
            </a:r>
            <a:r>
              <a:rPr lang="fr-FR" dirty="0" err="1" smtClean="0"/>
              <a:t>with</a:t>
            </a:r>
            <a:r>
              <a:rPr lang="fr-FR" dirty="0" smtClean="0"/>
              <a:t> CERN </a:t>
            </a:r>
            <a:r>
              <a:rPr lang="fr-FR" dirty="0" err="1" smtClean="0">
                <a:solidFill>
                  <a:srgbClr val="0000FF"/>
                </a:solidFill>
              </a:rPr>
              <a:t>President</a:t>
            </a:r>
            <a:endParaRPr lang="fr-FR" dirty="0">
              <a:solidFill>
                <a:srgbClr val="0000FF"/>
              </a:solidFill>
            </a:endParaRPr>
          </a:p>
          <a:p>
            <a:r>
              <a:rPr lang="fr-FR" dirty="0" smtClean="0"/>
              <a:t>OK for </a:t>
            </a:r>
            <a:r>
              <a:rPr lang="fr-FR" dirty="0" err="1" smtClean="0"/>
              <a:t>resolution</a:t>
            </a:r>
            <a:r>
              <a:rPr lang="fr-FR" dirty="0" smtClean="0"/>
              <a:t> on GA 2022, 2023 and 2024 </a:t>
            </a:r>
            <a:r>
              <a:rPr lang="fr-FR" dirty="0" err="1" smtClean="0">
                <a:solidFill>
                  <a:srgbClr val="0000FF"/>
                </a:solidFill>
              </a:rPr>
              <a:t>Presiden</a:t>
            </a:r>
            <a:r>
              <a:rPr lang="fr-FR" dirty="0" err="1" smtClean="0"/>
              <a:t>t</a:t>
            </a:r>
            <a:endParaRPr lang="fr-FR" dirty="0" smtClean="0"/>
          </a:p>
          <a:p>
            <a:r>
              <a:rPr lang="fr-FR" dirty="0" err="1" smtClean="0"/>
              <a:t>Rules</a:t>
            </a:r>
            <a:r>
              <a:rPr lang="fr-FR" dirty="0" smtClean="0"/>
              <a:t> for </a:t>
            </a:r>
            <a:r>
              <a:rPr lang="fr-FR" dirty="0" err="1" smtClean="0"/>
              <a:t>endorseed</a:t>
            </a:r>
            <a:r>
              <a:rPr lang="fr-FR" dirty="0" smtClean="0"/>
              <a:t> </a:t>
            </a:r>
            <a:r>
              <a:rPr lang="fr-FR" dirty="0" err="1" smtClean="0"/>
              <a:t>conferences</a:t>
            </a:r>
            <a:r>
              <a:rPr lang="fr-FR" dirty="0" smtClean="0">
                <a:solidFill>
                  <a:srgbClr val="0000FF"/>
                </a:solidFill>
              </a:rPr>
              <a:t>: </a:t>
            </a:r>
            <a:r>
              <a:rPr lang="fr-FR" dirty="0" err="1" smtClean="0">
                <a:solidFill>
                  <a:srgbClr val="0000FF"/>
                </a:solidFill>
              </a:rPr>
              <a:t>Rudzani</a:t>
            </a:r>
            <a:r>
              <a:rPr lang="fr-FR" dirty="0" smtClean="0">
                <a:solidFill>
                  <a:srgbClr val="0000FF"/>
                </a:solidFill>
              </a:rPr>
              <a:t> and </a:t>
            </a:r>
            <a:r>
              <a:rPr lang="fr-FR" dirty="0" err="1" smtClean="0">
                <a:solidFill>
                  <a:srgbClr val="0000FF"/>
                </a:solidFill>
              </a:rPr>
              <a:t>Silvina</a:t>
            </a:r>
            <a:endParaRPr lang="fr-FR" dirty="0">
              <a:solidFill>
                <a:srgbClr val="0000FF"/>
              </a:solidFill>
            </a:endParaRPr>
          </a:p>
          <a:p>
            <a:endParaRPr lang="fr-FR" dirty="0"/>
          </a:p>
          <a:p>
            <a:endParaRPr lang="en-US" dirty="0"/>
          </a:p>
        </p:txBody>
      </p:sp>
    </p:spTree>
    <p:extLst>
      <p:ext uri="{BB962C8B-B14F-4D97-AF65-F5344CB8AC3E}">
        <p14:creationId xmlns:p14="http://schemas.microsoft.com/office/powerpoint/2010/main" val="330913788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Celebrations and outreach</a:t>
            </a:r>
            <a:endParaRPr lang="en-US" dirty="0"/>
          </a:p>
        </p:txBody>
      </p:sp>
      <p:sp>
        <p:nvSpPr>
          <p:cNvPr id="3" name="Espace réservé du contenu 2"/>
          <p:cNvSpPr>
            <a:spLocks noGrp="1"/>
          </p:cNvSpPr>
          <p:nvPr>
            <p:ph idx="1"/>
          </p:nvPr>
        </p:nvSpPr>
        <p:spPr/>
        <p:txBody>
          <a:bodyPr/>
          <a:lstStyle/>
          <a:p>
            <a:r>
              <a:rPr lang="en-US" dirty="0" smtClean="0"/>
              <a:t>Centenary </a:t>
            </a:r>
            <a:r>
              <a:rPr lang="en-US" dirty="0" smtClean="0">
                <a:solidFill>
                  <a:srgbClr val="0000FF"/>
                </a:solidFill>
              </a:rPr>
              <a:t>Monica</a:t>
            </a:r>
          </a:p>
          <a:p>
            <a:r>
              <a:rPr lang="en-US" dirty="0" smtClean="0"/>
              <a:t>IYBSSD </a:t>
            </a:r>
            <a:r>
              <a:rPr lang="en-US" dirty="0" smtClean="0">
                <a:solidFill>
                  <a:srgbClr val="0000FF"/>
                </a:solidFill>
              </a:rPr>
              <a:t>President</a:t>
            </a:r>
          </a:p>
          <a:p>
            <a:r>
              <a:rPr lang="en-US" dirty="0" smtClean="0"/>
              <a:t>Guidelines for outreach: </a:t>
            </a:r>
            <a:r>
              <a:rPr lang="en-US" dirty="0" smtClean="0">
                <a:solidFill>
                  <a:srgbClr val="0000FF"/>
                </a:solidFill>
              </a:rPr>
              <a:t>small committee Laura</a:t>
            </a:r>
            <a:endParaRPr lang="en-US" dirty="0">
              <a:solidFill>
                <a:srgbClr val="0000FF"/>
              </a:solidFill>
            </a:endParaRPr>
          </a:p>
        </p:txBody>
      </p:sp>
    </p:spTree>
    <p:extLst>
      <p:ext uri="{BB962C8B-B14F-4D97-AF65-F5344CB8AC3E}">
        <p14:creationId xmlns:p14="http://schemas.microsoft.com/office/powerpoint/2010/main" val="153544950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THANK YOU</a:t>
            </a:r>
            <a:endParaRPr lang="en-US" b="1" dirty="0">
              <a:solidFill>
                <a:srgbClr val="FF0000"/>
              </a:solidFill>
            </a:endParaRPr>
          </a:p>
        </p:txBody>
      </p:sp>
      <p:sp>
        <p:nvSpPr>
          <p:cNvPr id="3" name="Espace réservé du contenu 2"/>
          <p:cNvSpPr>
            <a:spLocks noGrp="1"/>
          </p:cNvSpPr>
          <p:nvPr>
            <p:ph idx="1"/>
          </p:nvPr>
        </p:nvSpPr>
        <p:spPr/>
        <p:txBody>
          <a:bodyPr/>
          <a:lstStyle/>
          <a:p>
            <a:endParaRPr lang="en-US" dirty="0"/>
          </a:p>
        </p:txBody>
      </p:sp>
    </p:spTree>
    <p:extLst>
      <p:ext uri="{BB962C8B-B14F-4D97-AF65-F5344CB8AC3E}">
        <p14:creationId xmlns:p14="http://schemas.microsoft.com/office/powerpoint/2010/main" val="4048865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WELCOME</a:t>
            </a:r>
            <a:endParaRPr lang="en-US" b="1" dirty="0">
              <a:solidFill>
                <a:srgbClr val="FF0000"/>
              </a:solidFill>
            </a:endParaRPr>
          </a:p>
        </p:txBody>
      </p:sp>
      <p:sp>
        <p:nvSpPr>
          <p:cNvPr id="3" name="Espace réservé du contenu 2"/>
          <p:cNvSpPr>
            <a:spLocks noGrp="1"/>
          </p:cNvSpPr>
          <p:nvPr>
            <p:ph idx="1"/>
          </p:nvPr>
        </p:nvSpPr>
        <p:spPr/>
        <p:txBody>
          <a:bodyPr>
            <a:normAutofit fontScale="92500" lnSpcReduction="10000"/>
          </a:bodyPr>
          <a:lstStyle/>
          <a:p>
            <a:r>
              <a:rPr lang="en-US" dirty="0" smtClean="0"/>
              <a:t>Presentation of participants</a:t>
            </a:r>
          </a:p>
          <a:p>
            <a:r>
              <a:rPr lang="en-US" dirty="0" smtClean="0"/>
              <a:t>This meeting should have been in person in Beijing</a:t>
            </a:r>
          </a:p>
          <a:p>
            <a:r>
              <a:rPr lang="en-US" dirty="0" smtClean="0"/>
              <a:t>We have still in mind to have an in person meeting in Beijing (2024) and we know we are most welcome </a:t>
            </a:r>
            <a:r>
              <a:rPr lang="en-US" dirty="0" smtClean="0">
                <a:solidFill>
                  <a:srgbClr val="0000FF"/>
                </a:solidFill>
              </a:rPr>
              <a:t>President</a:t>
            </a:r>
          </a:p>
          <a:p>
            <a:r>
              <a:rPr lang="en-US" dirty="0" smtClean="0"/>
              <a:t>Meanwhile we have to establish joint activities for the centenary and IYBSSD with APS, EPS, CPS, </a:t>
            </a:r>
            <a:r>
              <a:rPr lang="en-US" dirty="0" err="1" smtClean="0"/>
              <a:t>AfPS</a:t>
            </a:r>
            <a:r>
              <a:rPr lang="en-US" dirty="0" smtClean="0"/>
              <a:t>, AAPPS, </a:t>
            </a:r>
            <a:r>
              <a:rPr lang="en-US" dirty="0" err="1" smtClean="0"/>
              <a:t>Ibero</a:t>
            </a:r>
            <a:r>
              <a:rPr lang="en-US" dirty="0" smtClean="0"/>
              <a:t> America Federation of Physical Societies </a:t>
            </a:r>
            <a:r>
              <a:rPr lang="en-US" dirty="0" smtClean="0">
                <a:solidFill>
                  <a:srgbClr val="0000FF"/>
                </a:solidFill>
              </a:rPr>
              <a:t>President</a:t>
            </a:r>
            <a:endParaRPr lang="en-US" dirty="0">
              <a:solidFill>
                <a:srgbClr val="0000FF"/>
              </a:solidFill>
            </a:endParaRPr>
          </a:p>
        </p:txBody>
      </p:sp>
    </p:spTree>
    <p:extLst>
      <p:ext uri="{BB962C8B-B14F-4D97-AF65-F5344CB8AC3E}">
        <p14:creationId xmlns:p14="http://schemas.microsoft.com/office/powerpoint/2010/main" val="3633912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smtClean="0">
                <a:solidFill>
                  <a:srgbClr val="FF0000"/>
                </a:solidFill>
              </a:rPr>
              <a:t>Strategic plan, revised  statutes, Swiss association, conduct of the GA towards a rejuvenated IUPAP</a:t>
            </a:r>
            <a:endParaRPr lang="en-US" b="1" dirty="0">
              <a:solidFill>
                <a:srgbClr val="FF0000"/>
              </a:solidFill>
            </a:endParaRPr>
          </a:p>
        </p:txBody>
      </p:sp>
      <p:sp>
        <p:nvSpPr>
          <p:cNvPr id="3" name="Espace réservé du contenu 2"/>
          <p:cNvSpPr>
            <a:spLocks noGrp="1"/>
          </p:cNvSpPr>
          <p:nvPr>
            <p:ph idx="1"/>
          </p:nvPr>
        </p:nvSpPr>
        <p:spPr>
          <a:xfrm>
            <a:off x="457200" y="1998315"/>
            <a:ext cx="8229600" cy="4525963"/>
          </a:xfrm>
        </p:spPr>
        <p:txBody>
          <a:bodyPr>
            <a:normAutofit fontScale="92500" lnSpcReduction="20000"/>
          </a:bodyPr>
          <a:lstStyle/>
          <a:p>
            <a:r>
              <a:rPr lang="en-US" dirty="0" smtClean="0"/>
              <a:t>Strategic plan OK with slight changes to update with actions already </a:t>
            </a:r>
            <a:r>
              <a:rPr lang="en-US" dirty="0" err="1" smtClean="0"/>
              <a:t>acheived</a:t>
            </a:r>
            <a:r>
              <a:rPr lang="en-US" dirty="0" smtClean="0"/>
              <a:t> </a:t>
            </a:r>
            <a:r>
              <a:rPr lang="en-US" dirty="0" err="1" smtClean="0">
                <a:solidFill>
                  <a:srgbClr val="0000FF"/>
                </a:solidFill>
              </a:rPr>
              <a:t>Silvina</a:t>
            </a:r>
            <a:endParaRPr lang="en-US" dirty="0" smtClean="0">
              <a:solidFill>
                <a:srgbClr val="0000FF"/>
              </a:solidFill>
            </a:endParaRPr>
          </a:p>
          <a:p>
            <a:r>
              <a:rPr lang="en-US" dirty="0" smtClean="0"/>
              <a:t>Revised statutes and bylaws accepted (the needs for changes are understood)</a:t>
            </a:r>
          </a:p>
          <a:p>
            <a:r>
              <a:rPr lang="en-US" dirty="0" smtClean="0"/>
              <a:t>Establishment of an IUPAP association under Swiss law with seat in Geneva, accepted (the rationale and the proposal are understood) </a:t>
            </a:r>
            <a:r>
              <a:rPr lang="en-US" dirty="0" smtClean="0">
                <a:solidFill>
                  <a:srgbClr val="0000FF"/>
                </a:solidFill>
              </a:rPr>
              <a:t>Jens</a:t>
            </a:r>
          </a:p>
          <a:p>
            <a:r>
              <a:rPr lang="en-US" dirty="0" smtClean="0"/>
              <a:t>First day of GA under the present statutes, second day under the revised statutes, third day under the articles of the Swiss association (constitutive assembly) </a:t>
            </a:r>
            <a:r>
              <a:rPr lang="en-US" dirty="0" smtClean="0">
                <a:solidFill>
                  <a:srgbClr val="0000FF"/>
                </a:solidFill>
              </a:rPr>
              <a:t>President</a:t>
            </a:r>
            <a:endParaRPr lang="en-US" dirty="0">
              <a:solidFill>
                <a:srgbClr val="0000FF"/>
              </a:solidFill>
            </a:endParaRPr>
          </a:p>
        </p:txBody>
      </p:sp>
    </p:spTree>
    <p:extLst>
      <p:ext uri="{BB962C8B-B14F-4D97-AF65-F5344CB8AC3E}">
        <p14:creationId xmlns:p14="http://schemas.microsoft.com/office/powerpoint/2010/main" val="3054244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SLATES</a:t>
            </a:r>
            <a:endParaRPr lang="en-US" b="1" dirty="0">
              <a:solidFill>
                <a:srgbClr val="FF0000"/>
              </a:solidFill>
            </a:endParaRPr>
          </a:p>
        </p:txBody>
      </p:sp>
      <p:sp>
        <p:nvSpPr>
          <p:cNvPr id="3" name="Espace réservé du contenu 2"/>
          <p:cNvSpPr>
            <a:spLocks noGrp="1"/>
          </p:cNvSpPr>
          <p:nvPr>
            <p:ph idx="1"/>
          </p:nvPr>
        </p:nvSpPr>
        <p:spPr/>
        <p:txBody>
          <a:bodyPr/>
          <a:lstStyle/>
          <a:p>
            <a:r>
              <a:rPr lang="en-US" dirty="0" smtClean="0"/>
              <a:t>Slates for EC and CC and Slates for commissions are discussed. No need for weekend meetings. New members and developing countries should be given attention (inclusiveness). </a:t>
            </a:r>
            <a:r>
              <a:rPr lang="en-US" dirty="0" smtClean="0">
                <a:solidFill>
                  <a:srgbClr val="0000FF"/>
                </a:solidFill>
              </a:rPr>
              <a:t>All</a:t>
            </a:r>
          </a:p>
          <a:p>
            <a:r>
              <a:rPr lang="en-US" dirty="0" smtClean="0"/>
              <a:t>Gender balance has also to be checked </a:t>
            </a:r>
            <a:r>
              <a:rPr lang="en-US" dirty="0" smtClean="0">
                <a:solidFill>
                  <a:srgbClr val="0000FF"/>
                </a:solidFill>
              </a:rPr>
              <a:t>Gillian</a:t>
            </a:r>
            <a:r>
              <a:rPr lang="en-US" dirty="0" smtClean="0"/>
              <a:t>. </a:t>
            </a:r>
          </a:p>
          <a:p>
            <a:r>
              <a:rPr lang="en-US" dirty="0" smtClean="0"/>
              <a:t>Associate membership can be useful to achieve EDI. </a:t>
            </a:r>
            <a:r>
              <a:rPr lang="en-US" dirty="0" smtClean="0">
                <a:solidFill>
                  <a:srgbClr val="0000FF"/>
                </a:solidFill>
              </a:rPr>
              <a:t>Gender Champion</a:t>
            </a:r>
            <a:endParaRPr lang="en-US" dirty="0">
              <a:solidFill>
                <a:srgbClr val="0000FF"/>
              </a:solidFill>
            </a:endParaRPr>
          </a:p>
        </p:txBody>
      </p:sp>
    </p:spTree>
    <p:extLst>
      <p:ext uri="{BB962C8B-B14F-4D97-AF65-F5344CB8AC3E}">
        <p14:creationId xmlns:p14="http://schemas.microsoft.com/office/powerpoint/2010/main" val="406958712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Past achievements</a:t>
            </a:r>
            <a:endParaRPr lang="en-US" b="1" dirty="0">
              <a:solidFill>
                <a:srgbClr val="FF0000"/>
              </a:solidFill>
            </a:endParaRPr>
          </a:p>
        </p:txBody>
      </p:sp>
      <p:sp>
        <p:nvSpPr>
          <p:cNvPr id="3" name="Espace réservé du contenu 2"/>
          <p:cNvSpPr>
            <a:spLocks noGrp="1"/>
          </p:cNvSpPr>
          <p:nvPr>
            <p:ph idx="1"/>
          </p:nvPr>
        </p:nvSpPr>
        <p:spPr/>
        <p:txBody>
          <a:bodyPr/>
          <a:lstStyle/>
          <a:p>
            <a:r>
              <a:rPr lang="en-US" dirty="0" smtClean="0"/>
              <a:t>Minutes should be brief and synthetic </a:t>
            </a:r>
            <a:r>
              <a:rPr lang="en-US" dirty="0" smtClean="0">
                <a:solidFill>
                  <a:srgbClr val="0000FF"/>
                </a:solidFill>
              </a:rPr>
              <a:t>FIT</a:t>
            </a:r>
          </a:p>
          <a:p>
            <a:r>
              <a:rPr lang="en-US" dirty="0" smtClean="0"/>
              <a:t>A lot of </a:t>
            </a:r>
            <a:r>
              <a:rPr lang="en-US" dirty="0" err="1" smtClean="0"/>
              <a:t>MoU</a:t>
            </a:r>
            <a:r>
              <a:rPr lang="en-US" dirty="0" smtClean="0"/>
              <a:t> have been passed (we need </a:t>
            </a:r>
            <a:r>
              <a:rPr lang="en-US" dirty="0" err="1" smtClean="0"/>
              <a:t>MoUs</a:t>
            </a:r>
            <a:r>
              <a:rPr lang="en-US" dirty="0" smtClean="0"/>
              <a:t> with regional or big states physics societies) and many resolutions have been taken since the EC§CC meeting in October 2020. This should go on and even ramp up</a:t>
            </a:r>
          </a:p>
          <a:p>
            <a:r>
              <a:rPr lang="en-US" dirty="0" smtClean="0"/>
              <a:t>To do list are useful </a:t>
            </a:r>
            <a:r>
              <a:rPr lang="en-US" dirty="0" smtClean="0">
                <a:solidFill>
                  <a:srgbClr val="0000FF"/>
                </a:solidFill>
              </a:rPr>
              <a:t>President</a:t>
            </a:r>
            <a:r>
              <a:rPr lang="en-US" dirty="0" smtClean="0"/>
              <a:t> (see EC§CC 2020)</a:t>
            </a:r>
            <a:endParaRPr lang="en-US" dirty="0"/>
          </a:p>
        </p:txBody>
      </p:sp>
    </p:spTree>
    <p:extLst>
      <p:ext uri="{BB962C8B-B14F-4D97-AF65-F5344CB8AC3E}">
        <p14:creationId xmlns:p14="http://schemas.microsoft.com/office/powerpoint/2010/main" val="241331381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a:solidFill>
                  <a:srgbClr val="FF0000"/>
                </a:solidFill>
              </a:rPr>
              <a:t>Approved</a:t>
            </a:r>
          </a:p>
        </p:txBody>
      </p:sp>
      <p:sp>
        <p:nvSpPr>
          <p:cNvPr id="3" name="Espace réservé du contenu 2"/>
          <p:cNvSpPr>
            <a:spLocks noGrp="1"/>
          </p:cNvSpPr>
          <p:nvPr>
            <p:ph idx="1"/>
          </p:nvPr>
        </p:nvSpPr>
        <p:spPr/>
        <p:txBody>
          <a:bodyPr>
            <a:normAutofit lnSpcReduction="10000"/>
          </a:bodyPr>
          <a:lstStyle/>
          <a:p>
            <a:r>
              <a:rPr lang="en-US" dirty="0"/>
              <a:t>The minutes of the previous C§CC meeting were approved</a:t>
            </a:r>
          </a:p>
          <a:p>
            <a:r>
              <a:rPr lang="en-US" dirty="0" smtClean="0"/>
              <a:t>The </a:t>
            </a:r>
            <a:r>
              <a:rPr lang="en-US" dirty="0"/>
              <a:t>budget for 2021 was adopted</a:t>
            </a:r>
          </a:p>
          <a:p>
            <a:r>
              <a:rPr lang="en-US" dirty="0"/>
              <a:t>No objections to the indication for the forward planning of the 2022-2023 </a:t>
            </a:r>
            <a:r>
              <a:rPr lang="en-US" dirty="0" smtClean="0"/>
              <a:t>budget</a:t>
            </a:r>
          </a:p>
          <a:p>
            <a:r>
              <a:rPr lang="en-US" dirty="0" smtClean="0"/>
              <a:t>Part of the reserve will be used for exceptional events, like the centenary celebrations in 2022, in GA 2023 and in IYBSSD 2022-2023 </a:t>
            </a:r>
            <a:r>
              <a:rPr lang="en-US" dirty="0" smtClean="0">
                <a:solidFill>
                  <a:srgbClr val="3366FF"/>
                </a:solidFill>
              </a:rPr>
              <a:t>(Treasurer)</a:t>
            </a:r>
            <a:endParaRPr lang="en-US" dirty="0">
              <a:solidFill>
                <a:srgbClr val="3366FF"/>
              </a:solidFill>
            </a:endParaRPr>
          </a:p>
          <a:p>
            <a:endParaRPr lang="en-US" dirty="0"/>
          </a:p>
          <a:p>
            <a:pPr marL="0" indent="0">
              <a:buNone/>
            </a:pPr>
            <a:endParaRPr lang="en-US" dirty="0"/>
          </a:p>
          <a:p>
            <a:pPr marL="0" indent="0">
              <a:buNone/>
            </a:pPr>
            <a:endParaRPr lang="en-US" b="1" dirty="0"/>
          </a:p>
        </p:txBody>
      </p:sp>
    </p:spTree>
    <p:extLst>
      <p:ext uri="{BB962C8B-B14F-4D97-AF65-F5344CB8AC3E}">
        <p14:creationId xmlns:p14="http://schemas.microsoft.com/office/powerpoint/2010/main" val="225292930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Dues</a:t>
            </a:r>
            <a:endParaRPr lang="en-US" b="1" dirty="0">
              <a:solidFill>
                <a:srgbClr val="FF0000"/>
              </a:solidFill>
            </a:endParaRPr>
          </a:p>
        </p:txBody>
      </p:sp>
      <p:sp>
        <p:nvSpPr>
          <p:cNvPr id="3" name="Espace réservé du contenu 2"/>
          <p:cNvSpPr>
            <a:spLocks noGrp="1"/>
          </p:cNvSpPr>
          <p:nvPr>
            <p:ph idx="1"/>
          </p:nvPr>
        </p:nvSpPr>
        <p:spPr/>
        <p:txBody>
          <a:bodyPr/>
          <a:lstStyle/>
          <a:p>
            <a:r>
              <a:rPr lang="en-US" dirty="0" smtClean="0"/>
              <a:t>Dues for 2021 </a:t>
            </a:r>
            <a:r>
              <a:rPr lang="mr-IN" dirty="0" smtClean="0"/>
              <a:t>–</a:t>
            </a:r>
            <a:r>
              <a:rPr lang="en-US" dirty="0" smtClean="0"/>
              <a:t> 2022 </a:t>
            </a:r>
            <a:r>
              <a:rPr lang="mr-IN" dirty="0" smtClean="0"/>
              <a:t>–</a:t>
            </a:r>
            <a:r>
              <a:rPr lang="en-US" dirty="0" smtClean="0"/>
              <a:t> 2023 should be the same as for 2020 </a:t>
            </a:r>
            <a:r>
              <a:rPr lang="en-US" dirty="0" smtClean="0">
                <a:solidFill>
                  <a:srgbClr val="3366FF"/>
                </a:solidFill>
              </a:rPr>
              <a:t>resolution at the GA</a:t>
            </a:r>
          </a:p>
          <a:p>
            <a:r>
              <a:rPr lang="en-US" dirty="0" smtClean="0"/>
              <a:t>Discuss with each member their dues in the period 2020 to 2023 and be flexible </a:t>
            </a:r>
            <a:r>
              <a:rPr lang="en-US" dirty="0" smtClean="0">
                <a:solidFill>
                  <a:srgbClr val="3366FF"/>
                </a:solidFill>
              </a:rPr>
              <a:t>Jens and FIT with each member</a:t>
            </a:r>
            <a:endParaRPr lang="en-US" dirty="0">
              <a:solidFill>
                <a:srgbClr val="3366FF"/>
              </a:solidFill>
            </a:endParaRPr>
          </a:p>
        </p:txBody>
      </p:sp>
    </p:spTree>
    <p:extLst>
      <p:ext uri="{BB962C8B-B14F-4D97-AF65-F5344CB8AC3E}">
        <p14:creationId xmlns:p14="http://schemas.microsoft.com/office/powerpoint/2010/main" val="248453534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solidFill>
                  <a:srgbClr val="FF0000"/>
                </a:solidFill>
              </a:rPr>
              <a:t>Members</a:t>
            </a:r>
            <a:endParaRPr lang="en-US" dirty="0">
              <a:solidFill>
                <a:srgbClr val="FF0000"/>
              </a:solidFill>
            </a:endParaRPr>
          </a:p>
        </p:txBody>
      </p:sp>
      <p:sp>
        <p:nvSpPr>
          <p:cNvPr id="3" name="Espace réservé du contenu 2"/>
          <p:cNvSpPr>
            <a:spLocks noGrp="1"/>
          </p:cNvSpPr>
          <p:nvPr>
            <p:ph idx="1"/>
          </p:nvPr>
        </p:nvSpPr>
        <p:spPr/>
        <p:txBody>
          <a:bodyPr>
            <a:normAutofit fontScale="77500" lnSpcReduction="20000"/>
          </a:bodyPr>
          <a:lstStyle/>
          <a:p>
            <a:r>
              <a:rPr lang="en-US" dirty="0" smtClean="0"/>
              <a:t>More liaise with members </a:t>
            </a:r>
            <a:r>
              <a:rPr lang="en-US" dirty="0" smtClean="0">
                <a:solidFill>
                  <a:srgbClr val="3366FF"/>
                </a:solidFill>
              </a:rPr>
              <a:t>VP members and President</a:t>
            </a:r>
          </a:p>
          <a:p>
            <a:r>
              <a:rPr lang="en-US" dirty="0" smtClean="0"/>
              <a:t>Members are not only issues of invoices</a:t>
            </a:r>
          </a:p>
          <a:p>
            <a:r>
              <a:rPr lang="en-US" dirty="0" smtClean="0"/>
              <a:t>Endorse some of their activities, establish </a:t>
            </a:r>
            <a:r>
              <a:rPr lang="en-US" dirty="0" err="1" smtClean="0"/>
              <a:t>MoUs</a:t>
            </a:r>
            <a:endParaRPr lang="en-US" dirty="0" smtClean="0"/>
          </a:p>
          <a:p>
            <a:r>
              <a:rPr lang="en-US" dirty="0" smtClean="0"/>
              <a:t>Aim for 10% more members in the next four years (Ukraine, Turkey,</a:t>
            </a:r>
            <a:r>
              <a:rPr lang="mr-IN" dirty="0" smtClean="0"/>
              <a:t>…</a:t>
            </a:r>
            <a:r>
              <a:rPr lang="fr-FR" dirty="0" smtClean="0"/>
              <a:t>)</a:t>
            </a:r>
          </a:p>
          <a:p>
            <a:r>
              <a:rPr lang="fr-FR" dirty="0" smtClean="0"/>
              <a:t>Appoint </a:t>
            </a:r>
            <a:r>
              <a:rPr lang="fr-FR" dirty="0" err="1" smtClean="0"/>
              <a:t>members</a:t>
            </a:r>
            <a:r>
              <a:rPr lang="fr-FR" dirty="0" smtClean="0"/>
              <a:t> or </a:t>
            </a:r>
            <a:r>
              <a:rPr lang="fr-FR" dirty="0" err="1" smtClean="0"/>
              <a:t>associate</a:t>
            </a:r>
            <a:r>
              <a:rPr lang="fr-FR" dirty="0" smtClean="0"/>
              <a:t> </a:t>
            </a:r>
            <a:r>
              <a:rPr lang="fr-FR" dirty="0" err="1" smtClean="0"/>
              <a:t>members</a:t>
            </a:r>
            <a:r>
              <a:rPr lang="fr-FR" dirty="0" smtClean="0"/>
              <a:t> in commissions </a:t>
            </a:r>
            <a:r>
              <a:rPr lang="fr-FR" dirty="0" err="1" smtClean="0"/>
              <a:t>from</a:t>
            </a:r>
            <a:r>
              <a:rPr lang="fr-FR" dirty="0" smtClean="0"/>
              <a:t> the new </a:t>
            </a:r>
            <a:r>
              <a:rPr lang="fr-FR" dirty="0" err="1" smtClean="0"/>
              <a:t>members</a:t>
            </a:r>
            <a:endParaRPr lang="fr-FR" dirty="0" smtClean="0"/>
          </a:p>
          <a:p>
            <a:r>
              <a:rPr lang="en-US" dirty="0"/>
              <a:t>Give them a voice in strategic IUPAP </a:t>
            </a:r>
            <a:r>
              <a:rPr lang="en-US" dirty="0" smtClean="0"/>
              <a:t>affairs (like the strategy plan and the transformation of IUPAP) </a:t>
            </a:r>
            <a:r>
              <a:rPr lang="en-US" dirty="0" smtClean="0">
                <a:solidFill>
                  <a:srgbClr val="0000FF"/>
                </a:solidFill>
              </a:rPr>
              <a:t>President</a:t>
            </a:r>
          </a:p>
          <a:p>
            <a:r>
              <a:rPr lang="en-US" dirty="0" smtClean="0"/>
              <a:t>Implement a decadal </a:t>
            </a:r>
            <a:r>
              <a:rPr lang="en-US" dirty="0" err="1" smtClean="0"/>
              <a:t>strate</a:t>
            </a:r>
            <a:r>
              <a:rPr lang="fr-FR" dirty="0" smtClean="0"/>
              <a:t>gy</a:t>
            </a:r>
          </a:p>
          <a:p>
            <a:r>
              <a:rPr lang="en-US" dirty="0" smtClean="0"/>
              <a:t>Outreach and newsletter </a:t>
            </a:r>
            <a:r>
              <a:rPr lang="en-US" dirty="0" err="1" smtClean="0"/>
              <a:t>targetted</a:t>
            </a:r>
            <a:r>
              <a:rPr lang="en-US" dirty="0" smtClean="0"/>
              <a:t> towards new members </a:t>
            </a:r>
            <a:r>
              <a:rPr lang="en-US" dirty="0" smtClean="0">
                <a:solidFill>
                  <a:srgbClr val="3366FF"/>
                </a:solidFill>
              </a:rPr>
              <a:t>FIT</a:t>
            </a:r>
          </a:p>
          <a:p>
            <a:pPr marL="0" indent="0">
              <a:buNone/>
            </a:pPr>
            <a:endParaRPr lang="en-US" dirty="0"/>
          </a:p>
        </p:txBody>
      </p:sp>
    </p:spTree>
    <p:extLst>
      <p:ext uri="{BB962C8B-B14F-4D97-AF65-F5344CB8AC3E}">
        <p14:creationId xmlns:p14="http://schemas.microsoft.com/office/powerpoint/2010/main" val="42117071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solidFill>
                  <a:srgbClr val="FF0000"/>
                </a:solidFill>
              </a:rPr>
              <a:t>Conferences</a:t>
            </a:r>
            <a:endParaRPr lang="en-US" b="1" dirty="0">
              <a:solidFill>
                <a:srgbClr val="FF0000"/>
              </a:solidFill>
            </a:endParaRPr>
          </a:p>
        </p:txBody>
      </p:sp>
      <p:sp>
        <p:nvSpPr>
          <p:cNvPr id="3" name="Espace réservé du contenu 2"/>
          <p:cNvSpPr>
            <a:spLocks noGrp="1"/>
          </p:cNvSpPr>
          <p:nvPr>
            <p:ph idx="1"/>
          </p:nvPr>
        </p:nvSpPr>
        <p:spPr/>
        <p:txBody>
          <a:bodyPr/>
          <a:lstStyle/>
          <a:p>
            <a:r>
              <a:rPr lang="en-US" dirty="0" smtClean="0"/>
              <a:t>Spread sheet being discussed and agreed</a:t>
            </a:r>
          </a:p>
          <a:p>
            <a:r>
              <a:rPr lang="en-US" dirty="0" smtClean="0"/>
              <a:t>Chart for conferences being implemented: Reports are needed </a:t>
            </a:r>
            <a:r>
              <a:rPr lang="en-US" dirty="0" err="1" smtClean="0">
                <a:solidFill>
                  <a:srgbClr val="0000FF"/>
                </a:solidFill>
              </a:rPr>
              <a:t>Rudzani</a:t>
            </a:r>
            <a:r>
              <a:rPr lang="en-US" dirty="0" smtClean="0">
                <a:solidFill>
                  <a:srgbClr val="0000FF"/>
                </a:solidFill>
              </a:rPr>
              <a:t> and Gillian</a:t>
            </a:r>
          </a:p>
          <a:p>
            <a:r>
              <a:rPr lang="en-US" dirty="0" smtClean="0"/>
              <a:t>Use new technology to improve EDI in conferences </a:t>
            </a:r>
            <a:r>
              <a:rPr lang="en-US" dirty="0" smtClean="0">
                <a:solidFill>
                  <a:srgbClr val="3366FF"/>
                </a:solidFill>
              </a:rPr>
              <a:t>Gillian and </a:t>
            </a:r>
            <a:r>
              <a:rPr lang="en-US" dirty="0" err="1" smtClean="0">
                <a:solidFill>
                  <a:srgbClr val="3366FF"/>
                </a:solidFill>
              </a:rPr>
              <a:t>Rudzani</a:t>
            </a:r>
            <a:endParaRPr lang="en-US" dirty="0" smtClean="0">
              <a:solidFill>
                <a:srgbClr val="3366FF"/>
              </a:solidFill>
            </a:endParaRPr>
          </a:p>
          <a:p>
            <a:endParaRPr lang="en-US" dirty="0"/>
          </a:p>
        </p:txBody>
      </p:sp>
    </p:spTree>
    <p:extLst>
      <p:ext uri="{BB962C8B-B14F-4D97-AF65-F5344CB8AC3E}">
        <p14:creationId xmlns:p14="http://schemas.microsoft.com/office/powerpoint/2010/main" val="29196303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1116</TotalTime>
  <Words>788</Words>
  <Application>Microsoft Macintosh PowerPoint</Application>
  <PresentationFormat>Présentation à l'écran (4:3)</PresentationFormat>
  <Paragraphs>74</Paragraphs>
  <Slides>16</Slides>
  <Notes>0</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Thème Office</vt:lpstr>
      <vt:lpstr>C§CC meeting and EC </vt:lpstr>
      <vt:lpstr>WELCOME</vt:lpstr>
      <vt:lpstr>Strategic plan, revised  statutes, Swiss association, conduct of the GA towards a rejuvenated IUPAP</vt:lpstr>
      <vt:lpstr>SLATES</vt:lpstr>
      <vt:lpstr>Past achievements</vt:lpstr>
      <vt:lpstr>Approved</vt:lpstr>
      <vt:lpstr>Dues</vt:lpstr>
      <vt:lpstr>Members</vt:lpstr>
      <vt:lpstr>Conferences</vt:lpstr>
      <vt:lpstr>Gender champion</vt:lpstr>
      <vt:lpstr>Commissions, affiliated commissions, working groups, neutrino panel</vt:lpstr>
      <vt:lpstr>Resolutions (1)</vt:lpstr>
      <vt:lpstr>Resolutions (2)</vt:lpstr>
      <vt:lpstr>Resolutions (3)</vt:lpstr>
      <vt:lpstr>Celebrations and outreach</vt:lpstr>
      <vt:lpstr>THANK YOU</vt:lpstr>
    </vt:vector>
  </TitlesOfParts>
  <Company>CNRS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C§CC meeting and EC</dc:title>
  <dc:creator>Michel SPIRO</dc:creator>
  <cp:lastModifiedBy>Michel SPIRO</cp:lastModifiedBy>
  <cp:revision>46</cp:revision>
  <dcterms:created xsi:type="dcterms:W3CDTF">2020-10-22T07:36:50Z</dcterms:created>
  <dcterms:modified xsi:type="dcterms:W3CDTF">2021-10-23T07:56:03Z</dcterms:modified>
</cp:coreProperties>
</file>