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83" r:id="rId2"/>
    <p:sldId id="268" r:id="rId3"/>
    <p:sldId id="270" r:id="rId4"/>
    <p:sldId id="284" r:id="rId5"/>
    <p:sldId id="278" r:id="rId6"/>
    <p:sldId id="279" r:id="rId7"/>
    <p:sldId id="285" r:id="rId8"/>
    <p:sldId id="286" r:id="rId9"/>
    <p:sldId id="287" r:id="rId10"/>
    <p:sldId id="271" r:id="rId11"/>
    <p:sldId id="272" r:id="rId12"/>
    <p:sldId id="273" r:id="rId13"/>
    <p:sldId id="274" r:id="rId14"/>
    <p:sldId id="275" r:id="rId15"/>
    <p:sldId id="276" r:id="rId16"/>
    <p:sldId id="277" r:id="rId17"/>
    <p:sldId id="289" r:id="rId18"/>
    <p:sldId id="267" r:id="rId19"/>
    <p:sldId id="288" r:id="rId2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3"/>
  </p:normalViewPr>
  <p:slideViewPr>
    <p:cSldViewPr snapToGrid="0" snapToObjects="1">
      <p:cViewPr varScale="1">
        <p:scale>
          <a:sx n="101" d="100"/>
          <a:sy n="101" d="100"/>
        </p:scale>
        <p:origin x="1960"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E5B33B-DEA6-DC46-B38D-308CA7689C0E}" type="datetimeFigureOut">
              <a:rPr lang="fr-FR" smtClean="0"/>
              <a:t>25/01/2022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424196-5ACB-3E43-81C8-7FE27243F579}" type="slidenum">
              <a:rPr lang="fr-FR" smtClean="0"/>
              <a:t>‹N°›</a:t>
            </a:fld>
            <a:endParaRPr lang="fr-FR"/>
          </a:p>
        </p:txBody>
      </p:sp>
    </p:spTree>
    <p:extLst>
      <p:ext uri="{BB962C8B-B14F-4D97-AF65-F5344CB8AC3E}">
        <p14:creationId xmlns:p14="http://schemas.microsoft.com/office/powerpoint/2010/main" val="27251921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et modifiez le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3" name="Line"/>
          <p:cNvSpPr/>
          <p:nvPr/>
        </p:nvSpPr>
        <p:spPr>
          <a:xfrm>
            <a:off x="357188" y="4634508"/>
            <a:ext cx="8437115" cy="0"/>
          </a:xfrm>
          <a:prstGeom prst="line">
            <a:avLst/>
          </a:prstGeom>
          <a:ln w="12700">
            <a:solidFill>
              <a:srgbClr val="444444">
                <a:alpha val="30000"/>
              </a:srgbClr>
            </a:solidFill>
            <a:miter lim="400000"/>
          </a:ln>
        </p:spPr>
        <p:txBody>
          <a:bodyPr lIns="35717" tIns="35717" rIns="35717" bIns="35717" anchor="ctr"/>
          <a:lstStyle/>
          <a:p>
            <a:pPr algn="l" defTabSz="321457">
              <a:defRPr sz="1200">
                <a:solidFill>
                  <a:srgbClr val="000000"/>
                </a:solidFill>
                <a:latin typeface="Helvetica"/>
                <a:ea typeface="Helvetica"/>
                <a:cs typeface="Helvetica"/>
                <a:sym typeface="Helvetica"/>
              </a:defRPr>
            </a:pPr>
            <a:endParaRPr/>
          </a:p>
        </p:txBody>
      </p:sp>
      <p:sp>
        <p:nvSpPr>
          <p:cNvPr id="14" name="Line"/>
          <p:cNvSpPr/>
          <p:nvPr/>
        </p:nvSpPr>
        <p:spPr>
          <a:xfrm>
            <a:off x="357188" y="2875359"/>
            <a:ext cx="8437513" cy="0"/>
          </a:xfrm>
          <a:prstGeom prst="line">
            <a:avLst/>
          </a:prstGeom>
          <a:ln w="12700">
            <a:solidFill>
              <a:srgbClr val="444444">
                <a:alpha val="30000"/>
              </a:srgbClr>
            </a:solidFill>
            <a:miter lim="400000"/>
          </a:ln>
        </p:spPr>
        <p:txBody>
          <a:bodyPr lIns="35717" tIns="35717" rIns="35717" bIns="35717" anchor="ctr"/>
          <a:lstStyle/>
          <a:p>
            <a:pPr algn="l" defTabSz="321457">
              <a:defRPr sz="1200">
                <a:solidFill>
                  <a:srgbClr val="000000"/>
                </a:solidFill>
                <a:latin typeface="Helvetica"/>
                <a:ea typeface="Helvetica"/>
                <a:cs typeface="Helvetica"/>
                <a:sym typeface="Helvetica"/>
              </a:defRPr>
            </a:pPr>
            <a:endParaRPr/>
          </a:p>
        </p:txBody>
      </p:sp>
      <p:sp>
        <p:nvSpPr>
          <p:cNvPr id="15" name="Line"/>
          <p:cNvSpPr/>
          <p:nvPr/>
        </p:nvSpPr>
        <p:spPr>
          <a:xfrm flipV="1">
            <a:off x="5620994" y="3182523"/>
            <a:ext cx="1" cy="1155065"/>
          </a:xfrm>
          <a:prstGeom prst="line">
            <a:avLst/>
          </a:prstGeom>
          <a:ln w="12700">
            <a:solidFill>
              <a:srgbClr val="444444">
                <a:alpha val="30000"/>
              </a:srgbClr>
            </a:solidFill>
            <a:miter lim="400000"/>
          </a:ln>
        </p:spPr>
        <p:txBody>
          <a:bodyPr lIns="35717" tIns="35717" rIns="35717" bIns="35717" anchor="ctr"/>
          <a:lstStyle/>
          <a:p>
            <a:pPr algn="l" defTabSz="321457">
              <a:defRPr sz="1200">
                <a:solidFill>
                  <a:srgbClr val="000000"/>
                </a:solidFill>
                <a:latin typeface="Helvetica"/>
                <a:ea typeface="Helvetica"/>
                <a:cs typeface="Helvetica"/>
                <a:sym typeface="Helvetica"/>
              </a:defRPr>
            </a:pPr>
            <a:endParaRPr/>
          </a:p>
        </p:txBody>
      </p:sp>
      <p:sp>
        <p:nvSpPr>
          <p:cNvPr id="16" name="Lorem Ipsum Dolor"/>
          <p:cNvSpPr txBox="1">
            <a:spLocks noGrp="1"/>
          </p:cNvSpPr>
          <p:nvPr>
            <p:ph type="body" sz="quarter" idx="13"/>
          </p:nvPr>
        </p:nvSpPr>
        <p:spPr>
          <a:xfrm>
            <a:off x="357187" y="2464594"/>
            <a:ext cx="5063133" cy="375744"/>
          </a:xfrm>
          <a:prstGeom prst="rect">
            <a:avLst/>
          </a:prstGeom>
        </p:spPr>
        <p:txBody>
          <a:bodyPr>
            <a:spAutoFit/>
          </a:bodyPr>
          <a:lstStyle>
            <a:lvl1pPr marL="0" indent="0">
              <a:lnSpc>
                <a:spcPct val="110000"/>
              </a:lnSpc>
              <a:spcBef>
                <a:spcPts val="0"/>
              </a:spcBef>
              <a:buClrTx/>
              <a:buSzTx/>
              <a:buFontTx/>
              <a:buNone/>
              <a:defRPr sz="1700" i="1"/>
            </a:lvl1pPr>
          </a:lstStyle>
          <a:p>
            <a:r>
              <a:t>Lorem Ipsum Dolor</a:t>
            </a:r>
          </a:p>
        </p:txBody>
      </p:sp>
      <p:sp>
        <p:nvSpPr>
          <p:cNvPr id="17" name="Title Text"/>
          <p:cNvSpPr txBox="1">
            <a:spLocks noGrp="1"/>
          </p:cNvSpPr>
          <p:nvPr>
            <p:ph type="title"/>
          </p:nvPr>
        </p:nvSpPr>
        <p:spPr>
          <a:xfrm>
            <a:off x="357187" y="2911078"/>
            <a:ext cx="5063133" cy="1696641"/>
          </a:xfrm>
          <a:prstGeom prst="rect">
            <a:avLst/>
          </a:prstGeom>
        </p:spPr>
        <p:txBody>
          <a:bodyPr/>
          <a:lstStyle>
            <a:lvl1pPr algn="l"/>
          </a:lstStyle>
          <a:p>
            <a:r>
              <a:t>Title Text</a:t>
            </a:r>
          </a:p>
        </p:txBody>
      </p:sp>
      <p:sp>
        <p:nvSpPr>
          <p:cNvPr id="18" name="Body Level One…"/>
          <p:cNvSpPr txBox="1">
            <a:spLocks noGrp="1"/>
          </p:cNvSpPr>
          <p:nvPr>
            <p:ph type="body" sz="quarter" idx="1"/>
          </p:nvPr>
        </p:nvSpPr>
        <p:spPr>
          <a:xfrm>
            <a:off x="5822156" y="2911078"/>
            <a:ext cx="2982516" cy="1696641"/>
          </a:xfrm>
          <a:prstGeom prst="rect">
            <a:avLst/>
          </a:prstGeom>
        </p:spPr>
        <p:txBody>
          <a:bodyPr/>
          <a:lstStyle>
            <a:lvl1pPr marL="0" indent="0">
              <a:spcBef>
                <a:spcPts val="0"/>
              </a:spcBef>
              <a:buClrTx/>
              <a:buSzTx/>
              <a:buFontTx/>
              <a:buNone/>
              <a:defRPr sz="2100">
                <a:solidFill>
                  <a:srgbClr val="0061FE"/>
                </a:solidFill>
              </a:defRPr>
            </a:lvl1pPr>
            <a:lvl2pPr marL="0" indent="0">
              <a:spcBef>
                <a:spcPts val="0"/>
              </a:spcBef>
              <a:buClrTx/>
              <a:buSzTx/>
              <a:buFontTx/>
              <a:buNone/>
              <a:defRPr sz="2100">
                <a:solidFill>
                  <a:srgbClr val="0061FE"/>
                </a:solidFill>
              </a:defRPr>
            </a:lvl2pPr>
            <a:lvl3pPr marL="0" indent="0">
              <a:spcBef>
                <a:spcPts val="0"/>
              </a:spcBef>
              <a:buClrTx/>
              <a:buSzTx/>
              <a:buFontTx/>
              <a:buNone/>
              <a:defRPr sz="2100">
                <a:solidFill>
                  <a:srgbClr val="0061FE"/>
                </a:solidFill>
              </a:defRPr>
            </a:lvl3pPr>
            <a:lvl4pPr marL="0" indent="0">
              <a:spcBef>
                <a:spcPts val="0"/>
              </a:spcBef>
              <a:buClrTx/>
              <a:buSzTx/>
              <a:buFontTx/>
              <a:buNone/>
              <a:defRPr sz="2100">
                <a:solidFill>
                  <a:srgbClr val="0061FE"/>
                </a:solidFill>
              </a:defRPr>
            </a:lvl4pPr>
            <a:lvl5pPr marL="0" indent="0">
              <a:spcBef>
                <a:spcPts val="0"/>
              </a:spcBef>
              <a:buClrTx/>
              <a:buSzTx/>
              <a:buFontTx/>
              <a:buNone/>
              <a:defRPr sz="2100">
                <a:solidFill>
                  <a:srgbClr val="0061FE"/>
                </a:solidFill>
              </a:defRPr>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241501187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273535674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189022754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e la date 2"/>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et modifiez le titre</a:t>
            </a:r>
            <a:endParaRPr lang="en-GB"/>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9C403-C556-964C-A7AC-54D59F2F23FB}" type="datetimeFigureOut">
              <a:rPr lang="fr-FR" smtClean="0"/>
              <a:pPr/>
              <a:t>25/01/2022</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78F26E-7DA9-654F-8F07-0512D6DA01FD}"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e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image" Target="../media/image26.JPG"/><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jpeg"/><Relationship Id="rId9"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tif"/><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0A02964D-96D0-9440-816E-A13E2043AD5C}"/>
              </a:ext>
            </a:extLst>
          </p:cNvPr>
          <p:cNvPicPr>
            <a:picLocks noChangeAspect="1"/>
          </p:cNvPicPr>
          <p:nvPr/>
        </p:nvPicPr>
        <p:blipFill>
          <a:blip r:embed="rId2"/>
          <a:stretch>
            <a:fillRect/>
          </a:stretch>
        </p:blipFill>
        <p:spPr>
          <a:xfrm>
            <a:off x="0" y="0"/>
            <a:ext cx="9144000" cy="4813300"/>
          </a:xfrm>
          <a:prstGeom prst="rect">
            <a:avLst/>
          </a:prstGeom>
        </p:spPr>
      </p:pic>
      <p:sp>
        <p:nvSpPr>
          <p:cNvPr id="5" name="Titre 4">
            <a:extLst>
              <a:ext uri="{FF2B5EF4-FFF2-40B4-BE49-F238E27FC236}">
                <a16:creationId xmlns:a16="http://schemas.microsoft.com/office/drawing/2014/main" id="{73646808-C3C2-7641-A932-CB7DECCF0583}"/>
              </a:ext>
            </a:extLst>
          </p:cNvPr>
          <p:cNvSpPr>
            <a:spLocks noGrp="1"/>
          </p:cNvSpPr>
          <p:nvPr>
            <p:ph type="ctrTitle"/>
          </p:nvPr>
        </p:nvSpPr>
        <p:spPr/>
        <p:txBody>
          <a:bodyPr/>
          <a:lstStyle/>
          <a:p>
            <a:endParaRPr lang="fr-FR" dirty="0"/>
          </a:p>
        </p:txBody>
      </p:sp>
      <p:sp>
        <p:nvSpPr>
          <p:cNvPr id="7" name="Sous-titre 6">
            <a:extLst>
              <a:ext uri="{FF2B5EF4-FFF2-40B4-BE49-F238E27FC236}">
                <a16:creationId xmlns:a16="http://schemas.microsoft.com/office/drawing/2014/main" id="{EBE43D5D-D05B-3B4A-BDBF-D28184F9C440}"/>
              </a:ext>
            </a:extLst>
          </p:cNvPr>
          <p:cNvSpPr>
            <a:spLocks noGrp="1"/>
          </p:cNvSpPr>
          <p:nvPr>
            <p:ph type="subTitle" idx="1"/>
          </p:nvPr>
        </p:nvSpPr>
        <p:spPr>
          <a:xfrm>
            <a:off x="1371600" y="4826000"/>
            <a:ext cx="6400800" cy="1752600"/>
          </a:xfrm>
        </p:spPr>
        <p:txBody>
          <a:bodyPr/>
          <a:lstStyle/>
          <a:p>
            <a:r>
              <a:rPr lang="fr-FR" dirty="0" err="1"/>
              <a:t>Regional</a:t>
            </a:r>
            <a:r>
              <a:rPr lang="fr-FR" dirty="0"/>
              <a:t> e-</a:t>
            </a:r>
            <a:r>
              <a:rPr lang="fr-FR" dirty="0" err="1"/>
              <a:t>conference</a:t>
            </a:r>
            <a:endParaRPr lang="fr-FR" dirty="0"/>
          </a:p>
          <a:p>
            <a:r>
              <a:rPr lang="fr-FR" dirty="0"/>
              <a:t>Pakistan</a:t>
            </a:r>
          </a:p>
          <a:p>
            <a:r>
              <a:rPr lang="fr-FR" dirty="0" err="1"/>
              <a:t>January</a:t>
            </a:r>
            <a:r>
              <a:rPr lang="fr-FR" dirty="0"/>
              <a:t> 18th, 2022</a:t>
            </a:r>
          </a:p>
        </p:txBody>
      </p:sp>
    </p:spTree>
    <p:extLst>
      <p:ext uri="{BB962C8B-B14F-4D97-AF65-F5344CB8AC3E}">
        <p14:creationId xmlns:p14="http://schemas.microsoft.com/office/powerpoint/2010/main" val="315147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Commissions</a:t>
            </a:r>
          </a:p>
        </p:txBody>
      </p:sp>
      <p:sp>
        <p:nvSpPr>
          <p:cNvPr id="3" name="Rectangle 2"/>
          <p:cNvSpPr/>
          <p:nvPr/>
        </p:nvSpPr>
        <p:spPr>
          <a:xfrm>
            <a:off x="357187" y="1994428"/>
            <a:ext cx="3716681" cy="2557910"/>
          </a:xfrm>
          <a:prstGeom prst="rect">
            <a:avLst/>
          </a:prstGeom>
        </p:spPr>
        <p:txBody>
          <a:bodyPr wrap="square" lIns="64291" tIns="32146" rIns="64291" bIns="32146">
            <a:spAutoFit/>
          </a:bodyPr>
          <a:lstStyle/>
          <a:p>
            <a:pPr marL="241093" indent="-241093">
              <a:buFont typeface="Arial" panose="020B0604020202020204" pitchFamily="34" charset="0"/>
              <a:buChar char="•"/>
            </a:pPr>
            <a:r>
              <a:rPr lang="en-US" dirty="0">
                <a:latin typeface="Helvetica-Light"/>
              </a:rPr>
              <a:t>The first scientific commission, on Units, was established in 1931 at the third General Assembly.</a:t>
            </a:r>
          </a:p>
          <a:p>
            <a:pPr marL="241093" indent="-241093">
              <a:buFont typeface="Arial" panose="020B0604020202020204" pitchFamily="34" charset="0"/>
              <a:buChar char="•"/>
            </a:pPr>
            <a:r>
              <a:rPr lang="en-US" dirty="0">
                <a:latin typeface="Helvetica-Light"/>
              </a:rPr>
              <a:t>Currently there are 18 Commissions.</a:t>
            </a:r>
          </a:p>
          <a:p>
            <a:pPr marL="241093" indent="-241093">
              <a:buFont typeface="Arial" panose="020B0604020202020204" pitchFamily="34" charset="0"/>
              <a:buChar char="•"/>
            </a:pPr>
            <a:r>
              <a:rPr lang="en-US" dirty="0">
                <a:latin typeface="Helvetica-Light"/>
              </a:rPr>
              <a:t>Organize the major International conferences in their field; and award Young Scientist Prizes</a:t>
            </a:r>
          </a:p>
        </p:txBody>
      </p:sp>
      <p:sp>
        <p:nvSpPr>
          <p:cNvPr id="4" name="Rectangle 3"/>
          <p:cNvSpPr/>
          <p:nvPr/>
        </p:nvSpPr>
        <p:spPr>
          <a:xfrm>
            <a:off x="4517940" y="1330045"/>
            <a:ext cx="4268872" cy="5527954"/>
          </a:xfrm>
          <a:prstGeom prst="rect">
            <a:avLst/>
          </a:prstGeom>
        </p:spPr>
        <p:txBody>
          <a:bodyPr wrap="square" lIns="64291" tIns="32146" rIns="64291" bIns="32146">
            <a:spAutoFit/>
          </a:bodyPr>
          <a:lstStyle/>
          <a:p>
            <a:pPr algn="l"/>
            <a:endParaRPr lang="en-US" sz="1300" dirty="0">
              <a:latin typeface="Helvetica-Light"/>
            </a:endParaRPr>
          </a:p>
          <a:p>
            <a:pPr algn="l"/>
            <a:r>
              <a:rPr lang="en-US" sz="1300" dirty="0">
                <a:latin typeface="Helvetica-Light"/>
              </a:rPr>
              <a:t>• </a:t>
            </a:r>
            <a:r>
              <a:rPr lang="en-US" dirty="0">
                <a:latin typeface="Helvetica-Light"/>
              </a:rPr>
              <a:t>Symbols, Units, </a:t>
            </a:r>
            <a:r>
              <a:rPr lang="en-US" dirty="0" err="1">
                <a:latin typeface="Helvetica-Light"/>
              </a:rPr>
              <a:t>etc</a:t>
            </a:r>
            <a:r>
              <a:rPr lang="en-US" dirty="0">
                <a:latin typeface="Helvetica-Light"/>
              </a:rPr>
              <a:t> (C2)</a:t>
            </a:r>
          </a:p>
          <a:p>
            <a:pPr algn="l"/>
            <a:r>
              <a:rPr lang="en-US" sz="1300" dirty="0">
                <a:latin typeface="Helvetica-Light"/>
              </a:rPr>
              <a:t>• </a:t>
            </a:r>
            <a:r>
              <a:rPr lang="en-US" dirty="0">
                <a:latin typeface="Helvetica-Light"/>
              </a:rPr>
              <a:t>Statistical Mechanics (C3)</a:t>
            </a:r>
          </a:p>
          <a:p>
            <a:pPr algn="l"/>
            <a:r>
              <a:rPr lang="en-US" sz="1300" dirty="0">
                <a:latin typeface="Helvetica-Light"/>
              </a:rPr>
              <a:t>• </a:t>
            </a:r>
            <a:r>
              <a:rPr lang="en-US" dirty="0" err="1">
                <a:latin typeface="Helvetica-Light"/>
              </a:rPr>
              <a:t>Astroparticle</a:t>
            </a:r>
            <a:r>
              <a:rPr lang="en-US" dirty="0">
                <a:latin typeface="Helvetica-Light"/>
              </a:rPr>
              <a:t> Physics (C4) New name</a:t>
            </a:r>
          </a:p>
          <a:p>
            <a:pPr algn="l"/>
            <a:r>
              <a:rPr lang="en-US" sz="1300" dirty="0">
                <a:latin typeface="Helvetica-Light"/>
              </a:rPr>
              <a:t>• </a:t>
            </a:r>
            <a:r>
              <a:rPr lang="en-US" dirty="0">
                <a:latin typeface="Helvetica-Light"/>
              </a:rPr>
              <a:t>Low Temperature Physics (C5)</a:t>
            </a:r>
          </a:p>
          <a:p>
            <a:pPr algn="l"/>
            <a:r>
              <a:rPr lang="en-US" sz="1300" dirty="0">
                <a:latin typeface="Helvetica-Light"/>
              </a:rPr>
              <a:t>• </a:t>
            </a:r>
            <a:r>
              <a:rPr lang="en-US" dirty="0">
                <a:latin typeface="Helvetica-Light"/>
              </a:rPr>
              <a:t>Biological Physics (C6)</a:t>
            </a:r>
          </a:p>
          <a:p>
            <a:pPr algn="l"/>
            <a:r>
              <a:rPr lang="en-US" sz="1300" dirty="0">
                <a:latin typeface="Helvetica-Light"/>
              </a:rPr>
              <a:t>• </a:t>
            </a:r>
            <a:r>
              <a:rPr lang="en-US" dirty="0">
                <a:latin typeface="Helvetica-Light"/>
              </a:rPr>
              <a:t>Semiconductors (C8)</a:t>
            </a:r>
          </a:p>
          <a:p>
            <a:pPr algn="l"/>
            <a:r>
              <a:rPr lang="en-US" sz="1300" dirty="0">
                <a:latin typeface="Helvetica-Light"/>
              </a:rPr>
              <a:t>• </a:t>
            </a:r>
            <a:r>
              <a:rPr lang="en-US" dirty="0">
                <a:latin typeface="Helvetica-Light"/>
              </a:rPr>
              <a:t>Magnetism (C9)</a:t>
            </a:r>
          </a:p>
          <a:p>
            <a:pPr algn="l"/>
            <a:r>
              <a:rPr lang="en-US" sz="1300" dirty="0">
                <a:latin typeface="Helvetica-Light"/>
              </a:rPr>
              <a:t>• </a:t>
            </a:r>
            <a:r>
              <a:rPr lang="en-US" dirty="0">
                <a:latin typeface="Helvetica-Light"/>
              </a:rPr>
              <a:t>Condensed Matter (C10)</a:t>
            </a:r>
          </a:p>
          <a:p>
            <a:pPr algn="l"/>
            <a:r>
              <a:rPr lang="en-US" sz="1300" dirty="0">
                <a:latin typeface="Helvetica-Light"/>
              </a:rPr>
              <a:t>• </a:t>
            </a:r>
            <a:r>
              <a:rPr lang="en-US" dirty="0">
                <a:latin typeface="Helvetica-Light"/>
              </a:rPr>
              <a:t>Particles and Fields (C11)</a:t>
            </a:r>
          </a:p>
          <a:p>
            <a:pPr algn="l"/>
            <a:r>
              <a:rPr lang="en-US" sz="1300" dirty="0">
                <a:latin typeface="Helvetica-Light"/>
              </a:rPr>
              <a:t>• </a:t>
            </a:r>
            <a:r>
              <a:rPr lang="en-US" dirty="0">
                <a:latin typeface="Helvetica-Light"/>
              </a:rPr>
              <a:t>Nuclear Physics (C12)</a:t>
            </a:r>
          </a:p>
          <a:p>
            <a:pPr algn="l"/>
            <a:r>
              <a:rPr lang="en-US" sz="1300" dirty="0">
                <a:latin typeface="Helvetica-Light"/>
              </a:rPr>
              <a:t>• </a:t>
            </a:r>
            <a:r>
              <a:rPr lang="en-US" dirty="0">
                <a:latin typeface="Helvetica-Light"/>
              </a:rPr>
              <a:t>Physics for Development (C13)</a:t>
            </a:r>
          </a:p>
          <a:p>
            <a:pPr algn="l"/>
            <a:r>
              <a:rPr lang="en-US" sz="1300" dirty="0">
                <a:latin typeface="Helvetica-Light"/>
              </a:rPr>
              <a:t>• </a:t>
            </a:r>
            <a:r>
              <a:rPr lang="en-US" dirty="0">
                <a:latin typeface="Helvetica-Light"/>
              </a:rPr>
              <a:t>Physics Education (C14)</a:t>
            </a:r>
          </a:p>
          <a:p>
            <a:pPr algn="l"/>
            <a:r>
              <a:rPr lang="en-US" sz="1300" dirty="0">
                <a:latin typeface="Helvetica-Light"/>
              </a:rPr>
              <a:t>• </a:t>
            </a:r>
            <a:r>
              <a:rPr lang="en-US" dirty="0">
                <a:latin typeface="Helvetica-Light"/>
              </a:rPr>
              <a:t>Atomic Molecular and Optical Physics (C15)</a:t>
            </a:r>
          </a:p>
          <a:p>
            <a:pPr algn="l"/>
            <a:r>
              <a:rPr lang="en-US" sz="1300" dirty="0">
                <a:latin typeface="Helvetica-Light"/>
              </a:rPr>
              <a:t>• </a:t>
            </a:r>
            <a:r>
              <a:rPr lang="en-US" dirty="0">
                <a:latin typeface="Helvetica-Light"/>
              </a:rPr>
              <a:t>Plasma Physics (C16)</a:t>
            </a:r>
          </a:p>
          <a:p>
            <a:pPr algn="l"/>
            <a:r>
              <a:rPr lang="en-US" sz="1300" dirty="0">
                <a:latin typeface="Helvetica-Light"/>
              </a:rPr>
              <a:t>• </a:t>
            </a:r>
            <a:r>
              <a:rPr lang="en-US" dirty="0">
                <a:latin typeface="Helvetica-Light"/>
              </a:rPr>
              <a:t>Laser Physics and Photonics (C17)</a:t>
            </a:r>
          </a:p>
          <a:p>
            <a:pPr algn="l"/>
            <a:r>
              <a:rPr lang="en-US" sz="1300" dirty="0">
                <a:latin typeface="Helvetica-Light"/>
              </a:rPr>
              <a:t>• </a:t>
            </a:r>
            <a:r>
              <a:rPr lang="en-US" dirty="0">
                <a:latin typeface="Helvetica-Light"/>
              </a:rPr>
              <a:t>Mathematical Physics (C18)</a:t>
            </a:r>
          </a:p>
          <a:p>
            <a:pPr algn="l"/>
            <a:r>
              <a:rPr lang="en-US" sz="1300" dirty="0">
                <a:latin typeface="Helvetica-Light"/>
              </a:rPr>
              <a:t>• </a:t>
            </a:r>
            <a:r>
              <a:rPr lang="en-US" dirty="0">
                <a:latin typeface="Helvetica-Light"/>
              </a:rPr>
              <a:t>Astrophysics (C19)</a:t>
            </a:r>
          </a:p>
          <a:p>
            <a:pPr algn="l"/>
            <a:r>
              <a:rPr lang="en-US" sz="1300" dirty="0">
                <a:latin typeface="Helvetica-Light"/>
              </a:rPr>
              <a:t>• </a:t>
            </a:r>
            <a:r>
              <a:rPr lang="en-US" dirty="0">
                <a:latin typeface="Helvetica-Light"/>
              </a:rPr>
              <a:t>Computational Physics (C20)</a:t>
            </a:r>
            <a:endParaRPr lang="en-US" dirty="0"/>
          </a:p>
        </p:txBody>
      </p:sp>
      <p:pic>
        <p:nvPicPr>
          <p:cNvPr id="2050" name="Picture 2" descr="http://iupap.org/wp-content/uploads/2013/04/P1050322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88" y="4711449"/>
            <a:ext cx="3961885" cy="182208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06036310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Affiliated commissions</a:t>
            </a:r>
          </a:p>
        </p:txBody>
      </p:sp>
      <p:sp>
        <p:nvSpPr>
          <p:cNvPr id="3" name="Rectangle 2"/>
          <p:cNvSpPr/>
          <p:nvPr/>
        </p:nvSpPr>
        <p:spPr>
          <a:xfrm>
            <a:off x="357187" y="1994427"/>
            <a:ext cx="3716681" cy="2834909"/>
          </a:xfrm>
          <a:prstGeom prst="rect">
            <a:avLst/>
          </a:prstGeom>
        </p:spPr>
        <p:txBody>
          <a:bodyPr wrap="square" lIns="64291" tIns="32146" rIns="64291" bIns="32146">
            <a:spAutoFit/>
          </a:bodyPr>
          <a:lstStyle/>
          <a:p>
            <a:pPr algn="l"/>
            <a:endParaRPr lang="en-US" dirty="0">
              <a:latin typeface="Helvetica-Light"/>
            </a:endParaRPr>
          </a:p>
          <a:p>
            <a:pPr marL="241093" indent="-241093">
              <a:buFont typeface="Arial" panose="020B0604020202020204" pitchFamily="34" charset="0"/>
              <a:buChar char="•"/>
            </a:pPr>
            <a:r>
              <a:rPr lang="en-US" dirty="0">
                <a:latin typeface="Helvetica-Light"/>
              </a:rPr>
              <a:t>International committees or organizations of physicists, with their own administrative structure,  who wish to join IUPAP commissions </a:t>
            </a:r>
          </a:p>
          <a:p>
            <a:pPr marL="241093" indent="-241093">
              <a:buFont typeface="Arial" panose="020B0604020202020204" pitchFamily="34" charset="0"/>
              <a:buChar char="•"/>
            </a:pPr>
            <a:r>
              <a:rPr lang="en-US" dirty="0">
                <a:latin typeface="Helvetica-Light"/>
              </a:rPr>
              <a:t>Currently there are 4 +2 affiliated commissions</a:t>
            </a:r>
          </a:p>
          <a:p>
            <a:pPr marL="241093" indent="-241093">
              <a:buFont typeface="Arial" panose="020B0604020202020204" pitchFamily="34" charset="0"/>
              <a:buChar char="•"/>
            </a:pPr>
            <a:r>
              <a:rPr lang="en-US" dirty="0">
                <a:latin typeface="Helvetica-Light"/>
              </a:rPr>
              <a:t>Participate in IUPAP activities, endorse IUPAP principles</a:t>
            </a:r>
          </a:p>
        </p:txBody>
      </p:sp>
      <p:sp>
        <p:nvSpPr>
          <p:cNvPr id="4" name="Rectangle 3"/>
          <p:cNvSpPr/>
          <p:nvPr/>
        </p:nvSpPr>
        <p:spPr>
          <a:xfrm>
            <a:off x="4319073" y="947748"/>
            <a:ext cx="4711956" cy="3311963"/>
          </a:xfrm>
          <a:prstGeom prst="rect">
            <a:avLst/>
          </a:prstGeom>
        </p:spPr>
        <p:txBody>
          <a:bodyPr wrap="square" lIns="64291" tIns="32146" rIns="64291" bIns="32146">
            <a:spAutoFit/>
          </a:bodyPr>
          <a:lstStyle/>
          <a:p>
            <a:pPr algn="l"/>
            <a:endParaRPr lang="en-US" sz="1300" dirty="0">
              <a:latin typeface="Helvetica-Light"/>
            </a:endParaRPr>
          </a:p>
          <a:p>
            <a:pPr algn="l"/>
            <a:r>
              <a:rPr lang="en-US" sz="1300" b="1" dirty="0">
                <a:solidFill>
                  <a:srgbClr val="0000FF"/>
                </a:solidFill>
                <a:latin typeface="Helvetica-Light"/>
              </a:rPr>
              <a:t>• </a:t>
            </a:r>
            <a:r>
              <a:rPr lang="en-US" b="1" dirty="0">
                <a:solidFill>
                  <a:srgbClr val="0000FF"/>
                </a:solidFill>
                <a:latin typeface="Helvetica-Light"/>
              </a:rPr>
              <a:t>International Commission for Optics (AC1)</a:t>
            </a:r>
          </a:p>
          <a:p>
            <a:pPr algn="l"/>
            <a:r>
              <a:rPr lang="en-US" sz="1300" b="1" dirty="0">
                <a:solidFill>
                  <a:srgbClr val="0000FF"/>
                </a:solidFill>
                <a:latin typeface="Helvetica-Light"/>
              </a:rPr>
              <a:t>• </a:t>
            </a:r>
            <a:r>
              <a:rPr lang="en-US" b="1" dirty="0">
                <a:solidFill>
                  <a:srgbClr val="0000FF"/>
                </a:solidFill>
                <a:latin typeface="Helvetica-Light"/>
              </a:rPr>
              <a:t>International Commission on General Relativity and Gravitation (AC2)</a:t>
            </a:r>
          </a:p>
          <a:p>
            <a:pPr algn="l"/>
            <a:r>
              <a:rPr lang="en-US" sz="1300" b="1" dirty="0">
                <a:solidFill>
                  <a:srgbClr val="0000FF"/>
                </a:solidFill>
                <a:latin typeface="Helvetica-Light"/>
              </a:rPr>
              <a:t>• </a:t>
            </a:r>
            <a:r>
              <a:rPr lang="en-US" b="1" dirty="0">
                <a:solidFill>
                  <a:srgbClr val="0000FF"/>
                </a:solidFill>
                <a:latin typeface="Helvetica-Light"/>
              </a:rPr>
              <a:t>International Commission on Acoustics (AC3)</a:t>
            </a:r>
          </a:p>
          <a:p>
            <a:pPr algn="l"/>
            <a:r>
              <a:rPr lang="en-US" sz="1300" b="1" dirty="0">
                <a:solidFill>
                  <a:srgbClr val="0000FF"/>
                </a:solidFill>
                <a:latin typeface="Helvetica-Light"/>
              </a:rPr>
              <a:t>• </a:t>
            </a:r>
            <a:r>
              <a:rPr lang="en-US" b="1" dirty="0">
                <a:solidFill>
                  <a:srgbClr val="0000FF"/>
                </a:solidFill>
                <a:latin typeface="Helvetica-Light"/>
              </a:rPr>
              <a:t>International Commission on Medical Physics (AC4)</a:t>
            </a:r>
          </a:p>
          <a:p>
            <a:r>
              <a:rPr lang="en-US" sz="1200" b="1" dirty="0">
                <a:solidFill>
                  <a:srgbClr val="0000FF"/>
                </a:solidFill>
                <a:latin typeface="Helvetica-Light"/>
              </a:rPr>
              <a:t>•</a:t>
            </a:r>
            <a:r>
              <a:rPr lang="en-US" b="1" dirty="0">
                <a:solidFill>
                  <a:srgbClr val="0000FF"/>
                </a:solidFill>
                <a:latin typeface="Helvetica-Light"/>
              </a:rPr>
              <a:t> International Association of Physics Students (AC5 New)</a:t>
            </a:r>
          </a:p>
          <a:p>
            <a:r>
              <a:rPr lang="en-US" sz="1200" b="1" dirty="0">
                <a:solidFill>
                  <a:srgbClr val="0000FF"/>
                </a:solidFill>
                <a:latin typeface="Helvetica-Light"/>
              </a:rPr>
              <a:t>•</a:t>
            </a:r>
            <a:r>
              <a:rPr lang="en-US" b="1" dirty="0">
                <a:solidFill>
                  <a:srgbClr val="0000FF"/>
                </a:solidFill>
                <a:latin typeface="Helvetica-Light"/>
              </a:rPr>
              <a:t> Affiliated Commission on the History and Philosophy of Physics (AC6 New)</a:t>
            </a:r>
          </a:p>
        </p:txBody>
      </p:sp>
      <p:pic>
        <p:nvPicPr>
          <p:cNvPr id="2050" name="Picture 2" descr="http://iupap.org/wp-content/uploads/2013/04/P1050322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88" y="4891138"/>
            <a:ext cx="3961885" cy="1822084"/>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Image 4"/>
          <p:cNvPicPr>
            <a:picLocks noChangeAspect="1"/>
          </p:cNvPicPr>
          <p:nvPr/>
        </p:nvPicPr>
        <p:blipFill>
          <a:blip r:embed="rId3"/>
          <a:stretch>
            <a:fillRect/>
          </a:stretch>
        </p:blipFill>
        <p:spPr>
          <a:xfrm>
            <a:off x="4572000" y="4267200"/>
            <a:ext cx="3803650" cy="2590800"/>
          </a:xfrm>
          <a:prstGeom prst="rect">
            <a:avLst/>
          </a:prstGeom>
        </p:spPr>
      </p:pic>
    </p:spTree>
    <p:extLst>
      <p:ext uri="{BB962C8B-B14F-4D97-AF65-F5344CB8AC3E}">
        <p14:creationId xmlns:p14="http://schemas.microsoft.com/office/powerpoint/2010/main" val="233796878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88" y="562570"/>
            <a:ext cx="3912595" cy="857250"/>
          </a:xfrm>
        </p:spPr>
        <p:txBody>
          <a:bodyPr>
            <a:normAutofit fontScale="90000"/>
          </a:bodyPr>
          <a:lstStyle/>
          <a:p>
            <a:r>
              <a:rPr lang="en-US" b="1" dirty="0"/>
              <a:t>Working Groups</a:t>
            </a:r>
          </a:p>
        </p:txBody>
      </p:sp>
      <p:sp>
        <p:nvSpPr>
          <p:cNvPr id="3" name="Rectangle 2"/>
          <p:cNvSpPr/>
          <p:nvPr/>
        </p:nvSpPr>
        <p:spPr>
          <a:xfrm>
            <a:off x="122795" y="1670794"/>
            <a:ext cx="6793127" cy="4219903"/>
          </a:xfrm>
          <a:prstGeom prst="rect">
            <a:avLst/>
          </a:prstGeom>
        </p:spPr>
        <p:txBody>
          <a:bodyPr wrap="square" lIns="64291" tIns="32146" rIns="64291" bIns="32146">
            <a:spAutoFit/>
          </a:bodyPr>
          <a:lstStyle/>
          <a:p>
            <a:pPr algn="l"/>
            <a:r>
              <a:rPr lang="en-US" b="1" dirty="0">
                <a:solidFill>
                  <a:schemeClr val="accent1">
                    <a:lumMod val="50000"/>
                  </a:schemeClr>
                </a:solidFill>
                <a:latin typeface="Times-Roman"/>
              </a:rPr>
              <a:t>WG1: International Committee for Future Accelerators (ICFA)</a:t>
            </a:r>
          </a:p>
          <a:p>
            <a:pPr algn="l"/>
            <a:r>
              <a:rPr lang="en-US" b="1" dirty="0">
                <a:solidFill>
                  <a:schemeClr val="accent1">
                    <a:lumMod val="50000"/>
                  </a:schemeClr>
                </a:solidFill>
                <a:latin typeface="Times-Roman"/>
              </a:rPr>
              <a:t>WG2: Communication in Physics</a:t>
            </a:r>
          </a:p>
          <a:p>
            <a:pPr algn="l"/>
            <a:r>
              <a:rPr lang="en-US" b="1" dirty="0">
                <a:solidFill>
                  <a:schemeClr val="accent1">
                    <a:lumMod val="50000"/>
                  </a:schemeClr>
                </a:solidFill>
                <a:latin typeface="Times-Roman"/>
              </a:rPr>
              <a:t>WG5: Women in Physics</a:t>
            </a:r>
          </a:p>
          <a:p>
            <a:pPr algn="l"/>
            <a:r>
              <a:rPr lang="en-US" b="1" dirty="0">
                <a:solidFill>
                  <a:schemeClr val="accent1">
                    <a:lumMod val="50000"/>
                  </a:schemeClr>
                </a:solidFill>
                <a:latin typeface="Times-Roman"/>
              </a:rPr>
              <a:t>WG7: International Committee on Ultrahigh Intensity Lasers (ICUIL)</a:t>
            </a:r>
          </a:p>
          <a:p>
            <a:pPr algn="l"/>
            <a:r>
              <a:rPr lang="en-US" b="1" dirty="0">
                <a:solidFill>
                  <a:schemeClr val="accent1">
                    <a:lumMod val="50000"/>
                  </a:schemeClr>
                </a:solidFill>
                <a:latin typeface="Times-Roman"/>
              </a:rPr>
              <a:t>WG9: International Cooperation in Nuclear Physics (ICNP)</a:t>
            </a:r>
          </a:p>
          <a:p>
            <a:pPr algn="l"/>
            <a:r>
              <a:rPr lang="en-US" b="1" dirty="0">
                <a:solidFill>
                  <a:schemeClr val="accent1">
                    <a:lumMod val="50000"/>
                  </a:schemeClr>
                </a:solidFill>
                <a:latin typeface="Times-Roman"/>
              </a:rPr>
              <a:t>WG10: </a:t>
            </a:r>
            <a:r>
              <a:rPr lang="en-US" b="1" dirty="0" err="1">
                <a:solidFill>
                  <a:schemeClr val="accent1">
                    <a:lumMod val="50000"/>
                  </a:schemeClr>
                </a:solidFill>
                <a:latin typeface="Times-Roman"/>
              </a:rPr>
              <a:t>Astroparticle</a:t>
            </a:r>
            <a:r>
              <a:rPr lang="en-US" b="1" dirty="0">
                <a:solidFill>
                  <a:schemeClr val="accent1">
                    <a:lumMod val="50000"/>
                  </a:schemeClr>
                </a:solidFill>
                <a:latin typeface="Times-Roman"/>
              </a:rPr>
              <a:t> Physics International Committee (</a:t>
            </a:r>
            <a:r>
              <a:rPr lang="en-US" b="1" dirty="0" err="1">
                <a:solidFill>
                  <a:schemeClr val="accent1">
                    <a:lumMod val="50000"/>
                  </a:schemeClr>
                </a:solidFill>
                <a:latin typeface="Times-Roman"/>
              </a:rPr>
              <a:t>ApPIC</a:t>
            </a:r>
            <a:r>
              <a:rPr lang="en-US" b="1" dirty="0">
                <a:solidFill>
                  <a:schemeClr val="accent1">
                    <a:lumMod val="50000"/>
                  </a:schemeClr>
                </a:solidFill>
                <a:latin typeface="Times-Roman"/>
              </a:rPr>
              <a:t>)</a:t>
            </a:r>
          </a:p>
          <a:p>
            <a:pPr algn="l"/>
            <a:r>
              <a:rPr lang="en-US" b="1" dirty="0">
                <a:solidFill>
                  <a:schemeClr val="accent1">
                    <a:lumMod val="50000"/>
                  </a:schemeClr>
                </a:solidFill>
                <a:latin typeface="Times-Roman"/>
              </a:rPr>
              <a:t>WG11: Gravitational Wave International Committee (GWIC)</a:t>
            </a:r>
          </a:p>
          <a:p>
            <a:pPr algn="l"/>
            <a:r>
              <a:rPr lang="en-US" b="1" dirty="0">
                <a:solidFill>
                  <a:schemeClr val="accent1">
                    <a:lumMod val="50000"/>
                  </a:schemeClr>
                </a:solidFill>
                <a:latin typeface="Times-Roman"/>
              </a:rPr>
              <a:t>WG12: Energy</a:t>
            </a:r>
          </a:p>
          <a:p>
            <a:pPr algn="l"/>
            <a:r>
              <a:rPr lang="en-US" b="1" dirty="0">
                <a:solidFill>
                  <a:schemeClr val="accent1">
                    <a:lumMod val="50000"/>
                  </a:schemeClr>
                </a:solidFill>
                <a:latin typeface="Times-Roman"/>
              </a:rPr>
              <a:t>WG13: Newtonian Constant on Gravitation</a:t>
            </a:r>
          </a:p>
          <a:p>
            <a:pPr algn="l"/>
            <a:r>
              <a:rPr lang="en-US" b="1" dirty="0">
                <a:solidFill>
                  <a:schemeClr val="accent1">
                    <a:lumMod val="50000"/>
                  </a:schemeClr>
                </a:solidFill>
                <a:latin typeface="Times-Roman"/>
              </a:rPr>
              <a:t>WG14: Accelerator Science</a:t>
            </a:r>
          </a:p>
          <a:p>
            <a:pPr algn="l"/>
            <a:r>
              <a:rPr lang="en-US" b="1" dirty="0">
                <a:solidFill>
                  <a:schemeClr val="accent1">
                    <a:lumMod val="50000"/>
                  </a:schemeClr>
                </a:solidFill>
                <a:latin typeface="Times-Roman"/>
              </a:rPr>
              <a:t>WG15: Soft Matter</a:t>
            </a:r>
          </a:p>
          <a:p>
            <a:pPr algn="l"/>
            <a:r>
              <a:rPr lang="en-US" b="1" dirty="0">
                <a:solidFill>
                  <a:schemeClr val="accent1">
                    <a:lumMod val="50000"/>
                  </a:schemeClr>
                </a:solidFill>
                <a:latin typeface="Times-Roman"/>
              </a:rPr>
              <a:t>WG16: Physics and Industry</a:t>
            </a:r>
          </a:p>
          <a:p>
            <a:pPr algn="l"/>
            <a:r>
              <a:rPr lang="en-US" b="1" dirty="0">
                <a:solidFill>
                  <a:schemeClr val="accent1">
                    <a:lumMod val="50000"/>
                  </a:schemeClr>
                </a:solidFill>
                <a:latin typeface="Times-Roman"/>
              </a:rPr>
              <a:t>WG17: Centenary</a:t>
            </a:r>
          </a:p>
          <a:p>
            <a:pPr algn="l"/>
            <a:r>
              <a:rPr lang="en-US" b="1" dirty="0">
                <a:solidFill>
                  <a:schemeClr val="accent1">
                    <a:lumMod val="50000"/>
                  </a:schemeClr>
                </a:solidFill>
                <a:latin typeface="Times-Roman"/>
              </a:rPr>
              <a:t>WG18: Ethics</a:t>
            </a:r>
          </a:p>
          <a:p>
            <a:pPr algn="l"/>
            <a:r>
              <a:rPr lang="en-US" b="1" dirty="0">
                <a:solidFill>
                  <a:schemeClr val="accent1">
                    <a:lumMod val="50000"/>
                  </a:schemeClr>
                </a:solidFill>
                <a:latin typeface="Times-Roman"/>
              </a:rPr>
              <a:t>WG19: Quantum Science </a:t>
            </a:r>
            <a:r>
              <a:rPr lang="en-US" b="1">
                <a:solidFill>
                  <a:schemeClr val="accent1">
                    <a:lumMod val="50000"/>
                  </a:schemeClr>
                </a:solidFill>
                <a:latin typeface="Times-Roman"/>
              </a:rPr>
              <a:t>and Technology</a:t>
            </a:r>
            <a:endParaRPr lang="en-US" b="1" dirty="0">
              <a:solidFill>
                <a:schemeClr val="accent1">
                  <a:lumMod val="50000"/>
                </a:schemeClr>
              </a:solidFill>
              <a:latin typeface="Times-Roman"/>
            </a:endParaRPr>
          </a:p>
        </p:txBody>
      </p:sp>
      <p:sp>
        <p:nvSpPr>
          <p:cNvPr id="4" name="Rectangle 3"/>
          <p:cNvSpPr/>
          <p:nvPr/>
        </p:nvSpPr>
        <p:spPr>
          <a:xfrm>
            <a:off x="510782" y="5770527"/>
            <a:ext cx="4536830" cy="1049805"/>
          </a:xfrm>
          <a:prstGeom prst="rect">
            <a:avLst/>
          </a:prstGeom>
        </p:spPr>
        <p:txBody>
          <a:bodyPr wrap="square" lIns="64291" tIns="32146" rIns="64291" bIns="32146">
            <a:spAutoFit/>
          </a:bodyPr>
          <a:lstStyle/>
          <a:p>
            <a:pPr algn="l"/>
            <a:endParaRPr lang="en-US" sz="1000" dirty="0">
              <a:solidFill>
                <a:srgbClr val="000000"/>
              </a:solidFill>
              <a:latin typeface="Helvetica-Light"/>
            </a:endParaRPr>
          </a:p>
          <a:p>
            <a:pPr algn="l"/>
            <a:r>
              <a:rPr lang="en-US" dirty="0">
                <a:solidFill>
                  <a:srgbClr val="000000"/>
                </a:solidFill>
                <a:latin typeface="Helvetica-Light"/>
              </a:rPr>
              <a:t>Some working groups have had close links with working groups of the OECD Global Science Forum</a:t>
            </a:r>
            <a:endParaRPr lang="en-US" dirty="0"/>
          </a:p>
        </p:txBody>
      </p:sp>
      <p:pic>
        <p:nvPicPr>
          <p:cNvPr id="5" name="Picture 4"/>
          <p:cNvPicPr>
            <a:picLocks noChangeAspect="1"/>
          </p:cNvPicPr>
          <p:nvPr/>
        </p:nvPicPr>
        <p:blipFill>
          <a:blip r:embed="rId2"/>
          <a:stretch>
            <a:fillRect/>
          </a:stretch>
        </p:blipFill>
        <p:spPr>
          <a:xfrm>
            <a:off x="5292618" y="4070925"/>
            <a:ext cx="3692770" cy="2045670"/>
          </a:xfrm>
          <a:prstGeom prst="rect">
            <a:avLst/>
          </a:prstGeom>
        </p:spPr>
      </p:pic>
      <p:sp>
        <p:nvSpPr>
          <p:cNvPr id="6" name="Rectangle 5"/>
          <p:cNvSpPr/>
          <p:nvPr/>
        </p:nvSpPr>
        <p:spPr>
          <a:xfrm>
            <a:off x="5047612" y="6274772"/>
            <a:ext cx="4018372" cy="341919"/>
          </a:xfrm>
          <a:prstGeom prst="rect">
            <a:avLst/>
          </a:prstGeom>
        </p:spPr>
        <p:txBody>
          <a:bodyPr wrap="none" lIns="64291" tIns="32146" rIns="64291" bIns="32146">
            <a:spAutoFit/>
          </a:bodyPr>
          <a:lstStyle/>
          <a:p>
            <a:r>
              <a:rPr lang="en-US" dirty="0"/>
              <a:t>The Working Group on Women in Physics</a:t>
            </a:r>
          </a:p>
        </p:txBody>
      </p:sp>
      <p:pic>
        <p:nvPicPr>
          <p:cNvPr id="1026" name="Picture 2" descr="http://icfa.fnal.gov/wp-content/uploads/14-0294-27D-crop-1300x4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9783" y="151341"/>
            <a:ext cx="4938223" cy="151945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71040332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4985" y="596720"/>
            <a:ext cx="5161739" cy="857250"/>
          </a:xfrm>
        </p:spPr>
        <p:txBody>
          <a:bodyPr>
            <a:normAutofit/>
          </a:bodyPr>
          <a:lstStyle/>
          <a:p>
            <a:r>
              <a:rPr lang="en-US" sz="4200" b="1" dirty="0"/>
              <a:t>CONFERENCES</a:t>
            </a:r>
          </a:p>
        </p:txBody>
      </p:sp>
      <p:sp>
        <p:nvSpPr>
          <p:cNvPr id="3" name="ZoneTexte 2"/>
          <p:cNvSpPr txBox="1"/>
          <p:nvPr/>
        </p:nvSpPr>
        <p:spPr>
          <a:xfrm>
            <a:off x="487174" y="2117369"/>
            <a:ext cx="8390265" cy="31883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defTabSz="410751" hangingPunct="0"/>
            <a:r>
              <a:rPr lang="en-US" sz="2200" dirty="0">
                <a:solidFill>
                  <a:srgbClr val="414141"/>
                </a:solidFill>
                <a:sym typeface="Palatino"/>
              </a:rPr>
              <a:t>IUPAP sponsors and endorses ~</a:t>
            </a:r>
            <a:r>
              <a:rPr lang="en-US" sz="2200" b="1" dirty="0"/>
              <a:t>50</a:t>
            </a:r>
            <a:r>
              <a:rPr lang="en-US" sz="2200" b="1" dirty="0">
                <a:solidFill>
                  <a:srgbClr val="414141"/>
                </a:solidFill>
                <a:sym typeface="Palatino"/>
              </a:rPr>
              <a:t> conferences per year</a:t>
            </a:r>
            <a:r>
              <a:rPr lang="en-US" sz="2200" dirty="0">
                <a:solidFill>
                  <a:srgbClr val="414141"/>
                </a:solidFill>
                <a:sym typeface="Palatino"/>
              </a:rPr>
              <a:t>:</a:t>
            </a:r>
          </a:p>
          <a:p>
            <a:pPr marL="241093" indent="-241093" defTabSz="410751" hangingPunct="0">
              <a:buFontTx/>
              <a:buChar char="-"/>
            </a:pPr>
            <a:r>
              <a:rPr lang="en-US" sz="2200" dirty="0"/>
              <a:t>Very large, medium size, specialized</a:t>
            </a:r>
          </a:p>
          <a:p>
            <a:pPr marL="241093" indent="-241093" defTabSz="410751" hangingPunct="0">
              <a:buFontTx/>
              <a:buChar char="-"/>
            </a:pPr>
            <a:r>
              <a:rPr lang="en-US" sz="2200" dirty="0">
                <a:solidFill>
                  <a:srgbClr val="414141"/>
                </a:solidFill>
                <a:sym typeface="Palatino"/>
              </a:rPr>
              <a:t>everywhere with a special </a:t>
            </a:r>
            <a:r>
              <a:rPr lang="en-US" sz="2200" dirty="0"/>
              <a:t>attention to </a:t>
            </a:r>
            <a:r>
              <a:rPr lang="en-US" sz="2200" b="1" dirty="0">
                <a:solidFill>
                  <a:srgbClr val="414141"/>
                </a:solidFill>
                <a:sym typeface="Palatino"/>
              </a:rPr>
              <a:t>developing countries</a:t>
            </a:r>
          </a:p>
          <a:p>
            <a:pPr marL="241093" indent="-241093" defTabSz="410751" hangingPunct="0">
              <a:buFontTx/>
              <a:buChar char="-"/>
            </a:pPr>
            <a:endParaRPr lang="en-US" sz="2200" dirty="0"/>
          </a:p>
          <a:p>
            <a:pPr defTabSz="410751" hangingPunct="0"/>
            <a:r>
              <a:rPr lang="en-US" sz="2200" dirty="0">
                <a:solidFill>
                  <a:srgbClr val="414141"/>
                </a:solidFill>
                <a:sym typeface="Palatino"/>
              </a:rPr>
              <a:t>Requirements are:</a:t>
            </a:r>
          </a:p>
          <a:p>
            <a:pPr marL="241093" indent="-241093" defTabSz="410751" hangingPunct="0">
              <a:buFontTx/>
              <a:buChar char="-"/>
            </a:pPr>
            <a:r>
              <a:rPr lang="en-US" sz="2200" b="1" dirty="0"/>
              <a:t>scientific interest</a:t>
            </a:r>
          </a:p>
          <a:p>
            <a:pPr marL="241093" indent="-241093" defTabSz="410751" hangingPunct="0">
              <a:buFontTx/>
              <a:buChar char="-"/>
            </a:pPr>
            <a:r>
              <a:rPr lang="en-US" sz="2200" b="1" dirty="0"/>
              <a:t>w</a:t>
            </a:r>
            <a:r>
              <a:rPr lang="en-US" sz="2200" b="1" dirty="0">
                <a:solidFill>
                  <a:srgbClr val="414141"/>
                </a:solidFill>
                <a:sym typeface="Palatino"/>
              </a:rPr>
              <a:t>orldwide attendance with no a priori restriction or difficulty to attend</a:t>
            </a:r>
          </a:p>
          <a:p>
            <a:pPr marL="241093" indent="-241093" defTabSz="410751" hangingPunct="0">
              <a:buFontTx/>
              <a:buChar char="-"/>
            </a:pPr>
            <a:r>
              <a:rPr lang="en-US" sz="2200" b="1" dirty="0"/>
              <a:t>inclusiveness and diversi</a:t>
            </a:r>
            <a:r>
              <a:rPr lang="en-US" sz="2200" dirty="0"/>
              <a:t>ty</a:t>
            </a:r>
            <a:endParaRPr lang="en-US" sz="2200" dirty="0">
              <a:solidFill>
                <a:srgbClr val="414141"/>
              </a:solidFill>
              <a:sym typeface="Palatino"/>
            </a:endParaRPr>
          </a:p>
        </p:txBody>
      </p:sp>
      <p:pic>
        <p:nvPicPr>
          <p:cNvPr id="4" name="Picture 3"/>
          <p:cNvPicPr>
            <a:picLocks noChangeAspect="1"/>
          </p:cNvPicPr>
          <p:nvPr/>
        </p:nvPicPr>
        <p:blipFill>
          <a:blip r:embed="rId2"/>
          <a:stretch>
            <a:fillRect/>
          </a:stretch>
        </p:blipFill>
        <p:spPr>
          <a:xfrm>
            <a:off x="4912658" y="4614416"/>
            <a:ext cx="3964781" cy="2243584"/>
          </a:xfrm>
          <a:prstGeom prst="rect">
            <a:avLst/>
          </a:prstGeom>
        </p:spPr>
      </p:pic>
      <p:pic>
        <p:nvPicPr>
          <p:cNvPr id="5" name="Picture 4"/>
          <p:cNvPicPr>
            <a:picLocks noChangeAspect="1"/>
          </p:cNvPicPr>
          <p:nvPr/>
        </p:nvPicPr>
        <p:blipFill>
          <a:blip r:embed="rId3"/>
          <a:stretch>
            <a:fillRect/>
          </a:stretch>
        </p:blipFill>
        <p:spPr>
          <a:xfrm>
            <a:off x="0" y="34039"/>
            <a:ext cx="4098727" cy="1814959"/>
          </a:xfrm>
          <a:prstGeom prst="rect">
            <a:avLst/>
          </a:prstGeom>
        </p:spPr>
      </p:pic>
      <p:pic>
        <p:nvPicPr>
          <p:cNvPr id="6" name="Picture 5"/>
          <p:cNvPicPr>
            <a:picLocks noChangeAspect="1"/>
          </p:cNvPicPr>
          <p:nvPr/>
        </p:nvPicPr>
        <p:blipFill>
          <a:blip r:embed="rId4"/>
          <a:stretch>
            <a:fillRect/>
          </a:stretch>
        </p:blipFill>
        <p:spPr>
          <a:xfrm>
            <a:off x="1148795" y="5305742"/>
            <a:ext cx="3763863" cy="1567160"/>
          </a:xfrm>
          <a:prstGeom prst="rect">
            <a:avLst/>
          </a:prstGeom>
        </p:spPr>
      </p:pic>
    </p:spTree>
    <p:extLst>
      <p:ext uri="{BB962C8B-B14F-4D97-AF65-F5344CB8AC3E}">
        <p14:creationId xmlns:p14="http://schemas.microsoft.com/office/powerpoint/2010/main" val="105833033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0692" y="532300"/>
            <a:ext cx="8429625" cy="857250"/>
          </a:xfrm>
        </p:spPr>
        <p:txBody>
          <a:bodyPr>
            <a:normAutofit/>
          </a:bodyPr>
          <a:lstStyle/>
          <a:p>
            <a:r>
              <a:rPr lang="en-US" b="1" dirty="0"/>
              <a:t>Early Career Scientist Prize Awards</a:t>
            </a:r>
          </a:p>
        </p:txBody>
      </p:sp>
      <p:sp>
        <p:nvSpPr>
          <p:cNvPr id="3" name="ZoneTexte 2"/>
          <p:cNvSpPr txBox="1"/>
          <p:nvPr/>
        </p:nvSpPr>
        <p:spPr>
          <a:xfrm>
            <a:off x="535888" y="2096735"/>
            <a:ext cx="4730728" cy="37962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marL="401822" indent="-401822">
              <a:buFont typeface="Wingdings" pitchFamily="2" charset="2"/>
              <a:buChar char="v"/>
            </a:pPr>
            <a:r>
              <a:rPr lang="fr-FR" sz="2200" b="1" dirty="0"/>
              <a:t>The </a:t>
            </a:r>
            <a:r>
              <a:rPr lang="fr-FR" sz="2200" b="1" dirty="0" err="1"/>
              <a:t>Early</a:t>
            </a:r>
            <a:r>
              <a:rPr lang="fr-FR" sz="2200" b="1" dirty="0"/>
              <a:t> </a:t>
            </a:r>
            <a:r>
              <a:rPr lang="fr-FR" sz="2200" b="1" dirty="0" err="1"/>
              <a:t>Career</a:t>
            </a:r>
            <a:r>
              <a:rPr lang="fr-FR" sz="2200" b="1" dirty="0"/>
              <a:t> </a:t>
            </a:r>
            <a:r>
              <a:rPr lang="fr-FR" sz="2200" b="1" dirty="0" err="1"/>
              <a:t>Prize</a:t>
            </a:r>
            <a:r>
              <a:rPr lang="fr-FR" sz="2200" b="1" dirty="0"/>
              <a:t> </a:t>
            </a:r>
            <a:r>
              <a:rPr lang="fr-FR" sz="2200" dirty="0" err="1"/>
              <a:t>is</a:t>
            </a:r>
            <a:r>
              <a:rPr lang="fr-FR" sz="2200" dirty="0"/>
              <a:t> </a:t>
            </a:r>
            <a:r>
              <a:rPr lang="fr-FR" sz="2200" dirty="0" err="1"/>
              <a:t>granted</a:t>
            </a:r>
            <a:r>
              <a:rPr lang="fr-FR" sz="2200" dirty="0"/>
              <a:t> by IUPAP on the </a:t>
            </a:r>
            <a:r>
              <a:rPr lang="fr-FR" sz="2200" dirty="0" err="1"/>
              <a:t>recommendation</a:t>
            </a:r>
            <a:r>
              <a:rPr lang="fr-FR" sz="2200" dirty="0"/>
              <a:t> of a Commission or an </a:t>
            </a:r>
            <a:r>
              <a:rPr lang="fr-FR" sz="2200" dirty="0" err="1"/>
              <a:t>Affiliated</a:t>
            </a:r>
            <a:r>
              <a:rPr lang="fr-FR" sz="2200" dirty="0"/>
              <a:t> Commission.</a:t>
            </a:r>
          </a:p>
          <a:p>
            <a:pPr marL="401822" indent="-401822">
              <a:buFont typeface="Wingdings" pitchFamily="2" charset="2"/>
              <a:buChar char="v"/>
            </a:pPr>
            <a:r>
              <a:rPr lang="fr-FR" sz="2200" dirty="0"/>
              <a:t>The </a:t>
            </a:r>
            <a:r>
              <a:rPr lang="fr-FR" sz="2200" dirty="0" err="1"/>
              <a:t>award</a:t>
            </a:r>
            <a:r>
              <a:rPr lang="fr-FR" sz="2200" dirty="0"/>
              <a:t> </a:t>
            </a:r>
            <a:r>
              <a:rPr lang="fr-FR" sz="2200" dirty="0" err="1"/>
              <a:t>consists</a:t>
            </a:r>
            <a:r>
              <a:rPr lang="fr-FR" sz="2200" dirty="0"/>
              <a:t> of </a:t>
            </a:r>
            <a:r>
              <a:rPr lang="fr-FR" sz="2200" b="1" dirty="0"/>
              <a:t>a </a:t>
            </a:r>
            <a:r>
              <a:rPr lang="fr-FR" sz="2200" b="1" dirty="0" err="1"/>
              <a:t>certificate</a:t>
            </a:r>
            <a:r>
              <a:rPr lang="fr-FR" sz="2200" b="1" dirty="0"/>
              <a:t>, </a:t>
            </a:r>
            <a:r>
              <a:rPr lang="fr-FR" sz="2200" b="1" dirty="0" err="1"/>
              <a:t>medal</a:t>
            </a:r>
            <a:r>
              <a:rPr lang="fr-FR" sz="2200" b="1" dirty="0"/>
              <a:t> and a </a:t>
            </a:r>
            <a:r>
              <a:rPr lang="fr-FR" sz="2200" b="1" dirty="0" err="1"/>
              <a:t>monetary</a:t>
            </a:r>
            <a:r>
              <a:rPr lang="fr-FR" sz="2200" b="1" dirty="0"/>
              <a:t> </a:t>
            </a:r>
            <a:r>
              <a:rPr lang="fr-FR" sz="2200" b="1" dirty="0" err="1"/>
              <a:t>award</a:t>
            </a:r>
            <a:r>
              <a:rPr lang="fr-FR" sz="2200" dirty="0"/>
              <a:t>. </a:t>
            </a:r>
          </a:p>
          <a:p>
            <a:pPr marL="401822" indent="-401822">
              <a:buFont typeface="Wingdings" pitchFamily="2" charset="2"/>
              <a:buChar char="v"/>
            </a:pPr>
            <a:r>
              <a:rPr lang="fr-FR" sz="2200" dirty="0"/>
              <a:t>A </a:t>
            </a:r>
            <a:r>
              <a:rPr lang="fr-FR" sz="2200" b="1" dirty="0" err="1"/>
              <a:t>presentation</a:t>
            </a:r>
            <a:r>
              <a:rPr lang="fr-FR" sz="2200" b="1" dirty="0"/>
              <a:t> </a:t>
            </a:r>
            <a:r>
              <a:rPr lang="fr-FR" sz="2200" dirty="0" err="1"/>
              <a:t>also</a:t>
            </a:r>
            <a:r>
              <a:rPr lang="fr-FR" sz="2200" dirty="0"/>
              <a:t> </a:t>
            </a:r>
            <a:r>
              <a:rPr lang="fr-FR" sz="2200" dirty="0" err="1"/>
              <a:t>takes</a:t>
            </a:r>
            <a:r>
              <a:rPr lang="fr-FR" sz="2200" dirty="0"/>
              <a:t> place at an international </a:t>
            </a:r>
            <a:r>
              <a:rPr lang="fr-FR" sz="2200" dirty="0" err="1"/>
              <a:t>conference</a:t>
            </a:r>
            <a:r>
              <a:rPr lang="fr-FR" sz="2200" dirty="0"/>
              <a:t> </a:t>
            </a:r>
            <a:r>
              <a:rPr lang="fr-FR" sz="2200" dirty="0" err="1"/>
              <a:t>sponsored</a:t>
            </a:r>
            <a:r>
              <a:rPr lang="fr-FR" sz="2200" dirty="0"/>
              <a:t> </a:t>
            </a:r>
            <a:r>
              <a:rPr lang="fr-FR" sz="2200" dirty="0" err="1"/>
              <a:t>through</a:t>
            </a:r>
            <a:r>
              <a:rPr lang="fr-FR" sz="2200" dirty="0"/>
              <a:t> the commission. </a:t>
            </a:r>
          </a:p>
          <a:p>
            <a:pPr marL="401822" indent="-401822">
              <a:buFont typeface="Wingdings" pitchFamily="2" charset="2"/>
              <a:buChar char="v"/>
            </a:pPr>
            <a:r>
              <a:rPr lang="fr-FR" sz="2200" b="1" dirty="0"/>
              <a:t>192 </a:t>
            </a:r>
            <a:r>
              <a:rPr lang="fr-FR" sz="2200" b="1" dirty="0" err="1"/>
              <a:t>prizes</a:t>
            </a:r>
            <a:r>
              <a:rPr lang="fr-FR" sz="2200" b="1" dirty="0"/>
              <a:t> </a:t>
            </a:r>
            <a:r>
              <a:rPr lang="fr-FR" sz="2200" b="1" dirty="0" err="1"/>
              <a:t>awarded</a:t>
            </a:r>
            <a:r>
              <a:rPr lang="fr-FR" sz="2200" b="1" dirty="0"/>
              <a:t> </a:t>
            </a:r>
            <a:r>
              <a:rPr lang="fr-FR" sz="2200" b="1" dirty="0" err="1"/>
              <a:t>between</a:t>
            </a:r>
            <a:r>
              <a:rPr lang="fr-FR" sz="2200" b="1" dirty="0"/>
              <a:t> 2006 and 2018!</a:t>
            </a:r>
          </a:p>
        </p:txBody>
      </p:sp>
      <p:pic>
        <p:nvPicPr>
          <p:cNvPr id="4" name="Picture 3"/>
          <p:cNvPicPr>
            <a:picLocks noChangeAspect="1"/>
          </p:cNvPicPr>
          <p:nvPr/>
        </p:nvPicPr>
        <p:blipFill>
          <a:blip r:embed="rId2"/>
          <a:stretch>
            <a:fillRect/>
          </a:stretch>
        </p:blipFill>
        <p:spPr>
          <a:xfrm>
            <a:off x="5406255" y="1704884"/>
            <a:ext cx="3415605" cy="3020467"/>
          </a:xfrm>
          <a:prstGeom prst="rect">
            <a:avLst/>
          </a:prstGeom>
        </p:spPr>
      </p:pic>
    </p:spTree>
    <p:extLst>
      <p:ext uri="{BB962C8B-B14F-4D97-AF65-F5344CB8AC3E}">
        <p14:creationId xmlns:p14="http://schemas.microsoft.com/office/powerpoint/2010/main" val="33599094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a:t>Gender Gap</a:t>
            </a:r>
          </a:p>
        </p:txBody>
      </p:sp>
      <p:pic>
        <p:nvPicPr>
          <p:cNvPr id="3" name="Picture 2"/>
          <p:cNvPicPr>
            <a:picLocks noChangeAspect="1"/>
          </p:cNvPicPr>
          <p:nvPr/>
        </p:nvPicPr>
        <p:blipFill>
          <a:blip r:embed="rId2"/>
          <a:stretch>
            <a:fillRect/>
          </a:stretch>
        </p:blipFill>
        <p:spPr>
          <a:xfrm>
            <a:off x="457200" y="1145252"/>
            <a:ext cx="4726879" cy="2793046"/>
          </a:xfrm>
          <a:prstGeom prst="rect">
            <a:avLst/>
          </a:prstGeom>
        </p:spPr>
      </p:pic>
      <p:sp>
        <p:nvSpPr>
          <p:cNvPr id="6" name="Rectangle 5"/>
          <p:cNvSpPr/>
          <p:nvPr/>
        </p:nvSpPr>
        <p:spPr>
          <a:xfrm>
            <a:off x="1238783" y="4521138"/>
            <a:ext cx="2487937" cy="157253"/>
          </a:xfrm>
          <a:prstGeom prst="rect">
            <a:avLst/>
          </a:prstGeom>
        </p:spPr>
        <p:txBody>
          <a:bodyPr wrap="none" lIns="64291" tIns="32146" rIns="64291" bIns="32146">
            <a:spAutoFit/>
          </a:bodyPr>
          <a:lstStyle/>
          <a:p>
            <a:r>
              <a:rPr lang="en-US" sz="600" i="1" dirty="0">
                <a:latin typeface="HelveticaNeue-Italic"/>
              </a:rPr>
              <a:t>Silvina Ponce Dawson, Marie-Francoise Roy and June Barrow-Green</a:t>
            </a:r>
            <a:endParaRPr lang="en-US" dirty="0"/>
          </a:p>
        </p:txBody>
      </p:sp>
      <p:sp>
        <p:nvSpPr>
          <p:cNvPr id="7" name="Rectangle 6"/>
          <p:cNvSpPr/>
          <p:nvPr/>
        </p:nvSpPr>
        <p:spPr>
          <a:xfrm>
            <a:off x="83068" y="4300090"/>
            <a:ext cx="8703745" cy="2557910"/>
          </a:xfrm>
          <a:prstGeom prst="rect">
            <a:avLst/>
          </a:prstGeom>
        </p:spPr>
        <p:txBody>
          <a:bodyPr wrap="square" lIns="64291" tIns="32146" rIns="64291" bIns="32146">
            <a:spAutoFit/>
          </a:bodyPr>
          <a:lstStyle/>
          <a:p>
            <a:pPr marL="241093" indent="-241093">
              <a:buFont typeface="Wingdings" pitchFamily="2" charset="2"/>
              <a:buChar char="v"/>
            </a:pPr>
            <a:r>
              <a:rPr lang="en-US" dirty="0">
                <a:latin typeface="HelveticaNeueLTStd-Roman"/>
              </a:rPr>
              <a:t>The International Mathematical Union (IMU) leads the “Gender Gap in Science” Project, which is currently carried on with the participation of IUPAP and many other unions and with the financial support of the International Council of Science and the union partners. </a:t>
            </a:r>
          </a:p>
          <a:p>
            <a:pPr marL="241093" indent="-241093">
              <a:buFont typeface="Wingdings" pitchFamily="2" charset="2"/>
              <a:buChar char="v"/>
            </a:pPr>
            <a:r>
              <a:rPr lang="en-US" dirty="0">
                <a:latin typeface="HelveticaNeueLTStd-Roman"/>
              </a:rPr>
              <a:t>The aim of the Project is to provide data to be able to analyze the gender gap in mathematical, computing and natural sciences, paying particular attention to regional differences. Moreover, the project aims to provide easy access to material proven to be useful in encouraging girls and young women to study science.</a:t>
            </a:r>
          </a:p>
        </p:txBody>
      </p:sp>
      <p:sp>
        <p:nvSpPr>
          <p:cNvPr id="4" name="TextBox 3">
            <a:extLst>
              <a:ext uri="{FF2B5EF4-FFF2-40B4-BE49-F238E27FC236}">
                <a16:creationId xmlns:a16="http://schemas.microsoft.com/office/drawing/2014/main" id="{A1062C23-6AF2-7E4E-8972-4DA67F76C63B}"/>
              </a:ext>
            </a:extLst>
          </p:cNvPr>
          <p:cNvSpPr txBox="1"/>
          <p:nvPr/>
        </p:nvSpPr>
        <p:spPr>
          <a:xfrm>
            <a:off x="5766791" y="726254"/>
            <a:ext cx="2804122" cy="21034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algn="l"/>
            <a:r>
              <a:rPr lang="en-US" sz="2200" b="1" dirty="0"/>
              <a:t>How to Measure It?</a:t>
            </a:r>
          </a:p>
          <a:p>
            <a:pPr algn="l"/>
            <a:r>
              <a:rPr lang="en-US" sz="2200" b="1" dirty="0"/>
              <a:t>How to Reduce It?</a:t>
            </a:r>
          </a:p>
          <a:p>
            <a:pPr algn="l"/>
            <a:r>
              <a:rPr lang="en-US" sz="2200" b="1" dirty="0">
                <a:solidFill>
                  <a:srgbClr val="414141"/>
                </a:solidFill>
                <a:latin typeface="Palatino"/>
                <a:ea typeface="Palatino"/>
                <a:cs typeface="Palatino"/>
                <a:sym typeface="Palatino"/>
              </a:rPr>
              <a:t>Now -&gt; Standing Committee on Gender Equality in Sciences</a:t>
            </a:r>
            <a:endParaRPr lang="en-US" sz="2200" dirty="0">
              <a:solidFill>
                <a:srgbClr val="414141"/>
              </a:solidFill>
              <a:latin typeface="Palatino"/>
              <a:ea typeface="Palatino"/>
              <a:cs typeface="Palatino"/>
              <a:sym typeface="Palatino"/>
            </a:endParaRPr>
          </a:p>
        </p:txBody>
      </p:sp>
    </p:spTree>
    <p:extLst>
      <p:ext uri="{BB962C8B-B14F-4D97-AF65-F5344CB8AC3E}">
        <p14:creationId xmlns:p14="http://schemas.microsoft.com/office/powerpoint/2010/main" val="346661889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120" y="107796"/>
            <a:ext cx="8429625" cy="857250"/>
          </a:xfrm>
        </p:spPr>
        <p:txBody>
          <a:bodyPr/>
          <a:lstStyle/>
          <a:p>
            <a:r>
              <a:rPr lang="en-US" b="1" dirty="0"/>
              <a:t>LAAAMP Project (C13)</a:t>
            </a:r>
          </a:p>
        </p:txBody>
      </p:sp>
      <p:pic>
        <p:nvPicPr>
          <p:cNvPr id="3" name="Picture 2"/>
          <p:cNvPicPr>
            <a:picLocks noChangeAspect="1"/>
          </p:cNvPicPr>
          <p:nvPr/>
        </p:nvPicPr>
        <p:blipFill>
          <a:blip r:embed="rId2"/>
          <a:stretch>
            <a:fillRect/>
          </a:stretch>
        </p:blipFill>
        <p:spPr>
          <a:xfrm>
            <a:off x="411002" y="2664418"/>
            <a:ext cx="8375811" cy="3289257"/>
          </a:xfrm>
          <a:prstGeom prst="rect">
            <a:avLst/>
          </a:prstGeom>
        </p:spPr>
      </p:pic>
      <p:sp>
        <p:nvSpPr>
          <p:cNvPr id="5" name="Rectangle 4"/>
          <p:cNvSpPr/>
          <p:nvPr/>
        </p:nvSpPr>
        <p:spPr>
          <a:xfrm>
            <a:off x="216120" y="6045680"/>
            <a:ext cx="8765574" cy="618918"/>
          </a:xfrm>
          <a:prstGeom prst="rect">
            <a:avLst/>
          </a:prstGeom>
        </p:spPr>
        <p:txBody>
          <a:bodyPr wrap="square" lIns="64291" tIns="32146" rIns="64291" bIns="32146">
            <a:spAutoFit/>
          </a:bodyPr>
          <a:lstStyle/>
          <a:p>
            <a:r>
              <a:rPr lang="en-US" dirty="0"/>
              <a:t>LAAMP Colloquium presentation by Prof. Diego G. Lamas at the </a:t>
            </a:r>
            <a:r>
              <a:rPr lang="en-US" dirty="0" err="1"/>
              <a:t>OpenLab</a:t>
            </a:r>
            <a:r>
              <a:rPr lang="en-US" dirty="0"/>
              <a:t> Inaugural Ceremonies in San José, Costa Rica, 4 December 2017</a:t>
            </a:r>
          </a:p>
        </p:txBody>
      </p:sp>
      <p:pic>
        <p:nvPicPr>
          <p:cNvPr id="4" name="Picture 3">
            <a:extLst>
              <a:ext uri="{FF2B5EF4-FFF2-40B4-BE49-F238E27FC236}">
                <a16:creationId xmlns:a16="http://schemas.microsoft.com/office/drawing/2014/main" id="{F6363930-43F7-6B46-8B95-251A737AA2BD}"/>
              </a:ext>
            </a:extLst>
          </p:cNvPr>
          <p:cNvPicPr>
            <a:picLocks noChangeAspect="1"/>
          </p:cNvPicPr>
          <p:nvPr/>
        </p:nvPicPr>
        <p:blipFill>
          <a:blip r:embed="rId3"/>
          <a:stretch>
            <a:fillRect/>
          </a:stretch>
        </p:blipFill>
        <p:spPr>
          <a:xfrm>
            <a:off x="324505" y="965046"/>
            <a:ext cx="4624118" cy="1423356"/>
          </a:xfrm>
          <a:prstGeom prst="rect">
            <a:avLst/>
          </a:prstGeom>
        </p:spPr>
      </p:pic>
      <p:sp>
        <p:nvSpPr>
          <p:cNvPr id="6" name="TextBox 5">
            <a:extLst>
              <a:ext uri="{FF2B5EF4-FFF2-40B4-BE49-F238E27FC236}">
                <a16:creationId xmlns:a16="http://schemas.microsoft.com/office/drawing/2014/main" id="{5110B18B-221B-8E45-9FC8-322EE989B22F}"/>
              </a:ext>
            </a:extLst>
          </p:cNvPr>
          <p:cNvSpPr txBox="1"/>
          <p:nvPr/>
        </p:nvSpPr>
        <p:spPr>
          <a:xfrm>
            <a:off x="4948623" y="1028722"/>
            <a:ext cx="4195377" cy="14571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algn="l"/>
            <a:r>
              <a:rPr lang="en-US" b="1" dirty="0" err="1"/>
              <a:t>Utilisation</a:t>
            </a:r>
            <a:r>
              <a:rPr lang="en-US" b="1" dirty="0"/>
              <a:t> of Light Source and Crystallographic Sciences to Facilitate the Enhancement of Knowledge and Improve the Economic and Social Conditions in Targeted Regions of the World</a:t>
            </a:r>
            <a:endParaRPr lang="en-US" sz="1700" dirty="0">
              <a:solidFill>
                <a:srgbClr val="414141"/>
              </a:solidFill>
              <a:latin typeface="Palatino"/>
              <a:ea typeface="Palatino"/>
              <a:cs typeface="Palatino"/>
              <a:sym typeface="Palatino"/>
            </a:endParaRPr>
          </a:p>
        </p:txBody>
      </p:sp>
    </p:spTree>
    <p:extLst>
      <p:ext uri="{BB962C8B-B14F-4D97-AF65-F5344CB8AC3E}">
        <p14:creationId xmlns:p14="http://schemas.microsoft.com/office/powerpoint/2010/main" val="144589033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Newsletter</a:t>
            </a:r>
          </a:p>
        </p:txBody>
      </p:sp>
      <p:pic>
        <p:nvPicPr>
          <p:cNvPr id="3" name="Picture 2"/>
          <p:cNvPicPr>
            <a:picLocks noChangeAspect="1"/>
          </p:cNvPicPr>
          <p:nvPr/>
        </p:nvPicPr>
        <p:blipFill>
          <a:blip r:embed="rId2"/>
          <a:stretch>
            <a:fillRect/>
          </a:stretch>
        </p:blipFill>
        <p:spPr>
          <a:xfrm rot="20317125">
            <a:off x="1138434" y="3520936"/>
            <a:ext cx="1801564" cy="2504777"/>
          </a:xfrm>
          <a:prstGeom prst="rect">
            <a:avLst/>
          </a:prstGeom>
        </p:spPr>
      </p:pic>
      <p:pic>
        <p:nvPicPr>
          <p:cNvPr id="4" name="Picture 3"/>
          <p:cNvPicPr>
            <a:picLocks noChangeAspect="1"/>
          </p:cNvPicPr>
          <p:nvPr/>
        </p:nvPicPr>
        <p:blipFill>
          <a:blip r:embed="rId3"/>
          <a:stretch>
            <a:fillRect/>
          </a:stretch>
        </p:blipFill>
        <p:spPr>
          <a:xfrm rot="20981139">
            <a:off x="2251349" y="2942535"/>
            <a:ext cx="1794867" cy="2531566"/>
          </a:xfrm>
          <a:prstGeom prst="rect">
            <a:avLst/>
          </a:prstGeom>
        </p:spPr>
      </p:pic>
      <p:pic>
        <p:nvPicPr>
          <p:cNvPr id="5" name="Picture 4"/>
          <p:cNvPicPr>
            <a:picLocks noChangeAspect="1"/>
          </p:cNvPicPr>
          <p:nvPr/>
        </p:nvPicPr>
        <p:blipFill>
          <a:blip r:embed="rId4"/>
          <a:stretch>
            <a:fillRect/>
          </a:stretch>
        </p:blipFill>
        <p:spPr>
          <a:xfrm>
            <a:off x="3694658" y="2665925"/>
            <a:ext cx="1754684" cy="2504777"/>
          </a:xfrm>
          <a:prstGeom prst="rect">
            <a:avLst/>
          </a:prstGeom>
        </p:spPr>
      </p:pic>
      <p:pic>
        <p:nvPicPr>
          <p:cNvPr id="6" name="Picture 5"/>
          <p:cNvPicPr>
            <a:picLocks noChangeAspect="1"/>
          </p:cNvPicPr>
          <p:nvPr/>
        </p:nvPicPr>
        <p:blipFill>
          <a:blip r:embed="rId5"/>
          <a:stretch>
            <a:fillRect/>
          </a:stretch>
        </p:blipFill>
        <p:spPr>
          <a:xfrm rot="1057839">
            <a:off x="5046347" y="3014822"/>
            <a:ext cx="1794867" cy="2524869"/>
          </a:xfrm>
          <a:prstGeom prst="rect">
            <a:avLst/>
          </a:prstGeom>
        </p:spPr>
      </p:pic>
      <p:pic>
        <p:nvPicPr>
          <p:cNvPr id="7" name="Picture 6"/>
          <p:cNvPicPr>
            <a:picLocks noChangeAspect="1"/>
          </p:cNvPicPr>
          <p:nvPr/>
        </p:nvPicPr>
        <p:blipFill>
          <a:blip r:embed="rId6"/>
          <a:stretch>
            <a:fillRect/>
          </a:stretch>
        </p:blipFill>
        <p:spPr>
          <a:xfrm rot="2110388">
            <a:off x="6208561" y="3583896"/>
            <a:ext cx="1885759" cy="2606785"/>
          </a:xfrm>
          <a:prstGeom prst="rect">
            <a:avLst/>
          </a:prstGeom>
        </p:spPr>
      </p:pic>
      <p:sp>
        <p:nvSpPr>
          <p:cNvPr id="8" name="Rectangle 7"/>
          <p:cNvSpPr/>
          <p:nvPr/>
        </p:nvSpPr>
        <p:spPr>
          <a:xfrm>
            <a:off x="2304094" y="6215797"/>
            <a:ext cx="2316788" cy="287130"/>
          </a:xfrm>
          <a:prstGeom prst="rect">
            <a:avLst/>
          </a:prstGeom>
        </p:spPr>
        <p:txBody>
          <a:bodyPr wrap="none">
            <a:spAutoFit/>
          </a:bodyPr>
          <a:lstStyle/>
          <a:p>
            <a:r>
              <a:rPr lang="en-US" sz="1266" dirty="0"/>
              <a:t>http://iupap.org/publications-3/</a:t>
            </a:r>
          </a:p>
        </p:txBody>
      </p:sp>
    </p:spTree>
    <p:extLst>
      <p:ext uri="{BB962C8B-B14F-4D97-AF65-F5344CB8AC3E}">
        <p14:creationId xmlns:p14="http://schemas.microsoft.com/office/powerpoint/2010/main" val="219061406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1"/>
          <p:cNvPicPr/>
          <p:nvPr/>
        </p:nvPicPr>
        <p:blipFill>
          <a:blip r:embed="rId2">
            <a:extLst>
              <a:ext uri="{28A0092B-C50C-407E-A947-70E740481C1C}">
                <a14:useLocalDpi xmlns:a14="http://schemas.microsoft.com/office/drawing/2010/main" val="0"/>
              </a:ext>
            </a:extLst>
          </a:blip>
          <a:stretch>
            <a:fillRect/>
          </a:stretch>
        </p:blipFill>
        <p:spPr>
          <a:xfrm>
            <a:off x="0" y="84809"/>
            <a:ext cx="5010785" cy="6590589"/>
          </a:xfrm>
          <a:prstGeom prst="rect">
            <a:avLst/>
          </a:prstGeom>
        </p:spPr>
      </p:pic>
      <p:sp>
        <p:nvSpPr>
          <p:cNvPr id="6" name="Text Box 55"/>
          <p:cNvSpPr txBox="1">
            <a:spLocks noChangeArrowheads="1"/>
          </p:cNvSpPr>
          <p:nvPr/>
        </p:nvSpPr>
        <p:spPr bwMode="auto">
          <a:xfrm>
            <a:off x="0" y="5103773"/>
            <a:ext cx="3435985" cy="1571625"/>
          </a:xfrm>
          <a:prstGeom prst="rect">
            <a:avLst/>
          </a:prstGeom>
          <a:solidFill>
            <a:schemeClr val="bg1">
              <a:alpha val="49000"/>
            </a:schemeClr>
          </a:solidFill>
          <a:ln>
            <a:noFill/>
          </a:ln>
          <a:effectLst/>
        </p:spPr>
        <p:txBody>
          <a:bodyPr rot="0" vert="horz" wrap="square" lIns="274320" tIns="91440" rIns="91440" bIns="91440" anchor="t" anchorCtr="0" upright="1">
            <a:noAutofit/>
          </a:bodyPr>
          <a:lstStyle/>
          <a:p>
            <a:pPr>
              <a:spcAft>
                <a:spcPts val="800"/>
              </a:spcAft>
            </a:pPr>
            <a:r>
              <a:rPr lang="en-US" sz="1600" b="1" spc="0" dirty="0">
                <a:solidFill>
                  <a:srgbClr val="104C27"/>
                </a:solidFill>
                <a:effectLst/>
                <a:latin typeface="Calibri"/>
                <a:ea typeface="Times New Roman"/>
                <a:cs typeface="Arial"/>
              </a:rPr>
              <a:t>International Year of Basic Sciences for Sustainable Development </a:t>
            </a:r>
            <a:br>
              <a:rPr lang="en-US" sz="1600" b="1" spc="0" dirty="0">
                <a:solidFill>
                  <a:srgbClr val="104C27"/>
                </a:solidFill>
                <a:effectLst/>
                <a:latin typeface="Calibri"/>
                <a:ea typeface="Times New Roman"/>
                <a:cs typeface="Arial"/>
              </a:rPr>
            </a:br>
            <a:r>
              <a:rPr lang="en-US" sz="1200" spc="75" dirty="0">
                <a:solidFill>
                  <a:srgbClr val="104C27"/>
                </a:solidFill>
                <a:effectLst/>
                <a:latin typeface="Calibri"/>
                <a:ea typeface="ＭＳ 明朝"/>
                <a:cs typeface="Times New Roman"/>
              </a:rPr>
              <a:t>Basic Sciences under the spotlight</a:t>
            </a:r>
            <a:endParaRPr lang="fr-FR" sz="1200" spc="75" dirty="0">
              <a:solidFill>
                <a:srgbClr val="44546A"/>
              </a:solidFill>
              <a:effectLst/>
              <a:latin typeface="Calibri"/>
              <a:ea typeface="ＭＳ 明朝"/>
              <a:cs typeface="Times New Roman"/>
            </a:endParaRPr>
          </a:p>
          <a:p>
            <a:pPr>
              <a:spcAft>
                <a:spcPts val="0"/>
              </a:spcAft>
            </a:pPr>
            <a:r>
              <a:rPr lang="en-US" sz="900" i="1" dirty="0">
                <a:solidFill>
                  <a:srgbClr val="104C27"/>
                </a:solidFill>
                <a:effectLst/>
                <a:latin typeface="Calibri"/>
                <a:ea typeface="Times New Roman"/>
                <a:cs typeface="Times New Roman"/>
              </a:rPr>
              <a:t>Basic Sciences are a key tool to provide a multi-cultural dialogue, with “scientific diplomacy” a known and demonstrated means to contribute to a more peaceful world</a:t>
            </a:r>
            <a:endParaRPr lang="fr-FR" sz="1200" dirty="0">
              <a:effectLst/>
              <a:latin typeface="Calibri"/>
              <a:ea typeface="Times New Roman"/>
              <a:cs typeface="Times New Roman"/>
            </a:endParaRPr>
          </a:p>
        </p:txBody>
      </p:sp>
      <p:pic>
        <p:nvPicPr>
          <p:cNvPr id="7" name="Image 6"/>
          <p:cNvPicPr/>
          <p:nvPr/>
        </p:nvPicPr>
        <p:blipFill>
          <a:blip r:embed="rId3">
            <a:extLst>
              <a:ext uri="{28A0092B-C50C-407E-A947-70E740481C1C}">
                <a14:useLocalDpi xmlns:a14="http://schemas.microsoft.com/office/drawing/2010/main" val="0"/>
              </a:ext>
            </a:extLst>
          </a:blip>
          <a:srcRect/>
          <a:stretch>
            <a:fillRect/>
          </a:stretch>
        </p:blipFill>
        <p:spPr bwMode="auto">
          <a:xfrm>
            <a:off x="6174567" y="5391080"/>
            <a:ext cx="1473294" cy="747253"/>
          </a:xfrm>
          <a:prstGeom prst="rect">
            <a:avLst/>
          </a:prstGeom>
          <a:noFill/>
          <a:ln>
            <a:noFill/>
          </a:ln>
        </p:spPr>
      </p:pic>
      <p:pic>
        <p:nvPicPr>
          <p:cNvPr id="8" name="Image 7" descr="Macintosh HD:Users:michelspiro:Desktop:sfp:IUPAP:IBSP:IMU.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6331" y="337211"/>
            <a:ext cx="1046069" cy="820676"/>
          </a:xfrm>
          <a:prstGeom prst="rect">
            <a:avLst/>
          </a:prstGeom>
          <a:noFill/>
          <a:ln>
            <a:noFill/>
          </a:ln>
        </p:spPr>
      </p:pic>
      <p:pic>
        <p:nvPicPr>
          <p:cNvPr id="10" name="Imag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31562" y="2401120"/>
            <a:ext cx="763905" cy="422910"/>
          </a:xfrm>
          <a:prstGeom prst="rect">
            <a:avLst/>
          </a:prstGeom>
          <a:noFill/>
          <a:ln>
            <a:noFill/>
          </a:ln>
        </p:spPr>
      </p:pic>
      <p:pic>
        <p:nvPicPr>
          <p:cNvPr id="11" name="Image 1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21644" y="2274120"/>
            <a:ext cx="748030" cy="549910"/>
          </a:xfrm>
          <a:prstGeom prst="rect">
            <a:avLst/>
          </a:prstGeom>
          <a:noFill/>
          <a:ln>
            <a:noFill/>
          </a:ln>
        </p:spPr>
      </p:pic>
      <p:pic>
        <p:nvPicPr>
          <p:cNvPr id="12" name="Image 1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67787" y="3428700"/>
            <a:ext cx="837565" cy="795132"/>
          </a:xfrm>
          <a:prstGeom prst="rect">
            <a:avLst/>
          </a:prstGeom>
          <a:noFill/>
          <a:ln>
            <a:noFill/>
          </a:ln>
        </p:spPr>
      </p:pic>
      <p:pic>
        <p:nvPicPr>
          <p:cNvPr id="13" name="Image 12"/>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93711" y="3428698"/>
            <a:ext cx="1626590" cy="795134"/>
          </a:xfrm>
          <a:prstGeom prst="rect">
            <a:avLst/>
          </a:prstGeom>
          <a:noFill/>
          <a:ln>
            <a:noFill/>
          </a:ln>
        </p:spPr>
      </p:pic>
      <p:pic>
        <p:nvPicPr>
          <p:cNvPr id="14" name="Image 13"/>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67787" y="691611"/>
            <a:ext cx="906780" cy="323850"/>
          </a:xfrm>
          <a:prstGeom prst="rect">
            <a:avLst/>
          </a:prstGeom>
          <a:noFill/>
          <a:ln>
            <a:noFill/>
          </a:ln>
        </p:spPr>
      </p:pic>
      <p:sp>
        <p:nvSpPr>
          <p:cNvPr id="17" name="Text Box 56"/>
          <p:cNvSpPr txBox="1">
            <a:spLocks noChangeArrowheads="1"/>
          </p:cNvSpPr>
          <p:nvPr/>
        </p:nvSpPr>
        <p:spPr bwMode="auto">
          <a:xfrm>
            <a:off x="-54611" y="1637850"/>
            <a:ext cx="2340611" cy="1186180"/>
          </a:xfrm>
          <a:prstGeom prst="rect">
            <a:avLst/>
          </a:prstGeom>
          <a:solidFill>
            <a:schemeClr val="bg1">
              <a:alpha val="60000"/>
            </a:schemeClr>
          </a:solidFill>
          <a:ln>
            <a:solidFill>
              <a:schemeClr val="accent2"/>
            </a:solidFill>
          </a:ln>
          <a:effectLst/>
        </p:spPr>
        <p:txBody>
          <a:bodyPr rot="0" vert="horz" wrap="square" lIns="274320" tIns="45720" rIns="91440" bIns="45720" anchor="t" anchorCtr="0" upright="1">
            <a:noAutofit/>
          </a:bodyPr>
          <a:lstStyle/>
          <a:p>
            <a:pPr>
              <a:spcBef>
                <a:spcPts val="300"/>
              </a:spcBef>
              <a:spcAft>
                <a:spcPts val="300"/>
              </a:spcAft>
            </a:pPr>
            <a:r>
              <a:rPr lang="en-US" sz="3600" b="1" kern="1400" dirty="0">
                <a:solidFill>
                  <a:srgbClr val="104C27"/>
                </a:solidFill>
                <a:effectLst/>
                <a:latin typeface="Gill Sans MT"/>
                <a:ea typeface="Times New Roman"/>
                <a:cs typeface="Arial"/>
              </a:rPr>
              <a:t>IYBSSD</a:t>
            </a:r>
          </a:p>
          <a:p>
            <a:pPr>
              <a:spcBef>
                <a:spcPts val="300"/>
              </a:spcBef>
              <a:spcAft>
                <a:spcPts val="300"/>
              </a:spcAft>
            </a:pPr>
            <a:r>
              <a:rPr lang="en-US" sz="1600" b="1" kern="1400" dirty="0">
                <a:solidFill>
                  <a:srgbClr val="104C27"/>
                </a:solidFill>
                <a:latin typeface="Gill Sans MT"/>
                <a:ea typeface="Times New Roman"/>
                <a:cs typeface="Arial"/>
              </a:rPr>
              <a:t>June 2022/June 2023</a:t>
            </a:r>
            <a:endParaRPr lang="fr-FR" sz="1600" b="1" kern="1400" dirty="0">
              <a:effectLst/>
              <a:latin typeface="Gill Sans MT"/>
              <a:ea typeface="Times New Roman"/>
              <a:cs typeface="Arial"/>
            </a:endParaRPr>
          </a:p>
          <a:p>
            <a:pPr>
              <a:spcAft>
                <a:spcPts val="0"/>
              </a:spcAft>
            </a:pPr>
            <a:r>
              <a:rPr lang="en-US" sz="1200" dirty="0">
                <a:solidFill>
                  <a:srgbClr val="104C27"/>
                </a:solidFill>
                <a:effectLst/>
                <a:latin typeface="Calibri"/>
                <a:ea typeface="Times New Roman"/>
                <a:cs typeface="Times New Roman"/>
              </a:rPr>
              <a:t> </a:t>
            </a:r>
            <a:endParaRPr lang="fr-FR" sz="1200" dirty="0">
              <a:effectLst/>
              <a:latin typeface="Calibri"/>
              <a:ea typeface="Times New Roman"/>
              <a:cs typeface="Times New Roman"/>
            </a:endParaRPr>
          </a:p>
        </p:txBody>
      </p:sp>
      <p:pic>
        <p:nvPicPr>
          <p:cNvPr id="16" name="Picture 2"/>
          <p:cNvPicPr/>
          <p:nvPr/>
        </p:nvPicPr>
        <p:blipFill>
          <a:blip r:embed="rId10">
            <a:extLst>
              <a:ext uri="{28A0092B-C50C-407E-A947-70E740481C1C}">
                <a14:useLocalDpi xmlns:a14="http://schemas.microsoft.com/office/drawing/2010/main" val="0"/>
              </a:ext>
            </a:extLst>
          </a:blip>
          <a:stretch>
            <a:fillRect/>
          </a:stretch>
        </p:blipFill>
        <p:spPr>
          <a:xfrm>
            <a:off x="5540874" y="1312223"/>
            <a:ext cx="2608798" cy="651253"/>
          </a:xfrm>
          <a:prstGeom prst="rect">
            <a:avLst/>
          </a:prstGeom>
        </p:spPr>
      </p:pic>
      <p:pic>
        <p:nvPicPr>
          <p:cNvPr id="2" name="Image 1"/>
          <p:cNvPicPr>
            <a:picLocks noChangeAspect="1"/>
          </p:cNvPicPr>
          <p:nvPr/>
        </p:nvPicPr>
        <p:blipFill>
          <a:blip r:embed="rId11"/>
          <a:stretch>
            <a:fillRect/>
          </a:stretch>
        </p:blipFill>
        <p:spPr>
          <a:xfrm>
            <a:off x="7444005" y="4403024"/>
            <a:ext cx="1251338" cy="700749"/>
          </a:xfrm>
          <a:prstGeom prst="rect">
            <a:avLst/>
          </a:prstGeom>
        </p:spPr>
      </p:pic>
      <p:pic>
        <p:nvPicPr>
          <p:cNvPr id="3" name="Image 2"/>
          <p:cNvPicPr>
            <a:picLocks noChangeAspect="1"/>
          </p:cNvPicPr>
          <p:nvPr/>
        </p:nvPicPr>
        <p:blipFill>
          <a:blip r:embed="rId12"/>
          <a:stretch>
            <a:fillRect/>
          </a:stretch>
        </p:blipFill>
        <p:spPr>
          <a:xfrm>
            <a:off x="5442888" y="4403023"/>
            <a:ext cx="975724" cy="861413"/>
          </a:xfrm>
          <a:prstGeom prst="rect">
            <a:avLst/>
          </a:prstGeom>
        </p:spPr>
      </p:pic>
      <p:pic>
        <p:nvPicPr>
          <p:cNvPr id="5" name="Image 4"/>
          <p:cNvPicPr>
            <a:picLocks noChangeAspect="1"/>
          </p:cNvPicPr>
          <p:nvPr/>
        </p:nvPicPr>
        <p:blipFill>
          <a:blip r:embed="rId13"/>
          <a:stretch>
            <a:fillRect/>
          </a:stretch>
        </p:blipFill>
        <p:spPr>
          <a:xfrm>
            <a:off x="7948478" y="3428701"/>
            <a:ext cx="1195522" cy="974324"/>
          </a:xfrm>
          <a:prstGeom prst="rect">
            <a:avLst/>
          </a:prstGeom>
        </p:spPr>
      </p:pic>
      <p:sp>
        <p:nvSpPr>
          <p:cNvPr id="18" name="ZoneTexte 17"/>
          <p:cNvSpPr txBox="1"/>
          <p:nvPr/>
        </p:nvSpPr>
        <p:spPr>
          <a:xfrm>
            <a:off x="7007970" y="5584335"/>
            <a:ext cx="1557713" cy="369332"/>
          </a:xfrm>
          <a:prstGeom prst="rect">
            <a:avLst/>
          </a:prstGeom>
          <a:noFill/>
        </p:spPr>
        <p:txBody>
          <a:bodyPr wrap="none" rtlCol="0">
            <a:spAutoFit/>
          </a:bodyPr>
          <a:lstStyle/>
          <a:p>
            <a:r>
              <a:rPr lang="en-US" b="1" u="sng" dirty="0"/>
              <a:t>Leading Union</a:t>
            </a:r>
          </a:p>
        </p:txBody>
      </p:sp>
      <p:sp>
        <p:nvSpPr>
          <p:cNvPr id="20" name="ZoneTexte 19"/>
          <p:cNvSpPr txBox="1"/>
          <p:nvPr/>
        </p:nvSpPr>
        <p:spPr>
          <a:xfrm>
            <a:off x="5837904" y="6405923"/>
            <a:ext cx="2967479" cy="369332"/>
          </a:xfrm>
          <a:prstGeom prst="rect">
            <a:avLst/>
          </a:prstGeom>
          <a:noFill/>
        </p:spPr>
        <p:txBody>
          <a:bodyPr wrap="none" rtlCol="0">
            <a:spAutoFit/>
          </a:bodyPr>
          <a:lstStyle/>
          <a:p>
            <a:r>
              <a:rPr lang="en-US" dirty="0"/>
              <a:t>https://www.iybssd2022.org/</a:t>
            </a:r>
          </a:p>
        </p:txBody>
      </p:sp>
      <p:sp>
        <p:nvSpPr>
          <p:cNvPr id="9" name="ZoneTexte 8">
            <a:extLst>
              <a:ext uri="{FF2B5EF4-FFF2-40B4-BE49-F238E27FC236}">
                <a16:creationId xmlns:a16="http://schemas.microsoft.com/office/drawing/2014/main" id="{1896934F-C406-4641-BF7B-B95CA9C7A4D2}"/>
              </a:ext>
            </a:extLst>
          </p:cNvPr>
          <p:cNvSpPr txBox="1"/>
          <p:nvPr/>
        </p:nvSpPr>
        <p:spPr>
          <a:xfrm>
            <a:off x="-154608" y="61354"/>
            <a:ext cx="3503331" cy="1077218"/>
          </a:xfrm>
          <a:prstGeom prst="rect">
            <a:avLst/>
          </a:prstGeom>
          <a:noFill/>
        </p:spPr>
        <p:txBody>
          <a:bodyPr wrap="none" rtlCol="0">
            <a:spAutoFit/>
          </a:bodyPr>
          <a:lstStyle/>
          <a:p>
            <a:pPr algn="ctr"/>
            <a:r>
              <a:rPr lang="fr-FR" sz="3200" b="1" dirty="0">
                <a:solidFill>
                  <a:srgbClr val="FF0000"/>
                </a:solidFill>
              </a:rPr>
              <a:t>2022/ 2023</a:t>
            </a:r>
          </a:p>
          <a:p>
            <a:pPr algn="ctr"/>
            <a:r>
              <a:rPr lang="fr-FR" sz="3200" b="1" dirty="0" err="1">
                <a:solidFill>
                  <a:srgbClr val="FF0000"/>
                </a:solidFill>
              </a:rPr>
              <a:t>Centenary</a:t>
            </a:r>
            <a:r>
              <a:rPr lang="fr-FR" sz="3200" b="1" dirty="0">
                <a:solidFill>
                  <a:srgbClr val="FF0000"/>
                </a:solidFill>
              </a:rPr>
              <a:t> of IUPAP</a:t>
            </a:r>
          </a:p>
        </p:txBody>
      </p:sp>
    </p:spTree>
    <p:extLst>
      <p:ext uri="{BB962C8B-B14F-4D97-AF65-F5344CB8AC3E}">
        <p14:creationId xmlns:p14="http://schemas.microsoft.com/office/powerpoint/2010/main" val="3903454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5AE246-137C-8B45-AA82-4DECDD901F19}"/>
              </a:ext>
            </a:extLst>
          </p:cNvPr>
          <p:cNvSpPr>
            <a:spLocks noGrp="1"/>
          </p:cNvSpPr>
          <p:nvPr>
            <p:ph type="title"/>
          </p:nvPr>
        </p:nvSpPr>
        <p:spPr>
          <a:xfrm>
            <a:off x="457200" y="2598738"/>
            <a:ext cx="8229600" cy="1143000"/>
          </a:xfrm>
        </p:spPr>
        <p:txBody>
          <a:bodyPr>
            <a:normAutofit fontScale="90000"/>
          </a:bodyPr>
          <a:lstStyle/>
          <a:p>
            <a:r>
              <a:rPr lang="fr-FR" b="1" dirty="0">
                <a:solidFill>
                  <a:srgbClr val="FF0000"/>
                </a:solidFill>
              </a:rPr>
              <a:t>You are all </a:t>
            </a:r>
            <a:r>
              <a:rPr lang="fr-FR" b="1" dirty="0" err="1">
                <a:solidFill>
                  <a:srgbClr val="FF0000"/>
                </a:solidFill>
              </a:rPr>
              <a:t>invited</a:t>
            </a:r>
            <a:r>
              <a:rPr lang="fr-FR" b="1" dirty="0">
                <a:solidFill>
                  <a:srgbClr val="FF0000"/>
                </a:solidFill>
              </a:rPr>
              <a:t> to </a:t>
            </a:r>
            <a:r>
              <a:rPr lang="fr-FR" b="1" dirty="0" err="1">
                <a:solidFill>
                  <a:srgbClr val="FF0000"/>
                </a:solidFill>
              </a:rPr>
              <a:t>celebrate</a:t>
            </a:r>
            <a:r>
              <a:rPr lang="fr-FR" b="1" dirty="0">
                <a:solidFill>
                  <a:srgbClr val="FF0000"/>
                </a:solidFill>
              </a:rPr>
              <a:t> IUPAP </a:t>
            </a:r>
            <a:r>
              <a:rPr lang="fr-FR" b="1" dirty="0" err="1">
                <a:solidFill>
                  <a:srgbClr val="FF0000"/>
                </a:solidFill>
              </a:rPr>
              <a:t>Centenary</a:t>
            </a:r>
            <a:r>
              <a:rPr lang="fr-FR" b="1" dirty="0">
                <a:solidFill>
                  <a:srgbClr val="FF0000"/>
                </a:solidFill>
              </a:rPr>
              <a:t> and the International </a:t>
            </a:r>
            <a:r>
              <a:rPr lang="fr-FR" b="1" dirty="0" err="1">
                <a:solidFill>
                  <a:srgbClr val="FF0000"/>
                </a:solidFill>
              </a:rPr>
              <a:t>Year</a:t>
            </a:r>
            <a:r>
              <a:rPr lang="fr-FR" b="1" dirty="0">
                <a:solidFill>
                  <a:srgbClr val="FF0000"/>
                </a:solidFill>
              </a:rPr>
              <a:t> of Basic Sciences for </a:t>
            </a:r>
            <a:r>
              <a:rPr lang="fr-FR" b="1" dirty="0" err="1">
                <a:solidFill>
                  <a:srgbClr val="FF0000"/>
                </a:solidFill>
              </a:rPr>
              <a:t>Sustainable</a:t>
            </a:r>
            <a:r>
              <a:rPr lang="fr-FR" b="1" dirty="0">
                <a:solidFill>
                  <a:srgbClr val="FF0000"/>
                </a:solidFill>
              </a:rPr>
              <a:t> </a:t>
            </a:r>
            <a:r>
              <a:rPr lang="fr-FR" b="1" dirty="0" err="1">
                <a:solidFill>
                  <a:srgbClr val="FF0000"/>
                </a:solidFill>
              </a:rPr>
              <a:t>Development</a:t>
            </a:r>
            <a:r>
              <a:rPr lang="fr-FR" b="1" dirty="0">
                <a:solidFill>
                  <a:srgbClr val="FF0000"/>
                </a:solidFill>
              </a:rPr>
              <a:t> in 2022 and 2023, by </a:t>
            </a:r>
            <a:r>
              <a:rPr lang="fr-FR" b="1" dirty="0" err="1">
                <a:solidFill>
                  <a:srgbClr val="FF0000"/>
                </a:solidFill>
              </a:rPr>
              <a:t>particpating</a:t>
            </a:r>
            <a:r>
              <a:rPr lang="fr-FR" b="1" dirty="0">
                <a:solidFill>
                  <a:srgbClr val="FF0000"/>
                </a:solidFill>
              </a:rPr>
              <a:t> to and </a:t>
            </a:r>
            <a:r>
              <a:rPr lang="fr-FR" b="1" dirty="0" err="1">
                <a:solidFill>
                  <a:srgbClr val="FF0000"/>
                </a:solidFill>
              </a:rPr>
              <a:t>creating</a:t>
            </a:r>
            <a:r>
              <a:rPr lang="fr-FR" b="1" dirty="0">
                <a:solidFill>
                  <a:srgbClr val="FF0000"/>
                </a:solidFill>
              </a:rPr>
              <a:t> all sort of </a:t>
            </a:r>
            <a:r>
              <a:rPr lang="fr-FR" b="1" dirty="0" err="1">
                <a:solidFill>
                  <a:srgbClr val="FF0000"/>
                </a:solidFill>
              </a:rPr>
              <a:t>events</a:t>
            </a:r>
            <a:r>
              <a:rPr lang="fr-FR" b="1" dirty="0">
                <a:solidFill>
                  <a:srgbClr val="FF0000"/>
                </a:solidFill>
              </a:rPr>
              <a:t>!!</a:t>
            </a:r>
          </a:p>
        </p:txBody>
      </p:sp>
    </p:spTree>
    <p:extLst>
      <p:ext uri="{BB962C8B-B14F-4D97-AF65-F5344CB8AC3E}">
        <p14:creationId xmlns:p14="http://schemas.microsoft.com/office/powerpoint/2010/main" val="3957155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Lorem Ipsum Dolor"/>
          <p:cNvSpPr txBox="1">
            <a:spLocks noGrp="1"/>
          </p:cNvSpPr>
          <p:nvPr>
            <p:ph type="body" idx="13"/>
          </p:nvPr>
        </p:nvSpPr>
        <p:spPr>
          <a:xfrm>
            <a:off x="114300" y="6442819"/>
            <a:ext cx="5063133" cy="375744"/>
          </a:xfrm>
          <a:prstGeom prst="rect">
            <a:avLst/>
          </a:prstGeom>
        </p:spPr>
        <p:txBody>
          <a:bodyPr/>
          <a:lstStyle/>
          <a:p>
            <a:r>
              <a:rPr lang="en-US" dirty="0"/>
              <a:t>Updated: Dec 4, 2019</a:t>
            </a:r>
            <a:endParaRPr dirty="0"/>
          </a:p>
        </p:txBody>
      </p:sp>
      <p:sp>
        <p:nvSpPr>
          <p:cNvPr id="134" name="IUPAP"/>
          <p:cNvSpPr txBox="1">
            <a:spLocks noGrp="1"/>
          </p:cNvSpPr>
          <p:nvPr>
            <p:ph type="ctrTitle"/>
          </p:nvPr>
        </p:nvSpPr>
        <p:spPr>
          <a:xfrm>
            <a:off x="357187" y="2911078"/>
            <a:ext cx="5063133" cy="2126589"/>
          </a:xfrm>
          <a:prstGeom prst="rect">
            <a:avLst/>
          </a:prstGeom>
        </p:spPr>
        <p:txBody>
          <a:bodyPr/>
          <a:lstStyle/>
          <a:p>
            <a:r>
              <a:rPr dirty="0"/>
              <a:t>IUPAP</a:t>
            </a:r>
            <a:r>
              <a:rPr lang="fr-FR" dirty="0"/>
              <a:t> </a:t>
            </a:r>
            <a:r>
              <a:rPr lang="fr-FR" sz="2000" dirty="0"/>
              <a:t>(http://</a:t>
            </a:r>
            <a:r>
              <a:rPr lang="fr-FR" sz="2000" dirty="0" err="1"/>
              <a:t>iupap.org</a:t>
            </a:r>
            <a:r>
              <a:rPr lang="fr-FR" sz="2000" dirty="0"/>
              <a:t>/)</a:t>
            </a:r>
            <a:br>
              <a:rPr lang="fr-FR" sz="2000" dirty="0"/>
            </a:br>
            <a:r>
              <a:rPr lang="fr-FR" sz="2000" dirty="0"/>
              <a:t>Michel </a:t>
            </a:r>
            <a:r>
              <a:rPr lang="fr-FR" sz="2000" dirty="0" err="1"/>
              <a:t>Spiro</a:t>
            </a:r>
            <a:br>
              <a:rPr lang="fr-FR" sz="2000" dirty="0"/>
            </a:br>
            <a:r>
              <a:rPr lang="fr-FR" sz="2000" i="1" dirty="0" err="1"/>
              <a:t>President</a:t>
            </a:r>
            <a:endParaRPr sz="2000" i="1" dirty="0"/>
          </a:p>
        </p:txBody>
      </p:sp>
      <p:sp>
        <p:nvSpPr>
          <p:cNvPr id="135" name="Mission:"/>
          <p:cNvSpPr txBox="1">
            <a:spLocks noGrp="1"/>
          </p:cNvSpPr>
          <p:nvPr>
            <p:ph type="subTitle" sz="quarter" idx="1"/>
          </p:nvPr>
        </p:nvSpPr>
        <p:spPr>
          <a:xfrm>
            <a:off x="5947226" y="2593578"/>
            <a:ext cx="2982516" cy="1696641"/>
          </a:xfrm>
          <a:prstGeom prst="rect">
            <a:avLst/>
          </a:prstGeom>
        </p:spPr>
        <p:txBody>
          <a:bodyPr/>
          <a:lstStyle>
            <a:lvl1pPr>
              <a:defRPr sz="4400">
                <a:latin typeface="Menlo"/>
                <a:ea typeface="Menlo"/>
                <a:cs typeface="Menlo"/>
                <a:sym typeface="Menlo"/>
              </a:defRPr>
            </a:lvl1pPr>
          </a:lstStyle>
          <a:p>
            <a:r>
              <a:rPr dirty="0"/>
              <a:t>Mission:</a:t>
            </a:r>
          </a:p>
        </p:txBody>
      </p:sp>
      <p:pic>
        <p:nvPicPr>
          <p:cNvPr id="136" name="Image" descr="Image"/>
          <p:cNvPicPr>
            <a:picLocks noChangeAspect="1"/>
          </p:cNvPicPr>
          <p:nvPr/>
        </p:nvPicPr>
        <p:blipFill>
          <a:blip r:embed="rId2"/>
          <a:stretch>
            <a:fillRect/>
          </a:stretch>
        </p:blipFill>
        <p:spPr>
          <a:xfrm>
            <a:off x="0" y="0"/>
            <a:ext cx="3167063" cy="2375297"/>
          </a:xfrm>
          <a:prstGeom prst="rect">
            <a:avLst/>
          </a:prstGeom>
          <a:ln w="12700">
            <a:miter lim="400000"/>
          </a:ln>
        </p:spPr>
      </p:pic>
      <p:pic>
        <p:nvPicPr>
          <p:cNvPr id="137" name="Image" descr="Image"/>
          <p:cNvPicPr>
            <a:picLocks noChangeAspect="1"/>
          </p:cNvPicPr>
          <p:nvPr/>
        </p:nvPicPr>
        <p:blipFill>
          <a:blip r:embed="rId3"/>
          <a:stretch>
            <a:fillRect/>
          </a:stretch>
        </p:blipFill>
        <p:spPr>
          <a:xfrm>
            <a:off x="5635161" y="-7053"/>
            <a:ext cx="3606645" cy="2389403"/>
          </a:xfrm>
          <a:prstGeom prst="rect">
            <a:avLst/>
          </a:prstGeom>
          <a:ln w="12700">
            <a:miter lim="400000"/>
          </a:ln>
        </p:spPr>
      </p:pic>
      <p:pic>
        <p:nvPicPr>
          <p:cNvPr id="138" name="Image" descr="Image"/>
          <p:cNvPicPr>
            <a:picLocks noChangeAspect="1"/>
          </p:cNvPicPr>
          <p:nvPr/>
        </p:nvPicPr>
        <p:blipFill>
          <a:blip r:embed="rId4"/>
          <a:srcRect/>
          <a:stretch>
            <a:fillRect/>
          </a:stretch>
        </p:blipFill>
        <p:spPr>
          <a:xfrm>
            <a:off x="3140644" y="0"/>
            <a:ext cx="3167063" cy="2375298"/>
          </a:xfrm>
          <a:prstGeom prst="rect">
            <a:avLst/>
          </a:prstGeom>
          <a:ln w="12700">
            <a:miter lim="400000"/>
          </a:ln>
        </p:spPr>
      </p:pic>
      <p:sp>
        <p:nvSpPr>
          <p:cNvPr id="139" name="“To assist in the worldwide development of physics, to foster international cooperation in physics, and to help in the application of physics toward solving problems of concern to humanity”."/>
          <p:cNvSpPr txBox="1"/>
          <p:nvPr/>
        </p:nvSpPr>
        <p:spPr>
          <a:xfrm>
            <a:off x="4560756" y="3452431"/>
            <a:ext cx="4583244" cy="3396118"/>
          </a:xfrm>
          <a:prstGeom prst="rect">
            <a:avLst/>
          </a:prstGeom>
          <a:ln w="12700">
            <a:miter lim="400000"/>
          </a:ln>
          <a:extLst>
            <a:ext uri="{C572A759-6A51-4108-AA02-DFA0A04FC94B}">
              <ma14:wrappingTextBoxFlag xmlns="" xmlns:ma14="http://schemas.microsoft.com/office/mac/drawingml/2011/main" val="1"/>
            </a:ext>
          </a:extLst>
        </p:spPr>
        <p:txBody>
          <a:bodyPr lIns="35717" tIns="35717" rIns="35717" bIns="35717" anchor="ctr">
            <a:spAutoFit/>
          </a:bodyPr>
          <a:lstStyle>
            <a:lvl1pPr algn="l" defTabSz="457200">
              <a:defRPr sz="2700" i="1">
                <a:solidFill>
                  <a:srgbClr val="2C0977"/>
                </a:solidFill>
                <a:latin typeface="Helvetica"/>
                <a:ea typeface="Helvetica"/>
                <a:cs typeface="Helvetica"/>
                <a:sym typeface="Helvetica"/>
              </a:defRPr>
            </a:lvl1pPr>
          </a:lstStyle>
          <a:p>
            <a:r>
              <a:rPr dirty="0"/>
              <a:t>“To assist in the worldwide development of physics, to foster international cooperation in physics, and to help in the application of physics toward solving problems of concern to humanity”.</a:t>
            </a:r>
          </a:p>
        </p:txBody>
      </p:sp>
    </p:spTree>
    <p:extLst>
      <p:ext uri="{BB962C8B-B14F-4D97-AF65-F5344CB8AC3E}">
        <p14:creationId xmlns:p14="http://schemas.microsoft.com/office/powerpoint/2010/main" val="364349938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048210" y="2118685"/>
            <a:ext cx="6884489" cy="3416316"/>
          </a:xfrm>
          <a:prstGeom prst="rect">
            <a:avLst/>
          </a:prstGeom>
        </p:spPr>
        <p:txBody>
          <a:bodyPr wrap="square" lIns="91435" tIns="45718" rIns="91435" bIns="45718">
            <a:spAutoFit/>
          </a:bodyPr>
          <a:lstStyle/>
          <a:p>
            <a:pPr algn="l"/>
            <a:r>
              <a:rPr lang="en-US" sz="2400" b="1" dirty="0"/>
              <a:t>Further IUPAP principles:</a:t>
            </a:r>
          </a:p>
          <a:p>
            <a:pPr marL="285736" indent="-285736">
              <a:buFont typeface="Arial" panose="020B0604020202020204" pitchFamily="34" charset="0"/>
              <a:buChar char="•"/>
            </a:pPr>
            <a:r>
              <a:rPr lang="en-US" sz="2400" dirty="0"/>
              <a:t>Foster </a:t>
            </a:r>
            <a:r>
              <a:rPr lang="en-US" sz="2400" dirty="0">
                <a:solidFill>
                  <a:srgbClr val="FF0000"/>
                </a:solidFill>
              </a:rPr>
              <a:t>openness and inclusiveness </a:t>
            </a:r>
            <a:r>
              <a:rPr lang="en-US" sz="2400" dirty="0"/>
              <a:t>in physics;</a:t>
            </a:r>
          </a:p>
          <a:p>
            <a:pPr marL="285736" indent="-285736">
              <a:buFont typeface="Arial" panose="020B0604020202020204" pitchFamily="34" charset="0"/>
              <a:buChar char="•"/>
            </a:pPr>
            <a:r>
              <a:rPr lang="en-US" sz="2400" dirty="0"/>
              <a:t>Promote </a:t>
            </a:r>
            <a:r>
              <a:rPr lang="en-US" sz="2400" dirty="0">
                <a:solidFill>
                  <a:srgbClr val="FF0000"/>
                </a:solidFill>
              </a:rPr>
              <a:t>free circulation of physicists </a:t>
            </a:r>
            <a:r>
              <a:rPr lang="en-US" sz="2400" dirty="0"/>
              <a:t>(and </a:t>
            </a:r>
            <a:r>
              <a:rPr lang="en-US" sz="2400"/>
              <a:t>of data?)</a:t>
            </a:r>
            <a:endParaRPr lang="en-US" sz="2400" dirty="0"/>
          </a:p>
          <a:p>
            <a:pPr marL="285736" indent="-285736">
              <a:buFont typeface="Arial" panose="020B0604020202020204" pitchFamily="34" charset="0"/>
              <a:buChar char="•"/>
            </a:pPr>
            <a:r>
              <a:rPr lang="en-US" sz="2400" dirty="0"/>
              <a:t>Ensure </a:t>
            </a:r>
            <a:r>
              <a:rPr lang="en-US" sz="2400" dirty="0">
                <a:solidFill>
                  <a:srgbClr val="FF0000"/>
                </a:solidFill>
              </a:rPr>
              <a:t>integrity and credibility</a:t>
            </a:r>
            <a:r>
              <a:rPr lang="en-US" sz="2400" dirty="0"/>
              <a:t>;</a:t>
            </a:r>
          </a:p>
          <a:p>
            <a:pPr marL="285736" indent="-285736">
              <a:buFont typeface="Arial" panose="020B0604020202020204" pitchFamily="34" charset="0"/>
              <a:buChar char="•"/>
            </a:pPr>
            <a:r>
              <a:rPr lang="en-US" sz="2400" dirty="0"/>
              <a:t>Promote physics as </a:t>
            </a:r>
            <a:r>
              <a:rPr lang="en-US" sz="2400" dirty="0">
                <a:solidFill>
                  <a:srgbClr val="FF0000"/>
                </a:solidFill>
              </a:rPr>
              <a:t>a building block of innovation and multidisciplinary </a:t>
            </a:r>
            <a:r>
              <a:rPr lang="en-US" sz="2400" dirty="0"/>
              <a:t>research;</a:t>
            </a:r>
          </a:p>
          <a:p>
            <a:pPr marL="285736" indent="-285736">
              <a:buFont typeface="Arial" panose="020B0604020202020204" pitchFamily="34" charset="0"/>
              <a:buChar char="•"/>
            </a:pPr>
            <a:r>
              <a:rPr lang="en-US" sz="2400" dirty="0"/>
              <a:t>Promote </a:t>
            </a:r>
            <a:r>
              <a:rPr lang="en-US" sz="2400" dirty="0">
                <a:solidFill>
                  <a:srgbClr val="FF0000"/>
                </a:solidFill>
              </a:rPr>
              <a:t>physics</a:t>
            </a:r>
            <a:r>
              <a:rPr lang="en-US" sz="2400" dirty="0"/>
              <a:t> as an essential tool </a:t>
            </a:r>
            <a:r>
              <a:rPr lang="en-US" sz="2400" dirty="0">
                <a:solidFill>
                  <a:srgbClr val="FF0000"/>
                </a:solidFill>
              </a:rPr>
              <a:t>for development and for sustainability</a:t>
            </a:r>
            <a:r>
              <a:rPr lang="en-US" sz="2400" dirty="0"/>
              <a:t>;</a:t>
            </a:r>
          </a:p>
          <a:p>
            <a:pPr marL="285736" indent="-285736">
              <a:buFont typeface="Arial" panose="020B0604020202020204" pitchFamily="34" charset="0"/>
              <a:buChar char="•"/>
            </a:pPr>
            <a:endParaRPr lang="en-US" sz="2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5" y="404664"/>
            <a:ext cx="6907213" cy="9271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6648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1922"/>
          <p:cNvSpPr txBox="1">
            <a:spLocks noGrp="1"/>
          </p:cNvSpPr>
          <p:nvPr>
            <p:ph type="title"/>
          </p:nvPr>
        </p:nvSpPr>
        <p:spPr>
          <a:prstGeom prst="rect">
            <a:avLst/>
          </a:prstGeom>
        </p:spPr>
        <p:txBody>
          <a:bodyPr/>
          <a:lstStyle/>
          <a:p>
            <a:r>
              <a:rPr b="1" dirty="0"/>
              <a:t>1922</a:t>
            </a:r>
          </a:p>
        </p:txBody>
      </p:sp>
      <p:sp>
        <p:nvSpPr>
          <p:cNvPr id="169" name="Slide Number"/>
          <p:cNvSpPr txBox="1">
            <a:spLocks noGrp="1"/>
          </p:cNvSpPr>
          <p:nvPr>
            <p:ph type="sldNum" sz="quarter" idx="4294967295"/>
          </p:nvPr>
        </p:nvSpPr>
        <p:spPr>
          <a:xfrm>
            <a:off x="4482667" y="6505277"/>
            <a:ext cx="169736" cy="267891"/>
          </a:xfrm>
          <a:prstGeom prst="rect">
            <a:avLst/>
          </a:prstGeom>
          <a:extLst>
            <a:ext uri="{C572A759-6A51-4108-AA02-DFA0A04FC94B}">
              <ma14:wrappingTextBoxFlag xmlns="" xmlns:ma14="http://schemas.microsoft.com/office/mac/drawingml/2011/main" val="1"/>
            </a:ext>
          </a:extLst>
        </p:spPr>
        <p:txBody>
          <a:bodyPr/>
          <a:lstStyle>
            <a:lvl1pPr>
              <a:defRPr sz="1300">
                <a:latin typeface="Helvetica Light"/>
                <a:ea typeface="Helvetica Light"/>
                <a:cs typeface="Helvetica Light"/>
                <a:sym typeface="Helvetica Light"/>
              </a:defRPr>
            </a:lvl1pPr>
          </a:lstStyle>
          <a:p>
            <a:fld id="{86CB4B4D-7CA3-9044-876B-883B54F8677D}" type="slidenum">
              <a:t>4</a:t>
            </a:fld>
            <a:endParaRPr/>
          </a:p>
        </p:txBody>
      </p:sp>
      <p:pic>
        <p:nvPicPr>
          <p:cNvPr id="170" name="Image" descr="Image"/>
          <p:cNvPicPr>
            <a:picLocks noChangeAspect="1"/>
          </p:cNvPicPr>
          <p:nvPr/>
        </p:nvPicPr>
        <p:blipFill>
          <a:blip r:embed="rId2"/>
          <a:stretch>
            <a:fillRect/>
          </a:stretch>
        </p:blipFill>
        <p:spPr>
          <a:xfrm>
            <a:off x="2276346" y="1417638"/>
            <a:ext cx="4752114" cy="4365565"/>
          </a:xfrm>
          <a:prstGeom prst="rect">
            <a:avLst/>
          </a:prstGeom>
          <a:ln w="12700">
            <a:miter lim="400000"/>
          </a:ln>
        </p:spPr>
      </p:pic>
      <p:pic>
        <p:nvPicPr>
          <p:cNvPr id="171" name="william bragg.tiff" descr="william bragg.tiff"/>
          <p:cNvPicPr>
            <a:picLocks noChangeAspect="1"/>
          </p:cNvPicPr>
          <p:nvPr/>
        </p:nvPicPr>
        <p:blipFill>
          <a:blip r:embed="rId3"/>
          <a:stretch>
            <a:fillRect/>
          </a:stretch>
        </p:blipFill>
        <p:spPr>
          <a:xfrm>
            <a:off x="7522309" y="513457"/>
            <a:ext cx="1027868" cy="1446400"/>
          </a:xfrm>
          <a:prstGeom prst="rect">
            <a:avLst/>
          </a:prstGeom>
          <a:ln w="12700">
            <a:miter lim="400000"/>
          </a:ln>
        </p:spPr>
      </p:pic>
      <p:sp>
        <p:nvSpPr>
          <p:cNvPr id="172" name="William Bragg…"/>
          <p:cNvSpPr txBox="1"/>
          <p:nvPr/>
        </p:nvSpPr>
        <p:spPr>
          <a:xfrm>
            <a:off x="7206260" y="1959857"/>
            <a:ext cx="2001240" cy="903128"/>
          </a:xfrm>
          <a:prstGeom prst="rect">
            <a:avLst/>
          </a:prstGeom>
          <a:ln w="12700">
            <a:miter lim="400000"/>
          </a:ln>
          <a:extLst>
            <a:ext uri="{C572A759-6A51-4108-AA02-DFA0A04FC94B}">
              <ma14:wrappingTextBoxFlag xmlns="" xmlns:ma14="http://schemas.microsoft.com/office/mac/drawingml/2011/main" val="1"/>
            </a:ext>
          </a:extLst>
        </p:spPr>
        <p:txBody>
          <a:bodyPr wrap="square" lIns="35717" tIns="35717" rIns="35717" bIns="35717" anchor="ctr">
            <a:spAutoFit/>
          </a:bodyPr>
          <a:lstStyle/>
          <a:p>
            <a:pPr>
              <a:defRPr sz="1800" b="0">
                <a:latin typeface="Helvetica Light"/>
                <a:ea typeface="Helvetica Light"/>
                <a:cs typeface="Helvetica Light"/>
                <a:sym typeface="Helvetica Light"/>
              </a:defRPr>
            </a:pPr>
            <a:r>
              <a:rPr dirty="0"/>
              <a:t>William Bragg</a:t>
            </a:r>
          </a:p>
          <a:p>
            <a:pPr>
              <a:defRPr sz="1800" b="0">
                <a:latin typeface="Helvetica Light"/>
                <a:ea typeface="Helvetica Light"/>
                <a:cs typeface="Helvetica Light"/>
                <a:sym typeface="Helvetica Light"/>
              </a:defRPr>
            </a:pPr>
            <a:r>
              <a:rPr dirty="0"/>
              <a:t>First IUPAP President</a:t>
            </a:r>
          </a:p>
        </p:txBody>
      </p:sp>
      <p:sp>
        <p:nvSpPr>
          <p:cNvPr id="2" name="ZoneTexte 1"/>
          <p:cNvSpPr txBox="1"/>
          <p:nvPr/>
        </p:nvSpPr>
        <p:spPr>
          <a:xfrm>
            <a:off x="3033889" y="6135945"/>
            <a:ext cx="3467716" cy="400110"/>
          </a:xfrm>
          <a:prstGeom prst="rect">
            <a:avLst/>
          </a:prstGeom>
          <a:noFill/>
        </p:spPr>
        <p:txBody>
          <a:bodyPr wrap="square" rtlCol="0">
            <a:spAutoFit/>
          </a:bodyPr>
          <a:lstStyle/>
          <a:p>
            <a:r>
              <a:rPr lang="en-US" sz="2000" b="1" dirty="0"/>
              <a:t>First general assembly in 1923</a:t>
            </a:r>
          </a:p>
        </p:txBody>
      </p:sp>
    </p:spTree>
    <p:extLst>
      <p:ext uri="{BB962C8B-B14F-4D97-AF65-F5344CB8AC3E}">
        <p14:creationId xmlns:p14="http://schemas.microsoft.com/office/powerpoint/2010/main" val="51313972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Members (60)</a:t>
            </a:r>
          </a:p>
        </p:txBody>
      </p:sp>
      <p:sp>
        <p:nvSpPr>
          <p:cNvPr id="4" name="Rectangle 3"/>
          <p:cNvSpPr/>
          <p:nvPr/>
        </p:nvSpPr>
        <p:spPr>
          <a:xfrm>
            <a:off x="918483" y="1255463"/>
            <a:ext cx="7768317" cy="5327899"/>
          </a:xfrm>
          <a:prstGeom prst="rect">
            <a:avLst/>
          </a:prstGeom>
        </p:spPr>
        <p:txBody>
          <a:bodyPr wrap="square" lIns="64291" tIns="32146" rIns="64291" bIns="32146" numCol="4">
            <a:spAutoFit/>
          </a:bodyPr>
          <a:lstStyle/>
          <a:p>
            <a:pPr algn="l"/>
            <a:r>
              <a:rPr lang="en-US" dirty="0">
                <a:latin typeface="ArialMT"/>
              </a:rPr>
              <a:t>Algeria</a:t>
            </a:r>
          </a:p>
          <a:p>
            <a:pPr algn="l"/>
            <a:r>
              <a:rPr lang="en-US" dirty="0">
                <a:latin typeface="ArialMT"/>
              </a:rPr>
              <a:t>Argentina</a:t>
            </a:r>
          </a:p>
          <a:p>
            <a:pPr algn="l"/>
            <a:r>
              <a:rPr lang="en-US" dirty="0">
                <a:latin typeface="ArialMT"/>
              </a:rPr>
              <a:t>Australia</a:t>
            </a:r>
          </a:p>
          <a:p>
            <a:pPr algn="l"/>
            <a:r>
              <a:rPr lang="en-US" dirty="0">
                <a:latin typeface="ArialMT"/>
              </a:rPr>
              <a:t>Austria</a:t>
            </a:r>
          </a:p>
          <a:p>
            <a:pPr algn="l"/>
            <a:r>
              <a:rPr lang="en-US" dirty="0">
                <a:latin typeface="ArialMT"/>
              </a:rPr>
              <a:t>Belgium</a:t>
            </a:r>
          </a:p>
          <a:p>
            <a:pPr algn="l"/>
            <a:r>
              <a:rPr lang="en-US" dirty="0">
                <a:latin typeface="ArialMT"/>
              </a:rPr>
              <a:t>Brazil</a:t>
            </a:r>
          </a:p>
          <a:p>
            <a:pPr algn="l"/>
            <a:r>
              <a:rPr lang="en-US" dirty="0">
                <a:latin typeface="ArialMT"/>
              </a:rPr>
              <a:t>Canada</a:t>
            </a:r>
          </a:p>
          <a:p>
            <a:pPr algn="l"/>
            <a:r>
              <a:rPr lang="en-US" dirty="0">
                <a:latin typeface="ArialMT"/>
              </a:rPr>
              <a:t>Chile</a:t>
            </a:r>
          </a:p>
          <a:p>
            <a:pPr algn="l"/>
            <a:r>
              <a:rPr lang="en-US" dirty="0">
                <a:latin typeface="ArialMT"/>
              </a:rPr>
              <a:t>China: Beijing</a:t>
            </a:r>
          </a:p>
          <a:p>
            <a:pPr algn="l"/>
            <a:r>
              <a:rPr lang="en-US" dirty="0">
                <a:latin typeface="ArialMT"/>
              </a:rPr>
              <a:t>China: Taipei</a:t>
            </a:r>
          </a:p>
          <a:p>
            <a:pPr algn="l"/>
            <a:r>
              <a:rPr lang="en-US" dirty="0">
                <a:latin typeface="ArialMT"/>
              </a:rPr>
              <a:t>Colombia</a:t>
            </a:r>
          </a:p>
          <a:p>
            <a:pPr algn="l"/>
            <a:r>
              <a:rPr lang="en-US" dirty="0">
                <a:latin typeface="ArialMT"/>
              </a:rPr>
              <a:t>Costa Rica</a:t>
            </a:r>
          </a:p>
          <a:p>
            <a:pPr algn="l"/>
            <a:r>
              <a:rPr lang="en-US" dirty="0">
                <a:latin typeface="ArialMT"/>
              </a:rPr>
              <a:t>Croatia</a:t>
            </a:r>
          </a:p>
          <a:p>
            <a:pPr algn="l"/>
            <a:r>
              <a:rPr lang="en-US" dirty="0">
                <a:latin typeface="ArialMT"/>
              </a:rPr>
              <a:t>Cuba</a:t>
            </a:r>
          </a:p>
          <a:p>
            <a:pPr algn="l"/>
            <a:r>
              <a:rPr lang="en-US" dirty="0">
                <a:latin typeface="ArialMT"/>
              </a:rPr>
              <a:t>Cyprus</a:t>
            </a:r>
          </a:p>
          <a:p>
            <a:pPr algn="l"/>
            <a:r>
              <a:rPr lang="en-US" dirty="0">
                <a:latin typeface="ArialMT"/>
              </a:rPr>
              <a:t>Czech Republic</a:t>
            </a:r>
          </a:p>
          <a:p>
            <a:pPr algn="l"/>
            <a:r>
              <a:rPr lang="en-US" dirty="0">
                <a:latin typeface="ArialMT"/>
              </a:rPr>
              <a:t>Denmark</a:t>
            </a:r>
          </a:p>
          <a:p>
            <a:pPr algn="l"/>
            <a:r>
              <a:rPr lang="en-US" dirty="0">
                <a:latin typeface="ArialMT"/>
              </a:rPr>
              <a:t>Estonia</a:t>
            </a:r>
          </a:p>
          <a:p>
            <a:pPr algn="l"/>
            <a:r>
              <a:rPr lang="en-US" dirty="0">
                <a:latin typeface="ArialMT"/>
              </a:rPr>
              <a:t>Ethiopia</a:t>
            </a:r>
          </a:p>
          <a:p>
            <a:pPr algn="l"/>
            <a:r>
              <a:rPr lang="en-US" dirty="0">
                <a:latin typeface="ArialMT"/>
              </a:rPr>
              <a:t>Finland</a:t>
            </a:r>
          </a:p>
          <a:p>
            <a:pPr algn="l"/>
            <a:r>
              <a:rPr lang="en-US" dirty="0">
                <a:latin typeface="ArialMT"/>
              </a:rPr>
              <a:t>France</a:t>
            </a:r>
          </a:p>
          <a:p>
            <a:pPr algn="l"/>
            <a:r>
              <a:rPr lang="en-US" dirty="0">
                <a:latin typeface="ArialMT"/>
              </a:rPr>
              <a:t>Germany</a:t>
            </a:r>
          </a:p>
          <a:p>
            <a:pPr algn="l"/>
            <a:r>
              <a:rPr lang="en-US" dirty="0">
                <a:latin typeface="ArialMT"/>
              </a:rPr>
              <a:t>Ghana</a:t>
            </a:r>
          </a:p>
          <a:p>
            <a:pPr algn="l"/>
            <a:r>
              <a:rPr lang="en-US" dirty="0">
                <a:latin typeface="ArialMT"/>
              </a:rPr>
              <a:t>Greece</a:t>
            </a:r>
          </a:p>
          <a:p>
            <a:pPr algn="l"/>
            <a:r>
              <a:rPr lang="en-US" dirty="0">
                <a:latin typeface="ArialMT"/>
              </a:rPr>
              <a:t>Hungary</a:t>
            </a:r>
          </a:p>
          <a:p>
            <a:pPr algn="l"/>
            <a:r>
              <a:rPr lang="en-US" dirty="0">
                <a:latin typeface="ArialMT"/>
              </a:rPr>
              <a:t>India</a:t>
            </a:r>
          </a:p>
          <a:p>
            <a:pPr algn="l"/>
            <a:r>
              <a:rPr lang="en-US" dirty="0">
                <a:latin typeface="ArialMT"/>
              </a:rPr>
              <a:t>Iran</a:t>
            </a:r>
          </a:p>
          <a:p>
            <a:pPr algn="l"/>
            <a:r>
              <a:rPr lang="en-US" dirty="0">
                <a:latin typeface="ArialMT"/>
              </a:rPr>
              <a:t>Ireland</a:t>
            </a:r>
          </a:p>
          <a:p>
            <a:pPr algn="l"/>
            <a:r>
              <a:rPr lang="en-US" dirty="0">
                <a:latin typeface="ArialMT"/>
              </a:rPr>
              <a:t>Israel</a:t>
            </a:r>
          </a:p>
          <a:p>
            <a:pPr algn="l"/>
            <a:r>
              <a:rPr lang="en-US" dirty="0">
                <a:latin typeface="ArialMT"/>
              </a:rPr>
              <a:t>Italy</a:t>
            </a:r>
          </a:p>
          <a:p>
            <a:pPr algn="l"/>
            <a:r>
              <a:rPr lang="en-US" dirty="0">
                <a:latin typeface="ArialMT"/>
              </a:rPr>
              <a:t>Japan</a:t>
            </a:r>
          </a:p>
          <a:p>
            <a:pPr algn="l"/>
            <a:r>
              <a:rPr lang="en-US" dirty="0">
                <a:latin typeface="ArialMT"/>
              </a:rPr>
              <a:t>Korea</a:t>
            </a:r>
          </a:p>
          <a:p>
            <a:pPr algn="l"/>
            <a:r>
              <a:rPr lang="en-US" dirty="0">
                <a:latin typeface="ArialMT"/>
              </a:rPr>
              <a:t>Latvia</a:t>
            </a:r>
          </a:p>
          <a:p>
            <a:pPr algn="l"/>
            <a:r>
              <a:rPr lang="en-US" dirty="0">
                <a:latin typeface="ArialMT"/>
              </a:rPr>
              <a:t>Lithuania</a:t>
            </a:r>
          </a:p>
          <a:p>
            <a:pPr algn="l"/>
            <a:r>
              <a:rPr lang="en-US" dirty="0">
                <a:latin typeface="ArialMT"/>
              </a:rPr>
              <a:t>Mexico</a:t>
            </a:r>
          </a:p>
          <a:p>
            <a:pPr algn="l"/>
            <a:r>
              <a:rPr lang="en-US" dirty="0">
                <a:latin typeface="ArialMT"/>
              </a:rPr>
              <a:t>Netherlands</a:t>
            </a:r>
          </a:p>
          <a:p>
            <a:pPr algn="l"/>
            <a:r>
              <a:rPr lang="en-US" dirty="0">
                <a:latin typeface="ArialMT"/>
              </a:rPr>
              <a:t>New Zealand</a:t>
            </a:r>
          </a:p>
          <a:p>
            <a:pPr algn="l"/>
            <a:r>
              <a:rPr lang="en-US" dirty="0">
                <a:latin typeface="ArialMT"/>
              </a:rPr>
              <a:t>Norway</a:t>
            </a:r>
          </a:p>
          <a:p>
            <a:pPr algn="l"/>
            <a:r>
              <a:rPr lang="en-US" dirty="0">
                <a:latin typeface="ArialMT"/>
              </a:rPr>
              <a:t>Pakistan</a:t>
            </a:r>
          </a:p>
          <a:p>
            <a:pPr algn="l"/>
            <a:r>
              <a:rPr lang="en-US" dirty="0">
                <a:latin typeface="ArialMT"/>
              </a:rPr>
              <a:t>Peru</a:t>
            </a:r>
          </a:p>
          <a:p>
            <a:pPr algn="l"/>
            <a:r>
              <a:rPr lang="en-US" dirty="0">
                <a:latin typeface="ArialMT"/>
              </a:rPr>
              <a:t>Philippines</a:t>
            </a:r>
          </a:p>
          <a:p>
            <a:pPr algn="l"/>
            <a:r>
              <a:rPr lang="en-US" dirty="0">
                <a:latin typeface="ArialMT"/>
              </a:rPr>
              <a:t>Poland</a:t>
            </a:r>
          </a:p>
          <a:p>
            <a:pPr algn="l"/>
            <a:r>
              <a:rPr lang="en-US" dirty="0">
                <a:latin typeface="ArialMT"/>
              </a:rPr>
              <a:t>Portugal</a:t>
            </a:r>
          </a:p>
          <a:p>
            <a:pPr algn="l"/>
            <a:r>
              <a:rPr lang="en-US" dirty="0">
                <a:latin typeface="ArialMT"/>
              </a:rPr>
              <a:t>Romania</a:t>
            </a:r>
          </a:p>
          <a:p>
            <a:pPr algn="l"/>
            <a:r>
              <a:rPr lang="en-US" dirty="0">
                <a:latin typeface="ArialMT"/>
              </a:rPr>
              <a:t>Russia</a:t>
            </a:r>
          </a:p>
          <a:p>
            <a:pPr algn="l"/>
            <a:r>
              <a:rPr lang="en-US" dirty="0">
                <a:latin typeface="ArialMT"/>
              </a:rPr>
              <a:t>Saudi Arabia</a:t>
            </a:r>
          </a:p>
          <a:p>
            <a:pPr algn="l"/>
            <a:r>
              <a:rPr lang="en-US" dirty="0">
                <a:latin typeface="ArialMT"/>
              </a:rPr>
              <a:t>Senegal</a:t>
            </a:r>
          </a:p>
          <a:p>
            <a:pPr algn="l"/>
            <a:r>
              <a:rPr lang="en-US" dirty="0">
                <a:latin typeface="ArialMT"/>
              </a:rPr>
              <a:t>Singapore</a:t>
            </a:r>
          </a:p>
          <a:p>
            <a:pPr algn="l"/>
            <a:r>
              <a:rPr lang="en-US" dirty="0">
                <a:latin typeface="ArialMT"/>
              </a:rPr>
              <a:t>Slovak Republic</a:t>
            </a:r>
          </a:p>
          <a:p>
            <a:pPr algn="l"/>
            <a:r>
              <a:rPr lang="en-US" dirty="0">
                <a:latin typeface="ArialMT"/>
              </a:rPr>
              <a:t>Slovenia</a:t>
            </a:r>
          </a:p>
          <a:p>
            <a:pPr algn="l"/>
            <a:r>
              <a:rPr lang="en-US" dirty="0">
                <a:latin typeface="ArialMT"/>
              </a:rPr>
              <a:t>South Africa</a:t>
            </a:r>
          </a:p>
          <a:p>
            <a:pPr algn="l"/>
            <a:r>
              <a:rPr lang="en-US" dirty="0">
                <a:latin typeface="ArialMT"/>
              </a:rPr>
              <a:t>Spain</a:t>
            </a:r>
          </a:p>
          <a:p>
            <a:pPr algn="l"/>
            <a:r>
              <a:rPr lang="en-US" dirty="0">
                <a:latin typeface="ArialMT"/>
              </a:rPr>
              <a:t>Sweden</a:t>
            </a:r>
          </a:p>
          <a:p>
            <a:pPr algn="l"/>
            <a:r>
              <a:rPr lang="en-US" dirty="0">
                <a:latin typeface="ArialMT"/>
              </a:rPr>
              <a:t>Switzerland</a:t>
            </a:r>
          </a:p>
          <a:p>
            <a:pPr algn="l"/>
            <a:r>
              <a:rPr lang="en-US" dirty="0">
                <a:latin typeface="ArialMT"/>
              </a:rPr>
              <a:t>Tunisia</a:t>
            </a:r>
          </a:p>
          <a:p>
            <a:pPr algn="l"/>
            <a:r>
              <a:rPr lang="en-US" dirty="0">
                <a:latin typeface="ArialMT"/>
              </a:rPr>
              <a:t>UK</a:t>
            </a:r>
          </a:p>
          <a:p>
            <a:pPr algn="l"/>
            <a:r>
              <a:rPr lang="en-US" dirty="0">
                <a:latin typeface="ArialMT"/>
              </a:rPr>
              <a:t>USA</a:t>
            </a:r>
          </a:p>
          <a:p>
            <a:pPr algn="l"/>
            <a:endParaRPr lang="en-US" dirty="0">
              <a:latin typeface="ArialMT"/>
            </a:endParaRPr>
          </a:p>
          <a:p>
            <a:pPr algn="l"/>
            <a:r>
              <a:rPr lang="en-US" b="1" dirty="0">
                <a:latin typeface="ArialMT"/>
              </a:rPr>
              <a:t>Bulgaria, Egypt, Jordan, Uruguay joined recently</a:t>
            </a:r>
          </a:p>
          <a:p>
            <a:pPr algn="l"/>
            <a:endParaRPr lang="en-US" dirty="0">
              <a:latin typeface="ArialMT"/>
            </a:endParaRPr>
          </a:p>
          <a:p>
            <a:pPr algn="l"/>
            <a:r>
              <a:rPr lang="en-US" b="1" dirty="0">
                <a:latin typeface="ArialMT"/>
              </a:rPr>
              <a:t>Corporate Associate Members are being considered</a:t>
            </a:r>
          </a:p>
          <a:p>
            <a:pPr algn="l"/>
            <a:endParaRPr lang="en-US" b="1" dirty="0">
              <a:latin typeface="ArialMT"/>
            </a:endParaRPr>
          </a:p>
          <a:p>
            <a:pPr algn="l"/>
            <a:r>
              <a:rPr lang="en-US" b="1" dirty="0">
                <a:latin typeface="ArialMT"/>
              </a:rPr>
              <a:t>Four Regional Physics Society (American, African, Asian Pacific</a:t>
            </a:r>
            <a:r>
              <a:rPr lang="en-US" b="1">
                <a:latin typeface="ArialMT"/>
              </a:rPr>
              <a:t>, European)</a:t>
            </a:r>
            <a:endParaRPr lang="en-US" b="1" dirty="0">
              <a:latin typeface="ArialMT"/>
            </a:endParaRPr>
          </a:p>
          <a:p>
            <a:pPr algn="l"/>
            <a:r>
              <a:rPr lang="en-US" b="1" dirty="0">
                <a:latin typeface="ArialMT"/>
              </a:rPr>
              <a:t>are observers</a:t>
            </a:r>
            <a:endParaRPr lang="en-US" b="1" dirty="0"/>
          </a:p>
        </p:txBody>
      </p:sp>
    </p:spTree>
    <p:extLst>
      <p:ext uri="{BB962C8B-B14F-4D97-AF65-F5344CB8AC3E}">
        <p14:creationId xmlns:p14="http://schemas.microsoft.com/office/powerpoint/2010/main" val="292157606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IUPAP </a:t>
            </a:r>
            <a:r>
              <a:rPr lang="fr-FR" dirty="0" err="1"/>
              <a:t>Members</a:t>
            </a:r>
            <a:endParaRPr lang="fr-FR" dirty="0"/>
          </a:p>
        </p:txBody>
      </p:sp>
      <p:pic>
        <p:nvPicPr>
          <p:cNvPr id="5" name="Image 4" descr="Group Photo_world map5_legen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82228"/>
            <a:ext cx="9144000" cy="5475772"/>
          </a:xfrm>
          <a:prstGeom prst="rect">
            <a:avLst/>
          </a:prstGeom>
        </p:spPr>
      </p:pic>
    </p:spTree>
    <p:extLst>
      <p:ext uri="{BB962C8B-B14F-4D97-AF65-F5344CB8AC3E}">
        <p14:creationId xmlns:p14="http://schemas.microsoft.com/office/powerpoint/2010/main" val="306298515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Governance"/>
          <p:cNvSpPr txBox="1">
            <a:spLocks noGrp="1"/>
          </p:cNvSpPr>
          <p:nvPr>
            <p:ph type="title"/>
          </p:nvPr>
        </p:nvSpPr>
        <p:spPr>
          <a:prstGeom prst="rect">
            <a:avLst/>
          </a:prstGeom>
        </p:spPr>
        <p:txBody>
          <a:bodyPr/>
          <a:lstStyle/>
          <a:p>
            <a:r>
              <a:rPr b="1" dirty="0"/>
              <a:t>Governance</a:t>
            </a:r>
          </a:p>
        </p:txBody>
      </p:sp>
      <p:sp>
        <p:nvSpPr>
          <p:cNvPr id="216" name="Governed according to the  STATUTES (http://iupap.org/about-us/statutes/)…"/>
          <p:cNvSpPr txBox="1">
            <a:spLocks noGrp="1"/>
          </p:cNvSpPr>
          <p:nvPr>
            <p:ph type="body" idx="1"/>
          </p:nvPr>
        </p:nvSpPr>
        <p:spPr>
          <a:xfrm>
            <a:off x="257175" y="1417638"/>
            <a:ext cx="8429625" cy="2405062"/>
          </a:xfrm>
          <a:prstGeom prst="rect">
            <a:avLst/>
          </a:prstGeom>
        </p:spPr>
        <p:txBody>
          <a:bodyPr>
            <a:normAutofit lnSpcReduction="10000"/>
          </a:bodyPr>
          <a:lstStyle/>
          <a:p>
            <a:r>
              <a:rPr sz="2200" dirty="0">
                <a:latin typeface="Arial" panose="020B0604020202020204" pitchFamily="34" charset="0"/>
                <a:cs typeface="Arial" panose="020B0604020202020204" pitchFamily="34" charset="0"/>
              </a:rPr>
              <a:t>Governed according to </a:t>
            </a:r>
            <a:r>
              <a:rPr lang="fr-FR" sz="2200" dirty="0">
                <a:latin typeface="Arial" panose="020B0604020202020204" pitchFamily="34" charset="0"/>
                <a:cs typeface="Arial" panose="020B0604020202020204" pitchFamily="34" charset="0"/>
              </a:rPr>
              <a:t>the New</a:t>
            </a:r>
            <a:r>
              <a:rPr lang="en-US" sz="2200" dirty="0">
                <a:latin typeface="Arial" panose="020B0604020202020204" pitchFamily="34" charset="0"/>
                <a:cs typeface="Arial" panose="020B0604020202020204" pitchFamily="34" charset="0"/>
              </a:rPr>
              <a:t> Statutes and Bylaws of the International Union of Pure and Applied Physics (as adopted by the General Assembly, 2021) to become Articles and Internal Rules as soon as IUPAP get the legal status of an NGO as an Association under Swiss Law located in Geneva with the Administrative Office in Trieste</a:t>
            </a:r>
            <a:endParaRPr lang="fr-FR" sz="2200" dirty="0">
              <a:latin typeface="Arial" panose="020B0604020202020204" pitchFamily="34" charset="0"/>
              <a:cs typeface="Arial" panose="020B0604020202020204" pitchFamily="34" charset="0"/>
              <a:sym typeface="Helvetica Light"/>
            </a:endParaRPr>
          </a:p>
          <a:p>
            <a:pPr marL="0" indent="0" defTabSz="321457">
              <a:spcBef>
                <a:spcPts val="0"/>
              </a:spcBef>
              <a:buNone/>
              <a:defRPr sz="2816">
                <a:solidFill>
                  <a:srgbClr val="336799"/>
                </a:solidFill>
                <a:latin typeface="Helvetica"/>
                <a:ea typeface="Helvetica"/>
                <a:cs typeface="Helvetica"/>
                <a:sym typeface="Helvetica"/>
              </a:defRPr>
            </a:pPr>
            <a:r>
              <a:rPr lang="fr-FR" sz="2200" dirty="0">
                <a:latin typeface="Arial" panose="020B0604020202020204" pitchFamily="34" charset="0"/>
                <a:cs typeface="Arial" panose="020B0604020202020204" pitchFamily="34" charset="0"/>
                <a:sym typeface="Helvetica Light"/>
              </a:rPr>
              <a:t>    </a:t>
            </a:r>
            <a:endParaRPr sz="2200" dirty="0">
              <a:latin typeface="Arial" panose="020B0604020202020204" pitchFamily="34" charset="0"/>
              <a:cs typeface="Arial" panose="020B0604020202020204" pitchFamily="34" charset="0"/>
              <a:sym typeface="Helvetica Light"/>
            </a:endParaRPr>
          </a:p>
          <a:p>
            <a:pPr marL="0" indent="0" defTabSz="321457">
              <a:spcBef>
                <a:spcPts val="0"/>
              </a:spcBef>
              <a:buClr>
                <a:srgbClr val="FF2600"/>
              </a:buClr>
              <a:buSzPct val="145000"/>
              <a:buNone/>
              <a:defRPr sz="2816">
                <a:solidFill>
                  <a:schemeClr val="accent5"/>
                </a:solidFill>
                <a:latin typeface="Helvetica"/>
                <a:ea typeface="Helvetica"/>
                <a:cs typeface="Helvetica"/>
                <a:sym typeface="Helvetica"/>
              </a:defRPr>
            </a:pPr>
            <a:endParaRPr sz="2500" dirty="0">
              <a:latin typeface="Helvetica Light"/>
              <a:ea typeface="Helvetica Light"/>
              <a:cs typeface="Helvetica Light"/>
              <a:sym typeface="Helvetica Light"/>
            </a:endParaRPr>
          </a:p>
        </p:txBody>
      </p:sp>
      <p:sp>
        <p:nvSpPr>
          <p:cNvPr id="217"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7</a:t>
            </a:fld>
            <a:endParaRPr/>
          </a:p>
        </p:txBody>
      </p:sp>
      <p:pic>
        <p:nvPicPr>
          <p:cNvPr id="2" name="Picture 1"/>
          <p:cNvPicPr>
            <a:picLocks noChangeAspect="1"/>
          </p:cNvPicPr>
          <p:nvPr/>
        </p:nvPicPr>
        <p:blipFill>
          <a:blip r:embed="rId2"/>
          <a:stretch>
            <a:fillRect/>
          </a:stretch>
        </p:blipFill>
        <p:spPr>
          <a:xfrm>
            <a:off x="924014" y="4051300"/>
            <a:ext cx="7045939" cy="2537011"/>
          </a:xfrm>
          <a:prstGeom prst="rect">
            <a:avLst/>
          </a:prstGeom>
        </p:spPr>
      </p:pic>
    </p:spTree>
    <p:extLst>
      <p:ext uri="{BB962C8B-B14F-4D97-AF65-F5344CB8AC3E}">
        <p14:creationId xmlns:p14="http://schemas.microsoft.com/office/powerpoint/2010/main" val="238069305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Governance…"/>
          <p:cNvSpPr txBox="1">
            <a:spLocks noGrp="1"/>
          </p:cNvSpPr>
          <p:nvPr>
            <p:ph type="title"/>
          </p:nvPr>
        </p:nvSpPr>
        <p:spPr>
          <a:prstGeom prst="rect">
            <a:avLst/>
          </a:prstGeom>
        </p:spPr>
        <p:txBody>
          <a:bodyPr>
            <a:normAutofit fontScale="90000"/>
          </a:bodyPr>
          <a:lstStyle/>
          <a:p>
            <a:pPr defTabSz="345030">
              <a:defRPr sz="6719"/>
            </a:pPr>
            <a:r>
              <a:rPr b="1" dirty="0"/>
              <a:t>Governance</a:t>
            </a:r>
            <a:r>
              <a:rPr lang="en-US" b="1" dirty="0"/>
              <a:t>: </a:t>
            </a:r>
            <a:br>
              <a:rPr lang="en-US" b="1" dirty="0"/>
            </a:br>
            <a:r>
              <a:rPr b="1" dirty="0"/>
              <a:t>The General Assembly</a:t>
            </a:r>
          </a:p>
        </p:txBody>
      </p:sp>
      <p:sp>
        <p:nvSpPr>
          <p:cNvPr id="220" name="A. The General Assembly is the highest governing body of the Union. It:…"/>
          <p:cNvSpPr txBox="1">
            <a:spLocks noGrp="1"/>
          </p:cNvSpPr>
          <p:nvPr>
            <p:ph type="body" idx="1"/>
          </p:nvPr>
        </p:nvSpPr>
        <p:spPr>
          <a:prstGeom prst="rect">
            <a:avLst/>
          </a:prstGeom>
        </p:spPr>
        <p:txBody>
          <a:bodyPr>
            <a:normAutofit fontScale="92500" lnSpcReduction="20000"/>
          </a:bodyPr>
          <a:lstStyle/>
          <a:p>
            <a:pPr marL="0" indent="0" defTabSz="321457">
              <a:spcBef>
                <a:spcPts val="0"/>
              </a:spcBef>
              <a:buNone/>
              <a:defRPr>
                <a:solidFill>
                  <a:srgbClr val="666666"/>
                </a:solidFill>
                <a:latin typeface="Helvetica"/>
                <a:ea typeface="Helvetica"/>
                <a:cs typeface="Helvetica"/>
                <a:sym typeface="Helvetica"/>
              </a:defRPr>
            </a:pPr>
            <a:r>
              <a:rPr dirty="0"/>
              <a:t>The General Assembly</a:t>
            </a:r>
            <a:r>
              <a:rPr lang="fr-FR" dirty="0"/>
              <a:t> of all </a:t>
            </a:r>
            <a:r>
              <a:rPr lang="fr-FR" dirty="0" err="1"/>
              <a:t>members</a:t>
            </a:r>
            <a:r>
              <a:rPr dirty="0"/>
              <a:t> is the highest governing body of the Union. It:</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Creates and amends these statutes (requires a two-thirds majority of those present).</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Sets and amends the procedural bylaws (requires a three-fifths majority of those present).</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Elects the Executive Council that oversees Union activities between General Assemblies.</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Elects members of its Commissions.</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Sets the members’ dues.</a:t>
            </a:r>
          </a:p>
        </p:txBody>
      </p:sp>
      <p:sp>
        <p:nvSpPr>
          <p:cNvPr id="221"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Tree>
    <p:extLst>
      <p:ext uri="{BB962C8B-B14F-4D97-AF65-F5344CB8AC3E}">
        <p14:creationId xmlns:p14="http://schemas.microsoft.com/office/powerpoint/2010/main" val="312692039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Governance…"/>
          <p:cNvSpPr txBox="1">
            <a:spLocks noGrp="1"/>
          </p:cNvSpPr>
          <p:nvPr>
            <p:ph type="title"/>
          </p:nvPr>
        </p:nvSpPr>
        <p:spPr>
          <a:prstGeom prst="rect">
            <a:avLst/>
          </a:prstGeom>
        </p:spPr>
        <p:txBody>
          <a:bodyPr>
            <a:normAutofit fontScale="90000"/>
          </a:bodyPr>
          <a:lstStyle/>
          <a:p>
            <a:pPr defTabSz="345030">
              <a:defRPr sz="6719"/>
            </a:pPr>
            <a:r>
              <a:rPr b="1" dirty="0"/>
              <a:t>Governance</a:t>
            </a:r>
            <a:r>
              <a:rPr lang="en-US" b="1" dirty="0"/>
              <a:t>: </a:t>
            </a:r>
            <a:br>
              <a:rPr lang="en-US" b="1" dirty="0"/>
            </a:br>
            <a:r>
              <a:rPr b="1" dirty="0"/>
              <a:t>The </a:t>
            </a:r>
            <a:r>
              <a:rPr lang="fr-FR" b="1" dirty="0" err="1"/>
              <a:t>Executive</a:t>
            </a:r>
            <a:r>
              <a:rPr lang="fr-FR" b="1" dirty="0"/>
              <a:t> </a:t>
            </a:r>
            <a:r>
              <a:rPr b="1" dirty="0"/>
              <a:t>Council</a:t>
            </a:r>
          </a:p>
        </p:txBody>
      </p:sp>
      <p:sp>
        <p:nvSpPr>
          <p:cNvPr id="224" name="E. The Council has all of the authority of the General Assembly between General Assemblies except those items specified in Section III of these statutes, subject to ratification at the next General Assembly. It may fill vacancies in the Commissions that occur between General Assemblies."/>
          <p:cNvSpPr txBox="1">
            <a:spLocks noGrp="1"/>
          </p:cNvSpPr>
          <p:nvPr>
            <p:ph type="body" idx="1"/>
          </p:nvPr>
        </p:nvSpPr>
        <p:spPr>
          <a:xfrm>
            <a:off x="357188" y="1848446"/>
            <a:ext cx="8429625" cy="2994105"/>
          </a:xfrm>
          <a:prstGeom prst="rect">
            <a:avLst/>
          </a:prstGeom>
        </p:spPr>
        <p:txBody>
          <a:bodyPr>
            <a:normAutofit fontScale="85000" lnSpcReduction="10000"/>
          </a:bodyPr>
          <a:lstStyle>
            <a:lvl1pPr marL="0" indent="0" defTabSz="457200">
              <a:spcBef>
                <a:spcPts val="0"/>
              </a:spcBef>
              <a:buSzTx/>
              <a:buNone/>
              <a:defRPr>
                <a:solidFill>
                  <a:srgbClr val="666666"/>
                </a:solidFill>
                <a:latin typeface="Helvetica"/>
                <a:ea typeface="Helvetica"/>
                <a:cs typeface="Helvetica"/>
                <a:sym typeface="Helvetica"/>
              </a:defRPr>
            </a:lvl1pPr>
          </a:lstStyle>
          <a:p>
            <a:r>
              <a:rPr dirty="0"/>
              <a:t>The </a:t>
            </a:r>
            <a:r>
              <a:rPr lang="fr-FR" dirty="0" err="1"/>
              <a:t>Executive</a:t>
            </a:r>
            <a:r>
              <a:rPr lang="fr-FR" dirty="0"/>
              <a:t> </a:t>
            </a:r>
            <a:r>
              <a:rPr dirty="0"/>
              <a:t>Council has all of the authority of the General Assembly between General Assemblies </a:t>
            </a:r>
            <a:r>
              <a:rPr lang="fr-FR" dirty="0"/>
              <a:t>(</a:t>
            </a:r>
            <a:r>
              <a:rPr lang="fr-FR" dirty="0" err="1"/>
              <a:t>every</a:t>
            </a:r>
            <a:r>
              <a:rPr lang="fr-FR" dirty="0"/>
              <a:t> 3 </a:t>
            </a:r>
            <a:r>
              <a:rPr lang="fr-FR" dirty="0" err="1"/>
              <a:t>years</a:t>
            </a:r>
            <a:r>
              <a:rPr lang="fr-FR" dirty="0"/>
              <a:t> in </a:t>
            </a:r>
            <a:r>
              <a:rPr lang="fr-FR" dirty="0" err="1"/>
              <a:t>person</a:t>
            </a:r>
            <a:r>
              <a:rPr lang="fr-FR" dirty="0"/>
              <a:t>, </a:t>
            </a:r>
            <a:r>
              <a:rPr lang="fr-FR" dirty="0" err="1"/>
              <a:t>every</a:t>
            </a:r>
            <a:r>
              <a:rPr lang="fr-FR" dirty="0"/>
              <a:t> </a:t>
            </a:r>
            <a:r>
              <a:rPr lang="fr-FR" dirty="0" err="1"/>
              <a:t>year</a:t>
            </a:r>
            <a:r>
              <a:rPr lang="fr-FR" dirty="0"/>
              <a:t> </a:t>
            </a:r>
            <a:r>
              <a:rPr lang="fr-FR" dirty="0" err="1"/>
              <a:t>virtually</a:t>
            </a:r>
            <a:r>
              <a:rPr lang="fr-FR" dirty="0"/>
              <a:t> in </a:t>
            </a:r>
            <a:r>
              <a:rPr lang="fr-FR"/>
              <a:t>between) </a:t>
            </a:r>
            <a:r>
              <a:rPr dirty="0"/>
              <a:t>except </a:t>
            </a:r>
            <a:r>
              <a:rPr lang="en-US" dirty="0"/>
              <a:t>for </a:t>
            </a:r>
            <a:r>
              <a:rPr lang="fr-FR" dirty="0"/>
              <a:t>certain</a:t>
            </a:r>
            <a:r>
              <a:rPr dirty="0"/>
              <a:t> items specified in </a:t>
            </a:r>
            <a:r>
              <a:rPr lang="fr-FR" dirty="0"/>
              <a:t>the</a:t>
            </a:r>
            <a:r>
              <a:rPr dirty="0"/>
              <a:t> statutes, subject to ratification at the next General Assembly. It may fill vacancies in the Commissions that occur between General Assemblies.</a:t>
            </a:r>
          </a:p>
        </p:txBody>
      </p:sp>
      <p:sp>
        <p:nvSpPr>
          <p:cNvPr id="225"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9</a:t>
            </a:fld>
            <a:endParaRPr/>
          </a:p>
        </p:txBody>
      </p:sp>
    </p:spTree>
    <p:extLst>
      <p:ext uri="{BB962C8B-B14F-4D97-AF65-F5344CB8AC3E}">
        <p14:creationId xmlns:p14="http://schemas.microsoft.com/office/powerpoint/2010/main" val="464388041"/>
      </p:ext>
    </p:extLst>
  </p:cSld>
  <p:clrMapOvr>
    <a:masterClrMapping/>
  </p:clrMapOvr>
  <p:transition spd="med"/>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9907</TotalTime>
  <Words>1211</Words>
  <Application>Microsoft Macintosh PowerPoint</Application>
  <PresentationFormat>Affichage à l'écran (4:3)</PresentationFormat>
  <Paragraphs>189</Paragraphs>
  <Slides>19</Slides>
  <Notes>0</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19</vt:i4>
      </vt:variant>
    </vt:vector>
  </HeadingPairs>
  <TitlesOfParts>
    <vt:vector size="33" baseType="lpstr">
      <vt:lpstr>Arial</vt:lpstr>
      <vt:lpstr>ArialMT</vt:lpstr>
      <vt:lpstr>Calibri</vt:lpstr>
      <vt:lpstr>Gill Sans MT</vt:lpstr>
      <vt:lpstr>Helvetica</vt:lpstr>
      <vt:lpstr>Helvetica Light</vt:lpstr>
      <vt:lpstr>Helvetica-Light</vt:lpstr>
      <vt:lpstr>HelveticaNeue-Italic</vt:lpstr>
      <vt:lpstr>HelveticaNeueLTStd-Roman</vt:lpstr>
      <vt:lpstr>Menlo</vt:lpstr>
      <vt:lpstr>Palatino</vt:lpstr>
      <vt:lpstr>Times-Roman</vt:lpstr>
      <vt:lpstr>Wingdings</vt:lpstr>
      <vt:lpstr>Thème Office</vt:lpstr>
      <vt:lpstr>Présentation PowerPoint</vt:lpstr>
      <vt:lpstr>IUPAP (http://iupap.org/) Michel Spiro President</vt:lpstr>
      <vt:lpstr>Présentation PowerPoint</vt:lpstr>
      <vt:lpstr>1922</vt:lpstr>
      <vt:lpstr>Members (60)</vt:lpstr>
      <vt:lpstr>IUPAP Members</vt:lpstr>
      <vt:lpstr>Governance</vt:lpstr>
      <vt:lpstr>Governance:  The General Assembly</vt:lpstr>
      <vt:lpstr>Governance:  The Executive Council</vt:lpstr>
      <vt:lpstr>Commissions</vt:lpstr>
      <vt:lpstr>Affiliated commissions</vt:lpstr>
      <vt:lpstr>Working Groups</vt:lpstr>
      <vt:lpstr>CONFERENCES</vt:lpstr>
      <vt:lpstr>Early Career Scientist Prize Awards</vt:lpstr>
      <vt:lpstr>Gender Gap</vt:lpstr>
      <vt:lpstr>LAAAMP Project (C13)</vt:lpstr>
      <vt:lpstr>Newsletter</vt:lpstr>
      <vt:lpstr>Présentation PowerPoint</vt:lpstr>
      <vt:lpstr>You are all invited to celebrate IUPAP Centenary and the International Year of Basic Sciences for Sustainable Development in 2022 and 2023, by particpating to and creating all sort of events!!</vt:lpstr>
    </vt:vector>
  </TitlesOfParts>
  <Company>CNRS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 International Year of Basic Sciences for Development</dc:title>
  <dc:creator>Michel SPIRO</dc:creator>
  <cp:lastModifiedBy>Michel Spiro</cp:lastModifiedBy>
  <cp:revision>118</cp:revision>
  <dcterms:created xsi:type="dcterms:W3CDTF">2017-03-31T13:51:04Z</dcterms:created>
  <dcterms:modified xsi:type="dcterms:W3CDTF">2022-01-25T14:00:34Z</dcterms:modified>
</cp:coreProperties>
</file>