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7" r:id="rId7"/>
    <p:sldId id="262" r:id="rId8"/>
    <p:sldId id="311" r:id="rId9"/>
    <p:sldId id="321" r:id="rId10"/>
    <p:sldId id="263" r:id="rId11"/>
    <p:sldId id="264" r:id="rId12"/>
    <p:sldId id="266" r:id="rId13"/>
    <p:sldId id="293" r:id="rId14"/>
    <p:sldId id="268" r:id="rId15"/>
    <p:sldId id="27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315" r:id="rId25"/>
    <p:sldId id="278" r:id="rId26"/>
    <p:sldId id="281" r:id="rId27"/>
    <p:sldId id="280" r:id="rId28"/>
    <p:sldId id="282" r:id="rId29"/>
    <p:sldId id="283" r:id="rId30"/>
    <p:sldId id="316" r:id="rId31"/>
    <p:sldId id="292" r:id="rId32"/>
    <p:sldId id="284" r:id="rId33"/>
    <p:sldId id="285" r:id="rId34"/>
    <p:sldId id="286" r:id="rId35"/>
    <p:sldId id="287" r:id="rId36"/>
    <p:sldId id="288" r:id="rId37"/>
    <p:sldId id="289" r:id="rId38"/>
    <p:sldId id="301" r:id="rId39"/>
    <p:sldId id="291" r:id="rId40"/>
    <p:sldId id="313" r:id="rId41"/>
    <p:sldId id="314" r:id="rId42"/>
    <p:sldId id="297" r:id="rId43"/>
    <p:sldId id="303" r:id="rId44"/>
    <p:sldId id="296" r:id="rId45"/>
    <p:sldId id="317" r:id="rId46"/>
    <p:sldId id="318" r:id="rId47"/>
    <p:sldId id="319" r:id="rId48"/>
    <p:sldId id="290" r:id="rId49"/>
    <p:sldId id="320" r:id="rId50"/>
    <p:sldId id="322" r:id="rId51"/>
    <p:sldId id="323" r:id="rId52"/>
    <p:sldId id="294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3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9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A416D-977D-43BB-9238-DB091A2F81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00B6AB-C7D5-4948-A48B-93CBE8E44258}">
      <dgm:prSet phldrT="[Text]"/>
      <dgm:spPr/>
      <dgm:t>
        <a:bodyPr/>
        <a:lstStyle/>
        <a:p>
          <a:r>
            <a:rPr lang="en-US" dirty="0"/>
            <a:t>IUPAP EXECUTIVE COUNCIL</a:t>
          </a:r>
        </a:p>
      </dgm:t>
    </dgm:pt>
    <dgm:pt modelId="{101428A6-184D-4D4B-9E40-76AE359D3B52}" type="parTrans" cxnId="{9E9CFEFE-1943-45C8-B516-238E25BE7B30}">
      <dgm:prSet/>
      <dgm:spPr/>
      <dgm:t>
        <a:bodyPr/>
        <a:lstStyle/>
        <a:p>
          <a:endParaRPr lang="en-US"/>
        </a:p>
      </dgm:t>
    </dgm:pt>
    <dgm:pt modelId="{5480722C-4076-4AA3-8923-3B61628C79DA}" type="sibTrans" cxnId="{9E9CFEFE-1943-45C8-B516-238E25BE7B30}">
      <dgm:prSet/>
      <dgm:spPr/>
      <dgm:t>
        <a:bodyPr/>
        <a:lstStyle/>
        <a:p>
          <a:endParaRPr lang="en-US"/>
        </a:p>
      </dgm:t>
    </dgm:pt>
    <dgm:pt modelId="{98E81D39-3149-43A0-9320-3AFD29420723}">
      <dgm:prSet phldrT="[Text]"/>
      <dgm:spPr/>
      <dgm:t>
        <a:bodyPr/>
        <a:lstStyle/>
        <a:p>
          <a:r>
            <a:rPr lang="en-US" dirty="0"/>
            <a:t>COMMISSIONS</a:t>
          </a:r>
        </a:p>
      </dgm:t>
    </dgm:pt>
    <dgm:pt modelId="{48CBF840-C059-448D-A6C2-85909806FBF2}" type="parTrans" cxnId="{1B176ED8-1A82-485A-A84C-A43110478321}">
      <dgm:prSet/>
      <dgm:spPr/>
      <dgm:t>
        <a:bodyPr/>
        <a:lstStyle/>
        <a:p>
          <a:endParaRPr lang="en-US"/>
        </a:p>
      </dgm:t>
    </dgm:pt>
    <dgm:pt modelId="{EC1E677B-EB2B-402F-B797-B1635D44E036}" type="sibTrans" cxnId="{1B176ED8-1A82-485A-A84C-A43110478321}">
      <dgm:prSet/>
      <dgm:spPr/>
      <dgm:t>
        <a:bodyPr/>
        <a:lstStyle/>
        <a:p>
          <a:endParaRPr lang="en-US"/>
        </a:p>
      </dgm:t>
    </dgm:pt>
    <dgm:pt modelId="{236136EC-A209-41B7-99F6-51A945A3182F}">
      <dgm:prSet phldrT="[Text]"/>
      <dgm:spPr/>
      <dgm:t>
        <a:bodyPr/>
        <a:lstStyle/>
        <a:p>
          <a:r>
            <a:rPr lang="en-US" dirty="0"/>
            <a:t>AFFILIATE COMMISSIONS</a:t>
          </a:r>
        </a:p>
      </dgm:t>
    </dgm:pt>
    <dgm:pt modelId="{CAFF9430-4A5B-436B-9F0F-6DC84A9B4B85}" type="parTrans" cxnId="{C4523143-0B10-4CE6-B126-5EC75DDB51C1}">
      <dgm:prSet/>
      <dgm:spPr/>
      <dgm:t>
        <a:bodyPr/>
        <a:lstStyle/>
        <a:p>
          <a:endParaRPr lang="en-US"/>
        </a:p>
      </dgm:t>
    </dgm:pt>
    <dgm:pt modelId="{4C76CDEE-D2E9-4A50-9490-502904101896}" type="sibTrans" cxnId="{C4523143-0B10-4CE6-B126-5EC75DDB51C1}">
      <dgm:prSet/>
      <dgm:spPr/>
      <dgm:t>
        <a:bodyPr/>
        <a:lstStyle/>
        <a:p>
          <a:endParaRPr lang="en-US"/>
        </a:p>
      </dgm:t>
    </dgm:pt>
    <dgm:pt modelId="{2AFD6BC5-06AC-48A1-A7E5-2FA46668518A}">
      <dgm:prSet phldrT="[Text]"/>
      <dgm:spPr/>
      <dgm:t>
        <a:bodyPr/>
        <a:lstStyle/>
        <a:p>
          <a:r>
            <a:rPr lang="en-US" dirty="0"/>
            <a:t>WORKING GROUPS</a:t>
          </a:r>
        </a:p>
      </dgm:t>
    </dgm:pt>
    <dgm:pt modelId="{C156978B-3551-41BE-B367-8A5C2FC05ABA}" type="parTrans" cxnId="{AC0CE92E-2A5E-4A30-8826-5A1588406087}">
      <dgm:prSet/>
      <dgm:spPr/>
      <dgm:t>
        <a:bodyPr/>
        <a:lstStyle/>
        <a:p>
          <a:endParaRPr lang="en-US"/>
        </a:p>
      </dgm:t>
    </dgm:pt>
    <dgm:pt modelId="{51204DA8-76C7-4E2A-953D-182FC2D4CCB1}" type="sibTrans" cxnId="{AC0CE92E-2A5E-4A30-8826-5A1588406087}">
      <dgm:prSet/>
      <dgm:spPr/>
      <dgm:t>
        <a:bodyPr/>
        <a:lstStyle/>
        <a:p>
          <a:endParaRPr lang="en-US"/>
        </a:p>
      </dgm:t>
    </dgm:pt>
    <dgm:pt modelId="{40E5428A-218F-4F8D-9671-8FD4B0289A8F}" type="pres">
      <dgm:prSet presAssocID="{075A416D-977D-43BB-9238-DB091A2F81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990656-A382-4F67-96B9-EA74BF51C090}" type="pres">
      <dgm:prSet presAssocID="{5800B6AB-C7D5-4948-A48B-93CBE8E44258}" presName="hierRoot1" presStyleCnt="0">
        <dgm:presLayoutVars>
          <dgm:hierBranch val="init"/>
        </dgm:presLayoutVars>
      </dgm:prSet>
      <dgm:spPr/>
    </dgm:pt>
    <dgm:pt modelId="{E803B944-0F4E-4B0E-9464-F2F520479E07}" type="pres">
      <dgm:prSet presAssocID="{5800B6AB-C7D5-4948-A48B-93CBE8E44258}" presName="rootComposite1" presStyleCnt="0"/>
      <dgm:spPr/>
    </dgm:pt>
    <dgm:pt modelId="{6418B598-F7DB-459A-80B2-8C1707825F54}" type="pres">
      <dgm:prSet presAssocID="{5800B6AB-C7D5-4948-A48B-93CBE8E44258}" presName="rootText1" presStyleLbl="node0" presStyleIdx="0" presStyleCnt="1" custScaleX="149102" custScaleY="55448">
        <dgm:presLayoutVars>
          <dgm:chPref val="3"/>
        </dgm:presLayoutVars>
      </dgm:prSet>
      <dgm:spPr/>
    </dgm:pt>
    <dgm:pt modelId="{593BDCDE-4D91-477B-8213-045E68897753}" type="pres">
      <dgm:prSet presAssocID="{5800B6AB-C7D5-4948-A48B-93CBE8E44258}" presName="rootConnector1" presStyleLbl="node1" presStyleIdx="0" presStyleCnt="0"/>
      <dgm:spPr/>
    </dgm:pt>
    <dgm:pt modelId="{B2CE8E54-4758-4891-B188-8A2F03AE65D4}" type="pres">
      <dgm:prSet presAssocID="{5800B6AB-C7D5-4948-A48B-93CBE8E44258}" presName="hierChild2" presStyleCnt="0"/>
      <dgm:spPr/>
    </dgm:pt>
    <dgm:pt modelId="{3BE94485-C707-4977-B6C0-ED8B9473C5A4}" type="pres">
      <dgm:prSet presAssocID="{48CBF840-C059-448D-A6C2-85909806FBF2}" presName="Name37" presStyleLbl="parChTrans1D2" presStyleIdx="0" presStyleCnt="3"/>
      <dgm:spPr/>
    </dgm:pt>
    <dgm:pt modelId="{ABEC57B5-BB7A-4EA4-89CB-15F330AEF3B5}" type="pres">
      <dgm:prSet presAssocID="{98E81D39-3149-43A0-9320-3AFD29420723}" presName="hierRoot2" presStyleCnt="0">
        <dgm:presLayoutVars>
          <dgm:hierBranch val="init"/>
        </dgm:presLayoutVars>
      </dgm:prSet>
      <dgm:spPr/>
    </dgm:pt>
    <dgm:pt modelId="{BA377BA2-1855-4525-8C62-EEC29756CABA}" type="pres">
      <dgm:prSet presAssocID="{98E81D39-3149-43A0-9320-3AFD29420723}" presName="rootComposite" presStyleCnt="0"/>
      <dgm:spPr/>
    </dgm:pt>
    <dgm:pt modelId="{E2901009-0324-49CA-8A74-49FC17EBEE4C}" type="pres">
      <dgm:prSet presAssocID="{98E81D39-3149-43A0-9320-3AFD29420723}" presName="rootText" presStyleLbl="node2" presStyleIdx="0" presStyleCnt="3" custScaleX="118030" custScaleY="58746">
        <dgm:presLayoutVars>
          <dgm:chPref val="3"/>
        </dgm:presLayoutVars>
      </dgm:prSet>
      <dgm:spPr/>
    </dgm:pt>
    <dgm:pt modelId="{BA1D4F1C-CE35-4BCF-A89F-641752706FA8}" type="pres">
      <dgm:prSet presAssocID="{98E81D39-3149-43A0-9320-3AFD29420723}" presName="rootConnector" presStyleLbl="node2" presStyleIdx="0" presStyleCnt="3"/>
      <dgm:spPr/>
    </dgm:pt>
    <dgm:pt modelId="{1FFF98B5-1BF0-4299-940D-8C3AA1AC65AC}" type="pres">
      <dgm:prSet presAssocID="{98E81D39-3149-43A0-9320-3AFD29420723}" presName="hierChild4" presStyleCnt="0"/>
      <dgm:spPr/>
    </dgm:pt>
    <dgm:pt modelId="{8E436233-422C-41F2-997C-86BB9B2248F5}" type="pres">
      <dgm:prSet presAssocID="{98E81D39-3149-43A0-9320-3AFD29420723}" presName="hierChild5" presStyleCnt="0"/>
      <dgm:spPr/>
    </dgm:pt>
    <dgm:pt modelId="{7EA42E84-525E-48A5-BCA1-5A2E469DEDB1}" type="pres">
      <dgm:prSet presAssocID="{CAFF9430-4A5B-436B-9F0F-6DC84A9B4B85}" presName="Name37" presStyleLbl="parChTrans1D2" presStyleIdx="1" presStyleCnt="3"/>
      <dgm:spPr/>
    </dgm:pt>
    <dgm:pt modelId="{6DD878A1-26F7-40F8-A47E-9E35799DA52D}" type="pres">
      <dgm:prSet presAssocID="{236136EC-A209-41B7-99F6-51A945A3182F}" presName="hierRoot2" presStyleCnt="0">
        <dgm:presLayoutVars>
          <dgm:hierBranch val="init"/>
        </dgm:presLayoutVars>
      </dgm:prSet>
      <dgm:spPr/>
    </dgm:pt>
    <dgm:pt modelId="{D76E5ED5-789A-401C-9FDE-148B818F06B4}" type="pres">
      <dgm:prSet presAssocID="{236136EC-A209-41B7-99F6-51A945A3182F}" presName="rootComposite" presStyleCnt="0"/>
      <dgm:spPr/>
    </dgm:pt>
    <dgm:pt modelId="{764B5683-0EAD-4687-84B6-91340E074E4A}" type="pres">
      <dgm:prSet presAssocID="{236136EC-A209-41B7-99F6-51A945A3182F}" presName="rootText" presStyleLbl="node2" presStyleIdx="1" presStyleCnt="3" custScaleX="118047" custScaleY="58754">
        <dgm:presLayoutVars>
          <dgm:chPref val="3"/>
        </dgm:presLayoutVars>
      </dgm:prSet>
      <dgm:spPr/>
    </dgm:pt>
    <dgm:pt modelId="{19A10E10-29B3-494B-966D-D82BE717B210}" type="pres">
      <dgm:prSet presAssocID="{236136EC-A209-41B7-99F6-51A945A3182F}" presName="rootConnector" presStyleLbl="node2" presStyleIdx="1" presStyleCnt="3"/>
      <dgm:spPr/>
    </dgm:pt>
    <dgm:pt modelId="{08493E0D-658A-4B36-9ED4-74268B4FA891}" type="pres">
      <dgm:prSet presAssocID="{236136EC-A209-41B7-99F6-51A945A3182F}" presName="hierChild4" presStyleCnt="0"/>
      <dgm:spPr/>
    </dgm:pt>
    <dgm:pt modelId="{3B0A85AF-FB2A-4591-B2C6-AA84F191BD73}" type="pres">
      <dgm:prSet presAssocID="{236136EC-A209-41B7-99F6-51A945A3182F}" presName="hierChild5" presStyleCnt="0"/>
      <dgm:spPr/>
    </dgm:pt>
    <dgm:pt modelId="{898CF650-7735-403C-84C2-9BF047DB3F8C}" type="pres">
      <dgm:prSet presAssocID="{C156978B-3551-41BE-B367-8A5C2FC05ABA}" presName="Name37" presStyleLbl="parChTrans1D2" presStyleIdx="2" presStyleCnt="3"/>
      <dgm:spPr/>
    </dgm:pt>
    <dgm:pt modelId="{E91AF704-4318-42F0-BBD1-C4AAC3351367}" type="pres">
      <dgm:prSet presAssocID="{2AFD6BC5-06AC-48A1-A7E5-2FA46668518A}" presName="hierRoot2" presStyleCnt="0">
        <dgm:presLayoutVars>
          <dgm:hierBranch val="init"/>
        </dgm:presLayoutVars>
      </dgm:prSet>
      <dgm:spPr/>
    </dgm:pt>
    <dgm:pt modelId="{A9F1295C-5F29-4993-ABB3-93D01A2A04DF}" type="pres">
      <dgm:prSet presAssocID="{2AFD6BC5-06AC-48A1-A7E5-2FA46668518A}" presName="rootComposite" presStyleCnt="0"/>
      <dgm:spPr/>
    </dgm:pt>
    <dgm:pt modelId="{9CCE6EA5-6203-4E2B-A7DC-49FA24A8A605}" type="pres">
      <dgm:prSet presAssocID="{2AFD6BC5-06AC-48A1-A7E5-2FA46668518A}" presName="rootText" presStyleLbl="node2" presStyleIdx="2" presStyleCnt="3" custScaleX="118328" custScaleY="58894">
        <dgm:presLayoutVars>
          <dgm:chPref val="3"/>
        </dgm:presLayoutVars>
      </dgm:prSet>
      <dgm:spPr/>
    </dgm:pt>
    <dgm:pt modelId="{AEB3EBA6-CD3A-4565-892A-2F525CB32636}" type="pres">
      <dgm:prSet presAssocID="{2AFD6BC5-06AC-48A1-A7E5-2FA46668518A}" presName="rootConnector" presStyleLbl="node2" presStyleIdx="2" presStyleCnt="3"/>
      <dgm:spPr/>
    </dgm:pt>
    <dgm:pt modelId="{33D8CE72-4DF3-4406-B057-C7F0C004B612}" type="pres">
      <dgm:prSet presAssocID="{2AFD6BC5-06AC-48A1-A7E5-2FA46668518A}" presName="hierChild4" presStyleCnt="0"/>
      <dgm:spPr/>
    </dgm:pt>
    <dgm:pt modelId="{DB96E991-D5CC-449B-A9B3-769E1EF83ECF}" type="pres">
      <dgm:prSet presAssocID="{2AFD6BC5-06AC-48A1-A7E5-2FA46668518A}" presName="hierChild5" presStyleCnt="0"/>
      <dgm:spPr/>
    </dgm:pt>
    <dgm:pt modelId="{8E22B91E-D437-45F9-B578-32A50753414F}" type="pres">
      <dgm:prSet presAssocID="{5800B6AB-C7D5-4948-A48B-93CBE8E44258}" presName="hierChild3" presStyleCnt="0"/>
      <dgm:spPr/>
    </dgm:pt>
  </dgm:ptLst>
  <dgm:cxnLst>
    <dgm:cxn modelId="{AC0CE92E-2A5E-4A30-8826-5A1588406087}" srcId="{5800B6AB-C7D5-4948-A48B-93CBE8E44258}" destId="{2AFD6BC5-06AC-48A1-A7E5-2FA46668518A}" srcOrd="2" destOrd="0" parTransId="{C156978B-3551-41BE-B367-8A5C2FC05ABA}" sibTransId="{51204DA8-76C7-4E2A-953D-182FC2D4CCB1}"/>
    <dgm:cxn modelId="{752ECB36-D53E-450E-9703-42C27EA7EEB4}" type="presOf" srcId="{236136EC-A209-41B7-99F6-51A945A3182F}" destId="{19A10E10-29B3-494B-966D-D82BE717B210}" srcOrd="1" destOrd="0" presId="urn:microsoft.com/office/officeart/2005/8/layout/orgChart1"/>
    <dgm:cxn modelId="{A6B3B33A-D0FC-463D-A8C8-3AD1926DDEC2}" type="presOf" srcId="{2AFD6BC5-06AC-48A1-A7E5-2FA46668518A}" destId="{9CCE6EA5-6203-4E2B-A7DC-49FA24A8A605}" srcOrd="0" destOrd="0" presId="urn:microsoft.com/office/officeart/2005/8/layout/orgChart1"/>
    <dgm:cxn modelId="{3DE26F3C-F402-4C4D-A80B-5A005C1B1807}" type="presOf" srcId="{5800B6AB-C7D5-4948-A48B-93CBE8E44258}" destId="{6418B598-F7DB-459A-80B2-8C1707825F54}" srcOrd="0" destOrd="0" presId="urn:microsoft.com/office/officeart/2005/8/layout/orgChart1"/>
    <dgm:cxn modelId="{C4523143-0B10-4CE6-B126-5EC75DDB51C1}" srcId="{5800B6AB-C7D5-4948-A48B-93CBE8E44258}" destId="{236136EC-A209-41B7-99F6-51A945A3182F}" srcOrd="1" destOrd="0" parTransId="{CAFF9430-4A5B-436B-9F0F-6DC84A9B4B85}" sibTransId="{4C76CDEE-D2E9-4A50-9490-502904101896}"/>
    <dgm:cxn modelId="{D2A0DF58-C89D-46AF-BDA8-31E5D933BFF9}" type="presOf" srcId="{98E81D39-3149-43A0-9320-3AFD29420723}" destId="{E2901009-0324-49CA-8A74-49FC17EBEE4C}" srcOrd="0" destOrd="0" presId="urn:microsoft.com/office/officeart/2005/8/layout/orgChart1"/>
    <dgm:cxn modelId="{C9A66173-64FD-4126-9DFA-51901BC77707}" type="presOf" srcId="{236136EC-A209-41B7-99F6-51A945A3182F}" destId="{764B5683-0EAD-4687-84B6-91340E074E4A}" srcOrd="0" destOrd="0" presId="urn:microsoft.com/office/officeart/2005/8/layout/orgChart1"/>
    <dgm:cxn modelId="{033CA890-1BFE-48B0-8696-3173931D05BC}" type="presOf" srcId="{CAFF9430-4A5B-436B-9F0F-6DC84A9B4B85}" destId="{7EA42E84-525E-48A5-BCA1-5A2E469DEDB1}" srcOrd="0" destOrd="0" presId="urn:microsoft.com/office/officeart/2005/8/layout/orgChart1"/>
    <dgm:cxn modelId="{E782D990-393D-47E1-8984-26C054CED98A}" type="presOf" srcId="{C156978B-3551-41BE-B367-8A5C2FC05ABA}" destId="{898CF650-7735-403C-84C2-9BF047DB3F8C}" srcOrd="0" destOrd="0" presId="urn:microsoft.com/office/officeart/2005/8/layout/orgChart1"/>
    <dgm:cxn modelId="{7C5B58B4-7634-4303-9B2A-D65C2BDB3CB8}" type="presOf" srcId="{5800B6AB-C7D5-4948-A48B-93CBE8E44258}" destId="{593BDCDE-4D91-477B-8213-045E68897753}" srcOrd="1" destOrd="0" presId="urn:microsoft.com/office/officeart/2005/8/layout/orgChart1"/>
    <dgm:cxn modelId="{873067C2-8D6F-4333-9027-B0BF7BFC3329}" type="presOf" srcId="{075A416D-977D-43BB-9238-DB091A2F8183}" destId="{40E5428A-218F-4F8D-9671-8FD4B0289A8F}" srcOrd="0" destOrd="0" presId="urn:microsoft.com/office/officeart/2005/8/layout/orgChart1"/>
    <dgm:cxn modelId="{20948CCE-1249-42AF-B0F1-E5A147557832}" type="presOf" srcId="{2AFD6BC5-06AC-48A1-A7E5-2FA46668518A}" destId="{AEB3EBA6-CD3A-4565-892A-2F525CB32636}" srcOrd="1" destOrd="0" presId="urn:microsoft.com/office/officeart/2005/8/layout/orgChart1"/>
    <dgm:cxn modelId="{1B176ED8-1A82-485A-A84C-A43110478321}" srcId="{5800B6AB-C7D5-4948-A48B-93CBE8E44258}" destId="{98E81D39-3149-43A0-9320-3AFD29420723}" srcOrd="0" destOrd="0" parTransId="{48CBF840-C059-448D-A6C2-85909806FBF2}" sibTransId="{EC1E677B-EB2B-402F-B797-B1635D44E036}"/>
    <dgm:cxn modelId="{26EE7FE7-FF64-4B7D-BF49-1F9DB3B601AA}" type="presOf" srcId="{98E81D39-3149-43A0-9320-3AFD29420723}" destId="{BA1D4F1C-CE35-4BCF-A89F-641752706FA8}" srcOrd="1" destOrd="0" presId="urn:microsoft.com/office/officeart/2005/8/layout/orgChart1"/>
    <dgm:cxn modelId="{6FCBA4FD-C20B-4BE3-B01E-63D138AA3F66}" type="presOf" srcId="{48CBF840-C059-448D-A6C2-85909806FBF2}" destId="{3BE94485-C707-4977-B6C0-ED8B9473C5A4}" srcOrd="0" destOrd="0" presId="urn:microsoft.com/office/officeart/2005/8/layout/orgChart1"/>
    <dgm:cxn modelId="{9E9CFEFE-1943-45C8-B516-238E25BE7B30}" srcId="{075A416D-977D-43BB-9238-DB091A2F8183}" destId="{5800B6AB-C7D5-4948-A48B-93CBE8E44258}" srcOrd="0" destOrd="0" parTransId="{101428A6-184D-4D4B-9E40-76AE359D3B52}" sibTransId="{5480722C-4076-4AA3-8923-3B61628C79DA}"/>
    <dgm:cxn modelId="{8ABB8180-F7DA-44A1-AFA8-9D85B0ED0C1E}" type="presParOf" srcId="{40E5428A-218F-4F8D-9671-8FD4B0289A8F}" destId="{F0990656-A382-4F67-96B9-EA74BF51C090}" srcOrd="0" destOrd="0" presId="urn:microsoft.com/office/officeart/2005/8/layout/orgChart1"/>
    <dgm:cxn modelId="{5CE36EDA-5B78-467C-ADF6-4E35078829D8}" type="presParOf" srcId="{F0990656-A382-4F67-96B9-EA74BF51C090}" destId="{E803B944-0F4E-4B0E-9464-F2F520479E07}" srcOrd="0" destOrd="0" presId="urn:microsoft.com/office/officeart/2005/8/layout/orgChart1"/>
    <dgm:cxn modelId="{EC98B6BC-877D-4090-A660-FD4CF2EEA80C}" type="presParOf" srcId="{E803B944-0F4E-4B0E-9464-F2F520479E07}" destId="{6418B598-F7DB-459A-80B2-8C1707825F54}" srcOrd="0" destOrd="0" presId="urn:microsoft.com/office/officeart/2005/8/layout/orgChart1"/>
    <dgm:cxn modelId="{4C4803BE-32BF-4F9C-8D35-B8281F0C5C18}" type="presParOf" srcId="{E803B944-0F4E-4B0E-9464-F2F520479E07}" destId="{593BDCDE-4D91-477B-8213-045E68897753}" srcOrd="1" destOrd="0" presId="urn:microsoft.com/office/officeart/2005/8/layout/orgChart1"/>
    <dgm:cxn modelId="{63C50CBD-8C62-40BE-B33B-1F5EB5E2778F}" type="presParOf" srcId="{F0990656-A382-4F67-96B9-EA74BF51C090}" destId="{B2CE8E54-4758-4891-B188-8A2F03AE65D4}" srcOrd="1" destOrd="0" presId="urn:microsoft.com/office/officeart/2005/8/layout/orgChart1"/>
    <dgm:cxn modelId="{AA932A5F-4346-4084-AC1A-B6E1BCB9398C}" type="presParOf" srcId="{B2CE8E54-4758-4891-B188-8A2F03AE65D4}" destId="{3BE94485-C707-4977-B6C0-ED8B9473C5A4}" srcOrd="0" destOrd="0" presId="urn:microsoft.com/office/officeart/2005/8/layout/orgChart1"/>
    <dgm:cxn modelId="{64AE8CDC-DB52-4285-B422-3085503DA378}" type="presParOf" srcId="{B2CE8E54-4758-4891-B188-8A2F03AE65D4}" destId="{ABEC57B5-BB7A-4EA4-89CB-15F330AEF3B5}" srcOrd="1" destOrd="0" presId="urn:microsoft.com/office/officeart/2005/8/layout/orgChart1"/>
    <dgm:cxn modelId="{051308AC-CB02-4386-84BE-A97FBE8DFDC0}" type="presParOf" srcId="{ABEC57B5-BB7A-4EA4-89CB-15F330AEF3B5}" destId="{BA377BA2-1855-4525-8C62-EEC29756CABA}" srcOrd="0" destOrd="0" presId="urn:microsoft.com/office/officeart/2005/8/layout/orgChart1"/>
    <dgm:cxn modelId="{6D904C30-A599-4DFD-8C8C-AE399762B259}" type="presParOf" srcId="{BA377BA2-1855-4525-8C62-EEC29756CABA}" destId="{E2901009-0324-49CA-8A74-49FC17EBEE4C}" srcOrd="0" destOrd="0" presId="urn:microsoft.com/office/officeart/2005/8/layout/orgChart1"/>
    <dgm:cxn modelId="{6BEF68B7-D49A-4778-92BE-86CD1922892A}" type="presParOf" srcId="{BA377BA2-1855-4525-8C62-EEC29756CABA}" destId="{BA1D4F1C-CE35-4BCF-A89F-641752706FA8}" srcOrd="1" destOrd="0" presId="urn:microsoft.com/office/officeart/2005/8/layout/orgChart1"/>
    <dgm:cxn modelId="{A3F9CD8B-6486-4AA6-965A-589A58EBDB93}" type="presParOf" srcId="{ABEC57B5-BB7A-4EA4-89CB-15F330AEF3B5}" destId="{1FFF98B5-1BF0-4299-940D-8C3AA1AC65AC}" srcOrd="1" destOrd="0" presId="urn:microsoft.com/office/officeart/2005/8/layout/orgChart1"/>
    <dgm:cxn modelId="{26BB924B-8B29-48EE-9173-BEB849886D4C}" type="presParOf" srcId="{ABEC57B5-BB7A-4EA4-89CB-15F330AEF3B5}" destId="{8E436233-422C-41F2-997C-86BB9B2248F5}" srcOrd="2" destOrd="0" presId="urn:microsoft.com/office/officeart/2005/8/layout/orgChart1"/>
    <dgm:cxn modelId="{6F8BB496-F4E6-49AA-BCD8-EBE3D0267A43}" type="presParOf" srcId="{B2CE8E54-4758-4891-B188-8A2F03AE65D4}" destId="{7EA42E84-525E-48A5-BCA1-5A2E469DEDB1}" srcOrd="2" destOrd="0" presId="urn:microsoft.com/office/officeart/2005/8/layout/orgChart1"/>
    <dgm:cxn modelId="{FE06D613-D563-49BC-93E2-E6BE9A0F449D}" type="presParOf" srcId="{B2CE8E54-4758-4891-B188-8A2F03AE65D4}" destId="{6DD878A1-26F7-40F8-A47E-9E35799DA52D}" srcOrd="3" destOrd="0" presId="urn:microsoft.com/office/officeart/2005/8/layout/orgChart1"/>
    <dgm:cxn modelId="{AC28EA76-4485-4E7F-9D29-E54ED5468037}" type="presParOf" srcId="{6DD878A1-26F7-40F8-A47E-9E35799DA52D}" destId="{D76E5ED5-789A-401C-9FDE-148B818F06B4}" srcOrd="0" destOrd="0" presId="urn:microsoft.com/office/officeart/2005/8/layout/orgChart1"/>
    <dgm:cxn modelId="{FAF7B2A7-AD4A-41F5-95AF-A1F5296F0884}" type="presParOf" srcId="{D76E5ED5-789A-401C-9FDE-148B818F06B4}" destId="{764B5683-0EAD-4687-84B6-91340E074E4A}" srcOrd="0" destOrd="0" presId="urn:microsoft.com/office/officeart/2005/8/layout/orgChart1"/>
    <dgm:cxn modelId="{7C08DA0E-EF29-42FB-A2D5-CF7FAA4E145A}" type="presParOf" srcId="{D76E5ED5-789A-401C-9FDE-148B818F06B4}" destId="{19A10E10-29B3-494B-966D-D82BE717B210}" srcOrd="1" destOrd="0" presId="urn:microsoft.com/office/officeart/2005/8/layout/orgChart1"/>
    <dgm:cxn modelId="{07D9E21A-D546-4161-9D3A-C001CC9A1506}" type="presParOf" srcId="{6DD878A1-26F7-40F8-A47E-9E35799DA52D}" destId="{08493E0D-658A-4B36-9ED4-74268B4FA891}" srcOrd="1" destOrd="0" presId="urn:microsoft.com/office/officeart/2005/8/layout/orgChart1"/>
    <dgm:cxn modelId="{E5252CBE-38AC-4433-821B-616A24049489}" type="presParOf" srcId="{6DD878A1-26F7-40F8-A47E-9E35799DA52D}" destId="{3B0A85AF-FB2A-4591-B2C6-AA84F191BD73}" srcOrd="2" destOrd="0" presId="urn:microsoft.com/office/officeart/2005/8/layout/orgChart1"/>
    <dgm:cxn modelId="{47ACA1C1-F045-406C-8610-418E0D193A97}" type="presParOf" srcId="{B2CE8E54-4758-4891-B188-8A2F03AE65D4}" destId="{898CF650-7735-403C-84C2-9BF047DB3F8C}" srcOrd="4" destOrd="0" presId="urn:microsoft.com/office/officeart/2005/8/layout/orgChart1"/>
    <dgm:cxn modelId="{1B53CEA6-891D-4234-8055-4F421D81A85B}" type="presParOf" srcId="{B2CE8E54-4758-4891-B188-8A2F03AE65D4}" destId="{E91AF704-4318-42F0-BBD1-C4AAC3351367}" srcOrd="5" destOrd="0" presId="urn:microsoft.com/office/officeart/2005/8/layout/orgChart1"/>
    <dgm:cxn modelId="{CE4C6FB6-687B-4174-9C28-2D908434FDF9}" type="presParOf" srcId="{E91AF704-4318-42F0-BBD1-C4AAC3351367}" destId="{A9F1295C-5F29-4993-ABB3-93D01A2A04DF}" srcOrd="0" destOrd="0" presId="urn:microsoft.com/office/officeart/2005/8/layout/orgChart1"/>
    <dgm:cxn modelId="{5CE2A607-2A3B-4DCF-BFCC-0DAA5D58ED80}" type="presParOf" srcId="{A9F1295C-5F29-4993-ABB3-93D01A2A04DF}" destId="{9CCE6EA5-6203-4E2B-A7DC-49FA24A8A605}" srcOrd="0" destOrd="0" presId="urn:microsoft.com/office/officeart/2005/8/layout/orgChart1"/>
    <dgm:cxn modelId="{BD27152E-4279-4DFC-B6F6-1041F04C0F3D}" type="presParOf" srcId="{A9F1295C-5F29-4993-ABB3-93D01A2A04DF}" destId="{AEB3EBA6-CD3A-4565-892A-2F525CB32636}" srcOrd="1" destOrd="0" presId="urn:microsoft.com/office/officeart/2005/8/layout/orgChart1"/>
    <dgm:cxn modelId="{57FBB2F8-9288-46AE-AC6C-11A27410523F}" type="presParOf" srcId="{E91AF704-4318-42F0-BBD1-C4AAC3351367}" destId="{33D8CE72-4DF3-4406-B057-C7F0C004B612}" srcOrd="1" destOrd="0" presId="urn:microsoft.com/office/officeart/2005/8/layout/orgChart1"/>
    <dgm:cxn modelId="{649D48CC-B6A3-40A0-8F1F-E899E30E274F}" type="presParOf" srcId="{E91AF704-4318-42F0-BBD1-C4AAC3351367}" destId="{DB96E991-D5CC-449B-A9B3-769E1EF83ECF}" srcOrd="2" destOrd="0" presId="urn:microsoft.com/office/officeart/2005/8/layout/orgChart1"/>
    <dgm:cxn modelId="{542B5D36-2DD4-4C71-B2EC-B434BB60B897}" type="presParOf" srcId="{F0990656-A382-4F67-96B9-EA74BF51C090}" destId="{8E22B91E-D437-45F9-B578-32A5075341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CF650-7735-403C-84C2-9BF047DB3F8C}">
      <dsp:nvSpPr>
        <dsp:cNvPr id="0" name=""/>
        <dsp:cNvSpPr/>
      </dsp:nvSpPr>
      <dsp:spPr>
        <a:xfrm>
          <a:off x="5204459" y="1539006"/>
          <a:ext cx="3648134" cy="551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02"/>
              </a:lnTo>
              <a:lnTo>
                <a:pt x="3648134" y="275502"/>
              </a:lnTo>
              <a:lnTo>
                <a:pt x="3648134" y="5510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42E84-525E-48A5-BCA1-5A2E469DEDB1}">
      <dsp:nvSpPr>
        <dsp:cNvPr id="0" name=""/>
        <dsp:cNvSpPr/>
      </dsp:nvSpPr>
      <dsp:spPr>
        <a:xfrm>
          <a:off x="5154829" y="1539006"/>
          <a:ext cx="91440" cy="551004"/>
        </a:xfrm>
        <a:custGeom>
          <a:avLst/>
          <a:gdLst/>
          <a:ahLst/>
          <a:cxnLst/>
          <a:rect l="0" t="0" r="0" b="0"/>
          <a:pathLst>
            <a:path>
              <a:moveTo>
                <a:pt x="49629" y="0"/>
              </a:moveTo>
              <a:lnTo>
                <a:pt x="49629" y="275502"/>
              </a:lnTo>
              <a:lnTo>
                <a:pt x="45720" y="275502"/>
              </a:lnTo>
              <a:lnTo>
                <a:pt x="45720" y="5510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94485-C707-4977-B6C0-ED8B9473C5A4}">
      <dsp:nvSpPr>
        <dsp:cNvPr id="0" name=""/>
        <dsp:cNvSpPr/>
      </dsp:nvSpPr>
      <dsp:spPr>
        <a:xfrm>
          <a:off x="1552415" y="1539006"/>
          <a:ext cx="3652043" cy="551004"/>
        </a:xfrm>
        <a:custGeom>
          <a:avLst/>
          <a:gdLst/>
          <a:ahLst/>
          <a:cxnLst/>
          <a:rect l="0" t="0" r="0" b="0"/>
          <a:pathLst>
            <a:path>
              <a:moveTo>
                <a:pt x="3652043" y="0"/>
              </a:moveTo>
              <a:lnTo>
                <a:pt x="3652043" y="275502"/>
              </a:lnTo>
              <a:lnTo>
                <a:pt x="0" y="275502"/>
              </a:lnTo>
              <a:lnTo>
                <a:pt x="0" y="5510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8B598-F7DB-459A-80B2-8C1707825F54}">
      <dsp:nvSpPr>
        <dsp:cNvPr id="0" name=""/>
        <dsp:cNvSpPr/>
      </dsp:nvSpPr>
      <dsp:spPr>
        <a:xfrm>
          <a:off x="3248367" y="811575"/>
          <a:ext cx="3912183" cy="7274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IUPAP EXECUTIVE COUNCIL</a:t>
          </a:r>
        </a:p>
      </dsp:txBody>
      <dsp:txXfrm>
        <a:off x="3248367" y="811575"/>
        <a:ext cx="3912183" cy="727430"/>
      </dsp:txXfrm>
    </dsp:sp>
    <dsp:sp modelId="{E2901009-0324-49CA-8A74-49FC17EBEE4C}">
      <dsp:nvSpPr>
        <dsp:cNvPr id="0" name=""/>
        <dsp:cNvSpPr/>
      </dsp:nvSpPr>
      <dsp:spPr>
        <a:xfrm>
          <a:off x="3962" y="2090010"/>
          <a:ext cx="3096906" cy="770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COMMISSIONS</a:t>
          </a:r>
        </a:p>
      </dsp:txBody>
      <dsp:txXfrm>
        <a:off x="3962" y="2090010"/>
        <a:ext cx="3096906" cy="770697"/>
      </dsp:txXfrm>
    </dsp:sp>
    <dsp:sp modelId="{764B5683-0EAD-4687-84B6-91340E074E4A}">
      <dsp:nvSpPr>
        <dsp:cNvPr id="0" name=""/>
        <dsp:cNvSpPr/>
      </dsp:nvSpPr>
      <dsp:spPr>
        <a:xfrm>
          <a:off x="3651873" y="2090010"/>
          <a:ext cx="3097352" cy="770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AFFILIATE COMMISSIONS</a:t>
          </a:r>
        </a:p>
      </dsp:txBody>
      <dsp:txXfrm>
        <a:off x="3651873" y="2090010"/>
        <a:ext cx="3097352" cy="770802"/>
      </dsp:txXfrm>
    </dsp:sp>
    <dsp:sp modelId="{9CCE6EA5-6203-4E2B-A7DC-49FA24A8A605}">
      <dsp:nvSpPr>
        <dsp:cNvPr id="0" name=""/>
        <dsp:cNvSpPr/>
      </dsp:nvSpPr>
      <dsp:spPr>
        <a:xfrm>
          <a:off x="7300230" y="2090010"/>
          <a:ext cx="3104725" cy="7726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WORKING GROUPS</a:t>
          </a:r>
        </a:p>
      </dsp:txBody>
      <dsp:txXfrm>
        <a:off x="7300230" y="2090010"/>
        <a:ext cx="3104725" cy="772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1161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68751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2332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3778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144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41994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616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0007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37474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3667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7800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ABDC-C80A-4CB2-8E1E-43677C9E4644}" type="datetimeFigureOut">
              <a:rPr lang="en-SG" smtClean="0"/>
              <a:t>27/1/22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4BA40-581D-4F5A-87FE-CE0B9A06634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083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apsusc.2012.04.073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rmp/accepted/ab077Ea5Jc819800509c84d7b51eb72e973b4367e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D.101.072004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spirehep.net/literature?sort=mostrecent&amp;size=25&amp;page=1&amp;q=collaboration%3ALHCb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oi.org/10.1117/12.2314842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b.2019.08.025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hysics.aps.org/articles/v14/5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doi.org/10.1103/PhysRevB.103.224515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doi.org/10.1093/ptep/ptaa125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doi.org/10.1101/2021.05.06.443035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doi.org/10.1063/5.0051602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doi.org/10.21203/rs.3.rs-575830/v1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s://doi.org/10.1103/PhysRevB.105.024501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inspirehep.net/literature/2013377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hyperlink" Target="https://doi.org/10.1080/10619127.2021.1915019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l03.iphy.ac.cn/l03_en/detail.php?id=29004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21125/edulearn.2021.0116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ryerson.ca/next-chapter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https://doi.org/10.3390/atoms9040098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hyperlink" Target="https://doi.org/10.1103/PhysRevLett.126.043401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hyperlink" Target="https://doi.org/10.1088/1361-6587/aa8aaf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nano11061495" TargetMode="Externa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doi.org/10.1007/s10955-021-02795-1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hyperlink" Target="https://doi.org/10.1093/mnras/stab3426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.nanolett.1c03504" TargetMode="Externa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hyperlink" Target="https://doi.org/10.1016/j.jhydrol.2021.126971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hyperlink" Target="https://doi.org/10.1093/mnras/stab3257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ejmp.2021.12.006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al.archives-ouvertes.fr/hal-02467251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073275320968408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arxiv.org/abs/2104.01953" TargetMode="Externa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6.03680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leta.2017.04.0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86-021-04286-5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IT.2021.312392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201/978135117534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doi.org/10.1063/5.007791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G" dirty="0"/>
              <a:t>INTRODUCTION OF EC&amp;CC MEMBERS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88769638"/>
              </p:ext>
            </p:extLst>
          </p:nvPr>
        </p:nvGraphicFramePr>
        <p:xfrm>
          <a:off x="838200" y="1862051"/>
          <a:ext cx="10408919" cy="367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267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538" y="1968183"/>
            <a:ext cx="2540339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RUDZANI NEMUTUDI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300" b="1" dirty="0"/>
              <a:t>Affiliation to IUPAP: </a:t>
            </a:r>
          </a:p>
          <a:p>
            <a:pPr marL="0" indent="0">
              <a:buNone/>
            </a:pPr>
            <a:r>
              <a:rPr lang="en-SG" sz="1300" dirty="0"/>
              <a:t>Associate Secretary General</a:t>
            </a:r>
          </a:p>
          <a:p>
            <a:r>
              <a:rPr lang="en-SG" sz="1300" b="1" dirty="0"/>
              <a:t>Commission/Category:</a:t>
            </a:r>
          </a:p>
          <a:p>
            <a:pPr marL="0" indent="0">
              <a:buNone/>
            </a:pPr>
            <a:r>
              <a:rPr lang="en-SG" sz="1300" dirty="0"/>
              <a:t>Executive Council / Commission on Policy And Finance (C1)</a:t>
            </a:r>
          </a:p>
          <a:p>
            <a:r>
              <a:rPr lang="en-SG" sz="1300" b="1" dirty="0"/>
              <a:t>Current Job Title: </a:t>
            </a:r>
          </a:p>
          <a:p>
            <a:pPr marL="0" indent="0">
              <a:buNone/>
            </a:pPr>
            <a:r>
              <a:rPr lang="en-SG" sz="1300" dirty="0"/>
              <a:t>Deputy Director </a:t>
            </a:r>
          </a:p>
          <a:p>
            <a:r>
              <a:rPr lang="en-SG" sz="1300" b="1" dirty="0"/>
              <a:t>Current affiliation (Institution):</a:t>
            </a:r>
          </a:p>
          <a:p>
            <a:pPr marL="0" indent="0">
              <a:buNone/>
            </a:pPr>
            <a:r>
              <a:rPr lang="en-SG" sz="1300" dirty="0" err="1"/>
              <a:t>iThemba</a:t>
            </a:r>
            <a:r>
              <a:rPr lang="en-SG" sz="1300" dirty="0"/>
              <a:t> LABS (Laboratory for Accelerator Based Sciences), Cape Town, South Africa</a:t>
            </a:r>
          </a:p>
          <a:p>
            <a:r>
              <a:rPr lang="en-SG" sz="1300" b="1" dirty="0"/>
              <a:t>Area of Study/Research/Expertise:</a:t>
            </a:r>
          </a:p>
          <a:p>
            <a:pPr marL="0" indent="0">
              <a:buNone/>
            </a:pPr>
            <a:r>
              <a:rPr lang="en-SG" sz="1300" dirty="0"/>
              <a:t>Mesoscopic semiconductor devices fabricated using proximal probe microscopic techniques such as AFM (Atomic Force Microscope) and STM (Scanning </a:t>
            </a:r>
            <a:r>
              <a:rPr lang="en-SG" sz="1300" dirty="0" err="1"/>
              <a:t>Tunneling</a:t>
            </a:r>
            <a:r>
              <a:rPr lang="en-SG" sz="1300" dirty="0"/>
              <a:t> Microscope), surface science and accelerator-based ion beam analysis19. </a:t>
            </a:r>
          </a:p>
          <a:p>
            <a:r>
              <a:rPr lang="en-SG" sz="13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300" dirty="0">
                <a:solidFill>
                  <a:prstClr val="black"/>
                </a:solidFill>
              </a:rPr>
              <a:t>2012: “</a:t>
            </a:r>
            <a:r>
              <a:rPr lang="en-SG" sz="1300" dirty="0">
                <a:solidFill>
                  <a:prstClr val="black"/>
                </a:solidFill>
                <a:hlinkClick r:id="rId3"/>
              </a:rPr>
              <a:t>Simonkolleite nano-platelets: Synthesis and temperature effect on hydrogen gas sensing properties</a:t>
            </a:r>
            <a:r>
              <a:rPr lang="en-SG" sz="1300" dirty="0">
                <a:solidFill>
                  <a:prstClr val="black"/>
                </a:solidFill>
              </a:rPr>
              <a:t>”, J. Sithole </a:t>
            </a:r>
            <a:r>
              <a:rPr lang="en-SG" sz="1300" i="1" dirty="0">
                <a:solidFill>
                  <a:prstClr val="black"/>
                </a:solidFill>
              </a:rPr>
              <a:t>et. al</a:t>
            </a:r>
            <a:r>
              <a:rPr lang="en-SG" sz="1300" dirty="0">
                <a:solidFill>
                  <a:prstClr val="black"/>
                </a:solidFill>
              </a:rPr>
              <a:t>., Applied Surface Science 258 (2012) pp.7839.</a:t>
            </a:r>
          </a:p>
          <a:p>
            <a:r>
              <a:rPr lang="en-SG" sz="1300" b="1" dirty="0"/>
              <a:t>Any other information:</a:t>
            </a:r>
          </a:p>
          <a:p>
            <a:pPr marL="0" indent="0">
              <a:buNone/>
            </a:pPr>
            <a:r>
              <a:rPr lang="en-SG" sz="1300" dirty="0"/>
              <a:t>Member of the Executive Council of the South African Institute of Physics (SAIP)</a:t>
            </a:r>
          </a:p>
          <a:p>
            <a:pPr marL="0" indent="0">
              <a:buNone/>
            </a:pPr>
            <a:endParaRPr lang="en-SG" sz="1300" b="1" dirty="0"/>
          </a:p>
        </p:txBody>
      </p:sp>
    </p:spTree>
    <p:extLst>
      <p:ext uri="{BB962C8B-B14F-4D97-AF65-F5344CB8AC3E}">
        <p14:creationId xmlns:p14="http://schemas.microsoft.com/office/powerpoint/2010/main" val="3505817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08" y="1968183"/>
            <a:ext cx="2501115" cy="2828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LEONG CHUAN KWEK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Deputy Secretary General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Executive Council / Commission on Policy And Finance (C1)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/>
              <a:t>Center for Quantum Technologies, National </a:t>
            </a:r>
            <a:r>
              <a:rPr lang="fr-FR" dirty="0" err="1"/>
              <a:t>University</a:t>
            </a:r>
            <a:r>
              <a:rPr lang="fr-FR" dirty="0"/>
              <a:t> of Singapore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Quantum Information Science and </a:t>
            </a:r>
            <a:r>
              <a:rPr lang="en-SG" dirty="0" err="1"/>
              <a:t>Atomtronics</a:t>
            </a:r>
            <a:r>
              <a:rPr lang="en-SG" dirty="0"/>
              <a:t>, Physics 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19 November 2021: “</a:t>
            </a:r>
            <a:r>
              <a:rPr lang="en-SG" dirty="0">
                <a:hlinkClick r:id="rId3"/>
              </a:rPr>
              <a:t>Noisy intermediate-scale quantum algorithms</a:t>
            </a:r>
            <a:r>
              <a:rPr lang="en-SG" dirty="0"/>
              <a:t>”, K. Bharti </a:t>
            </a:r>
            <a:r>
              <a:rPr lang="en-SG" i="1" dirty="0"/>
              <a:t>et al.</a:t>
            </a:r>
            <a:r>
              <a:rPr lang="en-SG" dirty="0"/>
              <a:t>, accepted for publ. in Rev. Mod. Phys.</a:t>
            </a:r>
            <a:r>
              <a:rPr lang="en-SG" i="1" u="sng" dirty="0"/>
              <a:t> </a:t>
            </a:r>
            <a:endParaRPr lang="en-SG" b="1" i="1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Quantum information science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545447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8" t="7575" r="19680" b="33006"/>
          <a:stretch/>
        </p:blipFill>
        <p:spPr bwMode="auto">
          <a:xfrm>
            <a:off x="837308" y="1967788"/>
            <a:ext cx="2638800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MONICA PEPE-ALTARELLI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Vice-President at Large (Centenary)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Executive Council / Commission on Policy And Finance (C1)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Senior Staff Physicist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CERN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High Energy Particle Physics  (</a:t>
            </a:r>
            <a:r>
              <a:rPr lang="en-SG" dirty="0" err="1"/>
              <a:t>LHCb</a:t>
            </a:r>
            <a:r>
              <a:rPr lang="en-SG" dirty="0"/>
              <a:t> collaboration)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dirty="0"/>
              <a:t>20 April 2020: </a:t>
            </a:r>
            <a:r>
              <a:rPr lang="en-SG" dirty="0">
                <a:hlinkClick r:id="rId3"/>
              </a:rPr>
              <a:t>Phys. Rev. D 101, 072004 </a:t>
            </a:r>
            <a:r>
              <a:rPr lang="en-SG" dirty="0"/>
              <a:t>– (personal paper) and many </a:t>
            </a:r>
            <a:r>
              <a:rPr lang="en-SG" dirty="0">
                <a:hlinkClick r:id="rId4"/>
              </a:rPr>
              <a:t>recent </a:t>
            </a:r>
            <a:r>
              <a:rPr lang="en-SG" dirty="0" err="1">
                <a:hlinkClick r:id="rId4"/>
              </a:rPr>
              <a:t>LHCb</a:t>
            </a:r>
            <a:r>
              <a:rPr lang="en-SG" dirty="0">
                <a:hlinkClick r:id="rId4"/>
              </a:rPr>
              <a:t> publications</a:t>
            </a: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Chair, WG 17 - Centenary celebrations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267834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GILLIAN BUTCHER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600" b="1" dirty="0"/>
              <a:t>Affiliation to IUPAP: </a:t>
            </a:r>
          </a:p>
          <a:p>
            <a:pPr marL="0" indent="0">
              <a:buNone/>
            </a:pPr>
            <a:r>
              <a:rPr lang="en-SG" sz="1600" dirty="0"/>
              <a:t>Vice-President at Large (Gender Champion) </a:t>
            </a:r>
          </a:p>
          <a:p>
            <a:r>
              <a:rPr lang="en-SG" sz="1600" b="1" dirty="0"/>
              <a:t>Commission/Category:</a:t>
            </a:r>
          </a:p>
          <a:p>
            <a:pPr marL="0" indent="0">
              <a:buNone/>
            </a:pPr>
            <a:r>
              <a:rPr lang="en-SG" sz="1600" dirty="0"/>
              <a:t>Executive Council</a:t>
            </a:r>
            <a:endParaRPr lang="en-SG" sz="1600" b="1" dirty="0"/>
          </a:p>
          <a:p>
            <a:r>
              <a:rPr lang="en-SG" sz="1600" b="1" dirty="0"/>
              <a:t>Current Job Title: </a:t>
            </a:r>
          </a:p>
          <a:p>
            <a:pPr marL="0" indent="0">
              <a:buNone/>
            </a:pPr>
            <a:r>
              <a:rPr lang="en-SG" sz="1600" dirty="0"/>
              <a:t>Research Associate</a:t>
            </a:r>
          </a:p>
          <a:p>
            <a:r>
              <a:rPr lang="en-SG" sz="1600" b="1" dirty="0"/>
              <a:t>Current affiliation (Institution):</a:t>
            </a:r>
          </a:p>
          <a:p>
            <a:pPr marL="0" indent="0">
              <a:buNone/>
            </a:pPr>
            <a:r>
              <a:rPr lang="en-SG" sz="1600" dirty="0"/>
              <a:t>University of Leicester</a:t>
            </a:r>
          </a:p>
          <a:p>
            <a:r>
              <a:rPr lang="en-SG" sz="1600" b="1" dirty="0"/>
              <a:t>Area of Study/Research/Expertise:</a:t>
            </a:r>
          </a:p>
          <a:p>
            <a:pPr marL="0" indent="0">
              <a:buNone/>
            </a:pPr>
            <a:r>
              <a:rPr lang="en-SG" sz="1600" dirty="0"/>
              <a:t>Space instrumentation</a:t>
            </a:r>
          </a:p>
          <a:p>
            <a:r>
              <a:rPr lang="en-SG" sz="16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600" dirty="0"/>
              <a:t>6 July 2018: “</a:t>
            </a:r>
            <a:r>
              <a:rPr lang="en-SG" sz="1600" dirty="0">
                <a:hlinkClick r:id="rId2"/>
              </a:rPr>
              <a:t>Microchannel plate x-ray optics on the Mercury imaging x-ray spectrometer</a:t>
            </a:r>
            <a:r>
              <a:rPr lang="en-SG" sz="1600" dirty="0"/>
              <a:t>”, A. Martindale </a:t>
            </a:r>
            <a:r>
              <a:rPr lang="en-SG" sz="1600" i="1" dirty="0"/>
              <a:t>et al.</a:t>
            </a:r>
            <a:r>
              <a:rPr lang="en-SG" sz="1600" dirty="0"/>
              <a:t>, Proc. SPIE 10699, </a:t>
            </a:r>
            <a:r>
              <a:rPr lang="en-GB" sz="1600" dirty="0"/>
              <a:t>106990W.</a:t>
            </a:r>
            <a:endParaRPr lang="en-SG" sz="1600" i="1" dirty="0"/>
          </a:p>
          <a:p>
            <a:r>
              <a:rPr lang="en-SG" sz="1600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76993"/>
            <a:ext cx="2638735" cy="29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32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" b="12117"/>
          <a:stretch/>
        </p:blipFill>
        <p:spPr>
          <a:xfrm>
            <a:off x="840972" y="1929007"/>
            <a:ext cx="2635136" cy="3310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NITHAYA CHETTY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4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Vice-President at Large (New Members)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Executive Council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Dean of the Faculty of Science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Witwatersrand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Computational Solid State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20 August 2019: “</a:t>
            </a:r>
            <a:r>
              <a:rPr lang="en-SG" dirty="0">
                <a:hlinkClick r:id="rId3"/>
              </a:rPr>
              <a:t>Electronic properties of vacancies in bilayer graphene</a:t>
            </a:r>
            <a:r>
              <a:rPr lang="en-SG" dirty="0"/>
              <a:t>”, R.E. </a:t>
            </a:r>
            <a:r>
              <a:rPr lang="en-SG" dirty="0" err="1"/>
              <a:t>Mapasha</a:t>
            </a:r>
            <a:r>
              <a:rPr lang="en-SG" dirty="0"/>
              <a:t> </a:t>
            </a:r>
            <a:r>
              <a:rPr lang="en-SG" i="1" dirty="0"/>
              <a:t>et al</a:t>
            </a:r>
            <a:r>
              <a:rPr lang="en-SG" dirty="0"/>
              <a:t>., </a:t>
            </a:r>
            <a:r>
              <a:rPr lang="en-SG" dirty="0" err="1"/>
              <a:t>Physica</a:t>
            </a:r>
            <a:r>
              <a:rPr lang="en-SG" dirty="0"/>
              <a:t> B:  573 (2019) pp. 67-71.  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GB" dirty="0"/>
              <a:t>To fight poverty and promote equality, developing countries should pursue the highest levels of unfettered, open-ended scientific inquiry. See </a:t>
            </a:r>
            <a:r>
              <a:rPr lang="en-GB" b="1" i="1" dirty="0">
                <a:hlinkClick r:id="rId4"/>
              </a:rPr>
              <a:t>Aim for the Sky, But Keep Your Feet on the Ground</a:t>
            </a:r>
            <a:r>
              <a:rPr lang="en-GB" dirty="0">
                <a:hlinkClick r:id="rId4"/>
              </a:rPr>
              <a:t> </a:t>
            </a:r>
            <a:r>
              <a:rPr lang="en-GB" dirty="0"/>
              <a:t>by </a:t>
            </a:r>
            <a:r>
              <a:rPr lang="en-GB" dirty="0" err="1"/>
              <a:t>Nithaya</a:t>
            </a:r>
            <a:r>
              <a:rPr lang="en-GB" dirty="0"/>
              <a:t> Chetty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4009945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LAURA H. GREENE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724465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Vice-President at Large (Outreach and Ethics )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Executive Council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Chief Scientist and Marie </a:t>
            </a:r>
            <a:r>
              <a:rPr lang="en-SG" dirty="0" err="1"/>
              <a:t>Krafft</a:t>
            </a:r>
            <a:r>
              <a:rPr lang="en-SG" dirty="0"/>
              <a:t> Professor of Physics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National High Magnetic Field Laboratory and Florida State University</a:t>
            </a:r>
            <a:endParaRPr lang="en-SG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Quantum Materials and Policy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10 June 2021: “</a:t>
            </a:r>
            <a:r>
              <a:rPr lang="en-GB" dirty="0">
                <a:hlinkClick r:id="rId2"/>
              </a:rPr>
              <a:t>Spectroscopic Evidence for the Direct Involvement of Local Moments in the Pairing Process in the Heavy-Fermion Superconductor CeCoIn</a:t>
            </a:r>
            <a:r>
              <a:rPr lang="en-GB" baseline="-25000" dirty="0">
                <a:hlinkClick r:id="rId2"/>
              </a:rPr>
              <a:t>5</a:t>
            </a:r>
            <a:r>
              <a:rPr lang="en-SG" dirty="0"/>
              <a:t>”, K. Shrestha </a:t>
            </a:r>
            <a:r>
              <a:rPr lang="en-SG" i="1" dirty="0"/>
              <a:t>et al</a:t>
            </a:r>
            <a:r>
              <a:rPr lang="en-SG" dirty="0"/>
              <a:t>., </a:t>
            </a:r>
            <a:r>
              <a:rPr lang="en-GB" dirty="0"/>
              <a:t>Phys. Rev. B </a:t>
            </a:r>
            <a:r>
              <a:rPr lang="en-GB" b="1" dirty="0"/>
              <a:t>103</a:t>
            </a:r>
            <a:r>
              <a:rPr lang="en-GB" dirty="0"/>
              <a:t>, 224515.</a:t>
            </a: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GB" dirty="0"/>
              <a:t>Recently appointed to the US President’s Council of Advisors for Science and Technology (PCAST).</a:t>
            </a:r>
            <a:endParaRPr lang="en-S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08" y="1974713"/>
            <a:ext cx="2638800" cy="276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73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Vice-Presidents elected from the Commission Chairs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9215" y="1825625"/>
            <a:ext cx="10364585" cy="4351338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 err="1"/>
              <a:t>Takaaki</a:t>
            </a:r>
            <a:r>
              <a:rPr lang="en-GB" dirty="0"/>
              <a:t> </a:t>
            </a:r>
            <a:r>
              <a:rPr lang="en-GB" dirty="0" err="1"/>
              <a:t>Kajita</a:t>
            </a:r>
            <a:r>
              <a:rPr lang="en-GB" dirty="0"/>
              <a:t> (C4)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Tae Won Noh (C10) </a:t>
            </a:r>
            <a:endParaRPr lang="en-SG" dirty="0"/>
          </a:p>
          <a:p>
            <a:pPr marL="0" indent="0" algn="ctr">
              <a:buNone/>
            </a:pPr>
            <a:r>
              <a:rPr lang="en-SG" dirty="0"/>
              <a:t> </a:t>
            </a:r>
          </a:p>
          <a:p>
            <a:pPr algn="ctr"/>
            <a:r>
              <a:rPr lang="en-GB" dirty="0"/>
              <a:t>Ani </a:t>
            </a:r>
            <a:r>
              <a:rPr lang="en-GB" dirty="0" err="1"/>
              <a:t>Aprahamian</a:t>
            </a:r>
            <a:r>
              <a:rPr lang="en-GB" dirty="0"/>
              <a:t> (C12) </a:t>
            </a:r>
            <a:endParaRPr lang="en-SG" dirty="0"/>
          </a:p>
          <a:p>
            <a:pPr marL="0" indent="0" algn="ctr">
              <a:buNone/>
            </a:pPr>
            <a:r>
              <a:rPr lang="en-SG" dirty="0"/>
              <a:t> </a:t>
            </a:r>
          </a:p>
          <a:p>
            <a:pPr algn="ctr"/>
            <a:r>
              <a:rPr lang="en-GB" dirty="0" err="1"/>
              <a:t>Kuijuan</a:t>
            </a:r>
            <a:r>
              <a:rPr lang="en-GB" dirty="0"/>
              <a:t> </a:t>
            </a:r>
            <a:r>
              <a:rPr lang="en-GB" dirty="0" err="1"/>
              <a:t>Jin</a:t>
            </a:r>
            <a:r>
              <a:rPr lang="en-GB" dirty="0"/>
              <a:t> (C13)</a:t>
            </a:r>
            <a:endParaRPr lang="en-SG" dirty="0"/>
          </a:p>
          <a:p>
            <a:pPr marL="0" indent="0" algn="ctr">
              <a:buNone/>
            </a:pPr>
            <a:r>
              <a:rPr lang="en-SG" dirty="0"/>
              <a:t> </a:t>
            </a:r>
          </a:p>
          <a:p>
            <a:pPr algn="ctr"/>
            <a:r>
              <a:rPr lang="en-GB" dirty="0" err="1"/>
              <a:t>Tetyana</a:t>
            </a:r>
            <a:r>
              <a:rPr lang="en-GB" dirty="0"/>
              <a:t> </a:t>
            </a:r>
            <a:r>
              <a:rPr lang="en-GB" dirty="0" err="1"/>
              <a:t>Antimirova</a:t>
            </a:r>
            <a:r>
              <a:rPr lang="en-GB" dirty="0"/>
              <a:t> (C14) </a:t>
            </a:r>
            <a:endParaRPr lang="en-SG" dirty="0"/>
          </a:p>
          <a:p>
            <a:pPr marL="0" indent="0" algn="ctr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654727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199" y="2029216"/>
            <a:ext cx="2406041" cy="2760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 HIMBERT (C2)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558550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Symbols, Units, Nomenclature, Atomic Masses &amp; Fundamental Constants (C2)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of metrology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US" dirty="0"/>
              <a:t>  Conservatoire National des Arts et Métiers (CNAM)</a:t>
            </a:r>
            <a:endParaRPr lang="en-SG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-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US" dirty="0"/>
              <a:t>-</a:t>
            </a: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-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2203949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2575867"/>
            <a:ext cx="2638800" cy="17099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LUCILLA DE ARCANGELIS (C3)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/ Vice-Presidents Elected from the Commission Chairs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Statistical Physics (C3)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Campania Luigi </a:t>
            </a:r>
            <a:r>
              <a:rPr lang="en-SG" dirty="0" err="1"/>
              <a:t>Vanvitelli</a:t>
            </a:r>
            <a:endParaRPr lang="en-SG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 Percolation Theory, Self-Organized Criticality, Power Laws in Fracture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dirty="0"/>
              <a:t>-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717143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TAKAAKI KAJITA (C4)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56584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/ Vice-Presidents Elected from the Commission Chairs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fr-FR" dirty="0"/>
              <a:t>Commission on </a:t>
            </a:r>
            <a:r>
              <a:rPr lang="fr-FR" dirty="0" err="1"/>
              <a:t>Astroparticle</a:t>
            </a:r>
            <a:r>
              <a:rPr lang="fr-FR" dirty="0"/>
              <a:t> Physics (C4)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Institute for Cosmic Ray Research, The University of Tokyo</a:t>
            </a:r>
            <a:r>
              <a:rPr lang="en-US" dirty="0"/>
              <a:t> 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Cosmic Rays, Neutrinos and Gravitational Waves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17 August 2020: </a:t>
            </a:r>
            <a:r>
              <a:rPr lang="en-GB" dirty="0"/>
              <a:t>"</a:t>
            </a:r>
            <a:r>
              <a:rPr lang="en-GB" dirty="0">
                <a:hlinkClick r:id="rId2"/>
              </a:rPr>
              <a:t>Overview of KAGRA : Detector design and construction </a:t>
            </a:r>
            <a:br>
              <a:rPr lang="en-GB" dirty="0">
                <a:hlinkClick r:id="rId2"/>
              </a:rPr>
            </a:br>
            <a:r>
              <a:rPr lang="en-GB" dirty="0">
                <a:hlinkClick r:id="rId2"/>
              </a:rPr>
              <a:t>history</a:t>
            </a:r>
            <a:r>
              <a:rPr lang="en-GB" dirty="0"/>
              <a:t>”, T. </a:t>
            </a:r>
            <a:r>
              <a:rPr lang="en-GB" dirty="0" err="1"/>
              <a:t>Akutsu</a:t>
            </a:r>
            <a:r>
              <a:rPr lang="en-GB" dirty="0"/>
              <a:t> </a:t>
            </a:r>
            <a:r>
              <a:rPr lang="en-GB" i="1" dirty="0"/>
              <a:t>et al</a:t>
            </a:r>
            <a:r>
              <a:rPr lang="en-GB" dirty="0"/>
              <a:t>., (KAGRA collaboration),  Prog. Theo. Exp. Phys. 2021 (5), 05A101.</a:t>
            </a: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GB" dirty="0"/>
              <a:t>President of the Science Council of Japan (until Sep. 2023)</a:t>
            </a:r>
            <a:endParaRPr lang="en-SG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29" b="17029"/>
          <a:stretch/>
        </p:blipFill>
        <p:spPr>
          <a:xfrm>
            <a:off x="827423" y="1983704"/>
            <a:ext cx="2659462" cy="263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1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IUPAP EXECUTIVE COUNCIL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32098143"/>
              </p:ext>
            </p:extLst>
          </p:nvPr>
        </p:nvGraphicFramePr>
        <p:xfrm>
          <a:off x="838200" y="1471346"/>
          <a:ext cx="9087196" cy="518160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6133422">
                  <a:extLst>
                    <a:ext uri="{9D8B030D-6E8A-4147-A177-3AD203B41FA5}">
                      <a16:colId xmlns:a16="http://schemas.microsoft.com/office/drawing/2014/main" val="2343766008"/>
                    </a:ext>
                  </a:extLst>
                </a:gridCol>
                <a:gridCol w="2953774">
                  <a:extLst>
                    <a:ext uri="{9D8B030D-6E8A-4147-A177-3AD203B41FA5}">
                      <a16:colId xmlns:a16="http://schemas.microsoft.com/office/drawing/2014/main" val="22748853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President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Michel Spiro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98081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>
                          <a:effectLst/>
                        </a:rPr>
                        <a:t>Past President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>
                          <a:effectLst/>
                        </a:rPr>
                        <a:t>Bruce McKellar</a:t>
                      </a:r>
                      <a:endParaRPr lang="en-S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41393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President-Designate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2000" u="none" strike="noStrike" dirty="0">
                          <a:effectLst/>
                        </a:rPr>
                        <a:t>Silvina Ponce Dawson 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15335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Associate Secretary General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Rudzani</a:t>
                      </a:r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SG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Nemtudi</a:t>
                      </a:r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7548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Secretary General for Legal and Financial Affairs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Jens </a:t>
                      </a:r>
                      <a:r>
                        <a:rPr lang="en-SG" sz="2000" u="none" strike="noStrike" dirty="0" err="1">
                          <a:effectLst/>
                        </a:rPr>
                        <a:t>Vigen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0279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Secretary General for Administrative Affairs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Stefano </a:t>
                      </a:r>
                      <a:r>
                        <a:rPr lang="en-SG" sz="2000" u="none" strike="noStrike" dirty="0" err="1">
                          <a:effectLst/>
                        </a:rPr>
                        <a:t>Fantoni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939528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Deputy Secretary General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Sandro </a:t>
                      </a:r>
                      <a:r>
                        <a:rPr lang="en-SG" sz="2000" u="none" strike="noStrike" dirty="0" err="1">
                          <a:effectLst/>
                        </a:rPr>
                        <a:t>Scandolo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45703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Former Deputy Secretary General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 err="1">
                          <a:effectLst/>
                        </a:rPr>
                        <a:t>Kwek</a:t>
                      </a:r>
                      <a:r>
                        <a:rPr lang="en-SG" sz="2000" u="none" strike="noStrike" dirty="0">
                          <a:effectLst/>
                        </a:rPr>
                        <a:t> Leong </a:t>
                      </a:r>
                      <a:r>
                        <a:rPr lang="en-SG" sz="2000" u="none" strike="noStrike" dirty="0" err="1">
                          <a:effectLst/>
                        </a:rPr>
                        <a:t>Chuan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12448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(Centenary)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>
                          <a:effectLst/>
                        </a:rPr>
                        <a:t>Monica Pepe-Altarelli </a:t>
                      </a:r>
                      <a:endParaRPr lang="en-S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543827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(Gender Champion)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Gillian Butcher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639055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(New Members)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Nithaya Chetty </a:t>
                      </a:r>
                      <a:endParaRPr lang="en-S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891625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(Outreach and Ethics)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Laura Greene 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0313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Tetyana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Antimirova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8002982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 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Aprahamian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156646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Takaaki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Kajita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088083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Kuijuan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Jin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546602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Tae Won Noh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3488443"/>
                  </a:ext>
                </a:extLst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9301941" y="1562793"/>
            <a:ext cx="332510" cy="2595848"/>
          </a:xfrm>
          <a:prstGeom prst="rightBrace">
            <a:avLst>
              <a:gd name="adj1" fmla="val 8333"/>
              <a:gd name="adj2" fmla="val 50354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TextBox 7"/>
          <p:cNvSpPr txBox="1"/>
          <p:nvPr/>
        </p:nvSpPr>
        <p:spPr>
          <a:xfrm>
            <a:off x="9837529" y="2264909"/>
            <a:ext cx="1516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/>
              <a:t>Commission for Policy and Finance (C1)</a:t>
            </a:r>
          </a:p>
        </p:txBody>
      </p:sp>
    </p:spTree>
    <p:extLst>
      <p:ext uri="{BB962C8B-B14F-4D97-AF65-F5344CB8AC3E}">
        <p14:creationId xmlns:p14="http://schemas.microsoft.com/office/powerpoint/2010/main" val="2395850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1968183"/>
            <a:ext cx="2637908" cy="3042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NAOTO NAGAOSA (C5)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658302"/>
          </a:xfrm>
        </p:spPr>
        <p:txBody>
          <a:bodyPr>
            <a:norm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Chair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Commission on Low Temperature Physics (C5)	</a:t>
            </a:r>
            <a:endParaRPr lang="fr-FR" sz="1500" dirty="0"/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Professor</a:t>
            </a:r>
            <a:endParaRPr lang="en-SG" sz="1500" b="1" dirty="0"/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RIKEN </a:t>
            </a:r>
            <a:r>
              <a:rPr lang="en-SG" sz="1500" dirty="0" err="1"/>
              <a:t>Center</a:t>
            </a:r>
            <a:r>
              <a:rPr lang="en-SG" sz="1500" dirty="0"/>
              <a:t> for Emergent Matter Science (CEMS)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Condensed Matter Theory.  Strong Electron Correlation, Magnetism, and Superconductivity in Solids. Topological Aspects of Electronic Systems. 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dirty="0"/>
              <a:t>-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  <a:p>
            <a:pPr marL="0" indent="0">
              <a:buNone/>
            </a:pPr>
            <a:endParaRPr lang="en-SG" sz="1500" b="1" dirty="0"/>
          </a:p>
        </p:txBody>
      </p:sp>
    </p:spTree>
    <p:extLst>
      <p:ext uri="{BB962C8B-B14F-4D97-AF65-F5344CB8AC3E}">
        <p14:creationId xmlns:p14="http://schemas.microsoft.com/office/powerpoint/2010/main" val="4084244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MASAKI SASAI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(C6)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Commission on Biological Physics (C6)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GB" dirty="0"/>
              <a:t>Professor of Applied Physics</a:t>
            </a:r>
            <a:r>
              <a:rPr lang="en-SG" dirty="0"/>
              <a:t>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Nagoya University, Nagoya, Japan</a:t>
            </a:r>
            <a:r>
              <a:rPr lang="en-US" dirty="0"/>
              <a:t> 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Theoretical Biological Physics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7 May 2021: “</a:t>
            </a:r>
            <a:r>
              <a:rPr lang="en-GB" dirty="0">
                <a:hlinkClick r:id="rId2"/>
              </a:rPr>
              <a:t>Generation of dynamic three-dimensional genome structure through phase separation of chromatin</a:t>
            </a:r>
            <a:r>
              <a:rPr lang="en-SG" dirty="0"/>
              <a:t>”, </a:t>
            </a:r>
            <a:r>
              <a:rPr lang="en-GB" dirty="0"/>
              <a:t>S. </a:t>
            </a:r>
            <a:r>
              <a:rPr lang="en-GB" dirty="0" err="1"/>
              <a:t>Fujishiro</a:t>
            </a:r>
            <a:r>
              <a:rPr lang="en-GB" dirty="0"/>
              <a:t> and M. </a:t>
            </a:r>
            <a:r>
              <a:rPr lang="en-GB" dirty="0" err="1"/>
              <a:t>Sasai</a:t>
            </a:r>
            <a:r>
              <a:rPr lang="en-GB" dirty="0"/>
              <a:t>, </a:t>
            </a:r>
            <a:r>
              <a:rPr lang="en-GB" dirty="0" err="1"/>
              <a:t>bioRxiv</a:t>
            </a:r>
            <a:r>
              <a:rPr lang="en-GB" dirty="0"/>
              <a:t>.</a:t>
            </a:r>
            <a:endParaRPr lang="en-SG" dirty="0"/>
          </a:p>
          <a:p>
            <a:r>
              <a:rPr lang="en-SG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" b="5492"/>
          <a:stretch/>
        </p:blipFill>
        <p:spPr>
          <a:xfrm>
            <a:off x="838200" y="1984782"/>
            <a:ext cx="2638245" cy="29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35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YOUNG DONG KIM (C8)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lnSpcReduction="10000"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Chair / </a:t>
            </a:r>
            <a:r>
              <a:rPr lang="en-GB" sz="1500" dirty="0"/>
              <a:t>Liaison Chair of Korean Physical Society</a:t>
            </a:r>
            <a:endParaRPr lang="en-SG" sz="1500" dirty="0"/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US" sz="1500" dirty="0"/>
              <a:t>Commission on Semiconductors (C8)</a:t>
            </a:r>
            <a:r>
              <a:rPr lang="en-SG" sz="1500" dirty="0"/>
              <a:t>	</a:t>
            </a:r>
            <a:endParaRPr lang="fr-FR" sz="1500" dirty="0"/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Professor of physics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US" sz="1500" dirty="0"/>
              <a:t>Kyung </a:t>
            </a:r>
            <a:r>
              <a:rPr lang="en-US" sz="1500" dirty="0" err="1"/>
              <a:t>Hee</a:t>
            </a:r>
            <a:r>
              <a:rPr lang="en-US" sz="1500" dirty="0"/>
              <a:t> University, Seoul, South Korea</a:t>
            </a:r>
            <a:endParaRPr lang="en-SG" sz="1500" b="1" dirty="0"/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Semiconductors/Optical Properties/Ellipsometry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SG" sz="1500" dirty="0"/>
              <a:t>10 June 2021, "</a:t>
            </a:r>
            <a:r>
              <a:rPr lang="en-SG" sz="1500" dirty="0">
                <a:hlinkClick r:id="rId2"/>
              </a:rPr>
              <a:t>Maximum-entropy revisited: Optimal </a:t>
            </a:r>
            <a:r>
              <a:rPr lang="en-SG" sz="1500" dirty="0" err="1">
                <a:hlinkClick r:id="rId2"/>
              </a:rPr>
              <a:t>filetring</a:t>
            </a:r>
            <a:r>
              <a:rPr lang="en-SG" sz="1500" dirty="0">
                <a:hlinkClick r:id="rId2"/>
              </a:rPr>
              <a:t> of spectra</a:t>
            </a:r>
            <a:r>
              <a:rPr lang="en-SG" sz="1500" dirty="0"/>
              <a:t>", Journal of Applied Physics 129, 224902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dirty="0"/>
          </a:p>
          <a:p>
            <a:pPr marL="0" indent="0">
              <a:buNone/>
            </a:pPr>
            <a:endParaRPr lang="en-SG" sz="1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5" b="3915"/>
          <a:stretch/>
        </p:blipFill>
        <p:spPr>
          <a:xfrm>
            <a:off x="838200" y="1825625"/>
            <a:ext cx="2638800" cy="309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490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KAI LIU (C9)</a:t>
            </a:r>
            <a:r>
              <a:rPr lang="en-US" dirty="0"/>
              <a:t>	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Commission on </a:t>
            </a:r>
            <a:r>
              <a:rPr lang="en-SG" dirty="0"/>
              <a:t>Magnetism (C</a:t>
            </a:r>
            <a:r>
              <a:rPr lang="en-US" dirty="0"/>
              <a:t>9)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GB" dirty="0"/>
              <a:t>Professor and McDevitt Chair in Physics</a:t>
            </a:r>
            <a:endParaRPr lang="en-SG" dirty="0"/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GB" dirty="0"/>
              <a:t>Georgetown University, Washington, DC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Experimental Condensed Matter Physics, </a:t>
            </a:r>
            <a:r>
              <a:rPr lang="en-GB" dirty="0" err="1"/>
              <a:t>Nanomagnetism</a:t>
            </a:r>
            <a:r>
              <a:rPr lang="en-GB" dirty="0"/>
              <a:t> and Spintronics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SG" dirty="0"/>
              <a:t>23 June 2021: ”</a:t>
            </a:r>
            <a:r>
              <a:rPr lang="en-SG" dirty="0">
                <a:hlinkClick r:id="rId2"/>
              </a:rPr>
              <a:t>Reversible writing/deleting of magnetic </a:t>
            </a:r>
            <a:r>
              <a:rPr lang="en-SG" dirty="0" err="1">
                <a:hlinkClick r:id="rId2"/>
              </a:rPr>
              <a:t>skyrmions</a:t>
            </a:r>
            <a:r>
              <a:rPr lang="en-SG" dirty="0">
                <a:hlinkClick r:id="rId2"/>
              </a:rPr>
              <a:t> through hydrogen adsorption/desorption</a:t>
            </a:r>
            <a:r>
              <a:rPr lang="en-SG" dirty="0"/>
              <a:t>”, G. Chen </a:t>
            </a:r>
            <a:r>
              <a:rPr lang="en-SG" i="1" dirty="0"/>
              <a:t>et al</a:t>
            </a:r>
            <a:r>
              <a:rPr lang="en-SG" dirty="0"/>
              <a:t>.,</a:t>
            </a:r>
            <a:r>
              <a:rPr lang="en-GB" dirty="0"/>
              <a:t> Nature Communications, in press</a:t>
            </a:r>
            <a:r>
              <a:rPr lang="en-SG" dirty="0"/>
              <a:t>.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4" r="9214"/>
          <a:stretch/>
        </p:blipFill>
        <p:spPr>
          <a:xfrm>
            <a:off x="838200" y="1987143"/>
            <a:ext cx="2565790" cy="314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34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 WON NOH (C10)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724465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/ Vice-Presidents Elected from the Commission Chairs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Commission on Structure and Dynamics of Condensed Matter (C10)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GB" dirty="0"/>
              <a:t>Professor of </a:t>
            </a:r>
            <a:r>
              <a:rPr lang="en-SG" dirty="0"/>
              <a:t>Physics, </a:t>
            </a:r>
            <a:r>
              <a:rPr lang="en-GB" dirty="0"/>
              <a:t>Director</a:t>
            </a:r>
            <a:endParaRPr lang="en-SG" dirty="0"/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 Seoul National </a:t>
            </a:r>
            <a:r>
              <a:rPr lang="en-SG" dirty="0"/>
              <a:t>University, </a:t>
            </a:r>
            <a:r>
              <a:rPr lang="en-GB" dirty="0"/>
              <a:t>IBS </a:t>
            </a:r>
            <a:r>
              <a:rPr lang="en-GB" dirty="0" err="1"/>
              <a:t>Center</a:t>
            </a:r>
            <a:r>
              <a:rPr lang="en-GB" dirty="0"/>
              <a:t> for Correlated Electron Systems</a:t>
            </a:r>
            <a:endParaRPr lang="en-SG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Condensed Matter Physics, Correlated Electron Systems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3 January 2022: “</a:t>
            </a:r>
            <a:r>
              <a:rPr lang="en-GB" dirty="0">
                <a:hlinkClick r:id="rId2"/>
              </a:rPr>
              <a:t>Nematic response revealed by coherent phonon oscillations in BaFe</a:t>
            </a:r>
            <a:r>
              <a:rPr lang="en-GB" baseline="-25000" dirty="0">
                <a:hlinkClick r:id="rId2"/>
              </a:rPr>
              <a:t>2</a:t>
            </a:r>
            <a:r>
              <a:rPr lang="en-GB" dirty="0">
                <a:hlinkClick r:id="rId2"/>
              </a:rPr>
              <a:t>As</a:t>
            </a:r>
            <a:r>
              <a:rPr lang="en-GB" baseline="-25000" dirty="0">
                <a:hlinkClick r:id="rId2"/>
              </a:rPr>
              <a:t>2</a:t>
            </a:r>
            <a:r>
              <a:rPr lang="en-GB" dirty="0"/>
              <a:t>”, M-C Lee </a:t>
            </a:r>
            <a:r>
              <a:rPr lang="en-GB" i="1" dirty="0"/>
              <a:t>et al</a:t>
            </a:r>
            <a:r>
              <a:rPr lang="en-GB" dirty="0"/>
              <a:t>., Phys. Rev. B </a:t>
            </a:r>
            <a:r>
              <a:rPr lang="en-GB" b="1" dirty="0"/>
              <a:t>105</a:t>
            </a:r>
            <a:r>
              <a:rPr lang="en-GB" dirty="0"/>
              <a:t>, 024501.</a:t>
            </a:r>
            <a:endParaRPr lang="en-SG" baseline="-25000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GB" dirty="0"/>
              <a:t>President of the Korean Physical Society</a:t>
            </a:r>
            <a:r>
              <a:rPr lang="en-SG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635" y="1974713"/>
            <a:ext cx="2484146" cy="276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6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FLORENCIA CANELLI (C11)</a:t>
            </a:r>
            <a:r>
              <a:rPr lang="en-US" dirty="0"/>
              <a:t>	</a:t>
            </a: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SG" sz="1500" b="1" dirty="0"/>
              <a:t>Affiliation to IUPAP: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SG" sz="1500" dirty="0"/>
              <a:t>Chair</a:t>
            </a:r>
          </a:p>
          <a:p>
            <a:pPr>
              <a:spcBef>
                <a:spcPts val="600"/>
              </a:spcBef>
            </a:pPr>
            <a:r>
              <a:rPr lang="en-SG" sz="1500" b="1" dirty="0"/>
              <a:t>Commission/Category: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SG" sz="1500" dirty="0"/>
              <a:t>Commission on Particles and Fields (C11)		</a:t>
            </a:r>
            <a:endParaRPr lang="fr-FR" sz="1500" dirty="0"/>
          </a:p>
          <a:p>
            <a:pPr>
              <a:spcBef>
                <a:spcPts val="600"/>
              </a:spcBef>
            </a:pPr>
            <a:r>
              <a:rPr lang="en-SG" sz="1500" b="1" dirty="0"/>
              <a:t>Current Job Title: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SG" sz="1500" dirty="0"/>
              <a:t>Professor of Physics</a:t>
            </a:r>
          </a:p>
          <a:p>
            <a:pPr>
              <a:spcBef>
                <a:spcPts val="600"/>
              </a:spcBef>
            </a:pPr>
            <a:r>
              <a:rPr lang="en-SG" sz="1500" b="1" dirty="0"/>
              <a:t>Current affiliation (Institution):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500" dirty="0"/>
              <a:t> University of Zurich</a:t>
            </a:r>
            <a:endParaRPr lang="en-SG" sz="1500" b="1" dirty="0"/>
          </a:p>
          <a:p>
            <a:pPr>
              <a:spcBef>
                <a:spcPts val="600"/>
              </a:spcBef>
            </a:pPr>
            <a:r>
              <a:rPr lang="en-SG" sz="1500" b="1" dirty="0"/>
              <a:t>Area of Study/Research/Expertise: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SG" sz="1500" dirty="0"/>
              <a:t>Experimental Particle Physics</a:t>
            </a:r>
          </a:p>
          <a:p>
            <a:pPr>
              <a:spcBef>
                <a:spcPts val="600"/>
              </a:spcBef>
            </a:pPr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400" dirty="0"/>
              <a:t>18 January 2022: “</a:t>
            </a:r>
            <a:r>
              <a:rPr lang="en-SG" sz="1400" dirty="0">
                <a:hlinkClick r:id="rId2"/>
              </a:rPr>
              <a:t>Measurement of the inclusive and differential </a:t>
            </a:r>
            <a:r>
              <a:rPr lang="en-SG" sz="1400" dirty="0" err="1">
                <a:hlinkClick r:id="rId2"/>
              </a:rPr>
              <a:t>tt</a:t>
            </a:r>
            <a:r>
              <a:rPr lang="en-SG" sz="1400" dirty="0">
                <a:hlinkClick r:id="rId2"/>
              </a:rPr>
              <a:t>ˉ</a:t>
            </a:r>
            <a:r>
              <a:rPr lang="el-GR" sz="1400" dirty="0">
                <a:hlinkClick r:id="rId2"/>
              </a:rPr>
              <a:t>γ\</a:t>
            </a:r>
            <a:r>
              <a:rPr lang="en-SG" sz="1400" dirty="0" err="1">
                <a:hlinkClick r:id="rId2"/>
              </a:rPr>
              <a:t>mathrm</a:t>
            </a:r>
            <a:r>
              <a:rPr lang="en-SG" sz="1400" dirty="0">
                <a:hlinkClick r:id="rId2"/>
              </a:rPr>
              <a:t>{t\bar{t}}\</a:t>
            </a:r>
            <a:r>
              <a:rPr lang="en-SG" sz="1400" dirty="0" err="1">
                <a:hlinkClick r:id="rId2"/>
              </a:rPr>
              <a:t>gammatt</a:t>
            </a:r>
            <a:r>
              <a:rPr lang="en-SG" sz="1400" dirty="0">
                <a:hlinkClick r:id="rId2"/>
              </a:rPr>
              <a:t>ˉ</a:t>
            </a:r>
            <a:r>
              <a:rPr lang="el-GR" sz="1400" dirty="0">
                <a:hlinkClick r:id="rId2"/>
              </a:rPr>
              <a:t>γ </a:t>
            </a:r>
            <a:r>
              <a:rPr lang="en-SG" sz="1400" dirty="0">
                <a:hlinkClick r:id="rId2"/>
              </a:rPr>
              <a:t>cross sections in the dilepton channel and effective field theory interpretation in proton-proton collisions at s\sqrt{s}s ​ =13 TeV</a:t>
            </a:r>
            <a:r>
              <a:rPr lang="en-SG" sz="1400" dirty="0"/>
              <a:t>”, CMS  Collaboration, </a:t>
            </a:r>
            <a:r>
              <a:rPr lang="en-SG" sz="1400" dirty="0" err="1"/>
              <a:t>arXiv</a:t>
            </a:r>
            <a:r>
              <a:rPr lang="en-SG" sz="1400" dirty="0"/>
              <a:t> </a:t>
            </a:r>
            <a:r>
              <a:rPr lang="en-GB" sz="1400" dirty="0"/>
              <a:t>2201.07301 [hep-ex].</a:t>
            </a:r>
            <a:endParaRPr lang="en-SG" sz="1400" dirty="0"/>
          </a:p>
          <a:p>
            <a:pPr>
              <a:spcBef>
                <a:spcPts val="600"/>
              </a:spcBef>
            </a:pPr>
            <a:r>
              <a:rPr lang="en-SG" sz="1500" b="1" dirty="0"/>
              <a:t>Any other information: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SG" sz="1500" dirty="0"/>
              <a:t>Current physics coordinator of the CMS experiment, CERN.</a:t>
            </a:r>
          </a:p>
          <a:p>
            <a:pPr marL="0" indent="0">
              <a:spcBef>
                <a:spcPts val="600"/>
              </a:spcBef>
              <a:buNone/>
            </a:pPr>
            <a:endParaRPr lang="en-SG" sz="1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308" y="2036946"/>
            <a:ext cx="2526994" cy="279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27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 APRAHAMIAN (C12)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575175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Chair / Vice-Presidents Elected from the Commission Chairs 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Commission on Nuclear Physics (C12)		</a:t>
            </a:r>
            <a:endParaRPr lang="fr-FR" sz="1500" dirty="0"/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Professor / Director</a:t>
            </a:r>
            <a:endParaRPr lang="en-SG" sz="1500" b="1" dirty="0"/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US" sz="1500" dirty="0"/>
              <a:t> University of Notre Dame / A. </a:t>
            </a:r>
            <a:r>
              <a:rPr lang="en-US" sz="1500" dirty="0" err="1"/>
              <a:t>Alikhanyan</a:t>
            </a:r>
            <a:r>
              <a:rPr lang="en-US" sz="1500" dirty="0"/>
              <a:t> National Science Laboratory of Armenia</a:t>
            </a:r>
            <a:endParaRPr lang="en-SG" sz="1500" b="1" dirty="0"/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Nuclear Physics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G" sz="1500" dirty="0"/>
              <a:t>14 September 2021: “</a:t>
            </a:r>
            <a:r>
              <a:rPr lang="en-SG" sz="1500" dirty="0">
                <a:hlinkClick r:id="rId2"/>
              </a:rPr>
              <a:t>Open Challenges to Nuclear Physics Resulting from the Neutron Star Merger</a:t>
            </a:r>
            <a:r>
              <a:rPr lang="en-SG" sz="1500" dirty="0"/>
              <a:t>”, Nuclear Physics News, 31(3), 2021, pp. 11–16.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r>
              <a:rPr lang="en-SG" sz="1500" dirty="0"/>
              <a:t>Nine publications in 2021—the reference above being most relevant for the IUPAP meeting.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r="4539"/>
          <a:stretch/>
        </p:blipFill>
        <p:spPr>
          <a:xfrm>
            <a:off x="838200" y="1999359"/>
            <a:ext cx="2639683" cy="290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8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KUIJUAN JIN (C13)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Affiliation to IUPAP: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dirty="0"/>
              <a:t>Chair / </a:t>
            </a:r>
            <a:r>
              <a:rPr lang="en-SG" sz="1600" dirty="0"/>
              <a:t>Vice-Presidents Elected from the Commission Chairs </a:t>
            </a:r>
            <a:endParaRPr lang="en-SG" sz="15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Commission/Category: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dirty="0"/>
              <a:t>Commission on Physics for Development (C13)		</a:t>
            </a:r>
            <a:endParaRPr lang="fr-FR" sz="15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Current Job Title: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dirty="0"/>
              <a:t>Professor, Group Leader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Current affiliation (Institution):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/>
              <a:t> </a:t>
            </a:r>
            <a:r>
              <a:rPr lang="en-SG" sz="1500" dirty="0"/>
              <a:t>Institute of Physics, Chinese Academy of Sciences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b="1" dirty="0"/>
              <a:t>Area of Study/Research/Expertise: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dirty="0"/>
              <a:t>Exploring novel properties of low dimensional perovskite oxides, especially with optical method.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400" dirty="0">
                <a:hlinkClick r:id="rId2"/>
              </a:rPr>
              <a:t>List of 2021 publications</a:t>
            </a:r>
            <a:endParaRPr lang="en-SG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SG" sz="1500" b="1" dirty="0"/>
              <a:t>Any other information: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SG" sz="1500" dirty="0"/>
              <a:t>Elected Fellow of the British Institute of Physics since 2011, and a Fellow of the American Physical Society since 2012.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1" b="7951"/>
          <a:stretch/>
        </p:blipFill>
        <p:spPr>
          <a:xfrm>
            <a:off x="838200" y="2001455"/>
            <a:ext cx="2638800" cy="291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25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0" r="8658"/>
          <a:stretch/>
        </p:blipFill>
        <p:spPr bwMode="auto">
          <a:xfrm>
            <a:off x="847972" y="1997790"/>
            <a:ext cx="2637908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TETYANA ANTIMIROVA (C14)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799620"/>
          </a:xfrm>
        </p:spPr>
        <p:txBody>
          <a:bodyPr>
            <a:normAutofit fontScale="4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/ Vice-Presidents Elected from the Commission Chairs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Physics Education (C14)		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Associate 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US" dirty="0"/>
              <a:t> Department of Physics, Ryerson University, Toronto, Ontario, Canada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Physics Education Research (PER), Science Education and Outreach, Research-Informed Curriculum Development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July 2021: “</a:t>
            </a:r>
            <a:r>
              <a:rPr lang="en-GB" dirty="0">
                <a:hlinkClick r:id="rId3"/>
              </a:rPr>
              <a:t>Remote Teaching and Learning: Undergraduate Physics Laboratories During a Pandemic and Beyond</a:t>
            </a:r>
            <a:r>
              <a:rPr lang="en-GB" dirty="0"/>
              <a:t>” in EDULEARN21 Proceedings 13th International Conference on Education and New Learning Technologies, 5-6 July 2021, pp. 351-358. </a:t>
            </a: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pt-BR" dirty="0"/>
              <a:t>The </a:t>
            </a:r>
            <a:r>
              <a:rPr lang="en-GB" dirty="0"/>
              <a:t>Ryerson University is in process of renaming. For more information please see:  </a:t>
            </a:r>
            <a:r>
              <a:rPr lang="en-GB" dirty="0">
                <a:hlinkClick r:id="rId4"/>
              </a:rPr>
              <a:t>Renaming in process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554977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JIMENA GORFINKIEL (C15)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 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Commission on Atomic, Molecular, and Optical Physics (C15)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Senior Lecturer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s-ES" dirty="0" err="1"/>
              <a:t>The</a:t>
            </a:r>
            <a:r>
              <a:rPr lang="es-ES" dirty="0"/>
              <a:t> Open </a:t>
            </a:r>
            <a:r>
              <a:rPr lang="es-ES" dirty="0" err="1"/>
              <a:t>University</a:t>
            </a:r>
            <a:endParaRPr lang="es-ES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Molecular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22 November 2021: “</a:t>
            </a:r>
            <a:r>
              <a:rPr lang="en-SG" dirty="0">
                <a:hlinkClick r:id="rId2"/>
              </a:rPr>
              <a:t>Evaluation of Recommended Cross Sections for the Simulation of Electron Tracks in Water</a:t>
            </a:r>
            <a:r>
              <a:rPr lang="en-SG" dirty="0"/>
              <a:t>”, A. García-</a:t>
            </a:r>
            <a:r>
              <a:rPr lang="en-SG" dirty="0" err="1"/>
              <a:t>Abenza</a:t>
            </a:r>
            <a:r>
              <a:rPr lang="en-SG" dirty="0"/>
              <a:t>  </a:t>
            </a:r>
            <a:r>
              <a:rPr lang="en-SG" i="1" dirty="0"/>
              <a:t>et al</a:t>
            </a:r>
            <a:r>
              <a:rPr lang="en-SG" dirty="0"/>
              <a:t>., Atoms 2021, 9(4), 98.</a:t>
            </a:r>
          </a:p>
          <a:p>
            <a:r>
              <a:rPr lang="en-SG" b="1" dirty="0"/>
              <a:t>Any other information: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r="2459"/>
          <a:stretch/>
        </p:blipFill>
        <p:spPr>
          <a:xfrm>
            <a:off x="838200" y="2015467"/>
            <a:ext cx="2639683" cy="29395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305582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/ </a:t>
            </a:r>
            <a:b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 ON POLICY AND FINANCE (C1)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5200" y="2161308"/>
            <a:ext cx="5181600" cy="40738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 algn="ctr">
              <a:buNone/>
            </a:pPr>
            <a:r>
              <a:rPr lang="en-SG" b="1" dirty="0"/>
              <a:t>MICHEL SPIRO</a:t>
            </a:r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2" r="20771"/>
          <a:stretch/>
        </p:blipFill>
        <p:spPr>
          <a:xfrm>
            <a:off x="4786298" y="2161308"/>
            <a:ext cx="2638800" cy="29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817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ROSARIO GONZÁLEZ-FÉREZ (C15)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dirty="0"/>
              <a:t>Commission on Atomic, Molecular, and Optical Physics (C15)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GB" dirty="0"/>
              <a:t>Professor of Atomic Molecular and Nuclear Physics</a:t>
            </a:r>
            <a:endParaRPr lang="en-SG" dirty="0"/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Universidad de Granada, Granada, Spain</a:t>
            </a:r>
            <a:endParaRPr lang="es-ES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Atomic and </a:t>
            </a:r>
            <a:r>
              <a:rPr lang="en-SG" dirty="0"/>
              <a:t>Molecular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27 January 2021: “</a:t>
            </a:r>
            <a:r>
              <a:rPr lang="en-SG" dirty="0">
                <a:hlinkClick r:id="rId2"/>
              </a:rPr>
              <a:t>Ultralong-Range Rydberg </a:t>
            </a:r>
            <a:r>
              <a:rPr lang="en-SG" dirty="0" err="1">
                <a:hlinkClick r:id="rId2"/>
              </a:rPr>
              <a:t>Bimolecules</a:t>
            </a:r>
            <a:r>
              <a:rPr lang="en-SG" dirty="0"/>
              <a:t>”, R. </a:t>
            </a:r>
            <a:r>
              <a:rPr lang="en-GB" dirty="0"/>
              <a:t>González-</a:t>
            </a:r>
            <a:r>
              <a:rPr lang="en-GB" dirty="0" err="1"/>
              <a:t>Férez</a:t>
            </a:r>
            <a:r>
              <a:rPr lang="en-GB" dirty="0"/>
              <a:t> </a:t>
            </a:r>
            <a:r>
              <a:rPr lang="en-GB" i="1" dirty="0"/>
              <a:t>et al., </a:t>
            </a:r>
            <a:r>
              <a:rPr lang="en-GB" dirty="0"/>
              <a:t>Phys. Rev. Lett. 126, 043401</a:t>
            </a:r>
            <a:r>
              <a:rPr lang="en-SG" dirty="0"/>
              <a:t>.</a:t>
            </a:r>
          </a:p>
          <a:p>
            <a:r>
              <a:rPr lang="en-SG" b="1" dirty="0"/>
              <a:t>Any other information: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" b="465"/>
          <a:stretch/>
        </p:blipFill>
        <p:spPr>
          <a:xfrm>
            <a:off x="838200" y="2015467"/>
            <a:ext cx="2639683" cy="29395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178581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SYLVIE JACQUEMOT (C16)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Chair / WG14 associate member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US" sz="1500" dirty="0"/>
              <a:t>Commission on Plasma Physics (C16)	</a:t>
            </a:r>
            <a:r>
              <a:rPr lang="en-SG" sz="1500" dirty="0"/>
              <a:t>	</a:t>
            </a:r>
            <a:endParaRPr lang="fr-FR" sz="1500" dirty="0"/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Coordinator of the </a:t>
            </a:r>
            <a:r>
              <a:rPr lang="en-SG" sz="1500" dirty="0" err="1"/>
              <a:t>Laserlab</a:t>
            </a:r>
            <a:r>
              <a:rPr lang="en-SG" sz="1500" dirty="0"/>
              <a:t>-Europe European project; task officer in charge of European affairs at Ecole Polytechnique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LULI, Ecole Polytechnique, France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Laser-Produced Plasmas and Secondary Sources; Laser Fusion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SG" sz="1500" dirty="0"/>
              <a:t>7 November 2017: ”</a:t>
            </a:r>
            <a:r>
              <a:rPr lang="en-SG" sz="1500" dirty="0">
                <a:hlinkClick r:id="rId2"/>
              </a:rPr>
              <a:t>Toward compact and ultra-intense laser-based soft x-ray lasers</a:t>
            </a:r>
            <a:r>
              <a:rPr lang="en-SG" sz="1500" dirty="0"/>
              <a:t>”, S. </a:t>
            </a:r>
            <a:r>
              <a:rPr lang="en-SG" sz="1500" dirty="0" err="1"/>
              <a:t>Sebban</a:t>
            </a:r>
            <a:r>
              <a:rPr lang="en-SG" sz="1500" dirty="0"/>
              <a:t> </a:t>
            </a:r>
            <a:r>
              <a:rPr lang="en-SG" sz="1500" i="1" dirty="0"/>
              <a:t>et al</a:t>
            </a:r>
            <a:r>
              <a:rPr lang="en-SG" sz="1500" dirty="0"/>
              <a:t>., Plasma Phys. Control. Fusion 60 (2018) 014030.</a:t>
            </a:r>
          </a:p>
          <a:p>
            <a:r>
              <a:rPr lang="en-SG" sz="1500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8591" y="2003739"/>
            <a:ext cx="2287133" cy="29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31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0071" y="1997790"/>
            <a:ext cx="2133274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ROBERTO PINI (C17)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59152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(2017-2021: secretary of C17, 2014-2017: member of C17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Laser Physics and Photonics (C17)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Physicist, CNR Research Director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/>
              <a:t>Institut Nello </a:t>
            </a:r>
            <a:r>
              <a:rPr lang="fr-FR" dirty="0" err="1"/>
              <a:t>Carrara</a:t>
            </a:r>
            <a:r>
              <a:rPr lang="fr-FR" dirty="0"/>
              <a:t> Institute of </a:t>
            </a:r>
            <a:r>
              <a:rPr lang="fr-FR" dirty="0" err="1"/>
              <a:t>Applied</a:t>
            </a:r>
            <a:r>
              <a:rPr lang="fr-FR" dirty="0"/>
              <a:t> </a:t>
            </a:r>
            <a:r>
              <a:rPr lang="fr-FR" dirty="0" err="1"/>
              <a:t>Physics</a:t>
            </a:r>
            <a:r>
              <a:rPr lang="fr-FR" dirty="0"/>
              <a:t>, </a:t>
            </a:r>
            <a:r>
              <a:rPr lang="fr-FR" dirty="0" err="1"/>
              <a:t>Italian</a:t>
            </a:r>
            <a:r>
              <a:rPr lang="fr-FR" dirty="0"/>
              <a:t> National </a:t>
            </a:r>
            <a:r>
              <a:rPr lang="fr-FR" dirty="0" err="1"/>
              <a:t>Research</a:t>
            </a:r>
            <a:r>
              <a:rPr lang="fr-FR" dirty="0"/>
              <a:t> Council (CNR)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Laser applications, </a:t>
            </a:r>
            <a:r>
              <a:rPr lang="en-SG" dirty="0" err="1"/>
              <a:t>Biophotonics</a:t>
            </a:r>
            <a:r>
              <a:rPr lang="en-SG" dirty="0"/>
              <a:t>, </a:t>
            </a:r>
            <a:r>
              <a:rPr lang="en-SG" dirty="0" err="1"/>
              <a:t>Nanophotonics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4 June 2021: “</a:t>
            </a:r>
            <a:r>
              <a:rPr lang="en-SG" dirty="0">
                <a:hlinkClick r:id="rId3"/>
              </a:rPr>
              <a:t>Cost effective silver nanowire‐decorated graphene paper for drop‐on SERS biodetection</a:t>
            </a:r>
            <a:r>
              <a:rPr lang="en-SG" dirty="0"/>
              <a:t>”, </a:t>
            </a:r>
            <a:r>
              <a:rPr lang="en-SG" dirty="0" err="1"/>
              <a:t>Amicucci</a:t>
            </a:r>
            <a:r>
              <a:rPr lang="en-SG" dirty="0"/>
              <a:t>, C., </a:t>
            </a:r>
            <a:r>
              <a:rPr lang="en-SG" dirty="0" err="1"/>
              <a:t>D’andrea</a:t>
            </a:r>
            <a:r>
              <a:rPr lang="en-SG" dirty="0"/>
              <a:t>, C., de Angelis, M., </a:t>
            </a:r>
            <a:r>
              <a:rPr lang="en-SG" dirty="0" err="1"/>
              <a:t>Banchelli</a:t>
            </a:r>
            <a:r>
              <a:rPr lang="en-SG" dirty="0"/>
              <a:t>, M., </a:t>
            </a:r>
            <a:r>
              <a:rPr lang="en-SG" dirty="0" err="1"/>
              <a:t>Pini</a:t>
            </a:r>
            <a:r>
              <a:rPr lang="en-SG" dirty="0"/>
              <a:t>, R., </a:t>
            </a:r>
            <a:r>
              <a:rPr lang="en-SG" dirty="0" err="1"/>
              <a:t>Matteini</a:t>
            </a:r>
            <a:r>
              <a:rPr lang="en-SG" dirty="0"/>
              <a:t>, P. Nanomaterials, 2021, 11(6), 1495).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1852821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ALAIN JOYE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(C18)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Mathematical Physics (C18)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/>
              <a:t>Institut Fourier, Université Grenoble Alpes, France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Mathematical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15 July 2021: “</a:t>
            </a:r>
            <a:r>
              <a:rPr lang="en-SG" dirty="0">
                <a:hlinkClick r:id="rId2"/>
              </a:rPr>
              <a:t>Fermionic Walkers Driven Out of Equilibrium</a:t>
            </a:r>
            <a:r>
              <a:rPr lang="en-SG" dirty="0"/>
              <a:t>”,  S. </a:t>
            </a:r>
            <a:r>
              <a:rPr lang="en-SG" dirty="0" err="1"/>
              <a:t>Andréys</a:t>
            </a:r>
            <a:r>
              <a:rPr lang="en-SG" dirty="0"/>
              <a:t>  </a:t>
            </a:r>
            <a:r>
              <a:rPr lang="en-SG" i="1" dirty="0"/>
              <a:t>et al</a:t>
            </a:r>
            <a:r>
              <a:rPr lang="en-SG" dirty="0"/>
              <a:t>., J. Stat. Phys. 184 (2021) 14.</a:t>
            </a:r>
          </a:p>
          <a:p>
            <a:r>
              <a:rPr lang="en-SG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3" b="11813"/>
          <a:stretch/>
        </p:blipFill>
        <p:spPr>
          <a:xfrm>
            <a:off x="838200" y="1983184"/>
            <a:ext cx="2638800" cy="29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675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PIETRO UBERTINI (C19)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Chair 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Commission on Astrophysics (C19)	</a:t>
            </a:r>
            <a:r>
              <a:rPr lang="en-US" sz="1500" dirty="0"/>
              <a:t>	</a:t>
            </a:r>
            <a:r>
              <a:rPr lang="en-SG" sz="1500" dirty="0"/>
              <a:t>	</a:t>
            </a:r>
            <a:endParaRPr lang="fr-FR" sz="1500" dirty="0"/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Research Director (retired) , Professor Astrophysics, Associate to National Institute of Astrophysics (INAF) and  Italian Space Agency (ASI)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fr-FR" sz="1500" dirty="0"/>
              <a:t>Institute of </a:t>
            </a:r>
            <a:r>
              <a:rPr lang="fr-FR" sz="1500" dirty="0" err="1"/>
              <a:t>Space</a:t>
            </a:r>
            <a:r>
              <a:rPr lang="fr-FR" sz="1500" dirty="0"/>
              <a:t> </a:t>
            </a:r>
            <a:r>
              <a:rPr lang="fr-FR" sz="1500" dirty="0" err="1"/>
              <a:t>Astrophysics</a:t>
            </a:r>
            <a:r>
              <a:rPr lang="fr-FR" sz="1500" dirty="0"/>
              <a:t> and </a:t>
            </a:r>
            <a:r>
              <a:rPr lang="fr-FR" sz="1500" dirty="0" err="1"/>
              <a:t>Planetology</a:t>
            </a:r>
            <a:r>
              <a:rPr lang="fr-FR" sz="1500" dirty="0"/>
              <a:t> (IAPS), Rome, </a:t>
            </a:r>
            <a:r>
              <a:rPr lang="fr-FR" sz="1500" dirty="0" err="1"/>
              <a:t>Italy</a:t>
            </a:r>
            <a:endParaRPr lang="fr-FR" sz="1500" dirty="0"/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High Energy Space Astrophysics, Space Weather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G" sz="1500" dirty="0"/>
              <a:t>9. December 2021: “</a:t>
            </a:r>
            <a:r>
              <a:rPr lang="en-SG" sz="1500" dirty="0">
                <a:hlinkClick r:id="rId2"/>
              </a:rPr>
              <a:t>Daily variability at milli-arcsecond scales in the radio-quiet NLSy1 </a:t>
            </a:r>
            <a:r>
              <a:rPr lang="en-SG" sz="1500" dirty="0" err="1">
                <a:hlinkClick r:id="rId2"/>
              </a:rPr>
              <a:t>Mrk</a:t>
            </a:r>
            <a:r>
              <a:rPr lang="en-SG" sz="1500" dirty="0">
                <a:hlinkClick r:id="rId2"/>
              </a:rPr>
              <a:t> 110</a:t>
            </a:r>
            <a:r>
              <a:rPr lang="en-SG" sz="1500" dirty="0"/>
              <a:t>”, F. </a:t>
            </a:r>
            <a:r>
              <a:rPr lang="en-SG" sz="1500" dirty="0" err="1"/>
              <a:t>Panessa</a:t>
            </a:r>
            <a:r>
              <a:rPr lang="en-SG" sz="1500" dirty="0"/>
              <a:t> </a:t>
            </a:r>
            <a:r>
              <a:rPr lang="en-SG" sz="1500" i="1" dirty="0"/>
              <a:t>et al</a:t>
            </a:r>
            <a:r>
              <a:rPr lang="en-SG" sz="1500" dirty="0"/>
              <a:t>., Month. Not. Royal Astron. Soc., 510 (2022) pp. 718–724.</a:t>
            </a:r>
          </a:p>
          <a:p>
            <a:r>
              <a:rPr lang="en-SG" sz="1500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0514" y="1983183"/>
            <a:ext cx="2303573" cy="251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56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0401" y="1968183"/>
            <a:ext cx="2292613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MEI-YIN CHOU (C20)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Computational Physics (C20)	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Distinguished Research Fellow and Vice President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Academia </a:t>
            </a:r>
            <a:r>
              <a:rPr lang="en-GB" dirty="0" err="1"/>
              <a:t>Sinica</a:t>
            </a:r>
            <a:r>
              <a:rPr lang="en-GB" dirty="0"/>
              <a:t>, Taiwan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Computational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7 October 2021: “</a:t>
            </a:r>
            <a:r>
              <a:rPr lang="en-GB" dirty="0">
                <a:hlinkClick r:id="rId3"/>
              </a:rPr>
              <a:t>Structure Relaxation and Liquidlike Enhanced Cu Diffusion at the Surface of </a:t>
            </a:r>
            <a:r>
              <a:rPr lang="el-GR" dirty="0">
                <a:hlinkClick r:id="rId3"/>
              </a:rPr>
              <a:t>β-</a:t>
            </a:r>
            <a:r>
              <a:rPr lang="en-GB" dirty="0">
                <a:hlinkClick r:id="rId3"/>
              </a:rPr>
              <a:t>Cu</a:t>
            </a:r>
            <a:r>
              <a:rPr lang="en-GB" baseline="-25000" dirty="0">
                <a:hlinkClick r:id="rId3"/>
              </a:rPr>
              <a:t>2</a:t>
            </a:r>
            <a:r>
              <a:rPr lang="en-GB" dirty="0">
                <a:hlinkClick r:id="rId3"/>
              </a:rPr>
              <a:t>S Chalcocite</a:t>
            </a:r>
            <a:r>
              <a:rPr lang="en-SG" dirty="0"/>
              <a:t>”, J. Wang </a:t>
            </a:r>
            <a:r>
              <a:rPr lang="en-SG" i="1" dirty="0"/>
              <a:t>et al.</a:t>
            </a:r>
            <a:r>
              <a:rPr lang="en-SG" dirty="0"/>
              <a:t>, Nano Lett. 21 (2021)  pp. 8895–8900.</a:t>
            </a:r>
          </a:p>
          <a:p>
            <a:r>
              <a:rPr lang="en-SG" b="1" dirty="0"/>
              <a:t>Any other information:</a:t>
            </a:r>
            <a:endParaRPr lang="en-SG" dirty="0"/>
          </a:p>
          <a:p>
            <a:pPr marL="0" indent="0">
              <a:buNone/>
            </a:pPr>
            <a:r>
              <a:rPr lang="en-GB" dirty="0"/>
              <a:t>Taiwan Physical Society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43543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HOWELL (AC1)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[President of the International Commission for Optics]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International Commission for Optics (AC1)	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of Physics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 err="1"/>
              <a:t>Hebrew</a:t>
            </a:r>
            <a:r>
              <a:rPr lang="fr-FR" dirty="0"/>
              <a:t> </a:t>
            </a:r>
            <a:r>
              <a:rPr lang="fr-FR" dirty="0" err="1"/>
              <a:t>University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Quantum/Classical Optics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24 September 2021: “</a:t>
            </a:r>
            <a:r>
              <a:rPr lang="en-SG" dirty="0">
                <a:hlinkClick r:id="rId2"/>
              </a:rPr>
              <a:t>Generalized </a:t>
            </a:r>
            <a:r>
              <a:rPr lang="en-SG" dirty="0" err="1">
                <a:hlinkClick r:id="rId2"/>
              </a:rPr>
              <a:t>nighttime</a:t>
            </a:r>
            <a:r>
              <a:rPr lang="en-SG" dirty="0">
                <a:hlinkClick r:id="rId2"/>
              </a:rPr>
              <a:t> radiative deficits</a:t>
            </a:r>
            <a:r>
              <a:rPr lang="en-SG" dirty="0"/>
              <a:t>”, J.C. Howell </a:t>
            </a:r>
            <a:r>
              <a:rPr lang="en-SG" i="1" dirty="0"/>
              <a:t>et al</a:t>
            </a:r>
            <a:r>
              <a:rPr lang="en-SG" dirty="0"/>
              <a:t>., Journal of Hydrology, 603B (2021) 126971.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This is not a typical paper for me though ...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4943"/>
          <a:stretch/>
        </p:blipFill>
        <p:spPr>
          <a:xfrm>
            <a:off x="838200" y="1920942"/>
            <a:ext cx="2639346" cy="290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0091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NILS ANDERSSON (AC2)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/ President of the Society on General Relativity and Gravitation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International Society on General Relativity and Gravitation, ISGRG (AC2) 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 err="1"/>
              <a:t>University</a:t>
            </a:r>
            <a:r>
              <a:rPr lang="fr-FR" dirty="0"/>
              <a:t> of Southampton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Gravitational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25 November 2021: ”</a:t>
            </a:r>
            <a:r>
              <a:rPr lang="en-SG" dirty="0">
                <a:hlinkClick r:id="rId2"/>
              </a:rPr>
              <a:t>The physics of non-ideal general relativistic magnetohydrodynamics</a:t>
            </a:r>
            <a:r>
              <a:rPr lang="en-SG" dirty="0"/>
              <a:t>”, N. Andersson </a:t>
            </a:r>
            <a:r>
              <a:rPr lang="en-SG" i="1" dirty="0"/>
              <a:t>et al</a:t>
            </a:r>
            <a:r>
              <a:rPr lang="en-SG" dirty="0"/>
              <a:t>., Month. Not. Royal Astron. Soc., 509 (2022) pp. 3737–3750.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endParaRPr lang="en-S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821" y="1953667"/>
            <a:ext cx="2232665" cy="296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718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HAMILTON (AC3)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President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International Commission for Acoustics, ICA</a:t>
            </a:r>
            <a:r>
              <a:rPr lang="en-US" dirty="0"/>
              <a:t> </a:t>
            </a:r>
            <a:r>
              <a:rPr lang="en-SG" dirty="0"/>
              <a:t>(AC3)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Texas at Austin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Physical Acoustics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- 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Past President of the Acoustical Society of America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6999"/>
            <a:ext cx="2577111" cy="293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3560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2" t="6425" r="11515" b="37939"/>
          <a:stretch/>
        </p:blipFill>
        <p:spPr>
          <a:xfrm>
            <a:off x="837308" y="1966998"/>
            <a:ext cx="2638800" cy="29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DAMILAKIS (AC4)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International Organisation on Medical Physics, IOMP (AC4)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of Medical Physics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Crete, Greece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Medical Radiation Physics 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 23. December 2021: “</a:t>
            </a:r>
            <a:r>
              <a:rPr lang="en-SG" dirty="0">
                <a:hlinkClick r:id="rId3"/>
              </a:rPr>
              <a:t>European consensus on patient contact shielding</a:t>
            </a:r>
            <a:r>
              <a:rPr lang="en-SG" dirty="0"/>
              <a:t>”, P. </a:t>
            </a:r>
            <a:r>
              <a:rPr lang="en-SG" dirty="0" err="1"/>
              <a:t>Hiles</a:t>
            </a:r>
            <a:r>
              <a:rPr lang="en-SG" dirty="0"/>
              <a:t> </a:t>
            </a:r>
            <a:r>
              <a:rPr lang="en-SG" i="1" dirty="0"/>
              <a:t>et al</a:t>
            </a:r>
            <a:r>
              <a:rPr lang="en-SG" dirty="0"/>
              <a:t>., European Journal of Medical Physics, article in press.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228442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2" r="20771"/>
          <a:stretch/>
        </p:blipFill>
        <p:spPr>
          <a:xfrm>
            <a:off x="837308" y="1968578"/>
            <a:ext cx="2638800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MICHEL SPIRO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3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President IUPAP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Executive Council / Commission on Policy And Finance (C1)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CEA-CNRS</a:t>
            </a:r>
            <a:endParaRPr lang="en-SG" sz="1500" b="1" dirty="0"/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Particle and </a:t>
            </a:r>
            <a:r>
              <a:rPr lang="en-SG" sz="1500" dirty="0" err="1"/>
              <a:t>Astroparticle</a:t>
            </a:r>
            <a:r>
              <a:rPr lang="en-SG" sz="1500" dirty="0"/>
              <a:t> Physics</a:t>
            </a:r>
            <a:endParaRPr lang="en-SG" sz="1500" b="1" dirty="0"/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400" dirty="0"/>
              <a:t>2019: “</a:t>
            </a:r>
            <a:r>
              <a:rPr lang="en-SG" sz="1400" dirty="0">
                <a:hlinkClick r:id="rId3"/>
              </a:rPr>
              <a:t>Neutrino Physics Sociology</a:t>
            </a:r>
            <a:r>
              <a:rPr lang="en-SG" sz="1400" dirty="0"/>
              <a:t>”, Proceedings of the International Conference on History of the Neutrino: 1930-2018 : Paris, France. September 5-7, 2018.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r>
              <a:rPr lang="en-SG" sz="1500" dirty="0"/>
              <a:t>Chair of the Steering Committee for the International Year of Basic Sciences for Sustainable Development</a:t>
            </a:r>
          </a:p>
        </p:txBody>
      </p:sp>
    </p:spTree>
    <p:extLst>
      <p:ext uri="{BB962C8B-B14F-4D97-AF65-F5344CB8AC3E}">
        <p14:creationId xmlns:p14="http://schemas.microsoft.com/office/powerpoint/2010/main" val="39585743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8" r="5148"/>
          <a:stretch/>
        </p:blipFill>
        <p:spPr>
          <a:xfrm>
            <a:off x="837308" y="1966998"/>
            <a:ext cx="2638800" cy="29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RUHI CHITRE (AC5)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70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[President at the International Association of Physics Students]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Affiliated Commission of Physics Students (AC5)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-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University of Warwick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- 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dirty="0"/>
              <a:t> - 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34821506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6" b="6036"/>
          <a:stretch/>
        </p:blipFill>
        <p:spPr>
          <a:xfrm>
            <a:off x="837308" y="1966998"/>
            <a:ext cx="2638800" cy="29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JAUME NAVARRO (AC6)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Affiliated Commission on the History and Philosophy of Physics (AC6)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University of the Basque Country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GB" dirty="0"/>
              <a:t>History of Science, History of Physics</a:t>
            </a: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 3 November 2020: ”</a:t>
            </a:r>
            <a:r>
              <a:rPr lang="en-SG" dirty="0">
                <a:hlinkClick r:id="rId3"/>
              </a:rPr>
              <a:t>Whittaker, Einstein, and the History of the Aether: Alternative interpretation, blunder, or bigotry?</a:t>
            </a:r>
            <a:r>
              <a:rPr lang="en-SG" dirty="0"/>
              <a:t>”, History of Science, 59 (2021) pp. 287-314.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31060129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48004" cy="1325563"/>
          </a:xfrm>
        </p:spPr>
        <p:txBody>
          <a:bodyPr/>
          <a:lstStyle/>
          <a:p>
            <a:pPr algn="ctr"/>
            <a:r>
              <a:rPr lang="en-SG" b="1" u="sng" dirty="0"/>
              <a:t>OBSERVERS—LISTED AS REGISTERED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5469"/>
              </p:ext>
            </p:extLst>
          </p:nvPr>
        </p:nvGraphicFramePr>
        <p:xfrm>
          <a:off x="838200" y="1357642"/>
          <a:ext cx="9548004" cy="4856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4199">
                  <a:extLst>
                    <a:ext uri="{9D8B030D-6E8A-4147-A177-3AD203B41FA5}">
                      <a16:colId xmlns:a16="http://schemas.microsoft.com/office/drawing/2014/main" val="3077869360"/>
                    </a:ext>
                  </a:extLst>
                </a:gridCol>
                <a:gridCol w="5243805">
                  <a:extLst>
                    <a:ext uri="{9D8B030D-6E8A-4147-A177-3AD203B41FA5}">
                      <a16:colId xmlns:a16="http://schemas.microsoft.com/office/drawing/2014/main" val="1505478806"/>
                    </a:ext>
                  </a:extLst>
                </a:gridCol>
              </a:tblGrid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Jun'ichi</a:t>
                      </a:r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Yokoyama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AAPPS</a:t>
                      </a:r>
                    </a:p>
                  </a:txBody>
                  <a:tcPr marL="7784" marR="7784" marT="7784" marB="0" anchor="b"/>
                </a:tc>
                <a:extLst>
                  <a:ext uri="{0D108BD9-81ED-4DB2-BD59-A6C34878D82A}">
                    <a16:rowId xmlns:a16="http://schemas.microsoft.com/office/drawing/2014/main" val="946378850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Christophe </a:t>
                      </a:r>
                      <a:r>
                        <a:rPr lang="en-SG" sz="2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Rossel</a:t>
                      </a:r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WG16 Chair</a:t>
                      </a:r>
                    </a:p>
                  </a:txBody>
                  <a:tcPr marL="7784" marR="7784" marT="7784" marB="0" anchor="b"/>
                </a:tc>
                <a:extLst>
                  <a:ext uri="{0D108BD9-81ED-4DB2-BD59-A6C34878D82A}">
                    <a16:rowId xmlns:a16="http://schemas.microsoft.com/office/drawing/2014/main" val="3904966758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Cyrus Pan Walther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AC5 Vice–Chair</a:t>
                      </a:r>
                    </a:p>
                  </a:txBody>
                  <a:tcPr marL="7784" marR="7784" marT="7784" marB="0" anchor="b"/>
                </a:tc>
                <a:extLst>
                  <a:ext uri="{0D108BD9-81ED-4DB2-BD59-A6C34878D82A}">
                    <a16:rowId xmlns:a16="http://schemas.microsoft.com/office/drawing/2014/main" val="815518888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Arun Grover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 member</a:t>
                      </a:r>
                    </a:p>
                  </a:txBody>
                  <a:tcPr marL="7784" marR="7784" marT="7784" marB="0" anchor="b"/>
                </a:tc>
                <a:extLst>
                  <a:ext uri="{0D108BD9-81ED-4DB2-BD59-A6C34878D82A}">
                    <a16:rowId xmlns:a16="http://schemas.microsoft.com/office/drawing/2014/main" val="974896925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Timo Eckstein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AC5 member</a:t>
                      </a: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4280631909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Michael </a:t>
                      </a:r>
                      <a:r>
                        <a:rPr lang="en-SG" sz="2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Taroudakis</a:t>
                      </a:r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AC3 former Chair</a:t>
                      </a: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3779467714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Andrew Horsfield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C20 Vice-Chair</a:t>
                      </a: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813947246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Andreas Burkert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C19 Vice-Chair</a:t>
                      </a: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148993641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r>
                        <a:rPr lang="en-SG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Lilia Meza-Montes</a:t>
                      </a: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SG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WG5</a:t>
                      </a: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1790443792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SG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7029178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SG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2111065122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SG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3996174511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l" rtl="0" fontAlgn="b"/>
                      <a:endParaRPr lang="en-SG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SG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84" marR="7784" marT="7784" marB="0" anchor="ctr"/>
                </a:tc>
                <a:extLst>
                  <a:ext uri="{0D108BD9-81ED-4DB2-BD59-A6C34878D82A}">
                    <a16:rowId xmlns:a16="http://schemas.microsoft.com/office/drawing/2014/main" val="1355918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6955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36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JUN'ICHI YOKOYAMA (AAPPS)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Observer from Association of Asia Pacific Physical Societies / Vice-Chair C19 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AAPPS Representative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Professor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Research </a:t>
            </a:r>
            <a:r>
              <a:rPr lang="en-SG" sz="1500" dirty="0" err="1"/>
              <a:t>Center</a:t>
            </a:r>
            <a:r>
              <a:rPr lang="en-SG" sz="1500" dirty="0"/>
              <a:t> for the Early Universe(RESCEU), The University of Tokyo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Cosmology and Gravitational Waves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G" sz="1500" dirty="0"/>
              <a:t>5 April 2021: “</a:t>
            </a:r>
            <a:r>
              <a:rPr lang="en-SG" sz="1500" dirty="0">
                <a:hlinkClick r:id="rId2"/>
              </a:rPr>
              <a:t>Why primordial non-Gaussianity must be very small?</a:t>
            </a:r>
            <a:r>
              <a:rPr lang="en-SG" sz="1500" dirty="0"/>
              <a:t>”, J. </a:t>
            </a:r>
            <a:r>
              <a:rPr lang="en-SG" sz="1500" dirty="0" err="1"/>
              <a:t>Kristiano</a:t>
            </a:r>
            <a:r>
              <a:rPr lang="en-SG" sz="1500" dirty="0"/>
              <a:t> and </a:t>
            </a:r>
            <a:r>
              <a:rPr lang="en-SG" sz="1500" dirty="0" err="1"/>
              <a:t>Jun'ichi</a:t>
            </a:r>
            <a:r>
              <a:rPr lang="en-SG" sz="1500" dirty="0"/>
              <a:t> Yokoyama , arXiv:2104.01953 [hep-</a:t>
            </a:r>
            <a:r>
              <a:rPr lang="en-SG" sz="1500" dirty="0" err="1"/>
              <a:t>th</a:t>
            </a:r>
            <a:r>
              <a:rPr lang="en-SG" sz="1500" dirty="0"/>
              <a:t>].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r>
              <a:rPr lang="en-SG" sz="1500" dirty="0"/>
              <a:t>President of Association of Asia Pacific Physical Societies (AAPPS),    Chair of KAGRA Science Congress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0"/>
          <a:stretch/>
        </p:blipFill>
        <p:spPr>
          <a:xfrm>
            <a:off x="828136" y="1968183"/>
            <a:ext cx="2647972" cy="269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191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36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CHRISTOPHE ROSSEL (WG16)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Observer; WG16 Chair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WG16: Physics and Industry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Emeritus Research Staff Member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IBM Research-Zurich, Switzerland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-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dirty="0"/>
              <a:t>- </a:t>
            </a:r>
          </a:p>
          <a:p>
            <a:r>
              <a:rPr lang="en-SG" sz="1500" b="1" dirty="0"/>
              <a:t>Any other information:</a:t>
            </a:r>
          </a:p>
        </p:txBody>
      </p:sp>
      <p:pic>
        <p:nvPicPr>
          <p:cNvPr id="1026" name="Picture 2" descr="Christophe P. Rossel - IBM">
            <a:extLst>
              <a:ext uri="{FF2B5EF4-FFF2-40B4-BE49-F238E27FC236}">
                <a16:creationId xmlns:a16="http://schemas.microsoft.com/office/drawing/2014/main" id="{F8759527-5200-1944-B01C-D29894FCD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33852"/>
            <a:ext cx="2638147" cy="263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2097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/>
        </p:blipFill>
        <p:spPr>
          <a:xfrm>
            <a:off x="837308" y="1966998"/>
            <a:ext cx="2638800" cy="29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CYRUS PAN WALTHER (AC5)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7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Affiliated Commission of Physics Students (AC5)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-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US" dirty="0"/>
              <a:t>-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- 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dirty="0"/>
              <a:t> - </a:t>
            </a:r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9203277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0" r="20870"/>
          <a:stretch/>
        </p:blipFill>
        <p:spPr bwMode="auto">
          <a:xfrm>
            <a:off x="847972" y="1997790"/>
            <a:ext cx="2637908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ARUN GROVER (C14)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799620"/>
          </a:xfrm>
        </p:spPr>
        <p:txBody>
          <a:bodyPr>
            <a:normAutofit fontScale="7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Commission member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Physics Education (C14)		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endParaRPr lang="en-SG" dirty="0"/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SG" b="1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 </a:t>
            </a:r>
            <a:endParaRPr lang="en-SG" dirty="0"/>
          </a:p>
          <a:p>
            <a:r>
              <a:rPr lang="en-SG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42635609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8" b="6648"/>
          <a:stretch/>
        </p:blipFill>
        <p:spPr>
          <a:xfrm>
            <a:off x="837308" y="1966998"/>
            <a:ext cx="2638800" cy="29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TIMO ECKSTEIN (AC5)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Commission member [former IAPS Vice President]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Affiliated Commission of Physics Students (AC5)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PhD student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/>
              <a:t>FAU Erlangen, Germany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Quantum computing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 </a:t>
            </a:r>
            <a:r>
              <a:rPr lang="en-GB" dirty="0"/>
              <a:t>22. December 2021: “</a:t>
            </a:r>
            <a:r>
              <a:rPr lang="en-GB" dirty="0">
                <a:hlinkClick r:id="rId3"/>
              </a:rPr>
              <a:t>Classical Variational Optimization of Gate Sequences for Time Evolution of Translational Invariant Quantum Systems</a:t>
            </a:r>
            <a:r>
              <a:rPr lang="en-GB" dirty="0"/>
              <a:t>”, </a:t>
            </a:r>
            <a:r>
              <a:rPr lang="en-GB" dirty="0" err="1"/>
              <a:t>Mansuroglu</a:t>
            </a:r>
            <a:r>
              <a:rPr lang="en-GB" dirty="0"/>
              <a:t>, Eckstein </a:t>
            </a:r>
            <a:r>
              <a:rPr lang="en-GB" i="1" dirty="0"/>
              <a:t>et. Al.</a:t>
            </a:r>
            <a:r>
              <a:rPr lang="en-GB" dirty="0"/>
              <a:t>, arXiv:2106.03680.</a:t>
            </a:r>
            <a:r>
              <a:rPr lang="en-SG" dirty="0"/>
              <a:t> </a:t>
            </a:r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Initiated contact between IUPAP and IAPS in 2017, first student at an EC&amp;CC Meeting in Singapore in 2018, Member of OCs of IUPAP-supported International Conference of Physics Students 2019 and IUPAP centenary event PLANCKS 2022.</a:t>
            </a:r>
          </a:p>
        </p:txBody>
      </p:sp>
    </p:spTree>
    <p:extLst>
      <p:ext uri="{BB962C8B-B14F-4D97-AF65-F5344CB8AC3E}">
        <p14:creationId xmlns:p14="http://schemas.microsoft.com/office/powerpoint/2010/main" val="13675255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61" b="7804"/>
          <a:stretch/>
        </p:blipFill>
        <p:spPr>
          <a:xfrm>
            <a:off x="837308" y="1966998"/>
            <a:ext cx="2638800" cy="2934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TAROUDAKIS (AC3)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4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Former Chair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 International Commission for Acoustics, ICA</a:t>
            </a:r>
            <a:r>
              <a:rPr lang="en-US" dirty="0"/>
              <a:t> </a:t>
            </a:r>
            <a:r>
              <a:rPr lang="en-SG" dirty="0"/>
              <a:t>(AC3)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Crete, Greece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Underwater Acoustics 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endParaRPr lang="en-SG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Professor of Applied Mathematics at the Department of Mathematics and Applied Mathematics of the University of Crete. Past President of ICA (2019-2022), President of ICA (2016-2019), President of the European Acoustics Association (EAA) 2013-2016, Rector of the University of Crete (</a:t>
            </a:r>
            <a:r>
              <a:rPr lang="en-SG" dirty="0" err="1"/>
              <a:t>UoC</a:t>
            </a:r>
            <a:r>
              <a:rPr lang="en-SG" dirty="0"/>
              <a:t>) (2015-2016), Dean of the School of Sciences and Engineering </a:t>
            </a:r>
            <a:r>
              <a:rPr lang="en-SG" dirty="0" err="1"/>
              <a:t>UoC</a:t>
            </a:r>
            <a:r>
              <a:rPr lang="en-SG" dirty="0"/>
              <a:t>(2013-2016), Chairman of the  Department of Mathematics, </a:t>
            </a:r>
            <a:r>
              <a:rPr lang="en-SG" dirty="0" err="1"/>
              <a:t>UoC</a:t>
            </a:r>
            <a:r>
              <a:rPr lang="en-SG" dirty="0"/>
              <a:t> (2007-2011), Co-Coordinator of the International Year of Sound 2020-2021.</a:t>
            </a:r>
          </a:p>
        </p:txBody>
      </p:sp>
    </p:spTree>
    <p:extLst>
      <p:ext uri="{BB962C8B-B14F-4D97-AF65-F5344CB8AC3E}">
        <p14:creationId xmlns:p14="http://schemas.microsoft.com/office/powerpoint/2010/main" val="18771932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0907" y="1968183"/>
            <a:ext cx="2151600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ANDREW HORSFIELD (C20)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77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Computational Physics (C20)	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 of Theory and Simulation of Materials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dirty="0"/>
              <a:t>Imperial College, London</a:t>
            </a:r>
            <a:endParaRPr lang="fr-FR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endParaRPr lang="en-SG" dirty="0"/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endParaRPr lang="en-SG" b="1" dirty="0"/>
          </a:p>
          <a:p>
            <a:r>
              <a:rPr lang="en-SG" b="1" dirty="0"/>
              <a:t>Any other information: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386581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Desktop\untitled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0" r="8882" b="25555"/>
          <a:stretch/>
        </p:blipFill>
        <p:spPr bwMode="auto">
          <a:xfrm>
            <a:off x="838200" y="1968578"/>
            <a:ext cx="2638800" cy="293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 H. </a:t>
            </a:r>
            <a:r>
              <a:rPr lang="en-SG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McKELLAR</a:t>
            </a:r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Past - President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Executive Council / Commission on Policy And Finance (C1)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Emeritus Professor </a:t>
            </a:r>
            <a:endParaRPr lang="en-SG" sz="1500" b="1" dirty="0"/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University of Melbourne</a:t>
            </a:r>
            <a:endParaRPr lang="en-SG" sz="1500" b="1" dirty="0"/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Theoretical Physics</a:t>
            </a:r>
            <a:endParaRPr lang="en-SG" sz="1500" b="1" dirty="0"/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dirty="0"/>
              <a:t>3 April 2017 : “</a:t>
            </a:r>
            <a:r>
              <a:rPr lang="en-SG" sz="1500" dirty="0">
                <a:hlinkClick r:id="rId3"/>
              </a:rPr>
              <a:t>Relativistic dipole interaction and the topological nature for induced HMW and AC phases</a:t>
            </a:r>
            <a:r>
              <a:rPr lang="en-SG" sz="1500" dirty="0"/>
              <a:t>”, Xiao-Gang He and Bruce McKellar , </a:t>
            </a:r>
            <a:r>
              <a:rPr lang="en-SG" sz="1500" dirty="0" err="1"/>
              <a:t>Phys.Lett</a:t>
            </a:r>
            <a:r>
              <a:rPr lang="en-SG" sz="1500" dirty="0"/>
              <a:t>. A381 (2017) 1780-1783.</a:t>
            </a:r>
            <a:endParaRPr lang="en-SG" sz="1500" b="1" dirty="0"/>
          </a:p>
          <a:p>
            <a:r>
              <a:rPr lang="en-SG" sz="1500" b="1" dirty="0"/>
              <a:t>Any other information:</a:t>
            </a:r>
          </a:p>
        </p:txBody>
      </p:sp>
    </p:spTree>
    <p:extLst>
      <p:ext uri="{BB962C8B-B14F-4D97-AF65-F5344CB8AC3E}">
        <p14:creationId xmlns:p14="http://schemas.microsoft.com/office/powerpoint/2010/main" val="7915254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1825624"/>
            <a:ext cx="2543827" cy="3310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ANDREAS BURKERT (C19)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625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Vice-Chair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Commission on Computational Physics (C20)	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Professor, Chair of theoretical and computational astrophysics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fr-FR" dirty="0"/>
              <a:t>Ludwig-</a:t>
            </a:r>
            <a:r>
              <a:rPr lang="fr-FR" dirty="0" err="1"/>
              <a:t>Maximilians</a:t>
            </a:r>
            <a:r>
              <a:rPr lang="fr-FR" dirty="0"/>
              <a:t> </a:t>
            </a:r>
            <a:r>
              <a:rPr lang="fr-FR" dirty="0" err="1"/>
              <a:t>University</a:t>
            </a:r>
            <a:r>
              <a:rPr lang="fr-FR" dirty="0"/>
              <a:t> Munich, Germany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Theoretical astrophysics with focus on Dark matter, Galaxy formation and evolution, star formation and origin of life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dirty="0"/>
              <a:t>12 January 2022: “</a:t>
            </a:r>
            <a:r>
              <a:rPr lang="en-SG" dirty="0">
                <a:hlinkClick r:id="rId3"/>
              </a:rPr>
              <a:t>Star formation near the Sun is driven by expansion of the Local Bubble</a:t>
            </a:r>
            <a:r>
              <a:rPr lang="en-SG" dirty="0"/>
              <a:t>”, C. Zucker </a:t>
            </a:r>
            <a:r>
              <a:rPr lang="en-SG" i="1" dirty="0"/>
              <a:t>et al</a:t>
            </a:r>
            <a:r>
              <a:rPr lang="en-SG" dirty="0"/>
              <a:t>., Nature 601 (2022) pp. 334-337.</a:t>
            </a:r>
          </a:p>
          <a:p>
            <a:r>
              <a:rPr lang="en-SG" b="1" dirty="0"/>
              <a:t>Any other information: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793400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2013055"/>
            <a:ext cx="2543827" cy="2935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LILIA MEZA-MONTES (WG5)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4"/>
          </a:xfrm>
        </p:spPr>
        <p:txBody>
          <a:bodyPr>
            <a:normAutofit fontScale="8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Chair 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Working Group Women in Physics  (WG5)	</a:t>
            </a:r>
            <a:r>
              <a:rPr lang="en-US" dirty="0"/>
              <a:t>	</a:t>
            </a:r>
            <a:r>
              <a:rPr lang="en-SG" dirty="0"/>
              <a:t>	</a:t>
            </a:r>
            <a:endParaRPr lang="fr-FR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Senior lecturer</a:t>
            </a:r>
          </a:p>
          <a:p>
            <a:pPr marL="0" indent="0">
              <a:buNone/>
            </a:pPr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 err="1"/>
              <a:t>Benemérita</a:t>
            </a:r>
            <a:r>
              <a:rPr lang="en-SG" dirty="0"/>
              <a:t> Universidad </a:t>
            </a:r>
            <a:r>
              <a:rPr lang="en-SG" dirty="0" err="1"/>
              <a:t>Autónoma</a:t>
            </a:r>
            <a:r>
              <a:rPr lang="en-SG" dirty="0"/>
              <a:t>, Department of Physics</a:t>
            </a:r>
          </a:p>
          <a:p>
            <a:pPr marL="0" indent="0">
              <a:buNone/>
            </a:pPr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Solid State Physics</a:t>
            </a:r>
          </a:p>
          <a:p>
            <a:r>
              <a:rPr lang="en-SG" b="1" dirty="0"/>
              <a:t>Last Physics paper written with date of </a:t>
            </a:r>
            <a:r>
              <a:rPr lang="en-SG" b="1"/>
              <a:t>publication:</a:t>
            </a:r>
            <a:endParaRPr lang="en-SG" dirty="0"/>
          </a:p>
          <a:p>
            <a:r>
              <a:rPr lang="en-SG" b="1" dirty="0"/>
              <a:t>Any other information: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272321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IUPAP SECRETARIAT</a:t>
            </a:r>
            <a:endParaRPr lang="en-S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" r="1548"/>
          <a:stretch/>
        </p:blipFill>
        <p:spPr>
          <a:xfrm>
            <a:off x="927608" y="1969772"/>
            <a:ext cx="2638800" cy="2932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9748" y="5037826"/>
            <a:ext cx="29066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b="1" dirty="0"/>
              <a:t>CECILIA CRESSI</a:t>
            </a:r>
          </a:p>
          <a:p>
            <a:pPr algn="ctr"/>
            <a:r>
              <a:rPr lang="en-SG" dirty="0"/>
              <a:t>FIT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6346" y="5037826"/>
            <a:ext cx="3485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b="1" dirty="0"/>
              <a:t>PAOLA RODARI</a:t>
            </a:r>
          </a:p>
          <a:p>
            <a:pPr algn="ctr"/>
            <a:r>
              <a:rPr lang="en-SG" dirty="0"/>
              <a:t>FIT / </a:t>
            </a:r>
            <a:r>
              <a:rPr lang="en-GB" dirty="0"/>
              <a:t>SISSA </a:t>
            </a:r>
            <a:r>
              <a:rPr lang="en-GB" dirty="0" err="1"/>
              <a:t>MediaLab</a:t>
            </a:r>
            <a:endParaRPr lang="en-SG" dirty="0"/>
          </a:p>
        </p:txBody>
      </p:sp>
      <p:pic>
        <p:nvPicPr>
          <p:cNvPr id="2050" name="Picture 2" descr="Paola Rodari – MCS Sissa">
            <a:extLst>
              <a:ext uri="{FF2B5EF4-FFF2-40B4-BE49-F238E27FC236}">
                <a16:creationId xmlns:a16="http://schemas.microsoft.com/office/drawing/2014/main" id="{DE2458A7-A9F0-CE47-956A-2B0BAF0E95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" r="3523"/>
          <a:stretch/>
        </p:blipFill>
        <p:spPr bwMode="auto">
          <a:xfrm>
            <a:off x="4496842" y="1969772"/>
            <a:ext cx="2638800" cy="2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451B42-C311-3F4F-92E0-E3DE5F2CD067}"/>
              </a:ext>
            </a:extLst>
          </p:cNvPr>
          <p:cNvSpPr txBox="1"/>
          <p:nvPr/>
        </p:nvSpPr>
        <p:spPr>
          <a:xfrm>
            <a:off x="7575609" y="5027388"/>
            <a:ext cx="38857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b="1" dirty="0"/>
              <a:t>FEDERICA SGORBISSA</a:t>
            </a:r>
          </a:p>
          <a:p>
            <a:pPr algn="ctr"/>
            <a:r>
              <a:rPr lang="en-SG" dirty="0"/>
              <a:t>SISSA </a:t>
            </a:r>
            <a:r>
              <a:rPr lang="en-GB" dirty="0" err="1"/>
              <a:t>MediaLab</a:t>
            </a:r>
            <a:r>
              <a:rPr lang="en-GB" dirty="0"/>
              <a:t> for </a:t>
            </a:r>
          </a:p>
          <a:p>
            <a:pPr algn="ctr"/>
            <a:r>
              <a:rPr lang="en-GB" dirty="0"/>
              <a:t>IUPAP Centenary Communication</a:t>
            </a:r>
            <a:endParaRPr lang="en-SG" dirty="0"/>
          </a:p>
        </p:txBody>
      </p:sp>
      <p:pic>
        <p:nvPicPr>
          <p:cNvPr id="2052" name="Picture 4" descr="Federica Sgorbissa | SISSA - Academia.edu">
            <a:extLst>
              <a:ext uri="{FF2B5EF4-FFF2-40B4-BE49-F238E27FC236}">
                <a16:creationId xmlns:a16="http://schemas.microsoft.com/office/drawing/2014/main" id="{1AC8B8FD-008C-1948-B1FD-ED2218E9DF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2" t="3844" r="5012" b="-3844"/>
          <a:stretch/>
        </p:blipFill>
        <p:spPr bwMode="auto">
          <a:xfrm>
            <a:off x="8186635" y="2044479"/>
            <a:ext cx="2638800" cy="293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2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5" t="2472" r="19498" b="7325"/>
          <a:stretch/>
        </p:blipFill>
        <p:spPr bwMode="auto">
          <a:xfrm>
            <a:off x="837308" y="1966998"/>
            <a:ext cx="2638800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SILVINA PONCE DAWSON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rmAutofit fontScale="55000" lnSpcReduction="20000"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dirty="0"/>
              <a:t>President-Designate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dirty="0"/>
              <a:t>Executive Council / Commission on Policy And Finance (C1)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dirty="0"/>
              <a:t>Professor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dirty="0"/>
              <a:t>University of Buenos Aires and CONICET</a:t>
            </a:r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dirty="0"/>
              <a:t>Biological Physics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dirty="0"/>
              <a:t>13 November 2021: “</a:t>
            </a:r>
            <a:r>
              <a:rPr lang="en-SG" dirty="0">
                <a:hlinkClick r:id="rId3"/>
              </a:rPr>
              <a:t>Group testing with nested pools</a:t>
            </a:r>
            <a:r>
              <a:rPr lang="en-SG" dirty="0"/>
              <a:t>”, I. </a:t>
            </a:r>
            <a:r>
              <a:rPr lang="en-SG" dirty="0" err="1"/>
              <a:t>Armendári</a:t>
            </a:r>
            <a:r>
              <a:rPr lang="en-SG" dirty="0"/>
              <a:t> </a:t>
            </a:r>
            <a:r>
              <a:rPr lang="en-SG" i="1" dirty="0"/>
              <a:t>et al.</a:t>
            </a:r>
            <a:r>
              <a:rPr lang="en-SG" dirty="0"/>
              <a:t>, IEEE Transactions on Information Theory, 68(2), pp. </a:t>
            </a:r>
            <a:r>
              <a:rPr lang="en-CH" dirty="0"/>
              <a:t>1119 - 1132.</a:t>
            </a:r>
            <a:endParaRPr lang="en-SG" i="1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dirty="0"/>
              <a:t>Previous Gender Champion</a:t>
            </a:r>
            <a:endParaRPr lang="en-SG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18" t="20128" r="6163"/>
          <a:stretch/>
        </p:blipFill>
        <p:spPr>
          <a:xfrm rot="16200000">
            <a:off x="668379" y="2100700"/>
            <a:ext cx="2950234" cy="2665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9" r="15537"/>
          <a:stretch/>
        </p:blipFill>
        <p:spPr>
          <a:xfrm rot="16200000">
            <a:off x="672968" y="2100702"/>
            <a:ext cx="2967484" cy="266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07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252"/>
          <a:stretch/>
        </p:blipFill>
        <p:spPr bwMode="auto">
          <a:xfrm>
            <a:off x="837308" y="1968578"/>
            <a:ext cx="2638800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STEFANO FANTONI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Secretary General for Administrative Affairs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Executive Council / Commission on Policy And Finance (C1)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President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 International Foundation Trieste for the Progress and Freedom of Sciences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b="1" dirty="0"/>
              <a:t> </a:t>
            </a:r>
            <a:r>
              <a:rPr lang="en-SG" sz="1500" dirty="0"/>
              <a:t>Theoretical Nuclear Physics and Low Temperature Physics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dirty="0"/>
              <a:t>2020: “</a:t>
            </a:r>
            <a:r>
              <a:rPr lang="en-SG" sz="1500" dirty="0">
                <a:hlinkClick r:id="rId3"/>
              </a:rPr>
              <a:t>Nuclear Matter Theory</a:t>
            </a:r>
            <a:r>
              <a:rPr lang="en-SG" sz="1500" dirty="0"/>
              <a:t>”, O. </a:t>
            </a:r>
            <a:r>
              <a:rPr lang="en-SG" sz="1500" dirty="0" err="1"/>
              <a:t>Benhar</a:t>
            </a:r>
            <a:r>
              <a:rPr lang="en-SG" sz="1500" dirty="0"/>
              <a:t> and S. </a:t>
            </a:r>
            <a:r>
              <a:rPr lang="en-SG" sz="1500" dirty="0" err="1"/>
              <a:t>Fantoni</a:t>
            </a:r>
            <a:r>
              <a:rPr lang="en-SG" sz="1500" dirty="0"/>
              <a:t>, CRC Pres, Boca Raton, FL, 2020.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</p:txBody>
      </p:sp>
    </p:spTree>
    <p:extLst>
      <p:ext uri="{BB962C8B-B14F-4D97-AF65-F5344CB8AC3E}">
        <p14:creationId xmlns:p14="http://schemas.microsoft.com/office/powerpoint/2010/main" val="1952223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JENS VIGEN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Secretary </a:t>
            </a:r>
            <a:r>
              <a:rPr lang="en-GB" sz="1500" dirty="0">
                <a:solidFill>
                  <a:schemeClr val="dk1"/>
                </a:solidFill>
              </a:rPr>
              <a:t>General for Legal and Financial Affairs</a:t>
            </a:r>
            <a:endParaRPr lang="en-SG" sz="1500" dirty="0"/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Executive Council / Commission on Policy And Finance (C1) </a:t>
            </a:r>
          </a:p>
          <a:p>
            <a:pPr marL="0" indent="0">
              <a:buNone/>
            </a:pPr>
            <a:r>
              <a:rPr lang="en-SG" sz="1500" dirty="0"/>
              <a:t>WG2: Communication in Physics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Scientific Information Officer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CERN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Information Science, Libraries and Publishing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dirty="0"/>
              <a:t>Do not publish in physics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r>
              <a:rPr lang="en-SG" sz="1500" dirty="0"/>
              <a:t>Leading the process to establish IUPAP as an association domiciled in Geneva, Switzerland.</a:t>
            </a:r>
          </a:p>
          <a:p>
            <a:pPr marL="0" indent="0">
              <a:buNone/>
            </a:pPr>
            <a:endParaRPr lang="en-SG" sz="1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" b="9941"/>
          <a:stretch/>
        </p:blipFill>
        <p:spPr>
          <a:xfrm>
            <a:off x="838200" y="1977552"/>
            <a:ext cx="2517475" cy="321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6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SANDRO SCANDOLO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dirty="0"/>
              <a:t>Deputy Secretary General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dirty="0"/>
              <a:t>Executive Council / Commission on Policy And Finance (C1)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dirty="0"/>
              <a:t>Head of Research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 Abdus Salam International Centre for Theoretical Physics (ICTP)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dirty="0"/>
              <a:t>Condensed Matter Physics,  Atomistic Simulation of High-Pressure Phenomena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G" sz="1500" dirty="0"/>
              <a:t>17 January 2022: “</a:t>
            </a:r>
            <a:r>
              <a:rPr lang="en-SG" sz="1500" dirty="0">
                <a:hlinkClick r:id="rId2"/>
              </a:rPr>
              <a:t>How to determine solubility in binary mixtures from Neutron Scattering data: the case of methane and water</a:t>
            </a:r>
            <a:r>
              <a:rPr lang="en-SG" sz="1500" dirty="0"/>
              <a:t>”, V.N. Robinson </a:t>
            </a:r>
            <a:r>
              <a:rPr lang="en-SG" sz="1500" i="1" dirty="0"/>
              <a:t>et al</a:t>
            </a:r>
            <a:r>
              <a:rPr lang="en-SG" sz="1500" dirty="0"/>
              <a:t>., J. Chem. Phys. (in press) (2022).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</p:txBody>
      </p:sp>
      <p:pic>
        <p:nvPicPr>
          <p:cNvPr id="1028" name="Picture 4" descr="pbs.twimg.com/profile_images/102034163517397401...">
            <a:extLst>
              <a:ext uri="{FF2B5EF4-FFF2-40B4-BE49-F238E27FC236}">
                <a16:creationId xmlns:a16="http://schemas.microsoft.com/office/drawing/2014/main" id="{3E454C09-2FF3-4642-98CE-095BEE9EE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1" r="10526" b="1917"/>
          <a:stretch/>
        </p:blipFill>
        <p:spPr bwMode="auto">
          <a:xfrm>
            <a:off x="889349" y="1825625"/>
            <a:ext cx="2417524" cy="307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359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36445</TotalTime>
  <Words>5071</Words>
  <Application>Microsoft Macintosh PowerPoint</Application>
  <PresentationFormat>Widescreen</PresentationFormat>
  <Paragraphs>959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Office Theme</vt:lpstr>
      <vt:lpstr>INTRODUCTION OF EC&amp;CC MEMBERS</vt:lpstr>
      <vt:lpstr>IUPAP EXECUTIVE COUNCIL</vt:lpstr>
      <vt:lpstr>PRESIDENT /  COMMISSION ON POLICY AND FINANCE (C1)</vt:lpstr>
      <vt:lpstr>MICHEL SPIRO</vt:lpstr>
      <vt:lpstr>BRUCE H. McKELLAR</vt:lpstr>
      <vt:lpstr>SILVINA PONCE DAWSON</vt:lpstr>
      <vt:lpstr>STEFANO FANTONI</vt:lpstr>
      <vt:lpstr>JENS VIGEN</vt:lpstr>
      <vt:lpstr>SANDRO SCANDOLO</vt:lpstr>
      <vt:lpstr>RUDZANI NEMUTUDI</vt:lpstr>
      <vt:lpstr>LEONG CHUAN KWEK</vt:lpstr>
      <vt:lpstr>MONICA PEPE-ALTARELLI</vt:lpstr>
      <vt:lpstr>GILLIAN BUTCHER</vt:lpstr>
      <vt:lpstr>NITHAYA CHETTY</vt:lpstr>
      <vt:lpstr>LAURA H. GREENE </vt:lpstr>
      <vt:lpstr>Vice-Presidents elected from the Commission Chairs </vt:lpstr>
      <vt:lpstr>MARC HIMBERT (C2)</vt:lpstr>
      <vt:lpstr>LUCILLA DE ARCANGELIS (C3)</vt:lpstr>
      <vt:lpstr>TAKAAKI KAJITA (C4)</vt:lpstr>
      <vt:lpstr>NAOTO NAGAOSA (C5)</vt:lpstr>
      <vt:lpstr>MASAKI SASAI (C6) </vt:lpstr>
      <vt:lpstr>YOUNG DONG KIM (C8) </vt:lpstr>
      <vt:lpstr>KAI LIU (C9)  </vt:lpstr>
      <vt:lpstr>TAE WON NOH (C10) </vt:lpstr>
      <vt:lpstr>FLORENCIA CANELLI (C11)  </vt:lpstr>
      <vt:lpstr>ANI APRAHAMIAN (C12)</vt:lpstr>
      <vt:lpstr>KUIJUAN JIN (C13)</vt:lpstr>
      <vt:lpstr>TETYANA ANTIMIROVA (C14)</vt:lpstr>
      <vt:lpstr>JIMENA GORFINKIEL (C15)</vt:lpstr>
      <vt:lpstr>ROSARIO GONZÁLEZ-FÉREZ (C15)</vt:lpstr>
      <vt:lpstr>SYLVIE JACQUEMOT (C16) </vt:lpstr>
      <vt:lpstr>ROBERTO PINI (C17) </vt:lpstr>
      <vt:lpstr>ALAIN JOYE (C18)</vt:lpstr>
      <vt:lpstr>PIETRO UBERTINI (C19) </vt:lpstr>
      <vt:lpstr>MEI-YIN CHOU (C20) </vt:lpstr>
      <vt:lpstr>JOHN HOWELL (AC1)</vt:lpstr>
      <vt:lpstr>NILS ANDERSSON (AC2)</vt:lpstr>
      <vt:lpstr>MARK HAMILTON (AC3)</vt:lpstr>
      <vt:lpstr>JOHN DAMILAKIS (AC4)</vt:lpstr>
      <vt:lpstr>RUHI CHITRE (AC5)</vt:lpstr>
      <vt:lpstr>JAUME NAVARRO (AC6)</vt:lpstr>
      <vt:lpstr>OBSERVERS—LISTED AS REGISTERED</vt:lpstr>
      <vt:lpstr>JUN'ICHI YOKOYAMA (AAPPS)</vt:lpstr>
      <vt:lpstr>CHRISTOPHE ROSSEL (WG16)</vt:lpstr>
      <vt:lpstr>CYRUS PAN WALTHER (AC5)</vt:lpstr>
      <vt:lpstr>ARUN GROVER (C14)</vt:lpstr>
      <vt:lpstr>TIMO ECKSTEIN (AC5)</vt:lpstr>
      <vt:lpstr>MICHAEL TAROUDAKIS (AC3)</vt:lpstr>
      <vt:lpstr>ANDREW HORSFIELD (C20) </vt:lpstr>
      <vt:lpstr>ANDREAS BURKERT (C19) </vt:lpstr>
      <vt:lpstr>LILIA MEZA-MONTES (WG5) </vt:lpstr>
      <vt:lpstr>IUPAP SECRETARIAT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OF MEMBERS</dc:title>
  <dc:creator>Maitri Bobba</dc:creator>
  <cp:lastModifiedBy>Jens Vigen</cp:lastModifiedBy>
  <cp:revision>141</cp:revision>
  <dcterms:created xsi:type="dcterms:W3CDTF">2019-09-02T03:25:35Z</dcterms:created>
  <dcterms:modified xsi:type="dcterms:W3CDTF">2022-01-28T16:18:30Z</dcterms:modified>
</cp:coreProperties>
</file>