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20"/>
  </p:notesMasterIdLst>
  <p:sldIdLst>
    <p:sldId id="257" r:id="rId5"/>
    <p:sldId id="446" r:id="rId6"/>
    <p:sldId id="447" r:id="rId7"/>
    <p:sldId id="448" r:id="rId8"/>
    <p:sldId id="454" r:id="rId9"/>
    <p:sldId id="451" r:id="rId10"/>
    <p:sldId id="439" r:id="rId11"/>
    <p:sldId id="449" r:id="rId12"/>
    <p:sldId id="452" r:id="rId13"/>
    <p:sldId id="453" r:id="rId14"/>
    <p:sldId id="441" r:id="rId15"/>
    <p:sldId id="434" r:id="rId16"/>
    <p:sldId id="440" r:id="rId17"/>
    <p:sldId id="433" r:id="rId18"/>
    <p:sldId id="45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D"/>
    <a:srgbClr val="1689B8"/>
    <a:srgbClr val="E6AC6C"/>
    <a:srgbClr val="FFB343"/>
    <a:srgbClr val="7F00FF"/>
    <a:srgbClr val="D7D5D5"/>
    <a:srgbClr val="9DC3E6"/>
    <a:srgbClr val="F01818"/>
    <a:srgbClr val="3333CC"/>
    <a:srgbClr val="A347F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830" autoAdjust="0"/>
    <p:restoredTop sz="94660"/>
  </p:normalViewPr>
  <p:slideViewPr>
    <p:cSldViewPr snapToGrid="0">
      <p:cViewPr varScale="1">
        <p:scale>
          <a:sx n="92" d="100"/>
          <a:sy n="92" d="100"/>
        </p:scale>
        <p:origin x="368" y="184"/>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5201FD-3417-426D-B5A5-78E2424C0BBE}" type="datetimeFigureOut">
              <a:rPr lang="en-US" smtClean="0"/>
              <a:t>10/13/24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99D73F-305D-41C3-95D6-CC4E81D65630}" type="slidenum">
              <a:rPr lang="en-US" smtClean="0"/>
              <a:t>‹#›</a:t>
            </a:fld>
            <a:endParaRPr lang="en-US"/>
          </a:p>
        </p:txBody>
      </p:sp>
    </p:spTree>
    <p:extLst>
      <p:ext uri="{BB962C8B-B14F-4D97-AF65-F5344CB8AC3E}">
        <p14:creationId xmlns:p14="http://schemas.microsoft.com/office/powerpoint/2010/main" val="3007150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AD4E3-63EC-41E5-8256-FD77218A1C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7632E20-DD48-476F-8866-F6B5F74970C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550628A-4462-4007-812B-3EDC1141C130}"/>
              </a:ext>
            </a:extLst>
          </p:cNvPr>
          <p:cNvSpPr>
            <a:spLocks noGrp="1"/>
          </p:cNvSpPr>
          <p:nvPr>
            <p:ph type="dt" sz="half" idx="10"/>
          </p:nvPr>
        </p:nvSpPr>
        <p:spPr/>
        <p:txBody>
          <a:bodyPr/>
          <a:lstStyle/>
          <a:p>
            <a:fld id="{18B6D160-4A66-9949-8AB6-61B065E2DE49}" type="datetime1">
              <a:rPr lang="en-US" smtClean="0"/>
              <a:t>10/13/24</a:t>
            </a:fld>
            <a:endParaRPr lang="en-US"/>
          </a:p>
        </p:txBody>
      </p:sp>
      <p:sp>
        <p:nvSpPr>
          <p:cNvPr id="5" name="Footer Placeholder 4">
            <a:extLst>
              <a:ext uri="{FF2B5EF4-FFF2-40B4-BE49-F238E27FC236}">
                <a16:creationId xmlns:a16="http://schemas.microsoft.com/office/drawing/2014/main" id="{393F596B-34FC-4B20-B92F-94E66BDED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F97B0E0-CB02-44AF-B41F-FC2265E155AE}"/>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323157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EF830-4227-4BC9-8B4B-516AAA3C185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04DE286-7E29-49F5-B15D-6D2EA9C093F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DCBB56-5FB9-4009-B84E-71A49F4A4F58}"/>
              </a:ext>
            </a:extLst>
          </p:cNvPr>
          <p:cNvSpPr>
            <a:spLocks noGrp="1"/>
          </p:cNvSpPr>
          <p:nvPr>
            <p:ph type="dt" sz="half" idx="10"/>
          </p:nvPr>
        </p:nvSpPr>
        <p:spPr/>
        <p:txBody>
          <a:bodyPr/>
          <a:lstStyle/>
          <a:p>
            <a:fld id="{8165E3B8-9936-204C-9710-ADC30DCFC8E9}" type="datetime1">
              <a:rPr lang="en-US" smtClean="0"/>
              <a:t>10/13/24</a:t>
            </a:fld>
            <a:endParaRPr lang="en-US"/>
          </a:p>
        </p:txBody>
      </p:sp>
      <p:sp>
        <p:nvSpPr>
          <p:cNvPr id="5" name="Footer Placeholder 4">
            <a:extLst>
              <a:ext uri="{FF2B5EF4-FFF2-40B4-BE49-F238E27FC236}">
                <a16:creationId xmlns:a16="http://schemas.microsoft.com/office/drawing/2014/main" id="{B2A495B8-5879-4ED6-81DA-425A1A018D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0CB6F3-1C8E-4330-8559-51701FAA60A7}"/>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394230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847F6D1-7775-4304-92FE-AF58E813C9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D4E7CC-813F-4376-B0DB-A542FAB32F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ED300F-0999-4477-A653-5522C62313A4}"/>
              </a:ext>
            </a:extLst>
          </p:cNvPr>
          <p:cNvSpPr>
            <a:spLocks noGrp="1"/>
          </p:cNvSpPr>
          <p:nvPr>
            <p:ph type="dt" sz="half" idx="10"/>
          </p:nvPr>
        </p:nvSpPr>
        <p:spPr/>
        <p:txBody>
          <a:bodyPr/>
          <a:lstStyle/>
          <a:p>
            <a:fld id="{FAA6F5F8-6C87-7742-B5E3-45E0FCAAE9DE}" type="datetime1">
              <a:rPr lang="en-US" smtClean="0"/>
              <a:t>10/13/24</a:t>
            </a:fld>
            <a:endParaRPr lang="en-US"/>
          </a:p>
        </p:txBody>
      </p:sp>
      <p:sp>
        <p:nvSpPr>
          <p:cNvPr id="5" name="Footer Placeholder 4">
            <a:extLst>
              <a:ext uri="{FF2B5EF4-FFF2-40B4-BE49-F238E27FC236}">
                <a16:creationId xmlns:a16="http://schemas.microsoft.com/office/drawing/2014/main" id="{8EE7C719-53CD-451D-BE4D-A235F969432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C371132-F889-469A-B7F6-6583F3BAC170}"/>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697506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1FB99-A2BA-4B39-9C8B-8DFC4A1B5F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84F2A8-6388-44F0-89E3-254107F0F96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CABD15-C980-47A5-B5CD-4A51A8D0B9D4}"/>
              </a:ext>
            </a:extLst>
          </p:cNvPr>
          <p:cNvSpPr>
            <a:spLocks noGrp="1"/>
          </p:cNvSpPr>
          <p:nvPr>
            <p:ph type="dt" sz="half" idx="10"/>
          </p:nvPr>
        </p:nvSpPr>
        <p:spPr/>
        <p:txBody>
          <a:bodyPr/>
          <a:lstStyle/>
          <a:p>
            <a:fld id="{8361EA8D-205D-B544-A18A-B98F1302D3FB}" type="datetime1">
              <a:rPr lang="en-US" smtClean="0"/>
              <a:t>10/13/24</a:t>
            </a:fld>
            <a:endParaRPr lang="en-US"/>
          </a:p>
        </p:txBody>
      </p:sp>
      <p:sp>
        <p:nvSpPr>
          <p:cNvPr id="5" name="Footer Placeholder 4">
            <a:extLst>
              <a:ext uri="{FF2B5EF4-FFF2-40B4-BE49-F238E27FC236}">
                <a16:creationId xmlns:a16="http://schemas.microsoft.com/office/drawing/2014/main" id="{7AFA6E8D-6729-4F91-9930-752ED18116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F1B21FD-ED29-4EA5-AB03-541AC9DD0070}"/>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40775560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88D2F-F0B9-456E-98E5-5E710070CA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E7D0F9-727C-44ED-8818-C7864382D9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E3C542-E676-48DE-9F2E-A9DEB439C85D}"/>
              </a:ext>
            </a:extLst>
          </p:cNvPr>
          <p:cNvSpPr>
            <a:spLocks noGrp="1"/>
          </p:cNvSpPr>
          <p:nvPr>
            <p:ph type="dt" sz="half" idx="10"/>
          </p:nvPr>
        </p:nvSpPr>
        <p:spPr/>
        <p:txBody>
          <a:bodyPr/>
          <a:lstStyle/>
          <a:p>
            <a:fld id="{15AA23FE-03D9-E24A-A13B-41BCF808212B}" type="datetime1">
              <a:rPr lang="en-US" smtClean="0"/>
              <a:t>10/13/24</a:t>
            </a:fld>
            <a:endParaRPr lang="en-US"/>
          </a:p>
        </p:txBody>
      </p:sp>
      <p:sp>
        <p:nvSpPr>
          <p:cNvPr id="5" name="Footer Placeholder 4">
            <a:extLst>
              <a:ext uri="{FF2B5EF4-FFF2-40B4-BE49-F238E27FC236}">
                <a16:creationId xmlns:a16="http://schemas.microsoft.com/office/drawing/2014/main" id="{BAD627B4-6672-43C9-B233-16AC5A7DE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91E217-EE21-4636-8EBD-39B9094095BF}"/>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4121331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5F776B-0E2A-46F8-A4CB-DDB4BD6CA5D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7A7F95B-13BA-4A00-886D-C58C3B77F3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BA6C996-F077-4E57-9F92-F6C51A5775D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64C60B-AF5A-4DE4-BD2F-552C2F6C04F0}"/>
              </a:ext>
            </a:extLst>
          </p:cNvPr>
          <p:cNvSpPr>
            <a:spLocks noGrp="1"/>
          </p:cNvSpPr>
          <p:nvPr>
            <p:ph type="dt" sz="half" idx="10"/>
          </p:nvPr>
        </p:nvSpPr>
        <p:spPr/>
        <p:txBody>
          <a:bodyPr/>
          <a:lstStyle/>
          <a:p>
            <a:fld id="{87DC668D-4811-154F-9C47-7E04553E4233}" type="datetime1">
              <a:rPr lang="en-US" smtClean="0"/>
              <a:t>10/13/24</a:t>
            </a:fld>
            <a:endParaRPr lang="en-US"/>
          </a:p>
        </p:txBody>
      </p:sp>
      <p:sp>
        <p:nvSpPr>
          <p:cNvPr id="6" name="Footer Placeholder 5">
            <a:extLst>
              <a:ext uri="{FF2B5EF4-FFF2-40B4-BE49-F238E27FC236}">
                <a16:creationId xmlns:a16="http://schemas.microsoft.com/office/drawing/2014/main" id="{4710A606-9898-4A5E-8B46-D60A9BFE0F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D50830-9444-4C86-BDEA-525ACA345219}"/>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4093946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395A1-0487-4686-94FF-8AD6E1ADBEF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2EC0C0C-E2FD-4331-9BC1-EC5BC575243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E7A978C-B488-4603-894F-16A556FE29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7456D3F-1099-4A73-8DD1-EE236DB1D85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D69144A-03AD-4E5F-B70C-83FDA02F949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B78108-8666-4C2A-B594-E0679AC2A335}"/>
              </a:ext>
            </a:extLst>
          </p:cNvPr>
          <p:cNvSpPr>
            <a:spLocks noGrp="1"/>
          </p:cNvSpPr>
          <p:nvPr>
            <p:ph type="dt" sz="half" idx="10"/>
          </p:nvPr>
        </p:nvSpPr>
        <p:spPr/>
        <p:txBody>
          <a:bodyPr/>
          <a:lstStyle/>
          <a:p>
            <a:fld id="{3B897905-7840-154F-AB14-1684400AEBD5}" type="datetime1">
              <a:rPr lang="en-US" smtClean="0"/>
              <a:t>10/13/24</a:t>
            </a:fld>
            <a:endParaRPr lang="en-US"/>
          </a:p>
        </p:txBody>
      </p:sp>
      <p:sp>
        <p:nvSpPr>
          <p:cNvPr id="8" name="Footer Placeholder 7">
            <a:extLst>
              <a:ext uri="{FF2B5EF4-FFF2-40B4-BE49-F238E27FC236}">
                <a16:creationId xmlns:a16="http://schemas.microsoft.com/office/drawing/2014/main" id="{BF26111C-7E18-40E3-84D5-32A49AA3A1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4E9754-1EB9-47E4-880E-AF2453134B67}"/>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535739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F7335-A856-4EF8-BFE1-18DA13F3646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F78D0B7-F098-4AEB-BF07-E68AF9DD46FF}"/>
              </a:ext>
            </a:extLst>
          </p:cNvPr>
          <p:cNvSpPr>
            <a:spLocks noGrp="1"/>
          </p:cNvSpPr>
          <p:nvPr>
            <p:ph type="dt" sz="half" idx="10"/>
          </p:nvPr>
        </p:nvSpPr>
        <p:spPr/>
        <p:txBody>
          <a:bodyPr/>
          <a:lstStyle/>
          <a:p>
            <a:fld id="{00E3B0EA-DC93-8249-BFB7-5173D9C72149}" type="datetime1">
              <a:rPr lang="en-US" smtClean="0"/>
              <a:t>10/13/24</a:t>
            </a:fld>
            <a:endParaRPr lang="en-US"/>
          </a:p>
        </p:txBody>
      </p:sp>
      <p:sp>
        <p:nvSpPr>
          <p:cNvPr id="4" name="Footer Placeholder 3">
            <a:extLst>
              <a:ext uri="{FF2B5EF4-FFF2-40B4-BE49-F238E27FC236}">
                <a16:creationId xmlns:a16="http://schemas.microsoft.com/office/drawing/2014/main" id="{C081B26C-62ED-4B9D-B19F-426F6663740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8FF2825-9532-44B3-9434-4A8CA067776D}"/>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1359749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964F00C-CBEA-4A62-BCDD-6CC8D37F9C13}"/>
              </a:ext>
            </a:extLst>
          </p:cNvPr>
          <p:cNvSpPr>
            <a:spLocks noGrp="1"/>
          </p:cNvSpPr>
          <p:nvPr>
            <p:ph type="dt" sz="half" idx="10"/>
          </p:nvPr>
        </p:nvSpPr>
        <p:spPr/>
        <p:txBody>
          <a:bodyPr/>
          <a:lstStyle/>
          <a:p>
            <a:fld id="{B0677460-D586-C349-96F4-25178AE7D4FC}" type="datetime1">
              <a:rPr lang="en-US" smtClean="0"/>
              <a:t>10/13/24</a:t>
            </a:fld>
            <a:endParaRPr lang="en-US"/>
          </a:p>
        </p:txBody>
      </p:sp>
      <p:sp>
        <p:nvSpPr>
          <p:cNvPr id="3" name="Footer Placeholder 2">
            <a:extLst>
              <a:ext uri="{FF2B5EF4-FFF2-40B4-BE49-F238E27FC236}">
                <a16:creationId xmlns:a16="http://schemas.microsoft.com/office/drawing/2014/main" id="{FFF85284-18C4-4962-9975-A071DD8A661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6A4B421-FD4F-486C-984D-9E0666394ACE}"/>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4478125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5BF21-6E4F-42AF-87F7-5D1DBCF7793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A134DE1-77A2-412F-B4BC-EC16AB581C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D0762DF-C971-4338-86F9-215B2CFA59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A7A0F8-9EA3-48BA-AB76-CF1000DE0C6A}"/>
              </a:ext>
            </a:extLst>
          </p:cNvPr>
          <p:cNvSpPr>
            <a:spLocks noGrp="1"/>
          </p:cNvSpPr>
          <p:nvPr>
            <p:ph type="dt" sz="half" idx="10"/>
          </p:nvPr>
        </p:nvSpPr>
        <p:spPr/>
        <p:txBody>
          <a:bodyPr/>
          <a:lstStyle/>
          <a:p>
            <a:fld id="{C5AF1DE5-F80B-C044-8166-1F4894FBABF8}" type="datetime1">
              <a:rPr lang="en-US" smtClean="0"/>
              <a:t>10/13/24</a:t>
            </a:fld>
            <a:endParaRPr lang="en-US"/>
          </a:p>
        </p:txBody>
      </p:sp>
      <p:sp>
        <p:nvSpPr>
          <p:cNvPr id="6" name="Footer Placeholder 5">
            <a:extLst>
              <a:ext uri="{FF2B5EF4-FFF2-40B4-BE49-F238E27FC236}">
                <a16:creationId xmlns:a16="http://schemas.microsoft.com/office/drawing/2014/main" id="{E7922DFE-DBA9-45F4-9C22-B255948F343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FE1817-5845-4C66-9E49-EABECA827249}"/>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24905686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72B04-246B-46E4-9E03-4A81B75214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49BE7DA-72D0-4EB4-A5FF-9D961A7D04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D8E4A40B-F3EA-4487-A79E-71E6DF01BC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027FDE7-6370-4396-BD7E-C837FF0D36EB}"/>
              </a:ext>
            </a:extLst>
          </p:cNvPr>
          <p:cNvSpPr>
            <a:spLocks noGrp="1"/>
          </p:cNvSpPr>
          <p:nvPr>
            <p:ph type="dt" sz="half" idx="10"/>
          </p:nvPr>
        </p:nvSpPr>
        <p:spPr/>
        <p:txBody>
          <a:bodyPr/>
          <a:lstStyle/>
          <a:p>
            <a:fld id="{C0F0980E-D108-6348-A897-421B98ACFC45}" type="datetime1">
              <a:rPr lang="en-US" smtClean="0"/>
              <a:t>10/13/24</a:t>
            </a:fld>
            <a:endParaRPr lang="en-US"/>
          </a:p>
        </p:txBody>
      </p:sp>
      <p:sp>
        <p:nvSpPr>
          <p:cNvPr id="6" name="Footer Placeholder 5">
            <a:extLst>
              <a:ext uri="{FF2B5EF4-FFF2-40B4-BE49-F238E27FC236}">
                <a16:creationId xmlns:a16="http://schemas.microsoft.com/office/drawing/2014/main" id="{C8BC37AE-E822-435B-8DF5-1A79C4F82B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A4BBA19-4CBD-4B0C-A039-C2E4075B2620}"/>
              </a:ext>
            </a:extLst>
          </p:cNvPr>
          <p:cNvSpPr>
            <a:spLocks noGrp="1"/>
          </p:cNvSpPr>
          <p:nvPr>
            <p:ph type="sldNum" sz="quarter" idx="12"/>
          </p:nvPr>
        </p:nvSpPr>
        <p:spPr/>
        <p:txBody>
          <a:bodyPr/>
          <a:lstStyle/>
          <a:p>
            <a:fld id="{D8A27E38-74FA-4CE7-AB97-83B4A69B3E47}" type="slidenum">
              <a:rPr lang="en-US" smtClean="0"/>
              <a:t>‹#›</a:t>
            </a:fld>
            <a:endParaRPr lang="en-US"/>
          </a:p>
        </p:txBody>
      </p:sp>
    </p:spTree>
    <p:extLst>
      <p:ext uri="{BB962C8B-B14F-4D97-AF65-F5344CB8AC3E}">
        <p14:creationId xmlns:p14="http://schemas.microsoft.com/office/powerpoint/2010/main" val="1172452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1128214-5FF3-4EC0-B778-24527D7E1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01C539D-2CE8-4601-863A-7092803639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8067EC-04D1-4DA9-89C2-8D9F1453A44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3263B8-F341-D945-A028-B444F11654FC}" type="datetime1">
              <a:rPr lang="en-US" smtClean="0"/>
              <a:t>10/13/24</a:t>
            </a:fld>
            <a:endParaRPr lang="en-US"/>
          </a:p>
        </p:txBody>
      </p:sp>
      <p:sp>
        <p:nvSpPr>
          <p:cNvPr id="5" name="Footer Placeholder 4">
            <a:extLst>
              <a:ext uri="{FF2B5EF4-FFF2-40B4-BE49-F238E27FC236}">
                <a16:creationId xmlns:a16="http://schemas.microsoft.com/office/drawing/2014/main" id="{B8B70931-3A83-4D41-AE52-E11B43710FB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EC33B5C-EAFE-454C-AB45-E1B03CBC7A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A27E38-74FA-4CE7-AB97-83B4A69B3E47}" type="slidenum">
              <a:rPr lang="en-US" smtClean="0"/>
              <a:t>‹#›</a:t>
            </a:fld>
            <a:endParaRPr lang="en-US"/>
          </a:p>
        </p:txBody>
      </p:sp>
    </p:spTree>
    <p:extLst>
      <p:ext uri="{BB962C8B-B14F-4D97-AF65-F5344CB8AC3E}">
        <p14:creationId xmlns:p14="http://schemas.microsoft.com/office/powerpoint/2010/main" val="2529093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F4CF3-2B8B-4693-A7DD-1409B8CBB8B1}"/>
              </a:ext>
            </a:extLst>
          </p:cNvPr>
          <p:cNvSpPr>
            <a:spLocks noGrp="1"/>
          </p:cNvSpPr>
          <p:nvPr>
            <p:ph type="ctrTitle"/>
          </p:nvPr>
        </p:nvSpPr>
        <p:spPr>
          <a:xfrm>
            <a:off x="940248" y="2301158"/>
            <a:ext cx="10117539" cy="2229278"/>
          </a:xfrm>
        </p:spPr>
        <p:txBody>
          <a:bodyPr>
            <a:normAutofit fontScale="90000"/>
          </a:bodyPr>
          <a:lstStyle/>
          <a:p>
            <a:r>
              <a:rPr lang="en-US" sz="2800" b="1" dirty="0">
                <a:solidFill>
                  <a:srgbClr val="000000"/>
                </a:solidFill>
                <a:latin typeface="Aptos" panose="020B0004020202020204" pitchFamily="34" charset="0"/>
              </a:rPr>
              <a:t>Environmental Injustice and the Need for Physics for and by the People</a:t>
            </a:r>
            <a:br>
              <a:rPr lang="en-US" sz="4000" baseline="-25000" dirty="0">
                <a:latin typeface="Arial" panose="020B0604020202020204" pitchFamily="34" charset="0"/>
                <a:cs typeface="Arial" panose="020B0604020202020204" pitchFamily="34" charset="0"/>
              </a:rPr>
            </a:br>
            <a:br>
              <a:rPr lang="en-US" sz="4000" baseline="-25000" dirty="0">
                <a:latin typeface="Arial" panose="020B0604020202020204" pitchFamily="34" charset="0"/>
                <a:cs typeface="Arial" panose="020B0604020202020204" pitchFamily="34" charset="0"/>
              </a:rPr>
            </a:br>
            <a:r>
              <a:rPr lang="en-US" sz="4000" baseline="-25000" dirty="0">
                <a:latin typeface="Arial" panose="020B0604020202020204" pitchFamily="34" charset="0"/>
                <a:cs typeface="Arial" panose="020B0604020202020204" pitchFamily="34" charset="0"/>
              </a:rPr>
              <a:t>Sunday, October 13, 2024, 3:07 pm</a:t>
            </a:r>
            <a:br>
              <a:rPr lang="en-US" sz="4000" baseline="-25000" dirty="0">
                <a:latin typeface="Arial" panose="020B0604020202020204" pitchFamily="34" charset="0"/>
                <a:cs typeface="Arial" panose="020B0604020202020204" pitchFamily="34" charset="0"/>
              </a:rPr>
            </a:br>
            <a:r>
              <a:rPr lang="en-US" sz="4000" baseline="-25000" dirty="0">
                <a:latin typeface="Arial" panose="020B0604020202020204" pitchFamily="34" charset="0"/>
                <a:cs typeface="Arial" panose="020B0604020202020204" pitchFamily="34" charset="0"/>
              </a:rPr>
              <a:t>IUPAP Inter-Commission Symposium: Physics research for a sustainable planet</a:t>
            </a:r>
          </a:p>
        </p:txBody>
      </p:sp>
      <p:sp>
        <p:nvSpPr>
          <p:cNvPr id="3" name="Subtitle 2">
            <a:extLst>
              <a:ext uri="{FF2B5EF4-FFF2-40B4-BE49-F238E27FC236}">
                <a16:creationId xmlns:a16="http://schemas.microsoft.com/office/drawing/2014/main" id="{921FD308-759F-420F-BE12-2622C6731046}"/>
              </a:ext>
            </a:extLst>
          </p:cNvPr>
          <p:cNvSpPr>
            <a:spLocks noGrp="1"/>
          </p:cNvSpPr>
          <p:nvPr>
            <p:ph type="subTitle" idx="1"/>
          </p:nvPr>
        </p:nvSpPr>
        <p:spPr>
          <a:xfrm>
            <a:off x="1523999" y="5083612"/>
            <a:ext cx="9144000" cy="863430"/>
          </a:xfrm>
        </p:spPr>
        <p:txBody>
          <a:bodyPr>
            <a:normAutofit/>
          </a:bodyPr>
          <a:lstStyle/>
          <a:p>
            <a:r>
              <a:rPr lang="en-US" sz="1800" dirty="0" err="1">
                <a:latin typeface="Arial" panose="020B0604020202020204" pitchFamily="34" charset="0"/>
                <a:cs typeface="Arial" panose="020B0604020202020204" pitchFamily="34" charset="0"/>
              </a:rPr>
              <a:t>geraldine</a:t>
            </a:r>
            <a:r>
              <a:rPr lang="en-US" sz="1800" dirty="0">
                <a:latin typeface="Arial" panose="020B0604020202020204" pitchFamily="34" charset="0"/>
                <a:cs typeface="Arial" panose="020B0604020202020204" pitchFamily="34" charset="0"/>
              </a:rPr>
              <a:t> L. Cochran</a:t>
            </a:r>
            <a:br>
              <a:rPr lang="en-US" sz="1800" dirty="0">
                <a:latin typeface="Arial" panose="020B0604020202020204" pitchFamily="34" charset="0"/>
                <a:cs typeface="Arial" panose="020B0604020202020204" pitchFamily="34" charset="0"/>
              </a:rPr>
            </a:br>
            <a:r>
              <a:rPr lang="en-US" sz="1800" dirty="0">
                <a:latin typeface="Arial" panose="020B0604020202020204" pitchFamily="34" charset="0"/>
                <a:cs typeface="Arial" panose="020B0604020202020204" pitchFamily="34" charset="0"/>
              </a:rPr>
              <a:t>Department of Physics, The Ohio State University</a:t>
            </a:r>
          </a:p>
        </p:txBody>
      </p:sp>
      <p:sp>
        <p:nvSpPr>
          <p:cNvPr id="5" name="Rectangle 4">
            <a:extLst>
              <a:ext uri="{FF2B5EF4-FFF2-40B4-BE49-F238E27FC236}">
                <a16:creationId xmlns:a16="http://schemas.microsoft.com/office/drawing/2014/main" id="{A4C7C3CE-CBA8-42A8-ACDD-037577D2D262}"/>
              </a:ext>
            </a:extLst>
          </p:cNvPr>
          <p:cNvSpPr/>
          <p:nvPr/>
        </p:nvSpPr>
        <p:spPr>
          <a:xfrm>
            <a:off x="0" y="6270376"/>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Department</a:t>
            </a:r>
            <a:r>
              <a:rPr lang="en-US" sz="1400" dirty="0">
                <a:solidFill>
                  <a:prstClr val="white"/>
                </a:solidFill>
                <a:latin typeface="Calibri" panose="020F0502020204030204"/>
              </a:rPr>
              <a:t> of Physics</a:t>
            </a:r>
            <a:endPar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6" name="Picture 5" descr="TheOhioStateUniversity-Stacked-RGBHEX.png">
            <a:extLst>
              <a:ext uri="{FF2B5EF4-FFF2-40B4-BE49-F238E27FC236}">
                <a16:creationId xmlns:a16="http://schemas.microsoft.com/office/drawing/2014/main" id="{A284D05F-327E-4C79-8DB7-4B1AE96B53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1944" y="697845"/>
            <a:ext cx="2368112" cy="1603313"/>
          </a:xfrm>
          <a:prstGeom prst="rect">
            <a:avLst/>
          </a:prstGeom>
        </p:spPr>
      </p:pic>
      <p:sp>
        <p:nvSpPr>
          <p:cNvPr id="7" name="Rectangle 6">
            <a:extLst>
              <a:ext uri="{FF2B5EF4-FFF2-40B4-BE49-F238E27FC236}">
                <a16:creationId xmlns:a16="http://schemas.microsoft.com/office/drawing/2014/main" id="{6FFC010C-1D3E-46B4-8816-2AA2B613219C}"/>
              </a:ext>
            </a:extLst>
          </p:cNvPr>
          <p:cNvSpPr/>
          <p:nvPr/>
        </p:nvSpPr>
        <p:spPr>
          <a:xfrm>
            <a:off x="0" y="6586383"/>
            <a:ext cx="12192000" cy="271617"/>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41403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References Mentioned in this Presentation</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9</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Aycock, L. M., </a:t>
            </a:r>
            <a:r>
              <a:rPr lang="en-US" sz="1400" dirty="0" err="1">
                <a:solidFill>
                  <a:schemeClr val="tx1"/>
                </a:solidFill>
                <a:latin typeface="Arial" panose="020B0604020202020204" pitchFamily="34" charset="0"/>
                <a:cs typeface="Arial" panose="020B0604020202020204" pitchFamily="34" charset="0"/>
              </a:rPr>
              <a:t>Hazari</a:t>
            </a:r>
            <a:r>
              <a:rPr lang="en-US" sz="1400" dirty="0">
                <a:solidFill>
                  <a:schemeClr val="tx1"/>
                </a:solidFill>
                <a:latin typeface="Arial" panose="020B0604020202020204" pitchFamily="34" charset="0"/>
                <a:cs typeface="Arial" panose="020B0604020202020204" pitchFamily="34" charset="0"/>
              </a:rPr>
              <a:t>, Z., </a:t>
            </a:r>
            <a:r>
              <a:rPr lang="en-US" sz="1400" dirty="0" err="1">
                <a:solidFill>
                  <a:schemeClr val="tx1"/>
                </a:solidFill>
                <a:latin typeface="Arial" panose="020B0604020202020204" pitchFamily="34" charset="0"/>
                <a:cs typeface="Arial" panose="020B0604020202020204" pitchFamily="34" charset="0"/>
              </a:rPr>
              <a:t>Brewe</a:t>
            </a:r>
            <a:r>
              <a:rPr lang="en-US" sz="1400" dirty="0">
                <a:solidFill>
                  <a:schemeClr val="tx1"/>
                </a:solidFill>
                <a:latin typeface="Arial" panose="020B0604020202020204" pitchFamily="34" charset="0"/>
                <a:cs typeface="Arial" panose="020B0604020202020204" pitchFamily="34" charset="0"/>
              </a:rPr>
              <a:t>, E., Clancy, K. B. H., </a:t>
            </a:r>
            <a:r>
              <a:rPr lang="en-US" sz="1400" dirty="0" err="1">
                <a:solidFill>
                  <a:schemeClr val="tx1"/>
                </a:solidFill>
                <a:latin typeface="Arial" panose="020B0604020202020204" pitchFamily="34" charset="0"/>
                <a:cs typeface="Arial" panose="020B0604020202020204" pitchFamily="34" charset="0"/>
              </a:rPr>
              <a:t>Hodapp</a:t>
            </a:r>
            <a:r>
              <a:rPr lang="en-US" sz="1400" dirty="0">
                <a:solidFill>
                  <a:schemeClr val="tx1"/>
                </a:solidFill>
                <a:latin typeface="Arial" panose="020B0604020202020204" pitchFamily="34" charset="0"/>
                <a:cs typeface="Arial" panose="020B0604020202020204" pitchFamily="34" charset="0"/>
              </a:rPr>
              <a:t>, T., &amp; </a:t>
            </a:r>
            <a:r>
              <a:rPr lang="en-US" sz="1400" dirty="0" err="1">
                <a:solidFill>
                  <a:schemeClr val="tx1"/>
                </a:solidFill>
                <a:latin typeface="Arial" panose="020B0604020202020204" pitchFamily="34" charset="0"/>
                <a:cs typeface="Arial" panose="020B0604020202020204" pitchFamily="34" charset="0"/>
              </a:rPr>
              <a:t>Goertzen</a:t>
            </a:r>
            <a:r>
              <a:rPr lang="en-US" sz="1400" dirty="0">
                <a:solidFill>
                  <a:schemeClr val="tx1"/>
                </a:solidFill>
                <a:latin typeface="Arial" panose="020B0604020202020204" pitchFamily="34" charset="0"/>
                <a:cs typeface="Arial" panose="020B0604020202020204" pitchFamily="34" charset="0"/>
              </a:rPr>
              <a:t>, R. M. (2019). Sexual Harassment Reported by Undergraduate Female Physicists. Physical Review Physics Education Research, 15(1). </a:t>
            </a:r>
          </a:p>
          <a:p>
            <a:pPr marL="285750" indent="-285750">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Barthelemy, R. S., McCormick, M., &amp; Henderson, C. (2016). Gender Discrimination in Physics and Astronomy: Graduate Student Experiences of Sexism and Gender Microaggressions. Physical Review Physics Education Research, 12(2), 020119. </a:t>
            </a:r>
          </a:p>
          <a:p>
            <a:pPr marL="285750" indent="-285750">
              <a:buFont typeface="Arial" panose="020B0604020202020204" pitchFamily="34" charset="0"/>
              <a:buChar char="•"/>
            </a:pPr>
            <a:r>
              <a:rPr lang="en-US" sz="1400" b="1" dirty="0">
                <a:solidFill>
                  <a:schemeClr val="tx1"/>
                </a:solidFill>
                <a:latin typeface="Arial" panose="020B0604020202020204" pitchFamily="34" charset="0"/>
                <a:cs typeface="Arial" panose="020B0604020202020204" pitchFamily="34" charset="0"/>
              </a:rPr>
              <a:t>Cochran, G.L., </a:t>
            </a:r>
            <a:r>
              <a:rPr lang="en-US" sz="1400" dirty="0" err="1">
                <a:solidFill>
                  <a:schemeClr val="tx1"/>
                </a:solidFill>
                <a:latin typeface="Arial" panose="020B0604020202020204" pitchFamily="34" charset="0"/>
                <a:cs typeface="Arial" panose="020B0604020202020204" pitchFamily="34" charset="0"/>
              </a:rPr>
              <a:t>Hodapp</a:t>
            </a:r>
            <a:r>
              <a:rPr lang="en-US" sz="1400" dirty="0">
                <a:solidFill>
                  <a:schemeClr val="tx1"/>
                </a:solidFill>
                <a:latin typeface="Arial" panose="020B0604020202020204" pitchFamily="34" charset="0"/>
                <a:cs typeface="Arial" panose="020B0604020202020204" pitchFamily="34" charset="0"/>
              </a:rPr>
              <a:t>., T., &amp; Brown, E.A. . (2018). Identifying barriers to ethnic/racial minority students’ participation in graduate physics, PERC Proceedings [Cincinnati, OH, July 22-26].</a:t>
            </a:r>
          </a:p>
          <a:p>
            <a:pPr marL="285750" indent="-285750">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Martinez, Y. M., &amp; </a:t>
            </a:r>
            <a:r>
              <a:rPr lang="en-US" sz="1400" dirty="0" err="1">
                <a:solidFill>
                  <a:schemeClr val="tx1"/>
                </a:solidFill>
                <a:latin typeface="Arial" panose="020B0604020202020204" pitchFamily="34" charset="0"/>
                <a:cs typeface="Arial" panose="020B0604020202020204" pitchFamily="34" charset="0"/>
              </a:rPr>
              <a:t>Nenger</a:t>
            </a:r>
            <a:r>
              <a:rPr lang="en-US" sz="1400" dirty="0">
                <a:solidFill>
                  <a:schemeClr val="tx1"/>
                </a:solidFill>
                <a:latin typeface="Arial" panose="020B0604020202020204" pitchFamily="34" charset="0"/>
                <a:cs typeface="Arial" panose="020B0604020202020204" pitchFamily="34" charset="0"/>
              </a:rPr>
              <a:t>, J. (2023). Infrastructures of Harm, Communities of Knowledge and Environmental Justice. Studies in Social Justice, 17(3), 323–332.</a:t>
            </a:r>
          </a:p>
          <a:p>
            <a:pPr marL="285750" indent="-285750">
              <a:buFont typeface="Arial" panose="020B0604020202020204" pitchFamily="34" charset="0"/>
              <a:buChar char="•"/>
            </a:pPr>
            <a:r>
              <a:rPr lang="en-US" sz="1400" dirty="0" err="1">
                <a:solidFill>
                  <a:schemeClr val="tx1"/>
                </a:solidFill>
                <a:latin typeface="Arial" panose="020B0604020202020204" pitchFamily="34" charset="0"/>
                <a:cs typeface="Arial" panose="020B0604020202020204" pitchFamily="34" charset="0"/>
              </a:rPr>
              <a:t>Posselt</a:t>
            </a:r>
            <a:r>
              <a:rPr lang="en-US" sz="1400" dirty="0">
                <a:solidFill>
                  <a:schemeClr val="tx1"/>
                </a:solidFill>
                <a:latin typeface="Arial" panose="020B0604020202020204" pitchFamily="34" charset="0"/>
                <a:cs typeface="Arial" panose="020B0604020202020204" pitchFamily="34" charset="0"/>
              </a:rPr>
              <a:t>, J. Hernandez, T., </a:t>
            </a:r>
            <a:r>
              <a:rPr lang="en-US" sz="1400" b="1" dirty="0">
                <a:solidFill>
                  <a:schemeClr val="tx1"/>
                </a:solidFill>
                <a:latin typeface="Arial" panose="020B0604020202020204" pitchFamily="34" charset="0"/>
                <a:cs typeface="Arial" panose="020B0604020202020204" pitchFamily="34" charset="0"/>
              </a:rPr>
              <a:t>Cochran G.L. </a:t>
            </a:r>
            <a:r>
              <a:rPr lang="en-US" sz="1400" dirty="0">
                <a:solidFill>
                  <a:schemeClr val="tx1"/>
                </a:solidFill>
                <a:latin typeface="Arial" panose="020B0604020202020204" pitchFamily="34" charset="0"/>
                <a:cs typeface="Arial" panose="020B0604020202020204" pitchFamily="34" charset="0"/>
              </a:rPr>
              <a:t>&amp; Miller, C., (2019). Metrics first, diversity later? Making the shortlist and getting admitted to physics PhD programs. Journal of Women and Minorities in Science and Engineering, 25, 283–306.</a:t>
            </a:r>
          </a:p>
          <a:p>
            <a:pPr marL="285750" indent="-285750">
              <a:buFont typeface="Arial" panose="020B0604020202020204" pitchFamily="34" charset="0"/>
              <a:buChar char="•"/>
            </a:pPr>
            <a:r>
              <a:rPr lang="en-US" sz="1400" dirty="0" err="1">
                <a:solidFill>
                  <a:schemeClr val="tx1"/>
                </a:solidFill>
                <a:latin typeface="Arial" panose="020B0604020202020204" pitchFamily="34" charset="0"/>
                <a:cs typeface="Arial" panose="020B0604020202020204" pitchFamily="34" charset="0"/>
              </a:rPr>
              <a:t>Gámez</a:t>
            </a:r>
            <a:r>
              <a:rPr lang="en-US" sz="1400" dirty="0">
                <a:solidFill>
                  <a:schemeClr val="tx1"/>
                </a:solidFill>
                <a:latin typeface="Arial" panose="020B0604020202020204" pitchFamily="34" charset="0"/>
                <a:cs typeface="Arial" panose="020B0604020202020204" pitchFamily="34" charset="0"/>
              </a:rPr>
              <a:t>, R., Packard, B. W.-L., &amp; </a:t>
            </a:r>
            <a:r>
              <a:rPr lang="en-US" sz="1400" dirty="0" err="1">
                <a:solidFill>
                  <a:schemeClr val="tx1"/>
                </a:solidFill>
                <a:latin typeface="Arial" panose="020B0604020202020204" pitchFamily="34" charset="0"/>
                <a:cs typeface="Arial" panose="020B0604020202020204" pitchFamily="34" charset="0"/>
              </a:rPr>
              <a:t>Chavous</a:t>
            </a:r>
            <a:r>
              <a:rPr lang="en-US" sz="1400" dirty="0">
                <a:solidFill>
                  <a:schemeClr val="tx1"/>
                </a:solidFill>
                <a:latin typeface="Arial" panose="020B0604020202020204" pitchFamily="34" charset="0"/>
                <a:cs typeface="Arial" panose="020B0604020202020204" pitchFamily="34" charset="0"/>
              </a:rPr>
              <a:t>, T. M. (2022). Graduate Bridge Programs as </a:t>
            </a:r>
            <a:r>
              <a:rPr lang="en-US" sz="1400" dirty="0" err="1">
                <a:solidFill>
                  <a:schemeClr val="tx1"/>
                </a:solidFill>
                <a:latin typeface="Arial" panose="020B0604020202020204" pitchFamily="34" charset="0"/>
                <a:cs typeface="Arial" panose="020B0604020202020204" pitchFamily="34" charset="0"/>
              </a:rPr>
              <a:t>Nepantla</a:t>
            </a:r>
            <a:r>
              <a:rPr lang="en-US" sz="1400" dirty="0">
                <a:solidFill>
                  <a:schemeClr val="tx1"/>
                </a:solidFill>
                <a:latin typeface="Arial" panose="020B0604020202020204" pitchFamily="34" charset="0"/>
                <a:cs typeface="Arial" panose="020B0604020202020204" pitchFamily="34" charset="0"/>
              </a:rPr>
              <a:t> for Minoritized Students in STEM: Navigating Challenges with Non-Bridge Peers and Faculty. Journal of Diversity in Higher Education, 15(1), 37–46.</a:t>
            </a:r>
          </a:p>
          <a:p>
            <a:pPr marL="285750" indent="-285750">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Rosa, K., &amp; Moore Mensah, F. (2016). Educational pathways of Black women physicists: Stories of experiencing and overcoming obstacles in life. Physical Review Physics Education Research, 12.R. </a:t>
            </a:r>
          </a:p>
          <a:p>
            <a:pPr marL="285750" indent="-285750">
              <a:buFont typeface="Arial" panose="020B0604020202020204" pitchFamily="34" charset="0"/>
              <a:buChar char="•"/>
            </a:pPr>
            <a:r>
              <a:rPr lang="en-US" sz="1400" dirty="0" err="1">
                <a:solidFill>
                  <a:schemeClr val="tx1"/>
                </a:solidFill>
                <a:latin typeface="Arial" panose="020B0604020202020204" pitchFamily="34" charset="0"/>
                <a:cs typeface="Arial" panose="020B0604020202020204" pitchFamily="34" charset="0"/>
              </a:rPr>
              <a:t>Sachmpazidi</a:t>
            </a:r>
            <a:r>
              <a:rPr lang="en-US" sz="1400" dirty="0">
                <a:solidFill>
                  <a:schemeClr val="tx1"/>
                </a:solidFill>
                <a:latin typeface="Arial" panose="020B0604020202020204" pitchFamily="34" charset="0"/>
                <a:cs typeface="Arial" panose="020B0604020202020204" pitchFamily="34" charset="0"/>
              </a:rPr>
              <a:t>, D. Investigating the Relationship between Departmental Support Structures, Self-Efficacy and Intention to Persist: An Examination of Students’ Experience in 19 Physics Graduate Programs across the United States (Western Michigan University, 2021).</a:t>
            </a:r>
          </a:p>
          <a:p>
            <a:pPr marL="285750" indent="-285750">
              <a:buFont typeface="Arial" panose="020B0604020202020204" pitchFamily="34" charset="0"/>
              <a:buChar char="•"/>
            </a:pPr>
            <a:r>
              <a:rPr lang="en-US" sz="1400" dirty="0" err="1">
                <a:solidFill>
                  <a:schemeClr val="tx1"/>
                </a:solidFill>
                <a:latin typeface="Arial" panose="020B0604020202020204" pitchFamily="34" charset="0"/>
                <a:cs typeface="Arial" panose="020B0604020202020204" pitchFamily="34" charset="0"/>
              </a:rPr>
              <a:t>Verostek</a:t>
            </a:r>
            <a:r>
              <a:rPr lang="en-US" sz="1400" dirty="0">
                <a:solidFill>
                  <a:schemeClr val="tx1"/>
                </a:solidFill>
                <a:latin typeface="Arial" panose="020B0604020202020204" pitchFamily="34" charset="0"/>
                <a:cs typeface="Arial" panose="020B0604020202020204" pitchFamily="34" charset="0"/>
              </a:rPr>
              <a:t>, M. J., Jr. (2025). Admitting students, finding a research group, and promoting skills for research: Examining critical processes in physics graduate education to facilitate change [ProQuest Information &amp; Learning]. In Dissertation Abstracts International Section A: Humanities and Social Sciences (Vol. 86, Issue 1–A).</a:t>
            </a:r>
          </a:p>
          <a:p>
            <a:pPr marL="285750" indent="-285750">
              <a:buFont typeface="Arial" panose="020B0604020202020204" pitchFamily="34" charset="0"/>
              <a:buChar char="•"/>
            </a:pPr>
            <a:r>
              <a:rPr lang="en-US" sz="1400" dirty="0">
                <a:solidFill>
                  <a:schemeClr val="tx1"/>
                </a:solidFill>
                <a:latin typeface="Arial" panose="020B0604020202020204" pitchFamily="34" charset="0"/>
                <a:cs typeface="Arial" panose="020B0604020202020204" pitchFamily="34" charset="0"/>
              </a:rPr>
              <a:t>Young, N.T., Tollefson, K., &amp; Caballero, M.D. Making graduate admissions in physics more equitable, Physics Today 76, 40 (2023).</a:t>
            </a:r>
          </a:p>
        </p:txBody>
      </p:sp>
    </p:spTree>
    <p:extLst>
      <p:ext uri="{BB962C8B-B14F-4D97-AF65-F5344CB8AC3E}">
        <p14:creationId xmlns:p14="http://schemas.microsoft.com/office/powerpoint/2010/main" val="2861437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400594" y="495"/>
            <a:ext cx="11791406" cy="789608"/>
          </a:xfrm>
        </p:spPr>
        <p:txBody>
          <a:bodyPr>
            <a:normAutofit/>
          </a:bodyPr>
          <a:lstStyle/>
          <a:p>
            <a:r>
              <a:rPr lang="en-US" dirty="0">
                <a:latin typeface="Arial" panose="020B0604020202020204" pitchFamily="34" charset="0"/>
                <a:cs typeface="Arial" panose="020B0604020202020204" pitchFamily="34" charset="0"/>
              </a:rPr>
              <a:t>Acknowledgements</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26F35A4-6C97-4DB7-92CA-499B9E2BB12D}"/>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9447326" y="6198217"/>
            <a:ext cx="2743200" cy="365125"/>
          </a:xfrm>
        </p:spPr>
        <p:txBody>
          <a:bodyPr/>
          <a:lstStyle/>
          <a:p>
            <a:fld id="{D8A27E38-74FA-4CE7-AB97-83B4A69B3E47}" type="slidenum">
              <a:rPr lang="en-US" smtClean="0"/>
              <a:t>10</a:t>
            </a:fld>
            <a:endParaRPr lang="en-US" dirty="0"/>
          </a:p>
        </p:txBody>
      </p:sp>
      <p:sp>
        <p:nvSpPr>
          <p:cNvPr id="22" name="Rectangle 21">
            <a:extLst>
              <a:ext uri="{FF2B5EF4-FFF2-40B4-BE49-F238E27FC236}">
                <a16:creationId xmlns:a16="http://schemas.microsoft.com/office/drawing/2014/main" id="{FDCC5A1F-0884-E6E0-4E28-ED0DF27C190B}"/>
              </a:ext>
            </a:extLst>
          </p:cNvPr>
          <p:cNvSpPr/>
          <p:nvPr/>
        </p:nvSpPr>
        <p:spPr>
          <a:xfrm>
            <a:off x="400594" y="1118458"/>
            <a:ext cx="10406744" cy="518536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rPr>
              <a:t>Thank you again for the opportunity to share with you all today!</a:t>
            </a:r>
          </a:p>
          <a:p>
            <a:pPr marL="285750" indent="-285750">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rPr>
              <a:t>I acknowledge the National Science Foundation which funded the IGEN under several awards, the IGP under award #2330015, and the TIPSS Network activities under award #2403512. </a:t>
            </a:r>
          </a:p>
          <a:p>
            <a:pPr marL="285750" indent="-285750">
              <a:buFont typeface="Arial" panose="020B0604020202020204" pitchFamily="34" charset="0"/>
              <a:buChar char="•"/>
            </a:pPr>
            <a:r>
              <a:rPr lang="en-US" sz="2400" dirty="0">
                <a:solidFill>
                  <a:schemeClr val="tx1"/>
                </a:solidFill>
                <a:latin typeface="Arial" panose="020B0604020202020204" pitchFamily="34" charset="0"/>
                <a:cs typeface="Arial" panose="020B0604020202020204" pitchFamily="34" charset="0"/>
              </a:rPr>
              <a:t>The thoughts shared in this presentation are my own and do not necessarily reflect the views of the National Science Foundation, The Ohio State University, or any other organization.</a:t>
            </a:r>
          </a:p>
          <a:p>
            <a:pPr marL="285750" indent="-285750">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43567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F4CF3-2B8B-4693-A7DD-1409B8CBB8B1}"/>
              </a:ext>
            </a:extLst>
          </p:cNvPr>
          <p:cNvSpPr>
            <a:spLocks noGrp="1"/>
          </p:cNvSpPr>
          <p:nvPr>
            <p:ph type="ctrTitle"/>
          </p:nvPr>
        </p:nvSpPr>
        <p:spPr>
          <a:xfrm>
            <a:off x="1037229" y="2171797"/>
            <a:ext cx="10117539" cy="1337941"/>
          </a:xfrm>
        </p:spPr>
        <p:txBody>
          <a:bodyPr>
            <a:normAutofit/>
          </a:bodyPr>
          <a:lstStyle/>
          <a:p>
            <a:r>
              <a:rPr lang="en-US" sz="2800" b="1" i="0" dirty="0">
                <a:solidFill>
                  <a:srgbClr val="000000"/>
                </a:solidFill>
                <a:effectLst/>
                <a:highlight>
                  <a:srgbClr val="FFFFFF"/>
                </a:highlight>
                <a:latin typeface="Aptos" panose="020B0004020202020204" pitchFamily="34" charset="0"/>
              </a:rPr>
              <a:t>Thank You!</a:t>
            </a:r>
            <a:br>
              <a:rPr lang="en-US" sz="2800" b="1" i="0" dirty="0">
                <a:solidFill>
                  <a:srgbClr val="000000"/>
                </a:solidFill>
                <a:effectLst/>
                <a:highlight>
                  <a:srgbClr val="FFFFFF"/>
                </a:highlight>
                <a:latin typeface="Aptos" panose="020B0004020202020204" pitchFamily="34" charset="0"/>
              </a:rPr>
            </a:br>
            <a:endParaRPr lang="en-US" sz="4000" baseline="-250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4C7C3CE-CBA8-42A8-ACDD-037577D2D262}"/>
              </a:ext>
            </a:extLst>
          </p:cNvPr>
          <p:cNvSpPr/>
          <p:nvPr/>
        </p:nvSpPr>
        <p:spPr>
          <a:xfrm>
            <a:off x="0" y="6270376"/>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TheOhioStateUniversity-Stacked-RGBHEX.png">
            <a:extLst>
              <a:ext uri="{FF2B5EF4-FFF2-40B4-BE49-F238E27FC236}">
                <a16:creationId xmlns:a16="http://schemas.microsoft.com/office/drawing/2014/main" id="{A284D05F-327E-4C79-8DB7-4B1AE96B53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1943" y="316007"/>
            <a:ext cx="2368112" cy="1603313"/>
          </a:xfrm>
          <a:prstGeom prst="rect">
            <a:avLst/>
          </a:prstGeom>
        </p:spPr>
      </p:pic>
      <p:sp>
        <p:nvSpPr>
          <p:cNvPr id="7" name="Rectangle 6">
            <a:extLst>
              <a:ext uri="{FF2B5EF4-FFF2-40B4-BE49-F238E27FC236}">
                <a16:creationId xmlns:a16="http://schemas.microsoft.com/office/drawing/2014/main" id="{6FFC010C-1D3E-46B4-8816-2AA2B613219C}"/>
              </a:ext>
            </a:extLst>
          </p:cNvPr>
          <p:cNvSpPr/>
          <p:nvPr/>
        </p:nvSpPr>
        <p:spPr>
          <a:xfrm>
            <a:off x="0" y="6586383"/>
            <a:ext cx="12192000" cy="271617"/>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5599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Quantitative Literacy</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12</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a:t>
            </a:r>
            <a:r>
              <a:rPr lang="en-US" sz="2000" b="1" dirty="0">
                <a:solidFill>
                  <a:schemeClr val="tx1"/>
                </a:solidFill>
                <a:latin typeface="Arial" panose="020B0604020202020204" pitchFamily="34" charset="0"/>
                <a:cs typeface="Arial" panose="020B0604020202020204" pitchFamily="34" charset="0"/>
              </a:rPr>
              <a:t>Quantitative literacy </a:t>
            </a:r>
            <a:r>
              <a:rPr lang="en-US" sz="2000" dirty="0">
                <a:solidFill>
                  <a:schemeClr val="tx1"/>
                </a:solidFill>
                <a:latin typeface="Arial" panose="020B0604020202020204" pitchFamily="34" charset="0"/>
                <a:cs typeface="Arial" panose="020B0604020202020204" pitchFamily="34" charset="0"/>
              </a:rPr>
              <a:t>(QL) can be described as the ability to adequately use elementary mathematical tools to interpret and manipulate quantitative data and ideas that arise in an individual’s private, civic, and work life.” (Gillman, 2005)</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Physics inventory of quantitative literacy (PIQL) is designed to assess student understanding of numbers and their applications in real-world, problems with a physics context. (</a:t>
            </a:r>
            <a:r>
              <a:rPr lang="en-US" sz="2000" dirty="0" err="1">
                <a:solidFill>
                  <a:schemeClr val="tx1"/>
                </a:solidFill>
                <a:latin typeface="Arial" panose="020B0604020202020204" pitchFamily="34" charset="0"/>
                <a:cs typeface="Arial" panose="020B0604020202020204" pitchFamily="34" charset="0"/>
              </a:rPr>
              <a:t>Brahmia</a:t>
            </a:r>
            <a:r>
              <a:rPr lang="en-US" sz="2000" dirty="0">
                <a:solidFill>
                  <a:schemeClr val="tx1"/>
                </a:solidFill>
                <a:latin typeface="Arial" panose="020B0604020202020204" pitchFamily="34" charset="0"/>
                <a:cs typeface="Arial" panose="020B0604020202020204" pitchFamily="34" charset="0"/>
              </a:rPr>
              <a:t> et al., 2021)</a:t>
            </a: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3896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400594" y="495"/>
            <a:ext cx="11791406" cy="789608"/>
          </a:xfrm>
        </p:spPr>
        <p:txBody>
          <a:bodyPr>
            <a:normAutofit/>
          </a:bodyPr>
          <a:lstStyle/>
          <a:p>
            <a:r>
              <a:rPr lang="en-US" dirty="0">
                <a:latin typeface="Arial" panose="020B0604020202020204" pitchFamily="34" charset="0"/>
                <a:cs typeface="Arial" panose="020B0604020202020204" pitchFamily="34" charset="0"/>
              </a:rPr>
              <a:t>Quantitative Literacy Development</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26F35A4-6C97-4DB7-92CA-499B9E2BB12D}"/>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9447326" y="6198217"/>
            <a:ext cx="2743200" cy="365125"/>
          </a:xfrm>
        </p:spPr>
        <p:txBody>
          <a:bodyPr/>
          <a:lstStyle/>
          <a:p>
            <a:fld id="{D8A27E38-74FA-4CE7-AB97-83B4A69B3E47}" type="slidenum">
              <a:rPr lang="en-US" smtClean="0"/>
              <a:t>13</a:t>
            </a:fld>
            <a:endParaRPr lang="en-US" dirty="0"/>
          </a:p>
        </p:txBody>
      </p:sp>
      <p:sp>
        <p:nvSpPr>
          <p:cNvPr id="22" name="Rectangle 21">
            <a:extLst>
              <a:ext uri="{FF2B5EF4-FFF2-40B4-BE49-F238E27FC236}">
                <a16:creationId xmlns:a16="http://schemas.microsoft.com/office/drawing/2014/main" id="{FDCC5A1F-0884-E6E0-4E28-ED0DF27C190B}"/>
              </a:ext>
            </a:extLst>
          </p:cNvPr>
          <p:cNvSpPr/>
          <p:nvPr/>
        </p:nvSpPr>
        <p:spPr>
          <a:xfrm>
            <a:off x="400594" y="1118458"/>
            <a:ext cx="10406744" cy="518536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You have a pile of pennies and another pile of dimes. The value of the pile of pennies is equal to the value of the pile of dimes. If P is the number of pennies in the pile and D is the number of dimes in the pile, then write an equation expressing a relationship between P and D. Pennies are worth one cent (0.01 USD), Dimes are worth 10 cents. (0.10 USD).</a:t>
            </a:r>
          </a:p>
          <a:p>
            <a:pPr marL="285750" indent="-285750">
              <a:buFont typeface="Arial" panose="020B0604020202020204" pitchFamily="34" charset="0"/>
              <a:buChar char="•"/>
            </a:pPr>
            <a:endParaRPr lang="en-US" sz="24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When we ask this question to students, we generally get one of two responses: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 = 10D</a:t>
            </a:r>
          </a:p>
          <a:p>
            <a:pPr marL="742950" lvl="1"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D = 10P</a:t>
            </a:r>
          </a:p>
          <a:p>
            <a:pPr marL="742950" lvl="1"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r>
              <a:rPr lang="en-US" sz="2000" i="1" dirty="0">
                <a:solidFill>
                  <a:schemeClr val="tx1"/>
                </a:solidFill>
                <a:latin typeface="Arial" panose="020B0604020202020204" pitchFamily="34" charset="0"/>
                <a:cs typeface="Arial" panose="020B0604020202020204" pitchFamily="34" charset="0"/>
              </a:rPr>
              <a:t>This question comes from materials that have been modified by the TIPPS Team from originals by Suzanne White </a:t>
            </a:r>
            <a:r>
              <a:rPr lang="en-US" sz="2000" i="1" dirty="0" err="1">
                <a:solidFill>
                  <a:schemeClr val="tx1"/>
                </a:solidFill>
                <a:latin typeface="Arial" panose="020B0604020202020204" pitchFamily="34" charset="0"/>
                <a:cs typeface="Arial" panose="020B0604020202020204" pitchFamily="34" charset="0"/>
              </a:rPr>
              <a:t>Brahmia</a:t>
            </a:r>
            <a:r>
              <a:rPr lang="en-US" sz="2000" i="1" dirty="0">
                <a:solidFill>
                  <a:schemeClr val="tx1"/>
                </a:solidFill>
                <a:latin typeface="Arial" panose="020B0604020202020204" pitchFamily="34" charset="0"/>
                <a:cs typeface="Arial" panose="020B0604020202020204" pitchFamily="34" charset="0"/>
              </a:rPr>
              <a:t> and colleagues.</a:t>
            </a:r>
          </a:p>
          <a:p>
            <a:pPr marL="285750" indent="-285750">
              <a:buFont typeface="Arial" panose="020B0604020202020204" pitchFamily="34" charset="0"/>
              <a:buChar char="•"/>
            </a:pPr>
            <a:endParaRPr 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85695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400594" y="495"/>
            <a:ext cx="11791406" cy="789608"/>
          </a:xfrm>
        </p:spPr>
        <p:txBody>
          <a:bodyPr>
            <a:normAutofit/>
          </a:bodyPr>
          <a:lstStyle/>
          <a:p>
            <a:r>
              <a:rPr lang="en-US" dirty="0">
                <a:latin typeface="Arial" panose="020B0604020202020204" pitchFamily="34" charset="0"/>
                <a:cs typeface="Arial" panose="020B0604020202020204" pitchFamily="34" charset="0"/>
              </a:rPr>
              <a:t>Quantitative Literacy Development</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26F35A4-6C97-4DB7-92CA-499B9E2BB12D}"/>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9447326" y="6198217"/>
            <a:ext cx="2743200" cy="365125"/>
          </a:xfrm>
        </p:spPr>
        <p:txBody>
          <a:bodyPr/>
          <a:lstStyle/>
          <a:p>
            <a:fld id="{D8A27E38-74FA-4CE7-AB97-83B4A69B3E47}" type="slidenum">
              <a:rPr lang="en-US" smtClean="0"/>
              <a:t>14</a:t>
            </a:fld>
            <a:endParaRPr lang="en-US" dirty="0"/>
          </a:p>
        </p:txBody>
      </p:sp>
      <p:sp>
        <p:nvSpPr>
          <p:cNvPr id="10" name="Rectangle 9">
            <a:extLst>
              <a:ext uri="{FF2B5EF4-FFF2-40B4-BE49-F238E27FC236}">
                <a16:creationId xmlns:a16="http://schemas.microsoft.com/office/drawing/2014/main" id="{7AE01B62-7519-8C4C-9D0A-E53C0788C67D}"/>
              </a:ext>
            </a:extLst>
          </p:cNvPr>
          <p:cNvSpPr/>
          <p:nvPr/>
        </p:nvSpPr>
        <p:spPr>
          <a:xfrm>
            <a:off x="304526" y="1389139"/>
            <a:ext cx="11338555" cy="232094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sz="1600" dirty="0">
              <a:solidFill>
                <a:schemeClr val="tx1"/>
              </a:solidFill>
              <a:latin typeface="Times New Roman" panose="02020603050405020304" pitchFamily="18" charset="0"/>
              <a:cs typeface="Times New Roman" panose="02020603050405020304" pitchFamily="18" charset="0"/>
            </a:endParaRPr>
          </a:p>
        </p:txBody>
      </p:sp>
      <p:pic>
        <p:nvPicPr>
          <p:cNvPr id="11" name="Picture 10">
            <a:extLst>
              <a:ext uri="{FF2B5EF4-FFF2-40B4-BE49-F238E27FC236}">
                <a16:creationId xmlns:a16="http://schemas.microsoft.com/office/drawing/2014/main" id="{B9125B77-34AE-9740-AAEE-4D0F3756828D}"/>
              </a:ext>
            </a:extLst>
          </p:cNvPr>
          <p:cNvPicPr>
            <a:picLocks noChangeAspect="1"/>
          </p:cNvPicPr>
          <p:nvPr/>
        </p:nvPicPr>
        <p:blipFill>
          <a:blip r:embed="rId3"/>
          <a:stretch>
            <a:fillRect/>
          </a:stretch>
        </p:blipFill>
        <p:spPr>
          <a:xfrm>
            <a:off x="412970" y="1454293"/>
            <a:ext cx="11121665" cy="2178939"/>
          </a:xfrm>
          <a:prstGeom prst="rect">
            <a:avLst/>
          </a:prstGeom>
        </p:spPr>
      </p:pic>
      <p:sp>
        <p:nvSpPr>
          <p:cNvPr id="12" name="TextBox 11">
            <a:extLst>
              <a:ext uri="{FF2B5EF4-FFF2-40B4-BE49-F238E27FC236}">
                <a16:creationId xmlns:a16="http://schemas.microsoft.com/office/drawing/2014/main" id="{2A8023BA-5157-3F47-8C07-137CCCBA5080}"/>
              </a:ext>
            </a:extLst>
          </p:cNvPr>
          <p:cNvSpPr txBox="1"/>
          <p:nvPr/>
        </p:nvSpPr>
        <p:spPr>
          <a:xfrm>
            <a:off x="4728754" y="3013501"/>
            <a:ext cx="818606" cy="830997"/>
          </a:xfrm>
          <a:prstGeom prst="rect">
            <a:avLst/>
          </a:prstGeom>
          <a:noFill/>
        </p:spPr>
        <p:txBody>
          <a:bodyPr wrap="square" rtlCol="0">
            <a:spAutoFit/>
          </a:bodyPr>
          <a:lstStyle/>
          <a:p>
            <a:r>
              <a:rPr lang="en-IN" sz="4800" dirty="0">
                <a:solidFill>
                  <a:srgbClr val="00B050"/>
                </a:solidFill>
                <a:sym typeface="Wingdings" panose="05000000000000000000" pitchFamily="2" charset="2"/>
              </a:rPr>
              <a:t></a:t>
            </a:r>
            <a:endParaRPr lang="en-IN" sz="4800" dirty="0">
              <a:solidFill>
                <a:srgbClr val="00B050"/>
              </a:solidFill>
            </a:endParaRPr>
          </a:p>
        </p:txBody>
      </p:sp>
      <p:sp>
        <p:nvSpPr>
          <p:cNvPr id="13" name="TextBox 12">
            <a:extLst>
              <a:ext uri="{FF2B5EF4-FFF2-40B4-BE49-F238E27FC236}">
                <a16:creationId xmlns:a16="http://schemas.microsoft.com/office/drawing/2014/main" id="{D426BCC8-5FAC-5140-9EE6-8A01341D863E}"/>
              </a:ext>
            </a:extLst>
          </p:cNvPr>
          <p:cNvSpPr txBox="1"/>
          <p:nvPr/>
        </p:nvSpPr>
        <p:spPr>
          <a:xfrm>
            <a:off x="3296193" y="3013501"/>
            <a:ext cx="818606" cy="830997"/>
          </a:xfrm>
          <a:prstGeom prst="rect">
            <a:avLst/>
          </a:prstGeom>
          <a:noFill/>
        </p:spPr>
        <p:txBody>
          <a:bodyPr wrap="square" rtlCol="0">
            <a:spAutoFit/>
          </a:bodyPr>
          <a:lstStyle/>
          <a:p>
            <a:r>
              <a:rPr lang="en-IN" sz="4800" dirty="0">
                <a:solidFill>
                  <a:srgbClr val="FF0000"/>
                </a:solidFill>
                <a:sym typeface="Wingdings" panose="05000000000000000000" pitchFamily="2" charset="2"/>
              </a:rPr>
              <a:t></a:t>
            </a:r>
            <a:endParaRPr lang="en-IN" sz="4800" dirty="0">
              <a:solidFill>
                <a:srgbClr val="FF0000"/>
              </a:solidFill>
            </a:endParaRPr>
          </a:p>
        </p:txBody>
      </p:sp>
      <p:sp>
        <p:nvSpPr>
          <p:cNvPr id="14" name="TextBox 13">
            <a:extLst>
              <a:ext uri="{FF2B5EF4-FFF2-40B4-BE49-F238E27FC236}">
                <a16:creationId xmlns:a16="http://schemas.microsoft.com/office/drawing/2014/main" id="{DCFB2985-450B-DD4C-BD29-62A3FEEE0CAF}"/>
              </a:ext>
            </a:extLst>
          </p:cNvPr>
          <p:cNvSpPr txBox="1"/>
          <p:nvPr/>
        </p:nvSpPr>
        <p:spPr>
          <a:xfrm>
            <a:off x="1863632" y="3013501"/>
            <a:ext cx="818606" cy="830997"/>
          </a:xfrm>
          <a:prstGeom prst="rect">
            <a:avLst/>
          </a:prstGeom>
          <a:noFill/>
        </p:spPr>
        <p:txBody>
          <a:bodyPr wrap="square" rtlCol="0">
            <a:spAutoFit/>
          </a:bodyPr>
          <a:lstStyle/>
          <a:p>
            <a:r>
              <a:rPr lang="en-IN" sz="4800" dirty="0">
                <a:solidFill>
                  <a:srgbClr val="FF0000"/>
                </a:solidFill>
                <a:sym typeface="Wingdings" panose="05000000000000000000" pitchFamily="2" charset="2"/>
              </a:rPr>
              <a:t></a:t>
            </a:r>
            <a:endParaRPr lang="en-IN" sz="4800" dirty="0">
              <a:solidFill>
                <a:srgbClr val="FF0000"/>
              </a:solidFill>
            </a:endParaRPr>
          </a:p>
        </p:txBody>
      </p:sp>
      <p:sp>
        <p:nvSpPr>
          <p:cNvPr id="15" name="TextBox 14">
            <a:extLst>
              <a:ext uri="{FF2B5EF4-FFF2-40B4-BE49-F238E27FC236}">
                <a16:creationId xmlns:a16="http://schemas.microsoft.com/office/drawing/2014/main" id="{00F81FBA-B8FC-C543-987C-BE219501D159}"/>
              </a:ext>
            </a:extLst>
          </p:cNvPr>
          <p:cNvSpPr txBox="1"/>
          <p:nvPr/>
        </p:nvSpPr>
        <p:spPr>
          <a:xfrm>
            <a:off x="592592" y="3013501"/>
            <a:ext cx="818606" cy="830997"/>
          </a:xfrm>
          <a:prstGeom prst="rect">
            <a:avLst/>
          </a:prstGeom>
          <a:noFill/>
        </p:spPr>
        <p:txBody>
          <a:bodyPr wrap="square" rtlCol="0">
            <a:spAutoFit/>
          </a:bodyPr>
          <a:lstStyle/>
          <a:p>
            <a:r>
              <a:rPr lang="en-IN" sz="4800" dirty="0">
                <a:solidFill>
                  <a:srgbClr val="FF0000"/>
                </a:solidFill>
                <a:sym typeface="Wingdings" panose="05000000000000000000" pitchFamily="2" charset="2"/>
              </a:rPr>
              <a:t></a:t>
            </a:r>
            <a:endParaRPr lang="en-IN" sz="4800" dirty="0">
              <a:solidFill>
                <a:srgbClr val="FF0000"/>
              </a:solidFill>
            </a:endParaRPr>
          </a:p>
        </p:txBody>
      </p:sp>
      <p:sp>
        <p:nvSpPr>
          <p:cNvPr id="16" name="TextBox 15">
            <a:extLst>
              <a:ext uri="{FF2B5EF4-FFF2-40B4-BE49-F238E27FC236}">
                <a16:creationId xmlns:a16="http://schemas.microsoft.com/office/drawing/2014/main" id="{F179C2E2-EA44-554A-8FAF-FC3C9F18239C}"/>
              </a:ext>
            </a:extLst>
          </p:cNvPr>
          <p:cNvSpPr txBox="1"/>
          <p:nvPr/>
        </p:nvSpPr>
        <p:spPr>
          <a:xfrm>
            <a:off x="6161315" y="3056679"/>
            <a:ext cx="818606" cy="830997"/>
          </a:xfrm>
          <a:prstGeom prst="rect">
            <a:avLst/>
          </a:prstGeom>
          <a:noFill/>
        </p:spPr>
        <p:txBody>
          <a:bodyPr wrap="square" rtlCol="0">
            <a:spAutoFit/>
          </a:bodyPr>
          <a:lstStyle/>
          <a:p>
            <a:r>
              <a:rPr lang="en-IN" sz="4800" dirty="0">
                <a:solidFill>
                  <a:srgbClr val="FF0000"/>
                </a:solidFill>
                <a:sym typeface="Wingdings" panose="05000000000000000000" pitchFamily="2" charset="2"/>
              </a:rPr>
              <a:t></a:t>
            </a:r>
            <a:endParaRPr lang="en-IN" sz="4800" dirty="0">
              <a:solidFill>
                <a:srgbClr val="FF0000"/>
              </a:solidFill>
            </a:endParaRPr>
          </a:p>
        </p:txBody>
      </p:sp>
    </p:spTree>
    <p:extLst>
      <p:ext uri="{BB962C8B-B14F-4D97-AF65-F5344CB8AC3E}">
        <p14:creationId xmlns:p14="http://schemas.microsoft.com/office/powerpoint/2010/main" val="2361284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randombar(horizontal)">
                                      <p:cBhvr>
                                        <p:cTn id="10" dur="500"/>
                                        <p:tgtEl>
                                          <p:spTgt spid="13"/>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randombar(horizontal)">
                                      <p:cBhvr>
                                        <p:cTn id="13" dur="500"/>
                                        <p:tgtEl>
                                          <p:spTgt spid="1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down)">
                                      <p:cBhvr>
                                        <p:cTn id="16" dur="500"/>
                                        <p:tgtEl>
                                          <p:spTgt spid="12"/>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Acknowledgements</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126F35A4-6C97-4DB7-92CA-499B9E2BB12D}"/>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086383"/>
            <a:ext cx="2743200" cy="365125"/>
          </a:xfrm>
        </p:spPr>
        <p:txBody>
          <a:bodyPr/>
          <a:lstStyle/>
          <a:p>
            <a:fld id="{D8A27E38-74FA-4CE7-AB97-83B4A69B3E47}" type="slidenum">
              <a:rPr lang="en-US" smtClean="0"/>
              <a:t>1</a:t>
            </a:fld>
            <a:endParaRPr lang="en-US"/>
          </a:p>
        </p:txBody>
      </p:sp>
      <p:sp>
        <p:nvSpPr>
          <p:cNvPr id="10" name="Rectangle 9">
            <a:extLst>
              <a:ext uri="{FF2B5EF4-FFF2-40B4-BE49-F238E27FC236}">
                <a16:creationId xmlns:a16="http://schemas.microsoft.com/office/drawing/2014/main" id="{66BD364E-B607-264B-B4C7-C67B012E6BA4}"/>
              </a:ext>
            </a:extLst>
          </p:cNvPr>
          <p:cNvSpPr/>
          <p:nvPr/>
        </p:nvSpPr>
        <p:spPr>
          <a:xfrm>
            <a:off x="402178" y="1427018"/>
            <a:ext cx="10979332" cy="4419600"/>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800"/>
              </a:spcAft>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Thank you to the speakers in day 1 and day 2 of this Inter-Commission Symposium: Physics Research for a Sustainable Planet.</a:t>
            </a:r>
            <a:r>
              <a:rPr lang="en-US" sz="2000" dirty="0">
                <a:solidFill>
                  <a:srgbClr val="FF0000"/>
                </a:solidFill>
                <a:latin typeface="Arial" panose="020B0604020202020204" pitchFamily="34" charset="0"/>
                <a:cs typeface="Arial" panose="020B0604020202020204" pitchFamily="34" charset="0"/>
              </a:rPr>
              <a:t> </a:t>
            </a:r>
            <a:r>
              <a:rPr lang="en-US" sz="2000" dirty="0">
                <a:solidFill>
                  <a:schemeClr val="tx1"/>
                </a:solidFill>
                <a:latin typeface="Arial" panose="020B0604020202020204" pitchFamily="34" charset="0"/>
                <a:cs typeface="Arial" panose="020B0604020202020204" pitchFamily="34" charset="0"/>
              </a:rPr>
              <a:t>This has inspired me!</a:t>
            </a:r>
          </a:p>
          <a:p>
            <a:pPr marL="342900" indent="-342900">
              <a:spcAft>
                <a:spcPts val="1800"/>
              </a:spcAft>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Thank you to the audience for allowing me to share my research interest and work with you.</a:t>
            </a:r>
          </a:p>
          <a:p>
            <a:pPr marL="342900" indent="-342900">
              <a:spcAft>
                <a:spcPts val="1800"/>
              </a:spcAft>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Thank you to the previous speakers in this inter-commission symposium as you have already established the motivation for what I would like to share.</a:t>
            </a:r>
          </a:p>
        </p:txBody>
      </p:sp>
    </p:spTree>
    <p:extLst>
      <p:ext uri="{BB962C8B-B14F-4D97-AF65-F5344CB8AC3E}">
        <p14:creationId xmlns:p14="http://schemas.microsoft.com/office/powerpoint/2010/main" val="3887672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Motivation</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2</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Environmental harm disproportionately impacts marginalized households. (Martinez et al., 2023)</a:t>
            </a:r>
          </a:p>
          <a:p>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b="1" dirty="0">
                <a:solidFill>
                  <a:schemeClr val="tx1"/>
                </a:solidFill>
                <a:latin typeface="Arial" panose="020B0604020202020204" pitchFamily="34" charset="0"/>
                <a:cs typeface="Arial" panose="020B0604020202020204" pitchFamily="34" charset="0"/>
              </a:rPr>
              <a:t>This makes physics education incredibly important!</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Physics education allows for socioeconomic mobility.</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Physics education provides an opportunity for addressing issues relevant to one’s life.</a:t>
            </a:r>
          </a:p>
          <a:p>
            <a:pPr marL="285750" indent="-285750">
              <a:buFont typeface="Arial" panose="020B0604020202020204" pitchFamily="34" charset="0"/>
              <a:buChar char="•"/>
            </a:pPr>
            <a:r>
              <a:rPr lang="en-US" sz="2000" b="1" dirty="0">
                <a:solidFill>
                  <a:schemeClr val="tx1"/>
                </a:solidFill>
                <a:latin typeface="Arial" panose="020B0604020202020204" pitchFamily="34" charset="0"/>
                <a:cs typeface="Arial" panose="020B0604020202020204" pitchFamily="34" charset="0"/>
              </a:rPr>
              <a:t>This also makes equity-oriented physics education research incredibly important!</a:t>
            </a:r>
          </a:p>
          <a:p>
            <a:pPr marL="742950" lvl="1"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40895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Judy’s Story</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3</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 like me is an African American woman in the states.</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Her family was devastatingly impacted by hurricane Katrina in Louisiana.</a:t>
            </a:r>
            <a:endParaRPr lang="en-US" sz="2000"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 wanted to become a physicist so that she could conduct sustainability research with a focus on energy. </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 was a very bright student who exceled in all of her math and science courses in middle school.</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 goes on to earn a PhD in physics and decides that she no longer wants to be a physicist or part of the physics community. </a:t>
            </a: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3895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Judy’s Undergraduate Story</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4</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 doesn’t have access to Algebra 1 or any advanced math courses in high school.</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Judy’s high school doesn’t offer physics either.</a:t>
            </a: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(U.S. Dept of Education Office of Civil Rights, 2021 Report)</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Only 53% of public high school students in the U.S. attend a public school that offers a full range of math and science courses. </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Only 87% of U.S. public high schools offer Algebra 1</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Only 61% of U.S. public high schools offer a physics course. </a:t>
            </a:r>
          </a:p>
          <a:p>
            <a:pPr lvl="1"/>
            <a:r>
              <a:rPr lang="en-US" sz="2000" dirty="0">
                <a:solidFill>
                  <a:schemeClr val="tx1"/>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Inequities in access to physics and math at the high school level are exacerbated by policies and practices at the collegiate level (</a:t>
            </a:r>
            <a:r>
              <a:rPr lang="en-US" sz="2000" dirty="0" err="1">
                <a:solidFill>
                  <a:schemeClr val="tx1"/>
                </a:solidFill>
                <a:latin typeface="Arial" panose="020B0604020202020204" pitchFamily="34" charset="0"/>
                <a:cs typeface="Arial" panose="020B0604020202020204" pitchFamily="34" charset="0"/>
              </a:rPr>
              <a:t>Brahmia</a:t>
            </a:r>
            <a:r>
              <a:rPr lang="en-US" sz="2000" dirty="0">
                <a:solidFill>
                  <a:schemeClr val="tx1"/>
                </a:solidFill>
                <a:latin typeface="Arial" panose="020B0604020202020204" pitchFamily="34" charset="0"/>
                <a:cs typeface="Arial" panose="020B0604020202020204" pitchFamily="34" charset="0"/>
              </a:rPr>
              <a:t> &amp; Cochran, in-preparation)</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Undergraduate women in physics face sexual harassment (Aycock et al., 2019).</a:t>
            </a:r>
          </a:p>
          <a:p>
            <a:pPr marL="285750" indent="-285750">
              <a:buFont typeface="Arial" panose="020B0604020202020204" pitchFamily="34" charset="0"/>
              <a:buChar char="•"/>
            </a:pPr>
            <a:endParaRPr lang="en-US" sz="2000" dirty="0">
              <a:solidFill>
                <a:srgbClr val="FF000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1937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Judy’s Graduate Story</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5</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064827"/>
            <a:ext cx="10979332" cy="518702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Graduate admissions processes in physics exacerbate existing inequities (</a:t>
            </a:r>
            <a:r>
              <a:rPr lang="en-US" sz="2000" dirty="0" err="1">
                <a:solidFill>
                  <a:schemeClr val="tx1"/>
                </a:solidFill>
                <a:latin typeface="Arial" panose="020B0604020202020204" pitchFamily="34" charset="0"/>
                <a:cs typeface="Arial" panose="020B0604020202020204" pitchFamily="34" charset="0"/>
              </a:rPr>
              <a:t>Posselt</a:t>
            </a:r>
            <a:r>
              <a:rPr lang="en-US" sz="2000" dirty="0">
                <a:solidFill>
                  <a:schemeClr val="tx1"/>
                </a:solidFill>
                <a:latin typeface="Arial" panose="020B0604020202020204" pitchFamily="34" charset="0"/>
                <a:cs typeface="Arial" panose="020B0604020202020204" pitchFamily="34" charset="0"/>
              </a:rPr>
              <a:t>, et al. 2017; Cochran et. al., 2018)</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Students in bridge programs are stigmatized by faculty and resented by their peers (</a:t>
            </a:r>
            <a:r>
              <a:rPr lang="en-US" sz="2000" dirty="0" err="1">
                <a:solidFill>
                  <a:schemeClr val="tx1"/>
                </a:solidFill>
                <a:latin typeface="Arial" panose="020B0604020202020204" pitchFamily="34" charset="0"/>
                <a:cs typeface="Arial" panose="020B0604020202020204" pitchFamily="34" charset="0"/>
              </a:rPr>
              <a:t>Gámez</a:t>
            </a:r>
            <a:r>
              <a:rPr lang="en-US" sz="2000" dirty="0">
                <a:solidFill>
                  <a:schemeClr val="tx1"/>
                </a:solidFill>
                <a:latin typeface="Arial" panose="020B0604020202020204" pitchFamily="34" charset="0"/>
                <a:cs typeface="Arial" panose="020B0604020202020204" pitchFamily="34" charset="0"/>
              </a:rPr>
              <a:t> et al., 2023, </a:t>
            </a:r>
            <a:r>
              <a:rPr lang="en-US" sz="2000" dirty="0" err="1">
                <a:solidFill>
                  <a:schemeClr val="tx1"/>
                </a:solidFill>
                <a:latin typeface="Arial" panose="020B0604020202020204" pitchFamily="34" charset="0"/>
                <a:cs typeface="Arial" panose="020B0604020202020204" pitchFamily="34" charset="0"/>
              </a:rPr>
              <a:t>Sachmpazidi</a:t>
            </a:r>
            <a:r>
              <a:rPr lang="en-US" sz="2000" dirty="0">
                <a:solidFill>
                  <a:schemeClr val="tx1"/>
                </a:solidFill>
                <a:latin typeface="Arial" panose="020B0604020202020204" pitchFamily="34" charset="0"/>
                <a:cs typeface="Arial" panose="020B0604020202020204" pitchFamily="34" charset="0"/>
              </a:rPr>
              <a:t>, 2021).</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Black women are excluded from study groups in graduate physics programs (Rosa &amp; Moore Mensah, 2016).</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Faculty hesitate to work with with students from bridge programs (</a:t>
            </a:r>
            <a:r>
              <a:rPr lang="en-US" sz="2000" dirty="0" err="1">
                <a:solidFill>
                  <a:schemeClr val="tx1"/>
                </a:solidFill>
                <a:latin typeface="Arial" panose="020B0604020202020204" pitchFamily="34" charset="0"/>
                <a:cs typeface="Arial" panose="020B0604020202020204" pitchFamily="34" charset="0"/>
              </a:rPr>
              <a:t>Gámez</a:t>
            </a:r>
            <a:r>
              <a:rPr lang="en-US" sz="2000" dirty="0">
                <a:solidFill>
                  <a:schemeClr val="tx1"/>
                </a:solidFill>
                <a:latin typeface="Arial" panose="020B0604020202020204" pitchFamily="34" charset="0"/>
                <a:cs typeface="Arial" panose="020B0604020202020204" pitchFamily="34" charset="0"/>
              </a:rPr>
              <a:t> et al., 2023, </a:t>
            </a:r>
            <a:r>
              <a:rPr lang="en-US" sz="2000" dirty="0" err="1">
                <a:solidFill>
                  <a:schemeClr val="tx1"/>
                </a:solidFill>
                <a:latin typeface="Arial" panose="020B0604020202020204" pitchFamily="34" charset="0"/>
                <a:cs typeface="Arial" panose="020B0604020202020204" pitchFamily="34" charset="0"/>
              </a:rPr>
              <a:t>Sachmpazidi</a:t>
            </a:r>
            <a:r>
              <a:rPr lang="en-US" sz="2000" dirty="0">
                <a:solidFill>
                  <a:schemeClr val="tx1"/>
                </a:solidFill>
                <a:latin typeface="Arial" panose="020B0604020202020204" pitchFamily="34" charset="0"/>
                <a:cs typeface="Arial" panose="020B0604020202020204" pitchFamily="34" charset="0"/>
              </a:rPr>
              <a:t>, 2021).</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Physics graduate students struggle to find a research group and leave their research group even when they are unhappy (</a:t>
            </a:r>
            <a:r>
              <a:rPr lang="en-US" sz="2000" dirty="0" err="1">
                <a:solidFill>
                  <a:schemeClr val="tx1"/>
                </a:solidFill>
                <a:latin typeface="Arial" panose="020B0604020202020204" pitchFamily="34" charset="0"/>
                <a:cs typeface="Arial" panose="020B0604020202020204" pitchFamily="34" charset="0"/>
              </a:rPr>
              <a:t>Verostek</a:t>
            </a:r>
            <a:r>
              <a:rPr lang="en-US" sz="2000" dirty="0">
                <a:solidFill>
                  <a:schemeClr val="tx1"/>
                </a:solidFill>
                <a:latin typeface="Arial" panose="020B0604020202020204" pitchFamily="34" charset="0"/>
                <a:cs typeface="Arial" panose="020B0604020202020204" pitchFamily="34" charset="0"/>
              </a:rPr>
              <a:t>, 2024).</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Physics graduate programs in the U.S. often lack policy regarding days off and vacation for graduate students (Cochran et al., in-review).</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Women graduate students in physics and astronomy face microaggressions and sexism (Barthelemy et al., 2016)</a:t>
            </a:r>
          </a:p>
        </p:txBody>
      </p:sp>
    </p:spTree>
    <p:extLst>
      <p:ext uri="{BB962C8B-B14F-4D97-AF65-F5344CB8AC3E}">
        <p14:creationId xmlns:p14="http://schemas.microsoft.com/office/powerpoint/2010/main" val="2588249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Equity-oriented Physics Education Research</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6</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b="1" dirty="0">
                <a:solidFill>
                  <a:schemeClr val="tx1"/>
                </a:solidFill>
                <a:latin typeface="Arial" panose="020B0604020202020204" pitchFamily="34" charset="0"/>
                <a:cs typeface="Arial" panose="020B0604020202020204" pitchFamily="34" charset="0"/>
              </a:rPr>
              <a:t>Goals: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Uncover inequities in physics education​</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Develop strategies for mitigating the impact of unjust and unfair circumstances, policies, and/or systems​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Provide evidence-based strategies for modifying policies, practices, and culture to make things more just or fair​</a:t>
            </a:r>
          </a:p>
          <a:p>
            <a:pPr marL="742950" lvl="1" indent="-285750">
              <a:buFont typeface="Arial" panose="020B0604020202020204" pitchFamily="34" charset="0"/>
              <a:buChar char="•"/>
            </a:pPr>
            <a:endParaRPr lang="en-US" sz="2000" dirty="0">
              <a:solidFill>
                <a:schemeClr val="tx1"/>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809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Equity-oriented Physics </a:t>
            </a:r>
            <a:r>
              <a:rPr lang="en-US">
                <a:latin typeface="Arial" panose="020B0604020202020204" pitchFamily="34" charset="0"/>
                <a:cs typeface="Arial" panose="020B0604020202020204" pitchFamily="34" charset="0"/>
              </a:rPr>
              <a:t>Education Research</a:t>
            </a:r>
            <a:endParaRPr lang="en-US" dirty="0">
              <a:latin typeface="Arial" panose="020B0604020202020204" pitchFamily="34" charset="0"/>
              <a:cs typeface="Arial" panose="020B0604020202020204" pitchFamily="34" charset="0"/>
            </a:endParaRP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7</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064827"/>
            <a:ext cx="10979332" cy="5187022"/>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Transforming Introductory Physics Sequences to Support all Students (TIPSSS) </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Removing barriers to accessing calculus-based, physics courses.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Teaching quantitative literacy and mathematical skills in introductory physics courses.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Development of curriculum, support network for faculty teaching transformed courses, research on the efficacy of these transformed courses.</a:t>
            </a:r>
          </a:p>
          <a:p>
            <a:pPr marL="742950" lvl="1" indent="-285750">
              <a:buFont typeface="Arial" panose="020B0604020202020204" pitchFamily="34" charset="0"/>
              <a:buChar char="•"/>
            </a:pPr>
            <a:r>
              <a:rPr lang="en-US" sz="2000" b="1" dirty="0">
                <a:solidFill>
                  <a:schemeClr val="tx1"/>
                </a:solidFill>
                <a:latin typeface="Arial" panose="020B0604020202020204" pitchFamily="34" charset="0"/>
                <a:cs typeface="Arial" panose="020B0604020202020204" pitchFamily="34" charset="0"/>
              </a:rPr>
              <a:t>A growing number of physics departments in the U.S. are removing the calculus pre/co-enrollment requirement for calculus-based mechanics courses.</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Inclusive Graduate Education Network (IGEN) </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Identifying inequities in the graduate admissions process.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Designed rubrics to support holistic admissions process.</a:t>
            </a:r>
          </a:p>
          <a:p>
            <a:pPr marL="742950" lvl="1" indent="-285750">
              <a:buFont typeface="Arial" panose="020B0604020202020204" pitchFamily="34" charset="0"/>
              <a:buChar char="•"/>
            </a:pPr>
            <a:r>
              <a:rPr lang="en-US" sz="2000" b="1" dirty="0">
                <a:solidFill>
                  <a:schemeClr val="tx1"/>
                </a:solidFill>
                <a:latin typeface="Arial" panose="020B0604020202020204" pitchFamily="34" charset="0"/>
                <a:cs typeface="Arial" panose="020B0604020202020204" pitchFamily="34" charset="0"/>
              </a:rPr>
              <a:t>Made an impact! Many departments have changed to using holistic admissions. (Young et al., 2023)</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Inclusive Graduate Programs in Physics (IGP) project</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Continuing work on graduate admissions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Improving the qualifying process in graduate physics programs</a:t>
            </a:r>
          </a:p>
          <a:p>
            <a:pPr marL="742950" lvl="1"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Improving culture and climate in graduate physics programs</a:t>
            </a:r>
          </a:p>
        </p:txBody>
      </p:sp>
    </p:spTree>
    <p:extLst>
      <p:ext uri="{BB962C8B-B14F-4D97-AF65-F5344CB8AC3E}">
        <p14:creationId xmlns:p14="http://schemas.microsoft.com/office/powerpoint/2010/main" val="3011294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7DFE5-FA38-450E-8E4F-7456CC8BE135}"/>
              </a:ext>
            </a:extLst>
          </p:cNvPr>
          <p:cNvSpPr>
            <a:spLocks noGrp="1"/>
          </p:cNvSpPr>
          <p:nvPr>
            <p:ph type="title"/>
          </p:nvPr>
        </p:nvSpPr>
        <p:spPr>
          <a:xfrm>
            <a:off x="0" y="495"/>
            <a:ext cx="12192000" cy="789608"/>
          </a:xfrm>
        </p:spPr>
        <p:txBody>
          <a:bodyPr>
            <a:normAutofit/>
          </a:bodyPr>
          <a:lstStyle/>
          <a:p>
            <a:r>
              <a:rPr lang="en-US" dirty="0">
                <a:latin typeface="Arial" panose="020B0604020202020204" pitchFamily="34" charset="0"/>
                <a:cs typeface="Arial" panose="020B0604020202020204" pitchFamily="34" charset="0"/>
              </a:rPr>
              <a:t>Selected References on Gender Harassment</a:t>
            </a:r>
          </a:p>
        </p:txBody>
      </p:sp>
      <p:cxnSp>
        <p:nvCxnSpPr>
          <p:cNvPr id="5" name="Straight Connector 4">
            <a:extLst>
              <a:ext uri="{FF2B5EF4-FFF2-40B4-BE49-F238E27FC236}">
                <a16:creationId xmlns:a16="http://schemas.microsoft.com/office/drawing/2014/main" id="{859775DF-8FF9-433D-BEE4-88DBF0FB7345}"/>
              </a:ext>
            </a:extLst>
          </p:cNvPr>
          <p:cNvCxnSpPr/>
          <p:nvPr/>
        </p:nvCxnSpPr>
        <p:spPr>
          <a:xfrm>
            <a:off x="0" y="816737"/>
            <a:ext cx="12192000" cy="0"/>
          </a:xfrm>
          <a:prstGeom prst="line">
            <a:avLst/>
          </a:prstGeom>
          <a:ln w="57150">
            <a:solidFill>
              <a:srgbClr val="BB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A562579-DF3B-4FCE-BAFB-C6B9579C6207}"/>
              </a:ext>
            </a:extLst>
          </p:cNvPr>
          <p:cNvCxnSpPr/>
          <p:nvPr/>
        </p:nvCxnSpPr>
        <p:spPr>
          <a:xfrm>
            <a:off x="1474" y="6526573"/>
            <a:ext cx="12192000" cy="0"/>
          </a:xfrm>
          <a:prstGeom prst="line">
            <a:avLst/>
          </a:prstGeom>
          <a:ln w="57150">
            <a:solidFill>
              <a:srgbClr val="AEAEAE"/>
            </a:solidFill>
          </a:ln>
        </p:spPr>
        <p:style>
          <a:lnRef idx="1">
            <a:schemeClr val="accent1"/>
          </a:lnRef>
          <a:fillRef idx="0">
            <a:schemeClr val="accent1"/>
          </a:fillRef>
          <a:effectRef idx="0">
            <a:schemeClr val="accent1"/>
          </a:effectRef>
          <a:fontRef idx="minor">
            <a:schemeClr val="tx1"/>
          </a:fontRef>
        </p:style>
      </p:cxnSp>
      <p:pic>
        <p:nvPicPr>
          <p:cNvPr id="9" name="Picture 8" descr="TheOhioStateUniversity-Stacked-RGBHEX.png">
            <a:extLst>
              <a:ext uri="{FF2B5EF4-FFF2-40B4-BE49-F238E27FC236}">
                <a16:creationId xmlns:a16="http://schemas.microsoft.com/office/drawing/2014/main" id="{25F5485F-0ED1-4DC1-BB33-8FB8DEDBE036}"/>
              </a:ext>
            </a:extLst>
          </p:cNvPr>
          <p:cNvPicPr>
            <a:picLocks noChangeAspect="1"/>
          </p:cNvPicPr>
          <p:nvPr/>
        </p:nvPicPr>
        <p:blipFill rotWithShape="1">
          <a:blip r:embed="rId2">
            <a:extLst>
              <a:ext uri="{28A0092B-C50C-407E-A947-70E740481C1C}">
                <a14:useLocalDpi xmlns:a14="http://schemas.microsoft.com/office/drawing/2010/main" val="0"/>
              </a:ext>
            </a:extLst>
          </a:blip>
          <a:srcRect l="34012" r="35182" b="51883"/>
          <a:stretch/>
        </p:blipFill>
        <p:spPr>
          <a:xfrm>
            <a:off x="11671916" y="138065"/>
            <a:ext cx="520084" cy="549980"/>
          </a:xfrm>
          <a:prstGeom prst="rect">
            <a:avLst/>
          </a:prstGeom>
        </p:spPr>
      </p:pic>
      <p:sp>
        <p:nvSpPr>
          <p:cNvPr id="4" name="Slide Number Placeholder 3">
            <a:extLst>
              <a:ext uri="{FF2B5EF4-FFF2-40B4-BE49-F238E27FC236}">
                <a16:creationId xmlns:a16="http://schemas.microsoft.com/office/drawing/2014/main" id="{0BE5D798-25DC-C327-58F2-8555748AB6F4}"/>
              </a:ext>
            </a:extLst>
          </p:cNvPr>
          <p:cNvSpPr>
            <a:spLocks noGrp="1"/>
          </p:cNvSpPr>
          <p:nvPr>
            <p:ph type="sldNum" sz="quarter" idx="12"/>
          </p:nvPr>
        </p:nvSpPr>
        <p:spPr>
          <a:xfrm>
            <a:off x="8610600" y="6251849"/>
            <a:ext cx="2743200" cy="365125"/>
          </a:xfrm>
        </p:spPr>
        <p:txBody>
          <a:bodyPr/>
          <a:lstStyle/>
          <a:p>
            <a:fld id="{D8A27E38-74FA-4CE7-AB97-83B4A69B3E47}" type="slidenum">
              <a:rPr lang="en-US" smtClean="0"/>
              <a:t>8</a:t>
            </a:fld>
            <a:endParaRPr lang="en-US" dirty="0"/>
          </a:p>
        </p:txBody>
      </p:sp>
      <p:sp>
        <p:nvSpPr>
          <p:cNvPr id="16" name="Rectangle 15">
            <a:extLst>
              <a:ext uri="{FF2B5EF4-FFF2-40B4-BE49-F238E27FC236}">
                <a16:creationId xmlns:a16="http://schemas.microsoft.com/office/drawing/2014/main" id="{C56DFD13-EE53-C9CB-32DC-180684E2DE8F}"/>
              </a:ext>
            </a:extLst>
          </p:cNvPr>
          <p:cNvSpPr/>
          <p:nvPr/>
        </p:nvSpPr>
        <p:spPr>
          <a:xfrm>
            <a:off x="0" y="6589977"/>
            <a:ext cx="12192000" cy="271617"/>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Department of Physics</a:t>
            </a:r>
          </a:p>
        </p:txBody>
      </p:sp>
      <p:sp>
        <p:nvSpPr>
          <p:cNvPr id="3" name="Rectangle 2">
            <a:extLst>
              <a:ext uri="{FF2B5EF4-FFF2-40B4-BE49-F238E27FC236}">
                <a16:creationId xmlns:a16="http://schemas.microsoft.com/office/drawing/2014/main" id="{4197BDC4-BF13-DF02-BED7-6CE17ED762DD}"/>
              </a:ext>
            </a:extLst>
          </p:cNvPr>
          <p:cNvSpPr/>
          <p:nvPr/>
        </p:nvSpPr>
        <p:spPr>
          <a:xfrm>
            <a:off x="374468" y="1302327"/>
            <a:ext cx="10979332" cy="4820826"/>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000" dirty="0" err="1">
                <a:solidFill>
                  <a:schemeClr val="tx1"/>
                </a:solidFill>
                <a:latin typeface="Arial" panose="020B0604020202020204" pitchFamily="34" charset="0"/>
                <a:cs typeface="Arial" panose="020B0604020202020204" pitchFamily="34" charset="0"/>
              </a:rPr>
              <a:t>Knaub</a:t>
            </a:r>
            <a:r>
              <a:rPr lang="en-US" sz="2000" dirty="0">
                <a:solidFill>
                  <a:schemeClr val="tx1"/>
                </a:solidFill>
                <a:latin typeface="Arial" panose="020B0604020202020204" pitchFamily="34" charset="0"/>
                <a:cs typeface="Arial" panose="020B0604020202020204" pitchFamily="34" charset="0"/>
              </a:rPr>
              <a:t>, A. V., Maier, S. J., &amp; Ding, L. (2020). Changing Culture and Climate to Prevent Sexual Harassment in the Physics Educational Setting. Physics Teacher, 58(5), 352–355. </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American Institute of Physics, S. R. C., Porter, A. M., Walsh, C., &amp; </a:t>
            </a:r>
            <a:r>
              <a:rPr lang="en-US" sz="2000" dirty="0" err="1">
                <a:solidFill>
                  <a:schemeClr val="tx1"/>
                </a:solidFill>
                <a:latin typeface="Arial" panose="020B0604020202020204" pitchFamily="34" charset="0"/>
                <a:cs typeface="Arial" panose="020B0604020202020204" pitchFamily="34" charset="0"/>
              </a:rPr>
              <a:t>Ivie</a:t>
            </a:r>
            <a:r>
              <a:rPr lang="en-US" sz="2000" dirty="0">
                <a:solidFill>
                  <a:schemeClr val="tx1"/>
                </a:solidFill>
                <a:latin typeface="Arial" panose="020B0604020202020204" pitchFamily="34" charset="0"/>
                <a:cs typeface="Arial" panose="020B0604020202020204" pitchFamily="34" charset="0"/>
              </a:rPr>
              <a:t>, R. (2022). Exploring Harassment and Discrimination Experiences in Astronomy: Results from the Longitudinal Survey of Astronomy Graduate Students (2007-16). Focus On. In AIP Statistical Research Center.</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Aycock, L. M., </a:t>
            </a:r>
            <a:r>
              <a:rPr lang="en-US" sz="2000" dirty="0" err="1">
                <a:solidFill>
                  <a:schemeClr val="tx1"/>
                </a:solidFill>
                <a:latin typeface="Arial" panose="020B0604020202020204" pitchFamily="34" charset="0"/>
                <a:cs typeface="Arial" panose="020B0604020202020204" pitchFamily="34" charset="0"/>
              </a:rPr>
              <a:t>Hazari</a:t>
            </a:r>
            <a:r>
              <a:rPr lang="en-US" sz="2000" dirty="0">
                <a:solidFill>
                  <a:schemeClr val="tx1"/>
                </a:solidFill>
                <a:latin typeface="Arial" panose="020B0604020202020204" pitchFamily="34" charset="0"/>
                <a:cs typeface="Arial" panose="020B0604020202020204" pitchFamily="34" charset="0"/>
              </a:rPr>
              <a:t>, Z., </a:t>
            </a:r>
            <a:r>
              <a:rPr lang="en-US" sz="2000" dirty="0" err="1">
                <a:solidFill>
                  <a:schemeClr val="tx1"/>
                </a:solidFill>
                <a:latin typeface="Arial" panose="020B0604020202020204" pitchFamily="34" charset="0"/>
                <a:cs typeface="Arial" panose="020B0604020202020204" pitchFamily="34" charset="0"/>
              </a:rPr>
              <a:t>Brewe</a:t>
            </a:r>
            <a:r>
              <a:rPr lang="en-US" sz="2000" dirty="0">
                <a:solidFill>
                  <a:schemeClr val="tx1"/>
                </a:solidFill>
                <a:latin typeface="Arial" panose="020B0604020202020204" pitchFamily="34" charset="0"/>
                <a:cs typeface="Arial" panose="020B0604020202020204" pitchFamily="34" charset="0"/>
              </a:rPr>
              <a:t>, E., Clancy, K. B. H., </a:t>
            </a:r>
            <a:r>
              <a:rPr lang="en-US" sz="2000" dirty="0" err="1">
                <a:solidFill>
                  <a:schemeClr val="tx1"/>
                </a:solidFill>
                <a:latin typeface="Arial" panose="020B0604020202020204" pitchFamily="34" charset="0"/>
                <a:cs typeface="Arial" panose="020B0604020202020204" pitchFamily="34" charset="0"/>
              </a:rPr>
              <a:t>Hodapp</a:t>
            </a:r>
            <a:r>
              <a:rPr lang="en-US" sz="2000" dirty="0">
                <a:solidFill>
                  <a:schemeClr val="tx1"/>
                </a:solidFill>
                <a:latin typeface="Arial" panose="020B0604020202020204" pitchFamily="34" charset="0"/>
                <a:cs typeface="Arial" panose="020B0604020202020204" pitchFamily="34" charset="0"/>
              </a:rPr>
              <a:t>, T., &amp; </a:t>
            </a:r>
            <a:r>
              <a:rPr lang="en-US" sz="2000" dirty="0" err="1">
                <a:solidFill>
                  <a:schemeClr val="tx1"/>
                </a:solidFill>
                <a:latin typeface="Arial" panose="020B0604020202020204" pitchFamily="34" charset="0"/>
                <a:cs typeface="Arial" panose="020B0604020202020204" pitchFamily="34" charset="0"/>
              </a:rPr>
              <a:t>Goertzen</a:t>
            </a:r>
            <a:r>
              <a:rPr lang="en-US" sz="2000" dirty="0">
                <a:solidFill>
                  <a:schemeClr val="tx1"/>
                </a:solidFill>
                <a:latin typeface="Arial" panose="020B0604020202020204" pitchFamily="34" charset="0"/>
                <a:cs typeface="Arial" panose="020B0604020202020204" pitchFamily="34" charset="0"/>
              </a:rPr>
              <a:t>, R. M. (2019). Sexual Harassment Reported by Undergraduate Female Physicists. Physical Review Physics Education Research, 15(1). </a:t>
            </a:r>
          </a:p>
          <a:p>
            <a:pPr marL="285750" indent="-285750">
              <a:buFont typeface="Arial" panose="020B0604020202020204" pitchFamily="34" charset="0"/>
              <a:buChar char="•"/>
            </a:pPr>
            <a:r>
              <a:rPr lang="en-US" sz="2000" dirty="0">
                <a:solidFill>
                  <a:schemeClr val="tx1"/>
                </a:solidFill>
                <a:latin typeface="Arial" panose="020B0604020202020204" pitchFamily="34" charset="0"/>
                <a:cs typeface="Arial" panose="020B0604020202020204" pitchFamily="34" charset="0"/>
              </a:rPr>
              <a:t>Barthelemy, R. S., McCormick, M., &amp; Henderson, C. (2016). Gender Discrimination in Physics and Astronomy: Graduate Student Experiences of Sexism and Gender Microaggressions. Physical Review Physics Education Research, 12(2), 020119. </a:t>
            </a:r>
          </a:p>
        </p:txBody>
      </p:sp>
    </p:spTree>
    <p:extLst>
      <p:ext uri="{BB962C8B-B14F-4D97-AF65-F5344CB8AC3E}">
        <p14:creationId xmlns:p14="http://schemas.microsoft.com/office/powerpoint/2010/main" val="2542516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oup Meeting Presentation 20190522.pptx" id="{4867B589-F360-4BC0-A4B0-B29B41D42C30}" vid="{FA48F3E9-B473-4BD0-945A-26CBB73BF26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4B7B6AFF8EE2C4AA3BF2F8ACFD37E2A" ma:contentTypeVersion="4" ma:contentTypeDescription="Create a new document." ma:contentTypeScope="" ma:versionID="064642876febc96db53649ff849491e5">
  <xsd:schema xmlns:xsd="http://www.w3.org/2001/XMLSchema" xmlns:xs="http://www.w3.org/2001/XMLSchema" xmlns:p="http://schemas.microsoft.com/office/2006/metadata/properties" xmlns:ns2="f20ce2f9-39f7-4bfd-b5d8-1326b6f007c1" targetNamespace="http://schemas.microsoft.com/office/2006/metadata/properties" ma:root="true" ma:fieldsID="17ae464bc177dc24bc18b9f14823c89e" ns2:_="">
    <xsd:import namespace="f20ce2f9-39f7-4bfd-b5d8-1326b6f007c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0ce2f9-39f7-4bfd-b5d8-1326b6f007c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1B991A-C0C7-4D77-8786-FA22E0BBA9ED}">
  <ds:schemaRefs>
    <ds:schemaRef ds:uri="http://schemas.microsoft.com/sharepoint/v3/contenttype/forms"/>
  </ds:schemaRefs>
</ds:datastoreItem>
</file>

<file path=customXml/itemProps2.xml><?xml version="1.0" encoding="utf-8"?>
<ds:datastoreItem xmlns:ds="http://schemas.openxmlformats.org/officeDocument/2006/customXml" ds:itemID="{540981D2-0380-4389-97FF-39B0080D1459}">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0B2EB2-5F59-4106-A6DC-BC586A0BBE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0ce2f9-39f7-4bfd-b5d8-1326b6f007c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Research Template</Template>
  <TotalTime>19136</TotalTime>
  <Words>1774</Words>
  <Application>Microsoft Macintosh PowerPoint</Application>
  <PresentationFormat>Widescreen</PresentationFormat>
  <Paragraphs>124</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Arial</vt:lpstr>
      <vt:lpstr>Calibri</vt:lpstr>
      <vt:lpstr>Calibri Light</vt:lpstr>
      <vt:lpstr>Times New Roman</vt:lpstr>
      <vt:lpstr>Wingdings</vt:lpstr>
      <vt:lpstr>Office Theme</vt:lpstr>
      <vt:lpstr>Environmental Injustice and the Need for Physics for and by the People  Sunday, October 13, 2024, 3:07 pm IUPAP Inter-Commission Symposium: Physics research for a sustainable planet</vt:lpstr>
      <vt:lpstr>Acknowledgements</vt:lpstr>
      <vt:lpstr>Motivation</vt:lpstr>
      <vt:lpstr>Judy’s Story</vt:lpstr>
      <vt:lpstr>Judy’s Undergraduate Story</vt:lpstr>
      <vt:lpstr>Judy’s Graduate Story</vt:lpstr>
      <vt:lpstr>Equity-oriented Physics Education Research</vt:lpstr>
      <vt:lpstr>Equity-oriented Physics Education Research</vt:lpstr>
      <vt:lpstr>Selected References on Gender Harassment</vt:lpstr>
      <vt:lpstr>References Mentioned in this Presentation</vt:lpstr>
      <vt:lpstr>Acknowledgements</vt:lpstr>
      <vt:lpstr>Thank You! </vt:lpstr>
      <vt:lpstr>Quantitative Literacy</vt:lpstr>
      <vt:lpstr>Quantitative Literacy Development</vt:lpstr>
      <vt:lpstr>Quantitative Literacy Development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Spin-Polarized Scanning Tunneling Microscopy of Epitaxial Fe3GeTe2</dc:title>
  <dc:creator>Bishop, Alexander</dc:creator>
  <cp:lastModifiedBy>Geraldine Cochran</cp:lastModifiedBy>
  <cp:revision>146</cp:revision>
  <cp:lastPrinted>2024-10-13T05:03:39Z</cp:lastPrinted>
  <dcterms:created xsi:type="dcterms:W3CDTF">2022-03-02T15:32:48Z</dcterms:created>
  <dcterms:modified xsi:type="dcterms:W3CDTF">2024-10-13T06:04:34Z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0x010100D4B7B6AFF8EE2C4AA3BF2F8ACFD37E2A</vt:lpwstr>
  </property>
</Properties>
</file>