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689" r:id="rId2"/>
    <p:sldId id="683" r:id="rId3"/>
    <p:sldId id="672" r:id="rId4"/>
    <p:sldId id="694" r:id="rId5"/>
    <p:sldId id="691" r:id="rId6"/>
    <p:sldId id="695" r:id="rId7"/>
    <p:sldId id="696" r:id="rId8"/>
    <p:sldId id="697" r:id="rId9"/>
    <p:sldId id="698" r:id="rId10"/>
    <p:sldId id="536" r:id="rId11"/>
    <p:sldId id="688" r:id="rId12"/>
    <p:sldId id="687" r:id="rId13"/>
    <p:sldId id="686" r:id="rId14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12028273@qq.com" initials="1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FF99CC"/>
    <a:srgbClr val="FF0066"/>
    <a:srgbClr val="FF99FF"/>
    <a:srgbClr val="FF7C80"/>
    <a:srgbClr val="9DC3E6"/>
    <a:srgbClr val="FFFF66"/>
    <a:srgbClr val="0D1729"/>
    <a:srgbClr val="142440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3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6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0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2023/10/6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2023/10/6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2023/10/6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2023/10/6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2023/10/6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2023/10/6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2023/10/6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2023/10/6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1F4E79"/>
            </a:gs>
            <a:gs pos="79000">
              <a:srgbClr val="142440"/>
            </a:gs>
            <a:gs pos="41000">
              <a:srgbClr val="1F4E79"/>
            </a:gs>
            <a:gs pos="100000">
              <a:srgbClr val="14244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3">
            <a:extLst>
              <a:ext uri="{FF2B5EF4-FFF2-40B4-BE49-F238E27FC236}">
                <a16:creationId xmlns:a16="http://schemas.microsoft.com/office/drawing/2014/main" id="{20AD442A-BD32-4924-F19D-BF7EAD49A69A}"/>
              </a:ext>
            </a:extLst>
          </p:cNvPr>
          <p:cNvSpPr txBox="1">
            <a:spLocks/>
          </p:cNvSpPr>
          <p:nvPr/>
        </p:nvSpPr>
        <p:spPr>
          <a:xfrm>
            <a:off x="0" y="450720"/>
            <a:ext cx="12192000" cy="55556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The Chinese Physical Society (CPS)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would</a:t>
            </a: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like</a:t>
            </a: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to</a:t>
            </a: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40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thank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IUPAP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for offering the opportunity to host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kumimoji="0" lang="en-US" altLang="zh-CN" sz="40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he 33</a:t>
            </a:r>
            <a:r>
              <a:rPr kumimoji="0" lang="en-US" altLang="zh-CN" sz="4000" b="1" u="none" strike="noStrike" kern="1200" cap="none" spc="0" normalizeH="0" baseline="3000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rd</a:t>
            </a:r>
            <a:r>
              <a:rPr kumimoji="0" lang="en-US" altLang="zh-CN" sz="40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IUPAP EC&amp;CC and GA meetings in China.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40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ndara Light" panose="020E0502030303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This is a great honor and support to the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Chinese physical community</a:t>
            </a:r>
            <a:endParaRPr lang="zh-CN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 Light" panose="020E050203030302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555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0" y="172571"/>
            <a:ext cx="11751469" cy="54180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Times New Roman" panose="02020603050405020304" pitchFamily="18" charset="0"/>
              </a:rPr>
              <a:t>The advantages/disadvantages of the two locations in China</a:t>
            </a:r>
            <a:endParaRPr lang="zh-CN" altLang="zh-CN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2">
            <a:extLst>
              <a:ext uri="{FF2B5EF4-FFF2-40B4-BE49-F238E27FC236}">
                <a16:creationId xmlns:a16="http://schemas.microsoft.com/office/drawing/2014/main" id="{C8C89F95-8EDB-E719-E25D-C317247028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973281"/>
              </p:ext>
            </p:extLst>
          </p:nvPr>
        </p:nvGraphicFramePr>
        <p:xfrm>
          <a:off x="102397" y="949785"/>
          <a:ext cx="11987206" cy="54722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5612">
                  <a:extLst>
                    <a:ext uri="{9D8B030D-6E8A-4147-A177-3AD203B41FA5}">
                      <a16:colId xmlns:a16="http://schemas.microsoft.com/office/drawing/2014/main" val="2340457253"/>
                    </a:ext>
                  </a:extLst>
                </a:gridCol>
                <a:gridCol w="4437529">
                  <a:extLst>
                    <a:ext uri="{9D8B030D-6E8A-4147-A177-3AD203B41FA5}">
                      <a16:colId xmlns:a16="http://schemas.microsoft.com/office/drawing/2014/main" val="2278786176"/>
                    </a:ext>
                  </a:extLst>
                </a:gridCol>
                <a:gridCol w="4394065">
                  <a:extLst>
                    <a:ext uri="{9D8B030D-6E8A-4147-A177-3AD203B41FA5}">
                      <a16:colId xmlns:a16="http://schemas.microsoft.com/office/drawing/2014/main" val="4247669628"/>
                    </a:ext>
                  </a:extLst>
                </a:gridCol>
              </a:tblGrid>
              <a:tr h="673976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altLang="zh-CN" sz="27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微软雅黑" panose="020B0503020204020204" pitchFamily="34" charset="-122"/>
                          <a:ea typeface="+mn-ea"/>
                          <a:cs typeface="+mn-cs"/>
                        </a:rPr>
                        <a:t>Locations</a:t>
                      </a:r>
                      <a:endParaRPr kumimoji="0" lang="zh-CN" altLang="en-US" sz="27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微软雅黑" panose="020B0503020204020204" pitchFamily="34" charset="-122"/>
                        <a:ea typeface="+mn-ea"/>
                        <a:cs typeface="+mn-cs"/>
                      </a:endParaRPr>
                    </a:p>
                  </a:txBody>
                  <a:tcPr marL="134856" marR="134856" marT="67429" marB="67429" anchor="ctr" anchorCtr="1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altLang="zh-CN" sz="27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微软雅黑" panose="020B0503020204020204" pitchFamily="34" charset="-122"/>
                          <a:ea typeface="+mn-ea"/>
                          <a:cs typeface="+mn-cs"/>
                        </a:rPr>
                        <a:t>Advantages</a:t>
                      </a:r>
                      <a:endParaRPr kumimoji="0" lang="zh-CN" altLang="en-US" sz="27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微软雅黑" panose="020B0503020204020204" pitchFamily="34" charset="-122"/>
                        <a:ea typeface="+mn-ea"/>
                        <a:cs typeface="+mn-cs"/>
                      </a:endParaRPr>
                    </a:p>
                  </a:txBody>
                  <a:tcPr marL="134856" marR="134856" marT="67429" marB="67429" anchor="ctr" anchorCtr="1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altLang="zh-CN" sz="27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微软雅黑" panose="020B0503020204020204" pitchFamily="34" charset="-122"/>
                          <a:ea typeface="+mn-ea"/>
                          <a:cs typeface="+mn-cs"/>
                        </a:rPr>
                        <a:t>Disadvantages</a:t>
                      </a:r>
                      <a:endParaRPr kumimoji="0" lang="zh-CN" altLang="en-US" sz="27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微软雅黑" panose="020B0503020204020204" pitchFamily="34" charset="-122"/>
                        <a:ea typeface="+mn-ea"/>
                        <a:cs typeface="+mn-cs"/>
                      </a:endParaRPr>
                    </a:p>
                  </a:txBody>
                  <a:tcPr marL="134856" marR="134856" marT="67429" marB="67429" anchor="ctr" anchorCtr="1"/>
                </a:tc>
                <a:extLst>
                  <a:ext uri="{0D108BD9-81ED-4DB2-BD59-A6C34878D82A}">
                    <a16:rowId xmlns:a16="http://schemas.microsoft.com/office/drawing/2014/main" val="2343210705"/>
                  </a:ext>
                </a:extLst>
              </a:tr>
              <a:tr h="64001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altLang="zh-CN" sz="2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1F4E79"/>
                          </a:solidFill>
                          <a:effectLst/>
                          <a:uLnTx/>
                          <a:uFillTx/>
                          <a:latin typeface="微软雅黑" panose="020B0503020204020204" pitchFamily="34" charset="-122"/>
                          <a:ea typeface="+mn-ea"/>
                          <a:cs typeface="+mn-cs"/>
                        </a:rPr>
                        <a:t>Beijing</a:t>
                      </a:r>
                      <a:endParaRPr kumimoji="0" lang="zh-CN" altLang="en-US" sz="2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1F4E79"/>
                        </a:solidFill>
                        <a:effectLst/>
                        <a:uLnTx/>
                        <a:uFillTx/>
                        <a:latin typeface="微软雅黑" panose="020B0503020204020204" pitchFamily="34" charset="-122"/>
                        <a:ea typeface="+mn-ea"/>
                        <a:cs typeface="+mn-cs"/>
                      </a:endParaRPr>
                    </a:p>
                  </a:txBody>
                  <a:tcPr marL="134856" marR="134856" marT="67429" marB="67429" anchor="ctr" anchorCtr="1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kumimoji="0" lang="en-US" altLang="zh-CN" sz="2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1F4E79"/>
                          </a:solidFill>
                          <a:effectLst/>
                          <a:uLnTx/>
                          <a:uFillTx/>
                          <a:latin typeface="微软雅黑" panose="020B0503020204020204" pitchFamily="34" charset="-122"/>
                          <a:ea typeface="+mn-ea"/>
                          <a:cs typeface="+mn-cs"/>
                        </a:rPr>
                        <a:t>Convenient for travel</a:t>
                      </a:r>
                      <a:endParaRPr kumimoji="0" lang="zh-CN" altLang="en-US" sz="2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1F4E79"/>
                        </a:solidFill>
                        <a:effectLst/>
                        <a:uLnTx/>
                        <a:uFillTx/>
                        <a:latin typeface="微软雅黑" panose="020B0503020204020204" pitchFamily="34" charset="-122"/>
                        <a:ea typeface="+mn-ea"/>
                        <a:cs typeface="+mn-cs"/>
                      </a:endParaRPr>
                    </a:p>
                  </a:txBody>
                  <a:tcPr marL="134856" marR="134856" marT="67429" marB="67429" anchor="ctr" anchorCtr="1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kumimoji="0" lang="en-US" altLang="zh-CN" sz="2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1F4E79"/>
                          </a:solidFill>
                          <a:effectLst/>
                          <a:uLnTx/>
                          <a:uFillTx/>
                          <a:latin typeface="微软雅黑" panose="020B0503020204020204" pitchFamily="34" charset="-122"/>
                          <a:ea typeface="+mn-ea"/>
                          <a:cs typeface="+mn-cs"/>
                        </a:rPr>
                        <a:t>Need a visa</a:t>
                      </a:r>
                    </a:p>
                  </a:txBody>
                  <a:tcPr marL="134856" marR="134856" marT="67429" marB="67429" anchor="ctr" anchorCtr="1"/>
                </a:tc>
                <a:extLst>
                  <a:ext uri="{0D108BD9-81ED-4DB2-BD59-A6C34878D82A}">
                    <a16:rowId xmlns:a16="http://schemas.microsoft.com/office/drawing/2014/main" val="2574739169"/>
                  </a:ext>
                </a:extLst>
              </a:tr>
              <a:tr h="2428875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en-US" altLang="zh-CN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F4E79"/>
                          </a:solidFill>
                          <a:effectLst/>
                          <a:uLnTx/>
                          <a:uFillTx/>
                          <a:latin typeface="微软雅黑" panose="020B0503020204020204" pitchFamily="34" charset="-122"/>
                          <a:ea typeface="+mn-ea"/>
                          <a:cs typeface="+mn-cs"/>
                        </a:rPr>
                        <a:t>Haikou City, Hainan Province</a:t>
                      </a:r>
                      <a:endParaRPr kumimoji="0" lang="zh-CN" altLang="en-US" sz="2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1F4E79"/>
                        </a:solidFill>
                        <a:effectLst/>
                        <a:uLnTx/>
                        <a:uFillTx/>
                        <a:latin typeface="微软雅黑" panose="020B0503020204020204" pitchFamily="34" charset="-122"/>
                        <a:ea typeface="+mn-ea"/>
                        <a:cs typeface="+mn-cs"/>
                      </a:endParaRPr>
                    </a:p>
                  </a:txBody>
                  <a:tcPr marL="134856" marR="134856" marT="67429" marB="67429" anchor="ctr" anchorCtr="1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F4E79"/>
                          </a:solidFill>
                          <a:effectLst/>
                          <a:uLnTx/>
                          <a:uFillTx/>
                          <a:latin typeface="微软雅黑" panose="020B0503020204020204" pitchFamily="34" charset="-122"/>
                          <a:ea typeface="+mn-ea"/>
                          <a:cs typeface="+mn-cs"/>
                        </a:rPr>
                        <a:t>Visa free entry for 59 countries</a:t>
                      </a:r>
                    </a:p>
                    <a:p>
                      <a:pPr marL="1778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微软雅黑" panose="020B0503020204020204" pitchFamily="34" charset="-122"/>
                          <a:ea typeface="+mn-ea"/>
                          <a:cs typeface="+mn-cs"/>
                        </a:rPr>
                        <a:t>Requires to enter Hainan by</a:t>
                      </a:r>
                      <a:r>
                        <a:rPr kumimoji="0" lang="zh-CN" alt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微软雅黑" panose="020B0503020204020204" pitchFamily="34" charset="-122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altLang="zh-CN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微软雅黑" panose="020B0503020204020204" pitchFamily="34" charset="-122"/>
                          <a:ea typeface="+mn-ea"/>
                          <a:cs typeface="+mn-cs"/>
                        </a:rPr>
                        <a:t>flying from outside of mainland China (e.g., a transit at</a:t>
                      </a:r>
                      <a:r>
                        <a:rPr kumimoji="0" lang="zh-CN" alt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微软雅黑" panose="020B0503020204020204" pitchFamily="34" charset="-122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altLang="zh-CN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微软雅黑" panose="020B0503020204020204" pitchFamily="34" charset="-122"/>
                          <a:ea typeface="+mn-ea"/>
                          <a:cs typeface="+mn-cs"/>
                        </a:rPr>
                        <a:t>Peking does not work).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CN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微软雅黑" panose="020B0503020204020204" pitchFamily="34" charset="-122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F4E79"/>
                          </a:solidFill>
                          <a:effectLst/>
                          <a:uLnTx/>
                          <a:uFillTx/>
                          <a:latin typeface="微软雅黑" panose="020B0503020204020204" pitchFamily="34" charset="-122"/>
                          <a:ea typeface="+mn-ea"/>
                          <a:cs typeface="+mn-cs"/>
                        </a:rPr>
                        <a:t>With possibilities of organizing joint activities     in CPS annual meeting</a:t>
                      </a:r>
                      <a:endParaRPr kumimoji="0" lang="zh-CN" altLang="en-US" sz="2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1F4E79"/>
                        </a:solidFill>
                        <a:effectLst/>
                        <a:uLnTx/>
                        <a:uFillTx/>
                        <a:latin typeface="微软雅黑" panose="020B0503020204020204" pitchFamily="34" charset="-122"/>
                        <a:ea typeface="+mn-ea"/>
                        <a:cs typeface="+mn-cs"/>
                      </a:endParaRPr>
                    </a:p>
                  </a:txBody>
                  <a:tcPr marL="134856" marR="134856" marT="67429" marB="67429" anchor="ctr" anchorCtr="1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24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1F4E79"/>
                          </a:solidFill>
                          <a:effectLst/>
                          <a:uLnTx/>
                          <a:uFillTx/>
                          <a:latin typeface="微软雅黑" panose="020B0503020204020204" pitchFamily="34" charset="-122"/>
                          <a:ea typeface="+mn-ea"/>
                          <a:cs typeface="+mn-cs"/>
                        </a:rPr>
                        <a:t>Slightly inconvenient for travel</a:t>
                      </a:r>
                      <a:endParaRPr kumimoji="0" lang="zh-CN" altLang="en-US" sz="2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1F4E79"/>
                        </a:solidFill>
                        <a:effectLst/>
                        <a:uLnTx/>
                        <a:uFillTx/>
                        <a:latin typeface="微软雅黑" panose="020B0503020204020204" pitchFamily="34" charset="-122"/>
                        <a:ea typeface="+mn-ea"/>
                        <a:cs typeface="+mn-cs"/>
                      </a:endParaRPr>
                    </a:p>
                    <a:p>
                      <a:pPr marL="177800" lvl="1" indent="0" algn="l" defTabSz="914400" rtl="0" eaLnBrk="1" latinLnBrk="0" hangingPunct="1"/>
                      <a:r>
                        <a:rPr kumimoji="0" lang="en-US" altLang="zh-CN" sz="24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微软雅黑" panose="020B0503020204020204" pitchFamily="34" charset="-122"/>
                          <a:ea typeface="+mn-ea"/>
                          <a:cs typeface="+mn-cs"/>
                        </a:rPr>
                        <a:t>Very likely there is no direct flight to Haikou city. One needs to take a transit at Hong Kang, Macao, Singapore, Bangkok, Paris, Geneve, etc. </a:t>
                      </a:r>
                    </a:p>
                    <a:p>
                      <a:pPr marL="177800" lvl="1" indent="0" algn="l" defTabSz="914400" rtl="0" eaLnBrk="1" latinLnBrk="0" hangingPunct="1"/>
                      <a:endParaRPr kumimoji="0" lang="en-US" altLang="zh-CN" sz="2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微软雅黑" panose="020B0503020204020204" pitchFamily="34" charset="-122"/>
                        <a:ea typeface="+mn-ea"/>
                        <a:cs typeface="+mn-cs"/>
                      </a:endParaRPr>
                    </a:p>
                    <a:p>
                      <a:pPr marL="177800" lvl="1" indent="0" algn="l" defTabSz="914400" rtl="0" eaLnBrk="1" latinLnBrk="0" hangingPunct="1"/>
                      <a:endParaRPr kumimoji="0" lang="en-US" altLang="zh-CN" sz="2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微软雅黑" panose="020B0503020204020204" pitchFamily="34" charset="-122"/>
                        <a:ea typeface="+mn-ea"/>
                        <a:cs typeface="+mn-cs"/>
                      </a:endParaRPr>
                    </a:p>
                    <a:p>
                      <a:pPr marL="177800" lvl="1" indent="0" algn="l" defTabSz="914400" rtl="0" eaLnBrk="1" latinLnBrk="0" hangingPunct="1"/>
                      <a:endParaRPr kumimoji="0" lang="zh-CN" altLang="en-US" sz="2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微软雅黑" panose="020B0503020204020204" pitchFamily="34" charset="-122"/>
                        <a:ea typeface="+mn-ea"/>
                        <a:cs typeface="+mn-cs"/>
                      </a:endParaRPr>
                    </a:p>
                  </a:txBody>
                  <a:tcPr marL="134856" marR="134856" marT="67429" marB="67429" anchor="ctr" anchorCtr="1"/>
                </a:tc>
                <a:extLst>
                  <a:ext uri="{0D108BD9-81ED-4DB2-BD59-A6C34878D82A}">
                    <a16:rowId xmlns:a16="http://schemas.microsoft.com/office/drawing/2014/main" val="180956847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A97FB534-F079-2B9A-1B7E-A872816AE7AC}"/>
              </a:ext>
            </a:extLst>
          </p:cNvPr>
          <p:cNvSpPr txBox="1"/>
          <p:nvPr/>
        </p:nvSpPr>
        <p:spPr>
          <a:xfrm>
            <a:off x="239115" y="333115"/>
            <a:ext cx="115671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About travel: </a:t>
            </a:r>
            <a:r>
              <a:rPr lang="en-US" altLang="zh-CN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take a 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transit</a:t>
            </a:r>
            <a:r>
              <a:rPr lang="en-US" altLang="zh-CN" sz="3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from 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Hong Kang to Haikou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758233E-7CA2-4FA4-39B8-8C4275FCE7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5243"/>
          <a:stretch/>
        </p:blipFill>
        <p:spPr>
          <a:xfrm>
            <a:off x="4471647" y="1653117"/>
            <a:ext cx="6324600" cy="1834091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1DCA60A9-A259-D7E0-B696-1442E1D4F1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5243"/>
          <a:stretch/>
        </p:blipFill>
        <p:spPr>
          <a:xfrm>
            <a:off x="4471647" y="3769784"/>
            <a:ext cx="6324600" cy="1834092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EE663B5E-553D-B6EE-07C4-75A0550AEABD}"/>
              </a:ext>
            </a:extLst>
          </p:cNvPr>
          <p:cNvSpPr txBox="1"/>
          <p:nvPr/>
        </p:nvSpPr>
        <p:spPr>
          <a:xfrm>
            <a:off x="239115" y="1489073"/>
            <a:ext cx="37185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</a:rPr>
              <a:t>Hong Kang is a visa-free place for most countries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0462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A97FB534-F079-2B9A-1B7E-A872816AE7AC}"/>
              </a:ext>
            </a:extLst>
          </p:cNvPr>
          <p:cNvSpPr txBox="1"/>
          <p:nvPr/>
        </p:nvSpPr>
        <p:spPr>
          <a:xfrm>
            <a:off x="115491" y="126055"/>
            <a:ext cx="101798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About travel: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Haikou – London - Geneve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50DAE74E-D299-F7D3-5839-31B9646F5926}"/>
              </a:ext>
            </a:extLst>
          </p:cNvPr>
          <p:cNvGrpSpPr/>
          <p:nvPr/>
        </p:nvGrpSpPr>
        <p:grpSpPr>
          <a:xfrm>
            <a:off x="178289" y="1365357"/>
            <a:ext cx="11835421" cy="5084921"/>
            <a:chOff x="235078" y="1094423"/>
            <a:chExt cx="10508551" cy="451485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75C23084-E786-9BF1-D4CA-4E5C5FF6FB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5078" y="1124427"/>
              <a:ext cx="5424137" cy="445484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0C396FEC-E64C-72DA-CFD5-E2D77FCF9E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74759" y="1094423"/>
              <a:ext cx="4868870" cy="451485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7782984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25EF30E3-44C6-FA4A-8F4F-213A8A64FC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01" y="1460603"/>
            <a:ext cx="7336515" cy="48353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D731A83F-6C5D-A376-9F22-2E784DEB3E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7581" y="3466288"/>
            <a:ext cx="3191013" cy="32793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A97FB534-F079-2B9A-1B7E-A872816AE7AC}"/>
              </a:ext>
            </a:extLst>
          </p:cNvPr>
          <p:cNvSpPr txBox="1"/>
          <p:nvPr/>
        </p:nvSpPr>
        <p:spPr>
          <a:xfrm>
            <a:off x="108348" y="137164"/>
            <a:ext cx="83092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About travel: </a:t>
            </a:r>
          </a:p>
          <a:p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   Paris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–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Singapore/Bangkok - Haikou</a:t>
            </a:r>
          </a:p>
          <a:p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 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543145A6-51EF-BC79-AC1E-F0B8C7FA6BD9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7660316" y="1725602"/>
            <a:ext cx="757265" cy="1167617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8CE3FCA6-E9C4-5D3A-6D12-80E170398895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7660316" y="5105978"/>
            <a:ext cx="757265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79FF33A6-DAE4-CAB0-FC86-501AB9847314}"/>
              </a:ext>
            </a:extLst>
          </p:cNvPr>
          <p:cNvGrpSpPr/>
          <p:nvPr/>
        </p:nvGrpSpPr>
        <p:grpSpPr>
          <a:xfrm>
            <a:off x="8417581" y="94205"/>
            <a:ext cx="3191013" cy="3262793"/>
            <a:chOff x="8417581" y="94205"/>
            <a:chExt cx="3191013" cy="3262793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9F6EC87C-E4F3-43EF-B688-7262374E2E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17581" y="94205"/>
              <a:ext cx="2840969" cy="326279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D5AB0197-0C4A-0455-0884-82B2F7785493}"/>
                </a:ext>
              </a:extLst>
            </p:cNvPr>
            <p:cNvSpPr/>
            <p:nvPr/>
          </p:nvSpPr>
          <p:spPr>
            <a:xfrm>
              <a:off x="10989733" y="94205"/>
              <a:ext cx="618861" cy="32627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22839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5F7D071D-3FF7-429C-8349-52304BFAC1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39" t="10861" r="39" b="7361"/>
          <a:stretch/>
        </p:blipFill>
        <p:spPr>
          <a:xfrm>
            <a:off x="-14288" y="105875"/>
            <a:ext cx="12206288" cy="4919007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2A731FBD-35F8-8CD4-7DB2-02E66740E691}"/>
              </a:ext>
            </a:extLst>
          </p:cNvPr>
          <p:cNvSpPr txBox="1"/>
          <p:nvPr/>
        </p:nvSpPr>
        <p:spPr>
          <a:xfrm>
            <a:off x="2441289" y="4997505"/>
            <a:ext cx="17693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Albania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Argentina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Australia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Austria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Belarus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Belgium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Bosnia-Herzegovina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Brazil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Brunei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Bulgari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16630DD-0BEE-7A54-BB7E-6EAA264CD539}"/>
              </a:ext>
            </a:extLst>
          </p:cNvPr>
          <p:cNvSpPr txBox="1"/>
          <p:nvPr/>
        </p:nvSpPr>
        <p:spPr>
          <a:xfrm>
            <a:off x="4061701" y="4997505"/>
            <a:ext cx="13695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buFont typeface="Arial" panose="020B0604020202020204" pitchFamily="34" charset="0"/>
              <a:buChar char="•"/>
              <a:defRPr sz="1200" b="0" i="0">
                <a:solidFill>
                  <a:schemeClr val="bg1"/>
                </a:solidFill>
                <a:effectLst/>
                <a:latin typeface="Open Sans" panose="020B06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Canada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Chile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Croatia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Cyprus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Czech Republic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Denmark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Estonia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Finland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France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Germany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3857C97-912C-B8A1-0EA9-BEF0448D3E4C}"/>
              </a:ext>
            </a:extLst>
          </p:cNvPr>
          <p:cNvSpPr txBox="1"/>
          <p:nvPr/>
        </p:nvSpPr>
        <p:spPr>
          <a:xfrm>
            <a:off x="5683928" y="4812839"/>
            <a:ext cx="141187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buFont typeface="Arial" panose="020B0604020202020204" pitchFamily="34" charset="0"/>
              <a:buChar char="•"/>
              <a:defRPr sz="1200" b="0" i="0">
                <a:solidFill>
                  <a:schemeClr val="bg1"/>
                </a:solidFill>
                <a:effectLst/>
                <a:latin typeface="Open Sans" panose="020B06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Greece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Holland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Hungary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Iceland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Indonesia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Ireland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Italy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Japan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Kazakhstan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Latvia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FD378486-D2BF-9C10-E495-F68FE367E336}"/>
              </a:ext>
            </a:extLst>
          </p:cNvPr>
          <p:cNvSpPr txBox="1"/>
          <p:nvPr/>
        </p:nvSpPr>
        <p:spPr>
          <a:xfrm>
            <a:off x="7198460" y="4799759"/>
            <a:ext cx="141187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buFont typeface="Arial" panose="020B0604020202020204" pitchFamily="34" charset="0"/>
              <a:buChar char="•"/>
              <a:defRPr sz="1200" b="0" i="0">
                <a:solidFill>
                  <a:schemeClr val="bg1"/>
                </a:solidFill>
                <a:effectLst/>
                <a:latin typeface="Open Sans" panose="020B06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Lithuania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Luxembourg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Macedonia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Malaysia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Malta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Mexico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Monaco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Montenegro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Norway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Philippines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C85D2B05-BADA-EAB2-7590-EB545A83356B}"/>
              </a:ext>
            </a:extLst>
          </p:cNvPr>
          <p:cNvSpPr txBox="1"/>
          <p:nvPr/>
        </p:nvSpPr>
        <p:spPr>
          <a:xfrm>
            <a:off x="8815650" y="4812839"/>
            <a:ext cx="157077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buFont typeface="Arial" panose="020B0604020202020204" pitchFamily="34" charset="0"/>
              <a:buChar char="•"/>
              <a:defRPr sz="1200" b="0" i="0">
                <a:solidFill>
                  <a:schemeClr val="bg1"/>
                </a:solidFill>
                <a:effectLst/>
                <a:latin typeface="Open Sans" panose="020B06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Poland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Portugal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Qatar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Romania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Russia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Serbia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Singapore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Slovakia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Slovenia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Spain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CADD540F-8FDA-4FF9-7F8A-6567F77A80C9}"/>
              </a:ext>
            </a:extLst>
          </p:cNvPr>
          <p:cNvSpPr txBox="1"/>
          <p:nvPr/>
        </p:nvSpPr>
        <p:spPr>
          <a:xfrm>
            <a:off x="10248650" y="4813133"/>
            <a:ext cx="21928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buFont typeface="Arial" panose="020B0604020202020204" pitchFamily="34" charset="0"/>
              <a:buChar char="•"/>
              <a:defRPr sz="1200" b="0" i="0">
                <a:solidFill>
                  <a:schemeClr val="bg1"/>
                </a:solidFill>
                <a:effectLst/>
                <a:latin typeface="Open Sans" panose="020B06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South Korea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Sweden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Switzerland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Thailand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United Arab Emirates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United States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New Zealand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United Kingdom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Ukraine 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08D58BE6-F06C-F10E-B0BE-5CEC38591698}"/>
              </a:ext>
            </a:extLst>
          </p:cNvPr>
          <p:cNvSpPr txBox="1"/>
          <p:nvPr/>
        </p:nvSpPr>
        <p:spPr>
          <a:xfrm>
            <a:off x="171262" y="5131889"/>
            <a:ext cx="2084864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Visa Free Entry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for citizens of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微软雅黑" panose="020B0503020204020204" pitchFamily="34" charset="-122"/>
                <a:cs typeface="+mn-cs"/>
              </a:rPr>
              <a:t>59 countries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https://www.travelchinaguide.com/cityguides/hainan/visa-free.htm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40000"/>
                  <a:lumOff val="60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id="{C08EDF05-A920-B320-5140-8C4362D03E91}"/>
              </a:ext>
            </a:extLst>
          </p:cNvPr>
          <p:cNvCxnSpPr>
            <a:cxnSpLocks/>
          </p:cNvCxnSpPr>
          <p:nvPr/>
        </p:nvCxnSpPr>
        <p:spPr>
          <a:xfrm>
            <a:off x="9572625" y="3614738"/>
            <a:ext cx="0" cy="321469"/>
          </a:xfrm>
          <a:prstGeom prst="straightConnector1">
            <a:avLst/>
          </a:prstGeom>
          <a:ln w="38100">
            <a:solidFill>
              <a:srgbClr val="1F4E79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4" name="文本框 23">
            <a:extLst>
              <a:ext uri="{FF2B5EF4-FFF2-40B4-BE49-F238E27FC236}">
                <a16:creationId xmlns:a16="http://schemas.microsoft.com/office/drawing/2014/main" id="{83B5E979-8EC5-0D33-91C6-25F02C05861B}"/>
              </a:ext>
            </a:extLst>
          </p:cNvPr>
          <p:cNvSpPr txBox="1"/>
          <p:nvPr/>
        </p:nvSpPr>
        <p:spPr>
          <a:xfrm>
            <a:off x="8831076" y="3286571"/>
            <a:ext cx="1483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Hainan Island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1F4E79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06091D47-6183-366B-CC4D-37C730AD280F}"/>
              </a:ext>
            </a:extLst>
          </p:cNvPr>
          <p:cNvSpPr txBox="1"/>
          <p:nvPr/>
        </p:nvSpPr>
        <p:spPr>
          <a:xfrm>
            <a:off x="19250" y="-9934"/>
            <a:ext cx="12182375" cy="923330"/>
          </a:xfrm>
          <a:prstGeom prst="rect">
            <a:avLst/>
          </a:prstGeom>
          <a:solidFill>
            <a:srgbClr val="1F4E79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Location: 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Haikou City, Hainan Province, China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 special visa-free-entry district, and also a great resort area 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7843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72AE73E2-8742-3054-BDA7-D87926E395A5}"/>
              </a:ext>
            </a:extLst>
          </p:cNvPr>
          <p:cNvGrpSpPr/>
          <p:nvPr/>
        </p:nvGrpSpPr>
        <p:grpSpPr>
          <a:xfrm>
            <a:off x="71331" y="27388"/>
            <a:ext cx="12031021" cy="6722541"/>
            <a:chOff x="569318" y="72706"/>
            <a:chExt cx="11472546" cy="6410483"/>
          </a:xfrm>
        </p:grpSpPr>
        <p:pic>
          <p:nvPicPr>
            <p:cNvPr id="1026" name="Picture 2" descr="蓝天下的海滩椰树自然风光摄影图片 - 三原图库sytuku.com">
              <a:extLst>
                <a:ext uri="{FF2B5EF4-FFF2-40B4-BE49-F238E27FC236}">
                  <a16:creationId xmlns:a16="http://schemas.microsoft.com/office/drawing/2014/main" id="{872E6882-87E5-ECF8-C95F-3EEE5CC29C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6265" y="73473"/>
              <a:ext cx="5695599" cy="32130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BBB63789-1F47-49E8-BF33-BA8592E931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690" b="1"/>
            <a:stretch/>
          </p:blipFill>
          <p:spPr>
            <a:xfrm>
              <a:off x="569318" y="72706"/>
              <a:ext cx="5695599" cy="3210482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7DDDBCE7-366D-E644-21EA-6FC83BCF9C9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9318" y="3369160"/>
              <a:ext cx="5695599" cy="3114029"/>
            </a:xfrm>
            <a:prstGeom prst="rect">
              <a:avLst/>
            </a:prstGeom>
          </p:spPr>
        </p:pic>
        <p:pic>
          <p:nvPicPr>
            <p:cNvPr id="1032" name="Picture 8" descr="海口美食 的图像结果">
              <a:extLst>
                <a:ext uri="{FF2B5EF4-FFF2-40B4-BE49-F238E27FC236}">
                  <a16:creationId xmlns:a16="http://schemas.microsoft.com/office/drawing/2014/main" id="{5FA5BE39-D67D-29E8-4998-88BEB1E54A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6265" y="3369160"/>
              <a:ext cx="5695599" cy="31140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21672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17122F7C-2C11-50C7-4981-0E399CE7E4C1}"/>
              </a:ext>
            </a:extLst>
          </p:cNvPr>
          <p:cNvSpPr txBox="1"/>
          <p:nvPr/>
        </p:nvSpPr>
        <p:spPr>
          <a:xfrm>
            <a:off x="0" y="193186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CPS Fall Meetings over the past twenty years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072EB709-0F7D-DCBC-354D-422D7B020C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33" t="14770" r="14444" b="9935"/>
          <a:stretch/>
        </p:blipFill>
        <p:spPr>
          <a:xfrm>
            <a:off x="2587679" y="1096913"/>
            <a:ext cx="7082966" cy="5203810"/>
          </a:xfrm>
          <a:prstGeom prst="rect">
            <a:avLst/>
          </a:prstGeom>
        </p:spPr>
      </p:pic>
      <p:sp>
        <p:nvSpPr>
          <p:cNvPr id="3" name="弧形 2">
            <a:extLst>
              <a:ext uri="{FF2B5EF4-FFF2-40B4-BE49-F238E27FC236}">
                <a16:creationId xmlns:a16="http://schemas.microsoft.com/office/drawing/2014/main" id="{BD813AE8-BF46-C49D-7FFC-B45C556E3F09}"/>
              </a:ext>
            </a:extLst>
          </p:cNvPr>
          <p:cNvSpPr/>
          <p:nvPr/>
        </p:nvSpPr>
        <p:spPr>
          <a:xfrm rot="20474244" flipH="1">
            <a:off x="6050265" y="3357759"/>
            <a:ext cx="1413009" cy="2689126"/>
          </a:xfrm>
          <a:prstGeom prst="arc">
            <a:avLst>
              <a:gd name="adj1" fmla="val 16200000"/>
              <a:gd name="adj2" fmla="val 4202072"/>
            </a:avLst>
          </a:prstGeom>
          <a:ln w="19050">
            <a:solidFill>
              <a:schemeClr val="accent4">
                <a:lumMod val="40000"/>
                <a:lumOff val="60000"/>
              </a:schemeClr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5413BB65-22BB-FC1C-4847-7D07DE58F1C0}"/>
              </a:ext>
            </a:extLst>
          </p:cNvPr>
          <p:cNvSpPr/>
          <p:nvPr/>
        </p:nvSpPr>
        <p:spPr>
          <a:xfrm>
            <a:off x="6737773" y="5848814"/>
            <a:ext cx="107873" cy="109781"/>
          </a:xfrm>
          <a:prstGeom prst="ellipse">
            <a:avLst/>
          </a:prstGeom>
          <a:solidFill>
            <a:srgbClr val="0070C0">
              <a:alpha val="65098"/>
            </a:srgbClr>
          </a:solidFill>
          <a:ln w="28575">
            <a:solidFill>
              <a:srgbClr val="FFCC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3CF808C-82D6-05A5-CC97-7DF2DB5403D9}"/>
              </a:ext>
            </a:extLst>
          </p:cNvPr>
          <p:cNvSpPr txBox="1"/>
          <p:nvPr/>
        </p:nvSpPr>
        <p:spPr>
          <a:xfrm>
            <a:off x="6246412" y="5981433"/>
            <a:ext cx="3557987" cy="44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2800" b="1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Hainan, </a:t>
            </a:r>
            <a:r>
              <a:rPr lang="en-US" altLang="zh-CN" sz="2800" b="1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微软雅黑" panose="020B0503020204020204" pitchFamily="34" charset="-122"/>
              </a:rPr>
              <a:t>October 2024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526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53CF808C-82D6-05A5-CC97-7DF2DB5403D9}"/>
              </a:ext>
            </a:extLst>
          </p:cNvPr>
          <p:cNvSpPr txBox="1"/>
          <p:nvPr/>
        </p:nvSpPr>
        <p:spPr>
          <a:xfrm>
            <a:off x="795867" y="5195378"/>
            <a:ext cx="11167984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In 2023: </a:t>
            </a:r>
            <a:r>
              <a:rPr lang="en-US" altLang="zh-CN" sz="2800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 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5,500+ participants, 20 parallel sessions + </a:t>
            </a:r>
            <a:r>
              <a:rPr lang="en-US" altLang="zh-CN" sz="2800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2 joint sessions with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800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                 APS, IOP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, with 1790 talks and posters.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800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In 2024,  6000+ participants are expected.    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322E8BE-58E6-01C6-76F8-5C77FDA311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16" y="1570762"/>
            <a:ext cx="12199516" cy="3405654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C4E7B8F1-A7F8-5A31-8AEC-FDC55172EDB2}"/>
              </a:ext>
            </a:extLst>
          </p:cNvPr>
          <p:cNvSpPr txBox="1"/>
          <p:nvPr/>
        </p:nvSpPr>
        <p:spPr>
          <a:xfrm>
            <a:off x="0" y="193186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CPS Fall Meetings over the past twenty years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0672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>
            <a:extLst>
              <a:ext uri="{FF2B5EF4-FFF2-40B4-BE49-F238E27FC236}">
                <a16:creationId xmlns:a16="http://schemas.microsoft.com/office/drawing/2014/main" id="{2FC47A6B-9083-88C3-0B3F-828D7362777E}"/>
              </a:ext>
            </a:extLst>
          </p:cNvPr>
          <p:cNvSpPr/>
          <p:nvPr/>
        </p:nvSpPr>
        <p:spPr>
          <a:xfrm>
            <a:off x="0" y="905932"/>
            <a:ext cx="12191999" cy="595206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A93F9C99-A0C4-6E18-E31E-142ACEF1B0AB}"/>
              </a:ext>
            </a:extLst>
          </p:cNvPr>
          <p:cNvGrpSpPr/>
          <p:nvPr/>
        </p:nvGrpSpPr>
        <p:grpSpPr>
          <a:xfrm>
            <a:off x="372531" y="1056177"/>
            <a:ext cx="11445289" cy="5587062"/>
            <a:chOff x="-16392" y="1641956"/>
            <a:chExt cx="10828071" cy="528576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00F442C-33D8-84D6-8EF2-A0F8209B86B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887" b="16656"/>
            <a:stretch/>
          </p:blipFill>
          <p:spPr bwMode="auto">
            <a:xfrm>
              <a:off x="-16392" y="1657349"/>
              <a:ext cx="6978143" cy="25360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5B06806E-494C-CD90-CBF1-8F4BC29BF0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673" b="22966"/>
            <a:stretch/>
          </p:blipFill>
          <p:spPr>
            <a:xfrm>
              <a:off x="3819832" y="4372291"/>
              <a:ext cx="6991847" cy="2536031"/>
            </a:xfrm>
            <a:prstGeom prst="rect">
              <a:avLst/>
            </a:prstGeom>
          </p:spPr>
        </p:pic>
        <p:pic>
          <p:nvPicPr>
            <p:cNvPr id="7" name="Picture 12" descr="Resize%20of%20遵义师院同学提问IMG_5377">
              <a:extLst>
                <a:ext uri="{FF2B5EF4-FFF2-40B4-BE49-F238E27FC236}">
                  <a16:creationId xmlns:a16="http://schemas.microsoft.com/office/drawing/2014/main" id="{B1F7E6FF-6AC0-8D50-412E-CD6B6766838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164"/>
            <a:stretch/>
          </p:blipFill>
          <p:spPr bwMode="auto">
            <a:xfrm>
              <a:off x="7113088" y="1641956"/>
              <a:ext cx="3696198" cy="2561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" name="图片 1">
              <a:extLst>
                <a:ext uri="{FF2B5EF4-FFF2-40B4-BE49-F238E27FC236}">
                  <a16:creationId xmlns:a16="http://schemas.microsoft.com/office/drawing/2014/main" id="{85D06AE9-95C8-91EB-8257-BE1ED2FAB8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7481" t="13199"/>
            <a:stretch/>
          </p:blipFill>
          <p:spPr>
            <a:xfrm>
              <a:off x="-3729" y="4367664"/>
              <a:ext cx="3638257" cy="2560055"/>
            </a:xfrm>
            <a:prstGeom prst="rect">
              <a:avLst/>
            </a:prstGeom>
          </p:spPr>
        </p:pic>
        <p:sp>
          <p:nvSpPr>
            <p:cNvPr id="5" name="文本框 11">
              <a:extLst>
                <a:ext uri="{FF2B5EF4-FFF2-40B4-BE49-F238E27FC236}">
                  <a16:creationId xmlns:a16="http://schemas.microsoft.com/office/drawing/2014/main" id="{6CB4F6C8-919C-7B57-C0A4-91ADABCE4198}"/>
                </a:ext>
              </a:extLst>
            </p:cNvPr>
            <p:cNvSpPr txBox="1"/>
            <p:nvPr/>
          </p:nvSpPr>
          <p:spPr>
            <a:xfrm>
              <a:off x="6039124" y="1664581"/>
              <a:ext cx="11514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anose="02020603050405020304" pitchFamily="18" charset="0"/>
                </a:rPr>
                <a:t>2018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endParaRPr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id="{473C606F-647C-9E6C-AC11-613EAE622C53}"/>
              </a:ext>
            </a:extLst>
          </p:cNvPr>
          <p:cNvSpPr txBox="1"/>
          <p:nvPr/>
        </p:nvSpPr>
        <p:spPr>
          <a:xfrm>
            <a:off x="0" y="204008"/>
            <a:ext cx="1216459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90000"/>
              </a:lnSpc>
            </a:pPr>
            <a:r>
              <a:rPr lang="en-US" altLang="zh-CN" dirty="0"/>
              <a:t>Special </a:t>
            </a:r>
            <a:r>
              <a:rPr lang="en-US" altLang="zh-CN" dirty="0" err="1"/>
              <a:t>Session“Women</a:t>
            </a:r>
            <a:r>
              <a:rPr lang="en-US" altLang="zh-CN" dirty="0"/>
              <a:t> in Physics”</a:t>
            </a:r>
            <a:endParaRPr lang="en-US" altLang="zh-CN" sz="2800" dirty="0"/>
          </a:p>
        </p:txBody>
      </p:sp>
      <p:sp>
        <p:nvSpPr>
          <p:cNvPr id="19" name="文本框 11">
            <a:extLst>
              <a:ext uri="{FF2B5EF4-FFF2-40B4-BE49-F238E27FC236}">
                <a16:creationId xmlns:a16="http://schemas.microsoft.com/office/drawing/2014/main" id="{692F351D-6010-A494-2E10-4F3FE4E55B84}"/>
              </a:ext>
            </a:extLst>
          </p:cNvPr>
          <p:cNvSpPr txBox="1"/>
          <p:nvPr/>
        </p:nvSpPr>
        <p:spPr>
          <a:xfrm>
            <a:off x="10812788" y="3980726"/>
            <a:ext cx="1207873" cy="487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2023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303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id="{9BAC0F69-3DF1-1868-7AA2-F650995FE36D}"/>
              </a:ext>
            </a:extLst>
          </p:cNvPr>
          <p:cNvSpPr/>
          <p:nvPr/>
        </p:nvSpPr>
        <p:spPr>
          <a:xfrm>
            <a:off x="0" y="4021667"/>
            <a:ext cx="12191999" cy="2836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F6D95BF-3292-5E0F-1206-1A112CC30F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2264" y="4030954"/>
            <a:ext cx="4149369" cy="279992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560873FD-E10A-7D7C-DCC8-285A75473D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" y="4019114"/>
            <a:ext cx="4217647" cy="281176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A1B78275-4A32-6AE1-E58D-8C8506D667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56" b="8402"/>
          <a:stretch/>
        </p:blipFill>
        <p:spPr>
          <a:xfrm>
            <a:off x="8490998" y="4030954"/>
            <a:ext cx="3684069" cy="2799926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97E8ABF1-4E61-70D9-8FB0-FDF69DD6BF94}"/>
              </a:ext>
            </a:extLst>
          </p:cNvPr>
          <p:cNvSpPr txBox="1"/>
          <p:nvPr/>
        </p:nvSpPr>
        <p:spPr>
          <a:xfrm>
            <a:off x="0" y="2932085"/>
            <a:ext cx="121750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spcAft>
                <a:spcPts val="1800"/>
              </a:spcAft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  <a:lvl2pPr lvl="1">
              <a:spcAft>
                <a:spcPts val="1800"/>
              </a:spcAft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2pPr>
          </a:lstStyle>
          <a:p>
            <a:pPr algn="ctr"/>
            <a:r>
              <a:rPr lang="en-US" altLang="zh-CN" dirty="0">
                <a:solidFill>
                  <a:schemeClr val="accent4">
                    <a:lumMod val="40000"/>
                    <a:lumOff val="60000"/>
                  </a:schemeClr>
                </a:solidFill>
                <a:latin typeface="+mn-ea"/>
                <a:ea typeface="+mn-ea"/>
              </a:rPr>
              <a:t>We cordially invite all of you to Hainan, China next year !</a:t>
            </a:r>
            <a:endParaRPr lang="zh-CN" altLang="en-US" dirty="0">
              <a:solidFill>
                <a:schemeClr val="accent4">
                  <a:lumMod val="40000"/>
                  <a:lumOff val="60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09402BEA-E2DE-382A-5615-1B6BB5D7CA43}"/>
              </a:ext>
            </a:extLst>
          </p:cNvPr>
          <p:cNvSpPr txBox="1"/>
          <p:nvPr/>
        </p:nvSpPr>
        <p:spPr>
          <a:xfrm>
            <a:off x="152400" y="97065"/>
            <a:ext cx="12175067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  <a:defRPr/>
            </a:pPr>
            <a:r>
              <a:rPr lang="en-US" altLang="zh-CN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With the help from IUPAP, we wish to organize some jointly events with IUPAP during CPS Fall Meeting 2024: 	</a:t>
            </a:r>
          </a:p>
          <a:p>
            <a:pPr lvl="1">
              <a:spcAft>
                <a:spcPts val="1800"/>
              </a:spcAft>
              <a:defRPr/>
            </a:pPr>
            <a:r>
              <a:rPr lang="en-US" altLang="zh-CN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(1) Public lectures presented by famous physicists invited by IUPAP </a:t>
            </a:r>
          </a:p>
          <a:p>
            <a:pPr lvl="1">
              <a:spcAft>
                <a:spcPts val="1800"/>
              </a:spcAft>
              <a:defRPr/>
            </a:pPr>
            <a:r>
              <a:rPr lang="en-US" altLang="zh-CN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 Light" panose="020E0502030303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(2) “Women in Physics” special session and exhibition … …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662BC390-2EF9-0556-CE57-1CB65DD199E1}"/>
              </a:ext>
            </a:extLst>
          </p:cNvPr>
          <p:cNvCxnSpPr>
            <a:cxnSpLocks/>
          </p:cNvCxnSpPr>
          <p:nvPr/>
        </p:nvCxnSpPr>
        <p:spPr>
          <a:xfrm>
            <a:off x="0" y="4019114"/>
            <a:ext cx="12192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2729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078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C4E7B8F1-A7F8-5A31-8AEC-FDC55172EDB2}"/>
              </a:ext>
            </a:extLst>
          </p:cNvPr>
          <p:cNvSpPr txBox="1"/>
          <p:nvPr/>
        </p:nvSpPr>
        <p:spPr>
          <a:xfrm>
            <a:off x="0" y="193186"/>
            <a:ext cx="1219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Joint Sessions with Other Societies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95A9361E-65FE-4B2F-70D5-60C528A500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r="538" b="738"/>
          <a:stretch/>
        </p:blipFill>
        <p:spPr>
          <a:xfrm>
            <a:off x="0" y="1604011"/>
            <a:ext cx="12149667" cy="342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5911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GE1MDliNGM0NzdmOGM3Nzk5ZDAxM2MwNjYyYzk1MTAifQ=="/>
  <p:tag name="KSO_WPP_MARK_KEY" val="9a421256-b8a8-4df5-ba53-4d12ef588505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3219</TotalTime>
  <Words>428</Words>
  <Application>Microsoft Macintosh PowerPoint</Application>
  <PresentationFormat>Widescreen</PresentationFormat>
  <Paragraphs>116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微软雅黑</vt:lpstr>
      <vt:lpstr>Arial</vt:lpstr>
      <vt:lpstr>Calibri</vt:lpstr>
      <vt:lpstr>Candara Light</vt:lpstr>
      <vt:lpstr>Open Sans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advantages/disadvantages of the two locations in China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申请承办2023中国物理学年会汇报材料</dc:title>
  <dc:creator>Crystal</dc:creator>
  <cp:lastModifiedBy>Jens Vigen</cp:lastModifiedBy>
  <cp:revision>273</cp:revision>
  <dcterms:created xsi:type="dcterms:W3CDTF">2022-07-12T10:26:00Z</dcterms:created>
  <dcterms:modified xsi:type="dcterms:W3CDTF">2023-10-06T13:22:32Z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1BA17C76F76F4CDB95EBFD37B481D35D_13</vt:lpwstr>
  </property>
  <property fmtid="{D5CDD505-2E9C-101B-9397-08002B2CF9AE}" pid="3" name="KSOProductBuildVer">
    <vt:lpwstr>2052-12.1.0.15120</vt:lpwstr>
  </property>
</Properties>
</file>