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89" r:id="rId3"/>
    <p:sldId id="290" r:id="rId4"/>
    <p:sldId id="291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9"/>
  </p:normalViewPr>
  <p:slideViewPr>
    <p:cSldViewPr snapToGrid="0">
      <p:cViewPr varScale="1">
        <p:scale>
          <a:sx n="99" d="100"/>
          <a:sy n="99" d="100"/>
        </p:scale>
        <p:origin x="9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8D8CD-1B79-4A71-9129-33C95A30A089}" type="datetimeFigureOut">
              <a:rPr lang="en-ZA" smtClean="0"/>
              <a:t>2022/07/11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85C56-01D1-4CE7-B90C-181560F1A2F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836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EDFAF-D4B8-40B7-9527-B40360E10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E7FA02-A195-4AEB-A7C4-A22FC7804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44CD5-E81C-47FA-BEBC-34D7BC5EE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5C4E-A45E-4468-9656-EC69EBDFD505}" type="datetime1">
              <a:rPr lang="en-ZA" smtClean="0"/>
              <a:t>2022/07/11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568F-F1B7-4724-AA38-55DFCB50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C2F93-828B-4503-B72F-16DD6692D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34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3DEE9-60F1-4AD3-B950-28A7E04E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561F-213C-4F6E-8745-6E7CA2D68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EBFB4-8350-43AD-A445-93C41F50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E7B7-E8AA-4348-8D31-7ACAB33CD74B}" type="datetime1">
              <a:rPr lang="en-ZA" smtClean="0"/>
              <a:t>2022/07/11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A0BB9-AA01-43B2-8740-82BA740CA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47D1F-0A0A-426A-91B9-EB571B066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268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584F26-A8FF-48EE-AEC5-300AE2563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491E1-1045-4802-9C42-7C7B94C5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14F41-A149-4391-8F0B-76B2BA50D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CC03-B08C-4B83-978D-3294F035BA76}" type="datetime1">
              <a:rPr lang="en-ZA" smtClean="0"/>
              <a:t>2022/07/11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150A3-4946-4A10-A3F5-806962964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4D141-FA29-47D4-B432-3BEDFEF6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365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59AD0-7533-48BA-BAC5-97826C96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31E45-4E84-48AA-9303-2129B8EB4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21A71-81F9-4C5C-A52D-0BC41845B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92F1-ECAD-4E88-ACFE-2BC8E6A94374}" type="datetime1">
              <a:rPr lang="en-ZA" smtClean="0"/>
              <a:t>2022/07/11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0F60A-4BC9-4F21-996E-8EC41E9DE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E6097-9EE8-4456-934B-F87719F8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287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846C4-0EFC-44EC-A17C-B9691A2E1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B7ECC-1409-4A0D-B320-4987056BA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9AAD7-120D-4FDF-A479-50D6633D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3309-5DCF-4CA6-818F-2CAD72871FF8}" type="datetime1">
              <a:rPr lang="en-ZA" smtClean="0"/>
              <a:t>2022/07/11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07993-CA21-4D8D-A664-6175371A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14EA2-CAFA-436F-93E6-F2A12CDB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117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F752-478D-4FF1-97CF-F0C89BC5A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EFF1B-BBFD-4F41-A582-7B6BF09D94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7BA5C-6D38-4659-A531-EC9938F81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79F2E-D79E-4CD8-85BB-9BBD3E0E1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C892-38ED-40EC-9332-0EF214EA594C}" type="datetime1">
              <a:rPr lang="en-ZA" smtClean="0"/>
              <a:t>2022/07/11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18026-88ED-43D1-AE2F-0C15357E2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4874F-029A-4592-A528-52785ED23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200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F2505-CBF6-462E-8798-9E6D86FF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0AD41-17FD-4A2D-BCDB-16BD650B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0E6E70-BB1E-4C75-A429-436D5EA78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7C4766-63BD-477A-84CE-9F62EC30E0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721722-2BD2-46A8-9BE8-32285BED5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C945DF-5D35-4E42-A3B4-2AD8248CB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454B-306C-4B11-AE9C-0F28B81CF856}" type="datetime1">
              <a:rPr lang="en-ZA" smtClean="0"/>
              <a:t>2022/07/11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12B421-C45A-4856-89EF-D4CFACFE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D41F99-DAC2-4143-8872-2E003C0A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668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D335F-E3EF-4395-A940-A09B2937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6B38E-3FDA-4AE1-A3A7-7DC312BB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7539-5379-41CF-8339-0F7871B7907F}" type="datetime1">
              <a:rPr lang="en-ZA" smtClean="0"/>
              <a:t>2022/07/11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EF5E2-8440-458A-B669-7A542F0D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F73D1-24D1-4AD8-95FA-81DB2A1D1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456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BFD6A9-3E99-4F91-A258-E8338052F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96F9-41A8-42C7-9E76-DA2888B26C91}" type="datetime1">
              <a:rPr lang="en-ZA" smtClean="0"/>
              <a:t>2022/07/11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ABB1E8-95DE-422F-B33D-7879578DD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499E-E221-4ADB-9614-3863A508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919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F308-6F14-46FB-BA0D-76A8CF88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A85AF-5030-4851-9A90-9B4A7233F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68439E-7DE0-4F61-88B3-ACB623AFE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E5206-DF86-474B-86A1-B87F39E34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A90EB-D2F7-4156-A296-B743E38ADB06}" type="datetime1">
              <a:rPr lang="en-ZA" smtClean="0"/>
              <a:t>2022/07/11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EFCF7-BA20-4C77-BCEE-8C3494FC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D52E5-76BA-4B43-B0A2-000DEF06E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700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13270-6825-446D-BE7A-682513899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AC898-11F6-43B8-9F8E-37303A1CF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6370F-7516-4DB2-A423-01574B7AA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9F63F-5B5D-4DA5-86B4-DC99C074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95F9-F507-4A81-AC69-5747DF628B03}" type="datetime1">
              <a:rPr lang="en-ZA" smtClean="0"/>
              <a:t>2022/07/11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0F65A-69DA-4944-A210-0271EBE8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A8B08-AF58-44F5-BF5A-FA396601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215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A43CF-DC9C-4D11-987C-516FFE9D4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47C79-CDE8-4204-B419-BE3766E87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92923-D554-4A8F-839F-737A6EDAA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4C95-2453-4ACA-9C85-BB73BB7A8BA4}" type="datetime1">
              <a:rPr lang="en-ZA" smtClean="0"/>
              <a:t>2022/07/11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628B4-F13B-4BEA-803E-E3D429183E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79D84-637A-4323-BF07-45098A72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469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4A376-A707-4080-907B-8D61E2F7BA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Membership matters</a:t>
            </a:r>
            <a:br>
              <a:rPr lang="en-US" dirty="0">
                <a:solidFill>
                  <a:srgbClr val="C00000"/>
                </a:solidFill>
              </a:rPr>
            </a:b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CFE32-A69B-4ED9-8CD8-BA2C898D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0891"/>
            <a:ext cx="9144000" cy="1655762"/>
          </a:xfrm>
        </p:spPr>
        <p:txBody>
          <a:bodyPr/>
          <a:lstStyle/>
          <a:p>
            <a:r>
              <a:rPr lang="en-US" dirty="0"/>
              <a:t>Nithaya Chetty</a:t>
            </a:r>
          </a:p>
          <a:p>
            <a:r>
              <a:rPr lang="en-US" i="1" dirty="0"/>
              <a:t>Vice President – Membership and Development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381624-C44F-4215-B2D0-1FFB823464BC}"/>
              </a:ext>
            </a:extLst>
          </p:cNvPr>
          <p:cNvSpPr txBox="1"/>
          <p:nvPr/>
        </p:nvSpPr>
        <p:spPr>
          <a:xfrm>
            <a:off x="8088198" y="5869640"/>
            <a:ext cx="3713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Report to the IUPAP GA July 2022</a:t>
            </a:r>
            <a:endParaRPr lang="en-ZA" dirty="0"/>
          </a:p>
        </p:txBody>
      </p:sp>
      <p:pic>
        <p:nvPicPr>
          <p:cNvPr id="7" name="Picture 2" descr="Promotional Material &amp;amp; Souvenirs - IUPAP: The International Union of Pure  and Applied Physics">
            <a:extLst>
              <a:ext uri="{FF2B5EF4-FFF2-40B4-BE49-F238E27FC236}">
                <a16:creationId xmlns:a16="http://schemas.microsoft.com/office/drawing/2014/main" id="{81A7B182-CA1F-4672-A7ED-2A1A7B975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8198" y="156435"/>
            <a:ext cx="3600000" cy="17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66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142E-8969-411A-A59C-60153108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Current situation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6809-EB7C-4E41-AD2A-2D397F472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340"/>
            <a:ext cx="10515600" cy="4351338"/>
          </a:xfrm>
        </p:spPr>
        <p:txBody>
          <a:bodyPr/>
          <a:lstStyle/>
          <a:p>
            <a:r>
              <a:rPr lang="en-ZA" dirty="0"/>
              <a:t>About 65 members (195 countries, i.e. 1/3 global membership)</a:t>
            </a:r>
          </a:p>
          <a:p>
            <a:r>
              <a:rPr lang="en-ZA" dirty="0"/>
              <a:t>Cannot afford loss in membership, especially in centenary year</a:t>
            </a:r>
          </a:p>
          <a:p>
            <a:pPr lvl="1"/>
            <a:r>
              <a:rPr lang="en-ZA" dirty="0"/>
              <a:t>Some costs reduced to 50% cost of one unit to retain membership</a:t>
            </a:r>
          </a:p>
          <a:p>
            <a:r>
              <a:rPr lang="en-ZA" dirty="0"/>
              <a:t>Cannot afford to neglect interests of all our paying members</a:t>
            </a:r>
          </a:p>
          <a:p>
            <a:pPr lvl="1"/>
            <a:r>
              <a:rPr lang="en-ZA" dirty="0"/>
              <a:t>One-on-one engagements have begun; should be on-going over 3 year cycle</a:t>
            </a:r>
          </a:p>
          <a:p>
            <a:pPr lvl="1"/>
            <a:r>
              <a:rPr lang="en-ZA" dirty="0"/>
              <a:t>Work of IUPAP must be communicated to membership and beyond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23723-2463-4054-9A32-696B11B2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2</a:t>
            </a:fld>
            <a:endParaRPr lang="en-Z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ABC693CF-9230-4C6B-9DE1-8147A40BA438}"/>
                  </a:ext>
                </a:extLst>
              </p:cNvPr>
              <p:cNvSpPr/>
              <p:nvPr/>
            </p:nvSpPr>
            <p:spPr>
              <a:xfrm>
                <a:off x="7645940" y="4231194"/>
                <a:ext cx="3707860" cy="249028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ZA" dirty="0"/>
                  <a:t>Under current conditions, long-term membership is </a:t>
                </a:r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65±5</m:t>
                    </m:r>
                  </m:oMath>
                </a14:m>
                <a:endParaRPr lang="en-ZA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:endParaRPr lang="en-ZA" dirty="0"/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ABC693CF-9230-4C6B-9DE1-8147A40BA4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5940" y="4231194"/>
                <a:ext cx="3707860" cy="2490281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80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A9641-B336-4EDF-919D-7848CDDB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How can we significantly increase membership?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49611-F64A-4A3E-91F0-8C3CF5F8F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dirty="0"/>
              <a:t>It is in IUPAP’s interest that we aim for broadening the membership beyond this limit</a:t>
            </a:r>
          </a:p>
          <a:p>
            <a:pPr lvl="1"/>
            <a:r>
              <a:rPr lang="en-ZA" dirty="0"/>
              <a:t>We shouldn’t see ourselves entirely as an elite club</a:t>
            </a:r>
          </a:p>
          <a:p>
            <a:pPr lvl="1"/>
            <a:r>
              <a:rPr lang="en-ZA" dirty="0"/>
              <a:t>Must also be involved in development</a:t>
            </a:r>
          </a:p>
          <a:p>
            <a:r>
              <a:rPr lang="en-ZA" dirty="0"/>
              <a:t>Propose new membership category</a:t>
            </a:r>
          </a:p>
          <a:p>
            <a:pPr lvl="1"/>
            <a:r>
              <a:rPr lang="en-ZA" dirty="0"/>
              <a:t>Associate Territorial Membership (ATM)</a:t>
            </a:r>
          </a:p>
          <a:p>
            <a:pPr lvl="1"/>
            <a:r>
              <a:rPr lang="en-ZA" dirty="0"/>
              <a:t>10% cost of one unit, benefits are limited, spelt out in MoU</a:t>
            </a:r>
          </a:p>
          <a:p>
            <a:pPr lvl="1"/>
            <a:r>
              <a:rPr lang="en-ZA" dirty="0"/>
              <a:t>Member country must commit to programme of physics development (</a:t>
            </a:r>
            <a:r>
              <a:rPr lang="en-ZA" i="1" dirty="0"/>
              <a:t>quid quo pro</a:t>
            </a:r>
            <a:r>
              <a:rPr lang="en-ZA" dirty="0"/>
              <a:t>), hence of mutual benefit, not simply a discounted levy</a:t>
            </a:r>
          </a:p>
          <a:p>
            <a:pPr lvl="1"/>
            <a:r>
              <a:rPr lang="en-ZA" dirty="0"/>
              <a:t>On invitation rather than on application, e.g. Nepal</a:t>
            </a:r>
          </a:p>
          <a:p>
            <a:pPr lvl="1"/>
            <a:r>
              <a:rPr lang="en-US" dirty="0"/>
              <a:t>Max 10% Associate Territorial members, so max 6</a:t>
            </a:r>
            <a:endParaRPr lang="en-ZA" dirty="0"/>
          </a:p>
          <a:p>
            <a:pPr lvl="1"/>
            <a:r>
              <a:rPr lang="en-ZA" dirty="0"/>
              <a:t>Will need change to articles, for now ATM-designate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6C940-F488-4AE0-9E25-73310ED6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451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E51B-11B7-4885-A4F8-99C2DFFBC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>
                <a:solidFill>
                  <a:srgbClr val="C00000"/>
                </a:solidFill>
              </a:rPr>
              <a:t>Special cases to be discussed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52A73-E8B3-494E-A149-F3A48983B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ZA" dirty="0"/>
              <a:t>Ukraine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ZA" dirty="0"/>
              <a:t>Poland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ZA" dirty="0"/>
              <a:t>Nepal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ZA" dirty="0"/>
              <a:t>Pacific Island nations</a:t>
            </a:r>
          </a:p>
          <a:p>
            <a:pPr lvl="1"/>
            <a:r>
              <a:rPr lang="en-ZA" dirty="0"/>
              <a:t>NZ, Australia, C13 – Fiji as the lead island nation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ZA" dirty="0"/>
              <a:t>Other Associate territorial members?</a:t>
            </a:r>
          </a:p>
          <a:p>
            <a:pPr algn="l"/>
            <a:r>
              <a:rPr lang="en-ZA" dirty="0"/>
              <a:t>Reduced dues:</a:t>
            </a:r>
          </a:p>
          <a:p>
            <a:pPr lvl="1"/>
            <a:r>
              <a:rPr lang="en-ZA" dirty="0"/>
              <a:t>Mexico: one unit at 50% for the years 2020–22 [already paid]</a:t>
            </a:r>
          </a:p>
          <a:p>
            <a:pPr lvl="1"/>
            <a:r>
              <a:rPr lang="en-ZA" dirty="0"/>
              <a:t>Uruguay: one unit at 50% for the years 2020–24 [paid up to 2021—waiting for acceptance for continued reduction in 2022–24]</a:t>
            </a:r>
          </a:p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01057-5A8A-4FFE-8720-69C89931E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1105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88665-0BD6-41C7-8332-53798BD61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234" y="2766218"/>
            <a:ext cx="2583730" cy="1325563"/>
          </a:xfrm>
        </p:spPr>
        <p:txBody>
          <a:bodyPr/>
          <a:lstStyle/>
          <a:p>
            <a:r>
              <a:rPr lang="en-ZA" b="1" dirty="0">
                <a:solidFill>
                  <a:schemeClr val="accent5">
                    <a:lumMod val="50000"/>
                  </a:schemeClr>
                </a:solidFill>
              </a:rPr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ED9DB-BB29-4BCC-A8EB-49922D10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5</a:t>
            </a:fld>
            <a:endParaRPr lang="en-ZA"/>
          </a:p>
        </p:txBody>
      </p:sp>
      <p:pic>
        <p:nvPicPr>
          <p:cNvPr id="5" name="Picture 2" descr="Promotional Material &amp;amp; Souvenirs - IUPAP: The International Union of Pure  and Applied Physics">
            <a:extLst>
              <a:ext uri="{FF2B5EF4-FFF2-40B4-BE49-F238E27FC236}">
                <a16:creationId xmlns:a16="http://schemas.microsoft.com/office/drawing/2014/main" id="{012BE692-9D85-4BE5-A0D9-7084A10AD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53800" y="538439"/>
            <a:ext cx="3600000" cy="17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901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5383</TotalTime>
  <Words>293</Words>
  <Application>Microsoft Macintosh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Membership matters </vt:lpstr>
      <vt:lpstr>Current situation</vt:lpstr>
      <vt:lpstr>How can we significantly increase membership? </vt:lpstr>
      <vt:lpstr>Special cases to be discussed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Membership matters</dc:title>
  <dc:creator>Nithaya Chetty</dc:creator>
  <cp:lastModifiedBy>Jens Vigen</cp:lastModifiedBy>
  <cp:revision>58</cp:revision>
  <dcterms:created xsi:type="dcterms:W3CDTF">2021-10-18T03:40:24Z</dcterms:created>
  <dcterms:modified xsi:type="dcterms:W3CDTF">2022-07-11T05:03:20Z</dcterms:modified>
</cp:coreProperties>
</file>