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68" r:id="rId4"/>
    <p:sldId id="257" r:id="rId5"/>
    <p:sldId id="258" r:id="rId6"/>
    <p:sldId id="259" r:id="rId7"/>
    <p:sldId id="262" r:id="rId8"/>
    <p:sldId id="260" r:id="rId9"/>
    <p:sldId id="261" r:id="rId10"/>
    <p:sldId id="264" r:id="rId11"/>
    <p:sldId id="265" r:id="rId12"/>
    <p:sldId id="266" r:id="rId13"/>
    <p:sldId id="263"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707"/>
  </p:normalViewPr>
  <p:slideViewPr>
    <p:cSldViewPr snapToGrid="0" snapToObjects="1">
      <p:cViewPr varScale="1">
        <p:scale>
          <a:sx n="108" d="100"/>
          <a:sy n="108" d="100"/>
        </p:scale>
        <p:origin x="7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D11419-B981-4BF4-A78C-165994F82090}"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E5E88869-9435-486D-AF96-FED5C27E2409}">
      <dgm:prSet/>
      <dgm:spPr/>
      <dgm:t>
        <a:bodyPr/>
        <a:lstStyle/>
        <a:p>
          <a:r>
            <a:rPr lang="en-US" dirty="0" err="1"/>
            <a:t>Thara</a:t>
          </a:r>
          <a:r>
            <a:rPr lang="en-US" dirty="0"/>
            <a:t> Caba</a:t>
          </a:r>
        </a:p>
      </dgm:t>
    </dgm:pt>
    <dgm:pt modelId="{6A06EE85-A89D-416D-879F-81BC24A4D233}" type="parTrans" cxnId="{01032675-BBEF-4306-9E51-E72442888594}">
      <dgm:prSet/>
      <dgm:spPr/>
      <dgm:t>
        <a:bodyPr/>
        <a:lstStyle/>
        <a:p>
          <a:endParaRPr lang="en-US"/>
        </a:p>
      </dgm:t>
    </dgm:pt>
    <dgm:pt modelId="{E72D6ACF-4563-4E98-97AE-F74966AF5506}" type="sibTrans" cxnId="{01032675-BBEF-4306-9E51-E72442888594}">
      <dgm:prSet/>
      <dgm:spPr/>
      <dgm:t>
        <a:bodyPr/>
        <a:lstStyle/>
        <a:p>
          <a:endParaRPr lang="en-US"/>
        </a:p>
      </dgm:t>
    </dgm:pt>
    <dgm:pt modelId="{A35D12B1-6832-42B6-934D-F8095F318409}">
      <dgm:prSet/>
      <dgm:spPr/>
      <dgm:t>
        <a:bodyPr/>
        <a:lstStyle/>
        <a:p>
          <a:r>
            <a:rPr lang="en-US"/>
            <a:t>Ruhi Chitre</a:t>
          </a:r>
        </a:p>
      </dgm:t>
    </dgm:pt>
    <dgm:pt modelId="{A171AE46-46B0-41D6-B71D-A3873C4C1E29}" type="parTrans" cxnId="{1ECB8B0C-2BA4-454B-83A4-16E61FFCFC80}">
      <dgm:prSet/>
      <dgm:spPr/>
      <dgm:t>
        <a:bodyPr/>
        <a:lstStyle/>
        <a:p>
          <a:endParaRPr lang="en-US"/>
        </a:p>
      </dgm:t>
    </dgm:pt>
    <dgm:pt modelId="{4E8B0863-0C87-4BFC-9624-C9CC566A2D25}" type="sibTrans" cxnId="{1ECB8B0C-2BA4-454B-83A4-16E61FFCFC80}">
      <dgm:prSet/>
      <dgm:spPr/>
      <dgm:t>
        <a:bodyPr/>
        <a:lstStyle/>
        <a:p>
          <a:endParaRPr lang="en-US"/>
        </a:p>
      </dgm:t>
    </dgm:pt>
    <dgm:pt modelId="{8D878D00-6A93-4ED5-A93D-710EC57B1DA3}">
      <dgm:prSet/>
      <dgm:spPr/>
      <dgm:t>
        <a:bodyPr/>
        <a:lstStyle/>
        <a:p>
          <a:r>
            <a:rPr lang="en-GB"/>
            <a:t>Yash Gurbani</a:t>
          </a:r>
          <a:endParaRPr lang="en-US"/>
        </a:p>
      </dgm:t>
    </dgm:pt>
    <dgm:pt modelId="{94BD33D8-8BA9-4887-8C9F-27A7909CC2BC}" type="parTrans" cxnId="{01C7DB07-3CAC-4376-B2A3-C45E6BC21CFF}">
      <dgm:prSet/>
      <dgm:spPr/>
      <dgm:t>
        <a:bodyPr/>
        <a:lstStyle/>
        <a:p>
          <a:endParaRPr lang="en-US"/>
        </a:p>
      </dgm:t>
    </dgm:pt>
    <dgm:pt modelId="{B47CF38E-457C-4172-8146-96B920C137D7}" type="sibTrans" cxnId="{01C7DB07-3CAC-4376-B2A3-C45E6BC21CFF}">
      <dgm:prSet/>
      <dgm:spPr/>
      <dgm:t>
        <a:bodyPr/>
        <a:lstStyle/>
        <a:p>
          <a:endParaRPr lang="en-US"/>
        </a:p>
      </dgm:t>
    </dgm:pt>
    <dgm:pt modelId="{B010D319-2925-45C2-915B-85F8AF225B7D}">
      <dgm:prSet/>
      <dgm:spPr/>
      <dgm:t>
        <a:bodyPr/>
        <a:lstStyle/>
        <a:p>
          <a:r>
            <a:rPr lang="en-US"/>
            <a:t>Owen Higgins</a:t>
          </a:r>
        </a:p>
      </dgm:t>
    </dgm:pt>
    <dgm:pt modelId="{1EF81406-7FA1-41D2-BE45-D5B9BD9981FD}" type="parTrans" cxnId="{FAE8F99B-F655-423C-819F-4738376F04CB}">
      <dgm:prSet/>
      <dgm:spPr/>
      <dgm:t>
        <a:bodyPr/>
        <a:lstStyle/>
        <a:p>
          <a:endParaRPr lang="en-US"/>
        </a:p>
      </dgm:t>
    </dgm:pt>
    <dgm:pt modelId="{9F8B9DF5-BADD-483D-B569-E025E528C98C}" type="sibTrans" cxnId="{FAE8F99B-F655-423C-819F-4738376F04CB}">
      <dgm:prSet/>
      <dgm:spPr/>
      <dgm:t>
        <a:bodyPr/>
        <a:lstStyle/>
        <a:p>
          <a:endParaRPr lang="en-US"/>
        </a:p>
      </dgm:t>
    </dgm:pt>
    <dgm:pt modelId="{A97C95DF-D7A5-481C-A61D-71B3603850FE}">
      <dgm:prSet/>
      <dgm:spPr/>
      <dgm:t>
        <a:bodyPr/>
        <a:lstStyle/>
        <a:p>
          <a:r>
            <a:rPr lang="en-US"/>
            <a:t>Margaret Rosenberg</a:t>
          </a:r>
        </a:p>
      </dgm:t>
    </dgm:pt>
    <dgm:pt modelId="{2A579863-551D-4FA8-A1F8-7B97B81959D1}" type="parTrans" cxnId="{2B7BDD38-F451-4876-A54E-91BF26619AA9}">
      <dgm:prSet/>
      <dgm:spPr/>
      <dgm:t>
        <a:bodyPr/>
        <a:lstStyle/>
        <a:p>
          <a:endParaRPr lang="en-US"/>
        </a:p>
      </dgm:t>
    </dgm:pt>
    <dgm:pt modelId="{18FB3067-EDD9-4071-A04C-048236C2B07B}" type="sibTrans" cxnId="{2B7BDD38-F451-4876-A54E-91BF26619AA9}">
      <dgm:prSet/>
      <dgm:spPr/>
      <dgm:t>
        <a:bodyPr/>
        <a:lstStyle/>
        <a:p>
          <a:endParaRPr lang="en-US"/>
        </a:p>
      </dgm:t>
    </dgm:pt>
    <dgm:pt modelId="{81DD13A5-8A07-4D73-B1B0-017A850DD6B4}">
      <dgm:prSet/>
      <dgm:spPr/>
      <dgm:t>
        <a:bodyPr/>
        <a:lstStyle/>
        <a:p>
          <a:r>
            <a:rPr lang="en-US"/>
            <a:t>Atlas Varsted</a:t>
          </a:r>
        </a:p>
      </dgm:t>
    </dgm:pt>
    <dgm:pt modelId="{C63DAA39-D1A8-4066-95AB-9EF09B0C369C}" type="parTrans" cxnId="{E70DF9E4-9E2A-493F-93A9-A8FF3BC87735}">
      <dgm:prSet/>
      <dgm:spPr/>
      <dgm:t>
        <a:bodyPr/>
        <a:lstStyle/>
        <a:p>
          <a:endParaRPr lang="en-US"/>
        </a:p>
      </dgm:t>
    </dgm:pt>
    <dgm:pt modelId="{0336C9B5-AE9F-4407-980B-6D7A2B5B9BC1}" type="sibTrans" cxnId="{E70DF9E4-9E2A-493F-93A9-A8FF3BC87735}">
      <dgm:prSet/>
      <dgm:spPr/>
      <dgm:t>
        <a:bodyPr/>
        <a:lstStyle/>
        <a:p>
          <a:endParaRPr lang="en-US"/>
        </a:p>
      </dgm:t>
    </dgm:pt>
    <dgm:pt modelId="{C4883BC0-323E-4F5F-B86C-365A895F1E78}">
      <dgm:prSet/>
      <dgm:spPr/>
      <dgm:t>
        <a:bodyPr/>
        <a:lstStyle/>
        <a:p>
          <a:r>
            <a:rPr lang="en-GB"/>
            <a:t>Zlatan Vasovic</a:t>
          </a:r>
          <a:endParaRPr lang="en-US"/>
        </a:p>
      </dgm:t>
    </dgm:pt>
    <dgm:pt modelId="{28D241AA-A50F-4AD7-AA7A-BBBB94F09B05}" type="parTrans" cxnId="{3EB09299-FD59-4D88-A928-0058FADC98D9}">
      <dgm:prSet/>
      <dgm:spPr/>
      <dgm:t>
        <a:bodyPr/>
        <a:lstStyle/>
        <a:p>
          <a:endParaRPr lang="en-US"/>
        </a:p>
      </dgm:t>
    </dgm:pt>
    <dgm:pt modelId="{23FA95EB-2B48-4547-988A-00F5CB24B15B}" type="sibTrans" cxnId="{3EB09299-FD59-4D88-A928-0058FADC98D9}">
      <dgm:prSet/>
      <dgm:spPr/>
      <dgm:t>
        <a:bodyPr/>
        <a:lstStyle/>
        <a:p>
          <a:endParaRPr lang="en-US"/>
        </a:p>
      </dgm:t>
    </dgm:pt>
    <dgm:pt modelId="{3BCDF096-AC96-48E9-A481-C4BC2561F54D}">
      <dgm:prSet/>
      <dgm:spPr/>
      <dgm:t>
        <a:bodyPr/>
        <a:lstStyle/>
        <a:p>
          <a:r>
            <a:rPr lang="en-US"/>
            <a:t>Cyrus Walther</a:t>
          </a:r>
        </a:p>
      </dgm:t>
    </dgm:pt>
    <dgm:pt modelId="{62202FE4-7FA4-495F-9674-2CB075E82AA2}" type="parTrans" cxnId="{521E37FD-900F-4728-986B-03A2800A05C1}">
      <dgm:prSet/>
      <dgm:spPr/>
      <dgm:t>
        <a:bodyPr/>
        <a:lstStyle/>
        <a:p>
          <a:endParaRPr lang="en-US"/>
        </a:p>
      </dgm:t>
    </dgm:pt>
    <dgm:pt modelId="{17FEB178-872B-4384-8C47-63D2268EAB34}" type="sibTrans" cxnId="{521E37FD-900F-4728-986B-03A2800A05C1}">
      <dgm:prSet/>
      <dgm:spPr/>
      <dgm:t>
        <a:bodyPr/>
        <a:lstStyle/>
        <a:p>
          <a:endParaRPr lang="en-US"/>
        </a:p>
      </dgm:t>
    </dgm:pt>
    <dgm:pt modelId="{44835A2D-7509-114B-9B3A-D177CD570ABE}" type="pres">
      <dgm:prSet presAssocID="{94D11419-B981-4BF4-A78C-165994F82090}" presName="linear" presStyleCnt="0">
        <dgm:presLayoutVars>
          <dgm:animLvl val="lvl"/>
          <dgm:resizeHandles val="exact"/>
        </dgm:presLayoutVars>
      </dgm:prSet>
      <dgm:spPr/>
    </dgm:pt>
    <dgm:pt modelId="{C5C7A3D9-8DBC-9044-88AA-03FEA0A84F9E}" type="pres">
      <dgm:prSet presAssocID="{E5E88869-9435-486D-AF96-FED5C27E2409}" presName="parentText" presStyleLbl="node1" presStyleIdx="0" presStyleCnt="8">
        <dgm:presLayoutVars>
          <dgm:chMax val="0"/>
          <dgm:bulletEnabled val="1"/>
        </dgm:presLayoutVars>
      </dgm:prSet>
      <dgm:spPr/>
    </dgm:pt>
    <dgm:pt modelId="{5ACA3CEA-FE13-E946-91B0-E6A36BE5CD30}" type="pres">
      <dgm:prSet presAssocID="{E72D6ACF-4563-4E98-97AE-F74966AF5506}" presName="spacer" presStyleCnt="0"/>
      <dgm:spPr/>
    </dgm:pt>
    <dgm:pt modelId="{A1F35388-435F-5044-A9A5-0180C5F81ECA}" type="pres">
      <dgm:prSet presAssocID="{A35D12B1-6832-42B6-934D-F8095F318409}" presName="parentText" presStyleLbl="node1" presStyleIdx="1" presStyleCnt="8">
        <dgm:presLayoutVars>
          <dgm:chMax val="0"/>
          <dgm:bulletEnabled val="1"/>
        </dgm:presLayoutVars>
      </dgm:prSet>
      <dgm:spPr/>
    </dgm:pt>
    <dgm:pt modelId="{51FD4217-1950-3344-AB88-A029AA24F83B}" type="pres">
      <dgm:prSet presAssocID="{4E8B0863-0C87-4BFC-9624-C9CC566A2D25}" presName="spacer" presStyleCnt="0"/>
      <dgm:spPr/>
    </dgm:pt>
    <dgm:pt modelId="{468938F3-6ECD-9D4B-AC2A-3C19B4370CAE}" type="pres">
      <dgm:prSet presAssocID="{8D878D00-6A93-4ED5-A93D-710EC57B1DA3}" presName="parentText" presStyleLbl="node1" presStyleIdx="2" presStyleCnt="8">
        <dgm:presLayoutVars>
          <dgm:chMax val="0"/>
          <dgm:bulletEnabled val="1"/>
        </dgm:presLayoutVars>
      </dgm:prSet>
      <dgm:spPr/>
    </dgm:pt>
    <dgm:pt modelId="{7992E5DF-A9AA-AE42-9A10-9EF8CD7E3FD3}" type="pres">
      <dgm:prSet presAssocID="{B47CF38E-457C-4172-8146-96B920C137D7}" presName="spacer" presStyleCnt="0"/>
      <dgm:spPr/>
    </dgm:pt>
    <dgm:pt modelId="{BF25170A-3843-704B-BC06-669A961452F4}" type="pres">
      <dgm:prSet presAssocID="{B010D319-2925-45C2-915B-85F8AF225B7D}" presName="parentText" presStyleLbl="node1" presStyleIdx="3" presStyleCnt="8">
        <dgm:presLayoutVars>
          <dgm:chMax val="0"/>
          <dgm:bulletEnabled val="1"/>
        </dgm:presLayoutVars>
      </dgm:prSet>
      <dgm:spPr/>
    </dgm:pt>
    <dgm:pt modelId="{C7AFC067-8A9C-7B4B-B4C4-686F921091C8}" type="pres">
      <dgm:prSet presAssocID="{9F8B9DF5-BADD-483D-B569-E025E528C98C}" presName="spacer" presStyleCnt="0"/>
      <dgm:spPr/>
    </dgm:pt>
    <dgm:pt modelId="{0C5C0F4A-40DB-C64D-B7B4-0D105DE06C6B}" type="pres">
      <dgm:prSet presAssocID="{A97C95DF-D7A5-481C-A61D-71B3603850FE}" presName="parentText" presStyleLbl="node1" presStyleIdx="4" presStyleCnt="8">
        <dgm:presLayoutVars>
          <dgm:chMax val="0"/>
          <dgm:bulletEnabled val="1"/>
        </dgm:presLayoutVars>
      </dgm:prSet>
      <dgm:spPr/>
    </dgm:pt>
    <dgm:pt modelId="{511C968B-D4E8-B640-AA06-41F49918D56D}" type="pres">
      <dgm:prSet presAssocID="{18FB3067-EDD9-4071-A04C-048236C2B07B}" presName="spacer" presStyleCnt="0"/>
      <dgm:spPr/>
    </dgm:pt>
    <dgm:pt modelId="{612A0EAF-902D-4343-96BD-9913402ADA68}" type="pres">
      <dgm:prSet presAssocID="{81DD13A5-8A07-4D73-B1B0-017A850DD6B4}" presName="parentText" presStyleLbl="node1" presStyleIdx="5" presStyleCnt="8">
        <dgm:presLayoutVars>
          <dgm:chMax val="0"/>
          <dgm:bulletEnabled val="1"/>
        </dgm:presLayoutVars>
      </dgm:prSet>
      <dgm:spPr/>
    </dgm:pt>
    <dgm:pt modelId="{D186A27B-5F65-1D44-B04A-E019E26E43BF}" type="pres">
      <dgm:prSet presAssocID="{0336C9B5-AE9F-4407-980B-6D7A2B5B9BC1}" presName="spacer" presStyleCnt="0"/>
      <dgm:spPr/>
    </dgm:pt>
    <dgm:pt modelId="{78DFD337-B19A-1142-A7B1-7CC36D39068B}" type="pres">
      <dgm:prSet presAssocID="{C4883BC0-323E-4F5F-B86C-365A895F1E78}" presName="parentText" presStyleLbl="node1" presStyleIdx="6" presStyleCnt="8">
        <dgm:presLayoutVars>
          <dgm:chMax val="0"/>
          <dgm:bulletEnabled val="1"/>
        </dgm:presLayoutVars>
      </dgm:prSet>
      <dgm:spPr/>
    </dgm:pt>
    <dgm:pt modelId="{2D7584B9-9CF0-4143-B706-C23E6671C21E}" type="pres">
      <dgm:prSet presAssocID="{23FA95EB-2B48-4547-988A-00F5CB24B15B}" presName="spacer" presStyleCnt="0"/>
      <dgm:spPr/>
    </dgm:pt>
    <dgm:pt modelId="{F651ECBD-17CA-444E-A753-A77B624D601E}" type="pres">
      <dgm:prSet presAssocID="{3BCDF096-AC96-48E9-A481-C4BC2561F54D}" presName="parentText" presStyleLbl="node1" presStyleIdx="7" presStyleCnt="8">
        <dgm:presLayoutVars>
          <dgm:chMax val="0"/>
          <dgm:bulletEnabled val="1"/>
        </dgm:presLayoutVars>
      </dgm:prSet>
      <dgm:spPr/>
    </dgm:pt>
  </dgm:ptLst>
  <dgm:cxnLst>
    <dgm:cxn modelId="{01C7DB07-3CAC-4376-B2A3-C45E6BC21CFF}" srcId="{94D11419-B981-4BF4-A78C-165994F82090}" destId="{8D878D00-6A93-4ED5-A93D-710EC57B1DA3}" srcOrd="2" destOrd="0" parTransId="{94BD33D8-8BA9-4887-8C9F-27A7909CC2BC}" sibTransId="{B47CF38E-457C-4172-8146-96B920C137D7}"/>
    <dgm:cxn modelId="{CDB5F409-A2E0-DA49-9572-96F4E4F2D79D}" type="presOf" srcId="{A97C95DF-D7A5-481C-A61D-71B3603850FE}" destId="{0C5C0F4A-40DB-C64D-B7B4-0D105DE06C6B}" srcOrd="0" destOrd="0" presId="urn:microsoft.com/office/officeart/2005/8/layout/vList2"/>
    <dgm:cxn modelId="{1ECB8B0C-2BA4-454B-83A4-16E61FFCFC80}" srcId="{94D11419-B981-4BF4-A78C-165994F82090}" destId="{A35D12B1-6832-42B6-934D-F8095F318409}" srcOrd="1" destOrd="0" parTransId="{A171AE46-46B0-41D6-B71D-A3873C4C1E29}" sibTransId="{4E8B0863-0C87-4BFC-9624-C9CC566A2D25}"/>
    <dgm:cxn modelId="{2B7BDD38-F451-4876-A54E-91BF26619AA9}" srcId="{94D11419-B981-4BF4-A78C-165994F82090}" destId="{A97C95DF-D7A5-481C-A61D-71B3603850FE}" srcOrd="4" destOrd="0" parTransId="{2A579863-551D-4FA8-A1F8-7B97B81959D1}" sibTransId="{18FB3067-EDD9-4071-A04C-048236C2B07B}"/>
    <dgm:cxn modelId="{ED80EB5B-580A-4B4F-B181-E064219C53EB}" type="presOf" srcId="{81DD13A5-8A07-4D73-B1B0-017A850DD6B4}" destId="{612A0EAF-902D-4343-96BD-9913402ADA68}" srcOrd="0" destOrd="0" presId="urn:microsoft.com/office/officeart/2005/8/layout/vList2"/>
    <dgm:cxn modelId="{052A3862-AB51-D042-BC8B-F04689F9EB7C}" type="presOf" srcId="{C4883BC0-323E-4F5F-B86C-365A895F1E78}" destId="{78DFD337-B19A-1142-A7B1-7CC36D39068B}" srcOrd="0" destOrd="0" presId="urn:microsoft.com/office/officeart/2005/8/layout/vList2"/>
    <dgm:cxn modelId="{8252C96D-F4DB-C946-BE9B-3BA0E50CD814}" type="presOf" srcId="{A35D12B1-6832-42B6-934D-F8095F318409}" destId="{A1F35388-435F-5044-A9A5-0180C5F81ECA}" srcOrd="0" destOrd="0" presId="urn:microsoft.com/office/officeart/2005/8/layout/vList2"/>
    <dgm:cxn modelId="{01032675-BBEF-4306-9E51-E72442888594}" srcId="{94D11419-B981-4BF4-A78C-165994F82090}" destId="{E5E88869-9435-486D-AF96-FED5C27E2409}" srcOrd="0" destOrd="0" parTransId="{6A06EE85-A89D-416D-879F-81BC24A4D233}" sibTransId="{E72D6ACF-4563-4E98-97AE-F74966AF5506}"/>
    <dgm:cxn modelId="{F9AC2C7F-6236-E44A-BECE-18AC7563BF66}" type="presOf" srcId="{94D11419-B981-4BF4-A78C-165994F82090}" destId="{44835A2D-7509-114B-9B3A-D177CD570ABE}" srcOrd="0" destOrd="0" presId="urn:microsoft.com/office/officeart/2005/8/layout/vList2"/>
    <dgm:cxn modelId="{9F4C2B8A-12C2-C541-BD32-A2807D60818E}" type="presOf" srcId="{3BCDF096-AC96-48E9-A481-C4BC2561F54D}" destId="{F651ECBD-17CA-444E-A753-A77B624D601E}" srcOrd="0" destOrd="0" presId="urn:microsoft.com/office/officeart/2005/8/layout/vList2"/>
    <dgm:cxn modelId="{3EB09299-FD59-4D88-A928-0058FADC98D9}" srcId="{94D11419-B981-4BF4-A78C-165994F82090}" destId="{C4883BC0-323E-4F5F-B86C-365A895F1E78}" srcOrd="6" destOrd="0" parTransId="{28D241AA-A50F-4AD7-AA7A-BBBB94F09B05}" sibTransId="{23FA95EB-2B48-4547-988A-00F5CB24B15B}"/>
    <dgm:cxn modelId="{FAE8F99B-F655-423C-819F-4738376F04CB}" srcId="{94D11419-B981-4BF4-A78C-165994F82090}" destId="{B010D319-2925-45C2-915B-85F8AF225B7D}" srcOrd="3" destOrd="0" parTransId="{1EF81406-7FA1-41D2-BE45-D5B9BD9981FD}" sibTransId="{9F8B9DF5-BADD-483D-B569-E025E528C98C}"/>
    <dgm:cxn modelId="{F2614CB3-3B0C-5744-A41C-80897678FE48}" type="presOf" srcId="{E5E88869-9435-486D-AF96-FED5C27E2409}" destId="{C5C7A3D9-8DBC-9044-88AA-03FEA0A84F9E}" srcOrd="0" destOrd="0" presId="urn:microsoft.com/office/officeart/2005/8/layout/vList2"/>
    <dgm:cxn modelId="{39DDF3DD-38F7-FA4D-994F-7AE781D269E1}" type="presOf" srcId="{8D878D00-6A93-4ED5-A93D-710EC57B1DA3}" destId="{468938F3-6ECD-9D4B-AC2A-3C19B4370CAE}" srcOrd="0" destOrd="0" presId="urn:microsoft.com/office/officeart/2005/8/layout/vList2"/>
    <dgm:cxn modelId="{E70DF9E4-9E2A-493F-93A9-A8FF3BC87735}" srcId="{94D11419-B981-4BF4-A78C-165994F82090}" destId="{81DD13A5-8A07-4D73-B1B0-017A850DD6B4}" srcOrd="5" destOrd="0" parTransId="{C63DAA39-D1A8-4066-95AB-9EF09B0C369C}" sibTransId="{0336C9B5-AE9F-4407-980B-6D7A2B5B9BC1}"/>
    <dgm:cxn modelId="{D66003F9-5966-C342-B40B-AFFE4351A68F}" type="presOf" srcId="{B010D319-2925-45C2-915B-85F8AF225B7D}" destId="{BF25170A-3843-704B-BC06-669A961452F4}" srcOrd="0" destOrd="0" presId="urn:microsoft.com/office/officeart/2005/8/layout/vList2"/>
    <dgm:cxn modelId="{521E37FD-900F-4728-986B-03A2800A05C1}" srcId="{94D11419-B981-4BF4-A78C-165994F82090}" destId="{3BCDF096-AC96-48E9-A481-C4BC2561F54D}" srcOrd="7" destOrd="0" parTransId="{62202FE4-7FA4-495F-9674-2CB075E82AA2}" sibTransId="{17FEB178-872B-4384-8C47-63D2268EAB34}"/>
    <dgm:cxn modelId="{8AF1AAC8-ED92-7A48-8020-1FD7D83C8584}" type="presParOf" srcId="{44835A2D-7509-114B-9B3A-D177CD570ABE}" destId="{C5C7A3D9-8DBC-9044-88AA-03FEA0A84F9E}" srcOrd="0" destOrd="0" presId="urn:microsoft.com/office/officeart/2005/8/layout/vList2"/>
    <dgm:cxn modelId="{00859535-8BCF-1F46-A5E6-C09602449367}" type="presParOf" srcId="{44835A2D-7509-114B-9B3A-D177CD570ABE}" destId="{5ACA3CEA-FE13-E946-91B0-E6A36BE5CD30}" srcOrd="1" destOrd="0" presId="urn:microsoft.com/office/officeart/2005/8/layout/vList2"/>
    <dgm:cxn modelId="{2D1DD5F2-2FB1-F34A-B245-11953E4B479A}" type="presParOf" srcId="{44835A2D-7509-114B-9B3A-D177CD570ABE}" destId="{A1F35388-435F-5044-A9A5-0180C5F81ECA}" srcOrd="2" destOrd="0" presId="urn:microsoft.com/office/officeart/2005/8/layout/vList2"/>
    <dgm:cxn modelId="{793208C2-4CD4-CB4F-BBB1-1836B46C3E08}" type="presParOf" srcId="{44835A2D-7509-114B-9B3A-D177CD570ABE}" destId="{51FD4217-1950-3344-AB88-A029AA24F83B}" srcOrd="3" destOrd="0" presId="urn:microsoft.com/office/officeart/2005/8/layout/vList2"/>
    <dgm:cxn modelId="{581A0E72-1ACE-E848-8CBA-69F252690EC0}" type="presParOf" srcId="{44835A2D-7509-114B-9B3A-D177CD570ABE}" destId="{468938F3-6ECD-9D4B-AC2A-3C19B4370CAE}" srcOrd="4" destOrd="0" presId="urn:microsoft.com/office/officeart/2005/8/layout/vList2"/>
    <dgm:cxn modelId="{7801A4E3-3A2D-C04F-9229-3950C2D9D282}" type="presParOf" srcId="{44835A2D-7509-114B-9B3A-D177CD570ABE}" destId="{7992E5DF-A9AA-AE42-9A10-9EF8CD7E3FD3}" srcOrd="5" destOrd="0" presId="urn:microsoft.com/office/officeart/2005/8/layout/vList2"/>
    <dgm:cxn modelId="{BC3C12A8-F1BB-FD43-95EB-24192115F33A}" type="presParOf" srcId="{44835A2D-7509-114B-9B3A-D177CD570ABE}" destId="{BF25170A-3843-704B-BC06-669A961452F4}" srcOrd="6" destOrd="0" presId="urn:microsoft.com/office/officeart/2005/8/layout/vList2"/>
    <dgm:cxn modelId="{D541D4F2-1F25-9B46-B7C7-66AA5EDB8A99}" type="presParOf" srcId="{44835A2D-7509-114B-9B3A-D177CD570ABE}" destId="{C7AFC067-8A9C-7B4B-B4C4-686F921091C8}" srcOrd="7" destOrd="0" presId="urn:microsoft.com/office/officeart/2005/8/layout/vList2"/>
    <dgm:cxn modelId="{CEDFE303-A224-1645-88DF-9F6BA92E121B}" type="presParOf" srcId="{44835A2D-7509-114B-9B3A-D177CD570ABE}" destId="{0C5C0F4A-40DB-C64D-B7B4-0D105DE06C6B}" srcOrd="8" destOrd="0" presId="urn:microsoft.com/office/officeart/2005/8/layout/vList2"/>
    <dgm:cxn modelId="{A6544732-8526-CD4B-B4AA-1DA4DBF2F5E5}" type="presParOf" srcId="{44835A2D-7509-114B-9B3A-D177CD570ABE}" destId="{511C968B-D4E8-B640-AA06-41F49918D56D}" srcOrd="9" destOrd="0" presId="urn:microsoft.com/office/officeart/2005/8/layout/vList2"/>
    <dgm:cxn modelId="{D7D8D916-7943-4C4B-9C1D-DA77308BE633}" type="presParOf" srcId="{44835A2D-7509-114B-9B3A-D177CD570ABE}" destId="{612A0EAF-902D-4343-96BD-9913402ADA68}" srcOrd="10" destOrd="0" presId="urn:microsoft.com/office/officeart/2005/8/layout/vList2"/>
    <dgm:cxn modelId="{8FD9DED8-E024-8847-978D-54B9992D120F}" type="presParOf" srcId="{44835A2D-7509-114B-9B3A-D177CD570ABE}" destId="{D186A27B-5F65-1D44-B04A-E019E26E43BF}" srcOrd="11" destOrd="0" presId="urn:microsoft.com/office/officeart/2005/8/layout/vList2"/>
    <dgm:cxn modelId="{73956274-B934-324D-B7D3-FD8D0BA947CF}" type="presParOf" srcId="{44835A2D-7509-114B-9B3A-D177CD570ABE}" destId="{78DFD337-B19A-1142-A7B1-7CC36D39068B}" srcOrd="12" destOrd="0" presId="urn:microsoft.com/office/officeart/2005/8/layout/vList2"/>
    <dgm:cxn modelId="{96DCDF8D-06F1-6E48-9F4B-D97A56DE0CDD}" type="presParOf" srcId="{44835A2D-7509-114B-9B3A-D177CD570ABE}" destId="{2D7584B9-9CF0-4143-B706-C23E6671C21E}" srcOrd="13" destOrd="0" presId="urn:microsoft.com/office/officeart/2005/8/layout/vList2"/>
    <dgm:cxn modelId="{D2947E5B-A8DB-874F-8A47-94C2E7450009}" type="presParOf" srcId="{44835A2D-7509-114B-9B3A-D177CD570ABE}" destId="{F651ECBD-17CA-444E-A753-A77B624D601E}"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C7A3D9-8DBC-9044-88AA-03FEA0A84F9E}">
      <dsp:nvSpPr>
        <dsp:cNvPr id="0" name=""/>
        <dsp:cNvSpPr/>
      </dsp:nvSpPr>
      <dsp:spPr>
        <a:xfrm>
          <a:off x="0" y="4564"/>
          <a:ext cx="5163238"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err="1"/>
            <a:t>Thara</a:t>
          </a:r>
          <a:r>
            <a:rPr lang="en-US" sz="2500" kern="1200" dirty="0"/>
            <a:t> Caba</a:t>
          </a:r>
        </a:p>
      </dsp:txBody>
      <dsp:txXfrm>
        <a:off x="29271" y="33835"/>
        <a:ext cx="5104696" cy="541083"/>
      </dsp:txXfrm>
    </dsp:sp>
    <dsp:sp modelId="{A1F35388-435F-5044-A9A5-0180C5F81ECA}">
      <dsp:nvSpPr>
        <dsp:cNvPr id="0" name=""/>
        <dsp:cNvSpPr/>
      </dsp:nvSpPr>
      <dsp:spPr>
        <a:xfrm>
          <a:off x="0" y="676189"/>
          <a:ext cx="5163238" cy="59962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Ruhi Chitre</a:t>
          </a:r>
        </a:p>
      </dsp:txBody>
      <dsp:txXfrm>
        <a:off x="29271" y="705460"/>
        <a:ext cx="5104696" cy="541083"/>
      </dsp:txXfrm>
    </dsp:sp>
    <dsp:sp modelId="{468938F3-6ECD-9D4B-AC2A-3C19B4370CAE}">
      <dsp:nvSpPr>
        <dsp:cNvPr id="0" name=""/>
        <dsp:cNvSpPr/>
      </dsp:nvSpPr>
      <dsp:spPr>
        <a:xfrm>
          <a:off x="0" y="1347814"/>
          <a:ext cx="5163238" cy="59962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Yash Gurbani</a:t>
          </a:r>
          <a:endParaRPr lang="en-US" sz="2500" kern="1200"/>
        </a:p>
      </dsp:txBody>
      <dsp:txXfrm>
        <a:off x="29271" y="1377085"/>
        <a:ext cx="5104696" cy="541083"/>
      </dsp:txXfrm>
    </dsp:sp>
    <dsp:sp modelId="{BF25170A-3843-704B-BC06-669A961452F4}">
      <dsp:nvSpPr>
        <dsp:cNvPr id="0" name=""/>
        <dsp:cNvSpPr/>
      </dsp:nvSpPr>
      <dsp:spPr>
        <a:xfrm>
          <a:off x="0" y="2019439"/>
          <a:ext cx="5163238" cy="59962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Owen Higgins</a:t>
          </a:r>
        </a:p>
      </dsp:txBody>
      <dsp:txXfrm>
        <a:off x="29271" y="2048710"/>
        <a:ext cx="5104696" cy="541083"/>
      </dsp:txXfrm>
    </dsp:sp>
    <dsp:sp modelId="{0C5C0F4A-40DB-C64D-B7B4-0D105DE06C6B}">
      <dsp:nvSpPr>
        <dsp:cNvPr id="0" name=""/>
        <dsp:cNvSpPr/>
      </dsp:nvSpPr>
      <dsp:spPr>
        <a:xfrm>
          <a:off x="0" y="2691064"/>
          <a:ext cx="5163238" cy="599625"/>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Margaret Rosenberg</a:t>
          </a:r>
        </a:p>
      </dsp:txBody>
      <dsp:txXfrm>
        <a:off x="29271" y="2720335"/>
        <a:ext cx="5104696" cy="541083"/>
      </dsp:txXfrm>
    </dsp:sp>
    <dsp:sp modelId="{612A0EAF-902D-4343-96BD-9913402ADA68}">
      <dsp:nvSpPr>
        <dsp:cNvPr id="0" name=""/>
        <dsp:cNvSpPr/>
      </dsp:nvSpPr>
      <dsp:spPr>
        <a:xfrm>
          <a:off x="0" y="3362690"/>
          <a:ext cx="5163238"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Atlas Varsted</a:t>
          </a:r>
        </a:p>
      </dsp:txBody>
      <dsp:txXfrm>
        <a:off x="29271" y="3391961"/>
        <a:ext cx="5104696" cy="541083"/>
      </dsp:txXfrm>
    </dsp:sp>
    <dsp:sp modelId="{78DFD337-B19A-1142-A7B1-7CC36D39068B}">
      <dsp:nvSpPr>
        <dsp:cNvPr id="0" name=""/>
        <dsp:cNvSpPr/>
      </dsp:nvSpPr>
      <dsp:spPr>
        <a:xfrm>
          <a:off x="0" y="4034315"/>
          <a:ext cx="5163238" cy="59962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Zlatan Vasovic</a:t>
          </a:r>
          <a:endParaRPr lang="en-US" sz="2500" kern="1200"/>
        </a:p>
      </dsp:txBody>
      <dsp:txXfrm>
        <a:off x="29271" y="4063586"/>
        <a:ext cx="5104696" cy="541083"/>
      </dsp:txXfrm>
    </dsp:sp>
    <dsp:sp modelId="{F651ECBD-17CA-444E-A753-A77B624D601E}">
      <dsp:nvSpPr>
        <dsp:cNvPr id="0" name=""/>
        <dsp:cNvSpPr/>
      </dsp:nvSpPr>
      <dsp:spPr>
        <a:xfrm>
          <a:off x="0" y="4705940"/>
          <a:ext cx="5163238" cy="59962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Cyrus Walther</a:t>
          </a:r>
        </a:p>
      </dsp:txBody>
      <dsp:txXfrm>
        <a:off x="29271" y="4735211"/>
        <a:ext cx="5104696" cy="54108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4673D0-1B30-EC4A-8952-C759D1DD072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303533A-CF52-454A-BE4B-1B82CE0D2A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FA3E525-B2F4-0346-903F-041F45692DDA}"/>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5" name="Espace réservé du pied de page 4">
            <a:extLst>
              <a:ext uri="{FF2B5EF4-FFF2-40B4-BE49-F238E27FC236}">
                <a16:creationId xmlns:a16="http://schemas.microsoft.com/office/drawing/2014/main" id="{660F8B9E-AA0A-384F-BF54-2D8452AB383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25AF51-2206-DE45-B1A6-C1B7B8FB710D}"/>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2688897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041C32-AC01-5E4D-A840-C492E366667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97E3539-F979-C84D-948B-8CDD888F2B8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36F0791-4474-274C-B15E-52F40AB649FC}"/>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5" name="Espace réservé du pied de page 4">
            <a:extLst>
              <a:ext uri="{FF2B5EF4-FFF2-40B4-BE49-F238E27FC236}">
                <a16:creationId xmlns:a16="http://schemas.microsoft.com/office/drawing/2014/main" id="{A35CBF83-6F52-F44B-942A-78059A549FF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F257A52-FE56-964B-B923-2A6FC02CBF10}"/>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4201724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198F4D3-2DD4-234A-BD1E-FEE2294568F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5088CEC-22BA-734D-8396-4B04E6DE1BF5}"/>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539E31A-3D1B-004D-904D-F36FE6279BCC}"/>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5" name="Espace réservé du pied de page 4">
            <a:extLst>
              <a:ext uri="{FF2B5EF4-FFF2-40B4-BE49-F238E27FC236}">
                <a16:creationId xmlns:a16="http://schemas.microsoft.com/office/drawing/2014/main" id="{DCBA4171-59F7-D747-B90C-09C9F8BA1DF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18665A4-9AA4-874F-B694-A5ED9E2489BC}"/>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393165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64C37-C852-154B-8265-D0A8135E447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217D079-2262-C74C-9B1A-57FB54C4B7E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4B2FBE1-07C8-D74B-A1CF-FE910A401605}"/>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5" name="Espace réservé du pied de page 4">
            <a:extLst>
              <a:ext uri="{FF2B5EF4-FFF2-40B4-BE49-F238E27FC236}">
                <a16:creationId xmlns:a16="http://schemas.microsoft.com/office/drawing/2014/main" id="{E360C8A5-30D7-F942-88FE-DFE122058E0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B20D1C3-B8A6-7E4E-806E-BCFEE0890FFE}"/>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3770229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7B6B1F-ED3A-C342-8B73-A512C4A945C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111D70A-8B9B-0F4B-B636-39B2A6DF21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2DDBEE3E-CBDF-464B-AE67-0DCB64522C1E}"/>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5" name="Espace réservé du pied de page 4">
            <a:extLst>
              <a:ext uri="{FF2B5EF4-FFF2-40B4-BE49-F238E27FC236}">
                <a16:creationId xmlns:a16="http://schemas.microsoft.com/office/drawing/2014/main" id="{DA75D85B-C389-C545-A758-7029C856174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53C06F5-09E6-9846-8131-26FC4C100B4E}"/>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837372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C45E5A-4690-FF4A-B1DC-0C525AC242F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3964215-59D6-4148-8267-D95D716F4238}"/>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B6A524F-F3E4-FA40-9ED9-C81CCDEBA7B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6BD674A-520D-B34F-B608-6AF6CA5E410B}"/>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6" name="Espace réservé du pied de page 5">
            <a:extLst>
              <a:ext uri="{FF2B5EF4-FFF2-40B4-BE49-F238E27FC236}">
                <a16:creationId xmlns:a16="http://schemas.microsoft.com/office/drawing/2014/main" id="{6A1EB4DA-23FB-6940-86AF-D9630FFBC0D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52AE355-B210-1447-8C2D-DA2F762A4E82}"/>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4077963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B0E99A-F850-7746-9BD4-ED40E7EF85A4}"/>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AAC40683-9E23-7747-94CF-CD96BCA367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1D4A2C0-8085-7E4F-943E-7D5ED6EA1D6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F6D3CE4-9F75-A847-B11D-7C789F9406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99F6E53-C497-5243-9F0B-C475738E8D1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4868F77-EA70-CA43-9331-8E9FA654F0A7}"/>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8" name="Espace réservé du pied de page 7">
            <a:extLst>
              <a:ext uri="{FF2B5EF4-FFF2-40B4-BE49-F238E27FC236}">
                <a16:creationId xmlns:a16="http://schemas.microsoft.com/office/drawing/2014/main" id="{EEE90B28-4C1C-5740-820E-16DD57E8803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9F099AC-A065-2149-91B1-C2FCBE079A69}"/>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2212125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18C55C-A31E-5347-B2E6-83A9F384449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1165C25-65D8-D144-B308-FE7B4FA55716}"/>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4" name="Espace réservé du pied de page 3">
            <a:extLst>
              <a:ext uri="{FF2B5EF4-FFF2-40B4-BE49-F238E27FC236}">
                <a16:creationId xmlns:a16="http://schemas.microsoft.com/office/drawing/2014/main" id="{F300BEFF-165A-D843-8219-2F98B9E746E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53FC08CE-B79E-D740-B2C5-007584745568}"/>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2909397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E7362A4-16D1-1D45-817C-E90E87B294FB}"/>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3" name="Espace réservé du pied de page 2">
            <a:extLst>
              <a:ext uri="{FF2B5EF4-FFF2-40B4-BE49-F238E27FC236}">
                <a16:creationId xmlns:a16="http://schemas.microsoft.com/office/drawing/2014/main" id="{8F5B7E16-5D3D-6D46-9E32-4A23B2941CA9}"/>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752849F-5DE8-2443-B027-86117E96E047}"/>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1712846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5CFE07-2C69-F04F-9701-EAA0210D18D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82EBC91-B39C-244F-BB36-889002A9ED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97D20C9-E44F-F442-8BEE-754E4EF3C1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58B3B23-99F9-0240-B4BC-6536325EA61C}"/>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6" name="Espace réservé du pied de page 5">
            <a:extLst>
              <a:ext uri="{FF2B5EF4-FFF2-40B4-BE49-F238E27FC236}">
                <a16:creationId xmlns:a16="http://schemas.microsoft.com/office/drawing/2014/main" id="{802E2F1F-98F4-3545-858B-23B65704F95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37463A2-CB0F-8F4A-991F-C4D46FDA8CCF}"/>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1146395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654C91-8A62-0E4C-84D4-E18D8241D03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D3C3CD9-1931-0D4B-9241-DE31D3E9A7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8268A1F-BA67-EF4E-A9AD-113E7671BE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B15E40E-26D5-EE40-8E8B-3A3FBD4FD7AC}"/>
              </a:ext>
            </a:extLst>
          </p:cNvPr>
          <p:cNvSpPr>
            <a:spLocks noGrp="1"/>
          </p:cNvSpPr>
          <p:nvPr>
            <p:ph type="dt" sz="half" idx="10"/>
          </p:nvPr>
        </p:nvSpPr>
        <p:spPr/>
        <p:txBody>
          <a:bodyPr/>
          <a:lstStyle/>
          <a:p>
            <a:fld id="{C64D48E5-1D7F-0443-AA4C-82E63E54B97E}" type="datetimeFigureOut">
              <a:rPr lang="fr-FR" smtClean="0"/>
              <a:t>13/07/2022</a:t>
            </a:fld>
            <a:endParaRPr lang="fr-FR"/>
          </a:p>
        </p:txBody>
      </p:sp>
      <p:sp>
        <p:nvSpPr>
          <p:cNvPr id="6" name="Espace réservé du pied de page 5">
            <a:extLst>
              <a:ext uri="{FF2B5EF4-FFF2-40B4-BE49-F238E27FC236}">
                <a16:creationId xmlns:a16="http://schemas.microsoft.com/office/drawing/2014/main" id="{BEBD9E86-40FF-0A4D-8555-1A9A63B447C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5348682-74C7-2143-8AD8-7EBFE32A749D}"/>
              </a:ext>
            </a:extLst>
          </p:cNvPr>
          <p:cNvSpPr>
            <a:spLocks noGrp="1"/>
          </p:cNvSpPr>
          <p:nvPr>
            <p:ph type="sldNum" sz="quarter" idx="12"/>
          </p:nvPr>
        </p:nvSpPr>
        <p:spPr/>
        <p:txBody>
          <a:bodyPr/>
          <a:lstStyle/>
          <a:p>
            <a:fld id="{18AE47C2-29C1-5F44-8494-04670F0425B6}" type="slidenum">
              <a:rPr lang="fr-FR" smtClean="0"/>
              <a:t>‹N°›</a:t>
            </a:fld>
            <a:endParaRPr lang="fr-FR"/>
          </a:p>
        </p:txBody>
      </p:sp>
    </p:spTree>
    <p:extLst>
      <p:ext uri="{BB962C8B-B14F-4D97-AF65-F5344CB8AC3E}">
        <p14:creationId xmlns:p14="http://schemas.microsoft.com/office/powerpoint/2010/main" val="2123360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AF10C95-82E4-E648-A28C-A13A377649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13ACA0F-D9DB-7041-BE64-77B42A2ADC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FB94C5D-492D-4F4E-BC3E-8BCACE6476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D48E5-1D7F-0443-AA4C-82E63E54B97E}" type="datetimeFigureOut">
              <a:rPr lang="fr-FR" smtClean="0"/>
              <a:t>13/07/2022</a:t>
            </a:fld>
            <a:endParaRPr lang="fr-FR"/>
          </a:p>
        </p:txBody>
      </p:sp>
      <p:sp>
        <p:nvSpPr>
          <p:cNvPr id="5" name="Espace réservé du pied de page 4">
            <a:extLst>
              <a:ext uri="{FF2B5EF4-FFF2-40B4-BE49-F238E27FC236}">
                <a16:creationId xmlns:a16="http://schemas.microsoft.com/office/drawing/2014/main" id="{B6D1BA4B-D2F0-FD40-BF91-9B18302701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5D9594A5-3C5B-AF4F-B850-5D93052DA6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E47C2-29C1-5F44-8494-04670F0425B6}" type="slidenum">
              <a:rPr lang="fr-FR" smtClean="0"/>
              <a:t>‹N°›</a:t>
            </a:fld>
            <a:endParaRPr lang="fr-FR"/>
          </a:p>
        </p:txBody>
      </p:sp>
    </p:spTree>
    <p:extLst>
      <p:ext uri="{BB962C8B-B14F-4D97-AF65-F5344CB8AC3E}">
        <p14:creationId xmlns:p14="http://schemas.microsoft.com/office/powerpoint/2010/main" val="2325196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D8F1113-2E3C-46E3-B54F-B7F421EEF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465DDECC-A11E-434E-87B2-8997CD3832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3" name="Freeform 5">
              <a:extLst>
                <a:ext uri="{FF2B5EF4-FFF2-40B4-BE49-F238E27FC236}">
                  <a16:creationId xmlns:a16="http://schemas.microsoft.com/office/drawing/2014/main" id="{B54A4D14-513F-4121-92D3-5CCB468962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6C3411F1-AD17-499D-AFEF-2F300F6DF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60BF2CBE-B1E9-4C42-89DC-C35E4E6516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72C95A87-DCDB-41C4-B774-744B3ECBE8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BCB97515-32FF-43A6-A51C-B140193ABB6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9C6379D3-7045-4B76-9409-6D23D753D0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1">
              <a:extLst>
                <a:ext uri="{FF2B5EF4-FFF2-40B4-BE49-F238E27FC236}">
                  <a16:creationId xmlns:a16="http://schemas.microsoft.com/office/drawing/2014/main" id="{7C324CDD-B30F-47DD-8627-E2171D5E83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61B1C1DE-4201-4989-BE65-41ADC24725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3">
              <a:extLst>
                <a:ext uri="{FF2B5EF4-FFF2-40B4-BE49-F238E27FC236}">
                  <a16:creationId xmlns:a16="http://schemas.microsoft.com/office/drawing/2014/main" id="{0A9092BE-A36C-4833-8E71-2850F4AF7C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4">
              <a:extLst>
                <a:ext uri="{FF2B5EF4-FFF2-40B4-BE49-F238E27FC236}">
                  <a16:creationId xmlns:a16="http://schemas.microsoft.com/office/drawing/2014/main" id="{806398CC-D327-4E06-838C-31119BD56F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5">
              <a:extLst>
                <a:ext uri="{FF2B5EF4-FFF2-40B4-BE49-F238E27FC236}">
                  <a16:creationId xmlns:a16="http://schemas.microsoft.com/office/drawing/2014/main" id="{1E3F0C5B-76A9-4A8F-A1CB-35C0DE83A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
              <a:extLst>
                <a:ext uri="{FF2B5EF4-FFF2-40B4-BE49-F238E27FC236}">
                  <a16:creationId xmlns:a16="http://schemas.microsoft.com/office/drawing/2014/main" id="{70A741CC-E736-448A-A94E-5C8BB9711D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a:extLst>
                <a:ext uri="{FF2B5EF4-FFF2-40B4-BE49-F238E27FC236}">
                  <a16:creationId xmlns:a16="http://schemas.microsoft.com/office/drawing/2014/main" id="{202722D1-549B-407E-BF75-2A1E8DB5BA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8">
              <a:extLst>
                <a:ext uri="{FF2B5EF4-FFF2-40B4-BE49-F238E27FC236}">
                  <a16:creationId xmlns:a16="http://schemas.microsoft.com/office/drawing/2014/main" id="{5CA8D742-18BD-41B5-9C00-FCFFAED257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9">
              <a:extLst>
                <a:ext uri="{FF2B5EF4-FFF2-40B4-BE49-F238E27FC236}">
                  <a16:creationId xmlns:a16="http://schemas.microsoft.com/office/drawing/2014/main" id="{8BF81081-4C33-488E-A37E-B95567D0BF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0">
              <a:extLst>
                <a:ext uri="{FF2B5EF4-FFF2-40B4-BE49-F238E27FC236}">
                  <a16:creationId xmlns:a16="http://schemas.microsoft.com/office/drawing/2014/main" id="{462F0DE0-CEBA-420B-8032-FB60893B8E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1">
              <a:extLst>
                <a:ext uri="{FF2B5EF4-FFF2-40B4-BE49-F238E27FC236}">
                  <a16:creationId xmlns:a16="http://schemas.microsoft.com/office/drawing/2014/main" id="{79C8D19E-E3D6-45A6-BCA2-5918A37D7A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2">
              <a:extLst>
                <a:ext uri="{FF2B5EF4-FFF2-40B4-BE49-F238E27FC236}">
                  <a16:creationId xmlns:a16="http://schemas.microsoft.com/office/drawing/2014/main" id="{43280283-E04A-43CA-BFA1-F285486A2F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3">
              <a:extLst>
                <a:ext uri="{FF2B5EF4-FFF2-40B4-BE49-F238E27FC236}">
                  <a16:creationId xmlns:a16="http://schemas.microsoft.com/office/drawing/2014/main" id="{38328CB6-0FC5-4AEA-BC7E-489267CB6F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re 1">
            <a:extLst>
              <a:ext uri="{FF2B5EF4-FFF2-40B4-BE49-F238E27FC236}">
                <a16:creationId xmlns:a16="http://schemas.microsoft.com/office/drawing/2014/main" id="{6FA84B59-EEF5-924A-B0B7-4BFC392B73EA}"/>
              </a:ext>
            </a:extLst>
          </p:cNvPr>
          <p:cNvSpPr>
            <a:spLocks noGrp="1"/>
          </p:cNvSpPr>
          <p:nvPr>
            <p:ph type="ctrTitle"/>
          </p:nvPr>
        </p:nvSpPr>
        <p:spPr>
          <a:xfrm>
            <a:off x="2047793" y="4614902"/>
            <a:ext cx="8081960" cy="943954"/>
          </a:xfrm>
        </p:spPr>
        <p:txBody>
          <a:bodyPr>
            <a:normAutofit/>
          </a:bodyPr>
          <a:lstStyle/>
          <a:p>
            <a:r>
              <a:rPr lang="en-GB" sz="3400" b="1"/>
              <a:t>Centenary Symposium: Concluding remarks</a:t>
            </a:r>
          </a:p>
        </p:txBody>
      </p:sp>
      <p:sp>
        <p:nvSpPr>
          <p:cNvPr id="3" name="Sous-titre 2">
            <a:extLst>
              <a:ext uri="{FF2B5EF4-FFF2-40B4-BE49-F238E27FC236}">
                <a16:creationId xmlns:a16="http://schemas.microsoft.com/office/drawing/2014/main" id="{0AB98936-5CCA-9B4B-8030-0F4CBD36DE4C}"/>
              </a:ext>
            </a:extLst>
          </p:cNvPr>
          <p:cNvSpPr>
            <a:spLocks noGrp="1"/>
          </p:cNvSpPr>
          <p:nvPr>
            <p:ph type="subTitle" idx="1"/>
          </p:nvPr>
        </p:nvSpPr>
        <p:spPr>
          <a:xfrm>
            <a:off x="2047793" y="5558857"/>
            <a:ext cx="8081960" cy="522636"/>
          </a:xfrm>
        </p:spPr>
        <p:txBody>
          <a:bodyPr>
            <a:normAutofit fontScale="77500" lnSpcReduction="20000"/>
          </a:bodyPr>
          <a:lstStyle/>
          <a:p>
            <a:r>
              <a:rPr lang="en-GB" sz="1600" dirty="0"/>
              <a:t>Michel Spiro, IUPAP President, 13 July 2022, ICTP, Trieste, Italy</a:t>
            </a:r>
          </a:p>
          <a:p>
            <a:r>
              <a:rPr lang="en-GB" sz="1600" dirty="0"/>
              <a:t>With the help of Jens </a:t>
            </a:r>
            <a:r>
              <a:rPr lang="en-GB" sz="1600"/>
              <a:t>Vigen</a:t>
            </a:r>
          </a:p>
        </p:txBody>
      </p:sp>
      <p:sp>
        <p:nvSpPr>
          <p:cNvPr id="33" name="Isosceles Triangle 39">
            <a:extLst>
              <a:ext uri="{FF2B5EF4-FFF2-40B4-BE49-F238E27FC236}">
                <a16:creationId xmlns:a16="http://schemas.microsoft.com/office/drawing/2014/main" id="{4F37E7FB-7372-47E3-914E-7CF7E94B1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892384" y="4386808"/>
            <a:ext cx="407233" cy="351063"/>
          </a:xfrm>
          <a:prstGeom prst="triangle">
            <a:avLst/>
          </a:prstGeom>
          <a:solidFill>
            <a:srgbClr val="92E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6E168E2-3256-43A5-9298-9E5A6AE8F7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2847" y="954593"/>
            <a:ext cx="6086306" cy="3432215"/>
          </a:xfrm>
          <a:prstGeom prst="rect">
            <a:avLst/>
          </a:prstGeom>
          <a:solidFill>
            <a:schemeClr val="bg1"/>
          </a:solidFill>
          <a:ln w="19050">
            <a:solidFill>
              <a:srgbClr val="92E3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icon&#10;&#10;Description automatically generated">
            <a:extLst>
              <a:ext uri="{FF2B5EF4-FFF2-40B4-BE49-F238E27FC236}">
                <a16:creationId xmlns:a16="http://schemas.microsoft.com/office/drawing/2014/main" id="{2D9E1860-139C-C603-D41F-A3373DC1A12B}"/>
              </a:ext>
            </a:extLst>
          </p:cNvPr>
          <p:cNvPicPr>
            <a:picLocks noChangeAspect="1"/>
          </p:cNvPicPr>
          <p:nvPr/>
        </p:nvPicPr>
        <p:blipFill>
          <a:blip r:embed="rId2"/>
          <a:stretch>
            <a:fillRect/>
          </a:stretch>
        </p:blipFill>
        <p:spPr>
          <a:xfrm>
            <a:off x="3215640" y="1302529"/>
            <a:ext cx="5760720" cy="2736342"/>
          </a:xfrm>
          <a:prstGeom prst="rect">
            <a:avLst/>
          </a:prstGeom>
          <a:ln w="12700">
            <a:noFill/>
          </a:ln>
        </p:spPr>
      </p:pic>
    </p:spTree>
    <p:extLst>
      <p:ext uri="{BB962C8B-B14F-4D97-AF65-F5344CB8AC3E}">
        <p14:creationId xmlns:p14="http://schemas.microsoft.com/office/powerpoint/2010/main" val="1217074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4BF631-9298-5E40-BEB7-602E80DF6BD6}"/>
              </a:ext>
            </a:extLst>
          </p:cNvPr>
          <p:cNvSpPr>
            <a:spLocks noGrp="1"/>
          </p:cNvSpPr>
          <p:nvPr>
            <p:ph type="title"/>
          </p:nvPr>
        </p:nvSpPr>
        <p:spPr>
          <a:xfrm>
            <a:off x="762001" y="803325"/>
            <a:ext cx="5314536" cy="1325563"/>
          </a:xfrm>
        </p:spPr>
        <p:txBody>
          <a:bodyPr>
            <a:normAutofit/>
          </a:bodyPr>
          <a:lstStyle/>
          <a:p>
            <a:r>
              <a:rPr lang="en-GB" b="1" dirty="0"/>
              <a:t>Thanks to the ICTP staff</a:t>
            </a:r>
          </a:p>
        </p:txBody>
      </p:sp>
      <p:sp>
        <p:nvSpPr>
          <p:cNvPr id="3" name="Espace réservé du contenu 2">
            <a:extLst>
              <a:ext uri="{FF2B5EF4-FFF2-40B4-BE49-F238E27FC236}">
                <a16:creationId xmlns:a16="http://schemas.microsoft.com/office/drawing/2014/main" id="{EC68ED72-F743-AE40-8A8A-13B5913403B3}"/>
              </a:ext>
            </a:extLst>
          </p:cNvPr>
          <p:cNvSpPr>
            <a:spLocks noGrp="1"/>
          </p:cNvSpPr>
          <p:nvPr>
            <p:ph idx="1"/>
          </p:nvPr>
        </p:nvSpPr>
        <p:spPr>
          <a:xfrm>
            <a:off x="762000" y="2279018"/>
            <a:ext cx="5314543" cy="3375920"/>
          </a:xfrm>
        </p:spPr>
        <p:txBody>
          <a:bodyPr anchor="t">
            <a:normAutofit fontScale="47500" lnSpcReduction="20000"/>
          </a:bodyPr>
          <a:lstStyle/>
          <a:p>
            <a:pPr lvl="1"/>
            <a:r>
              <a:rPr lang="en-GB" sz="6700" dirty="0"/>
              <a:t>Doreen </a:t>
            </a:r>
            <a:r>
              <a:rPr lang="en-GB" sz="6700" dirty="0" err="1"/>
              <a:t>Sauleek</a:t>
            </a:r>
            <a:endParaRPr lang="en-US" sz="6700" dirty="0"/>
          </a:p>
          <a:p>
            <a:pPr lvl="1"/>
            <a:r>
              <a:rPr lang="en-GB" sz="6700" dirty="0" err="1"/>
              <a:t>Tiziana</a:t>
            </a:r>
            <a:r>
              <a:rPr lang="en-GB" sz="6700" dirty="0"/>
              <a:t> </a:t>
            </a:r>
            <a:r>
              <a:rPr lang="en-GB" sz="6700" dirty="0" err="1"/>
              <a:t>Derni</a:t>
            </a:r>
            <a:r>
              <a:rPr lang="en-US" sz="6700" dirty="0"/>
              <a:t> </a:t>
            </a:r>
          </a:p>
          <a:p>
            <a:pPr lvl="1"/>
            <a:r>
              <a:rPr lang="en-GB" sz="6700" dirty="0"/>
              <a:t>Fabrizio </a:t>
            </a:r>
            <a:r>
              <a:rPr lang="en-GB" sz="6700" dirty="0" err="1"/>
              <a:t>Coana</a:t>
            </a:r>
            <a:r>
              <a:rPr lang="en-US" sz="6700" dirty="0"/>
              <a:t> </a:t>
            </a:r>
          </a:p>
          <a:p>
            <a:pPr lvl="1"/>
            <a:r>
              <a:rPr lang="en-GB" sz="6700" dirty="0"/>
              <a:t>Massimo Oreste </a:t>
            </a:r>
          </a:p>
          <a:p>
            <a:pPr lvl="1"/>
            <a:r>
              <a:rPr lang="en-GB" sz="6700" dirty="0"/>
              <a:t>Sabina Emili </a:t>
            </a:r>
          </a:p>
          <a:p>
            <a:pPr lvl="1"/>
            <a:r>
              <a:rPr lang="en-GB" sz="6700" dirty="0"/>
              <a:t>Marco </a:t>
            </a:r>
            <a:r>
              <a:rPr lang="en-GB" sz="6700" dirty="0" err="1"/>
              <a:t>Macor</a:t>
            </a:r>
            <a:endParaRPr lang="en-GB" sz="6700" dirty="0"/>
          </a:p>
          <a:p>
            <a:pPr lvl="1"/>
            <a:r>
              <a:rPr lang="en-GB" sz="6700" dirty="0"/>
              <a:t>Michela </a:t>
            </a:r>
            <a:r>
              <a:rPr lang="en-GB" sz="6700" dirty="0" err="1"/>
              <a:t>Filippini</a:t>
            </a:r>
            <a:endParaRPr lang="en-US" sz="6700" dirty="0"/>
          </a:p>
          <a:p>
            <a:pPr marL="0" indent="0">
              <a:buNone/>
            </a:pPr>
            <a:br>
              <a:rPr lang="en-US" sz="1800" dirty="0"/>
            </a:br>
            <a:br>
              <a:rPr lang="en-US" sz="1800" dirty="0"/>
            </a:br>
            <a:endParaRPr lang="fr-FR" sz="1800" dirty="0"/>
          </a:p>
        </p:txBody>
      </p:sp>
      <p:sp>
        <p:nvSpPr>
          <p:cNvPr id="4103" name="Freeform: Shape 4102">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05" name="Freeform: Shape 4104">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98" name="Picture 2" descr="ICTP – International Year of Basic Sciences for Development">
            <a:extLst>
              <a:ext uri="{FF2B5EF4-FFF2-40B4-BE49-F238E27FC236}">
                <a16:creationId xmlns:a16="http://schemas.microsoft.com/office/drawing/2014/main" id="{79F3B5D7-2872-D82E-E9CC-87472D3BCA7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884057" y="1555692"/>
            <a:ext cx="3796790" cy="1971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631725"/>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4BF631-9298-5E40-BEB7-602E80DF6BD6}"/>
              </a:ext>
            </a:extLst>
          </p:cNvPr>
          <p:cNvSpPr>
            <a:spLocks noGrp="1"/>
          </p:cNvSpPr>
          <p:nvPr>
            <p:ph type="title"/>
          </p:nvPr>
        </p:nvSpPr>
        <p:spPr>
          <a:xfrm>
            <a:off x="6940295" y="1396289"/>
            <a:ext cx="4668257" cy="1325563"/>
          </a:xfrm>
        </p:spPr>
        <p:txBody>
          <a:bodyPr>
            <a:normAutofit/>
          </a:bodyPr>
          <a:lstStyle/>
          <a:p>
            <a:r>
              <a:rPr lang="en-GB" b="1" dirty="0"/>
              <a:t>Thanks to the “magic trio”</a:t>
            </a:r>
          </a:p>
        </p:txBody>
      </p:sp>
      <p:sp>
        <p:nvSpPr>
          <p:cNvPr id="3091" name="Freeform: Shape 3090">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93" name="Freeform: Shape 3092">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95" name="Oval 3094">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person&#10;&#10;Description automatically generated">
            <a:extLst>
              <a:ext uri="{FF2B5EF4-FFF2-40B4-BE49-F238E27FC236}">
                <a16:creationId xmlns:a16="http://schemas.microsoft.com/office/drawing/2014/main" id="{1FBAC99C-8609-A116-2089-673CACC953DD}"/>
              </a:ext>
            </a:extLst>
          </p:cNvPr>
          <p:cNvPicPr>
            <a:picLocks noChangeAspect="1"/>
          </p:cNvPicPr>
          <p:nvPr/>
        </p:nvPicPr>
        <p:blipFill rotWithShape="1">
          <a:blip r:embed="rId2"/>
          <a:srcRect r="2" b="18252"/>
          <a:stretch/>
        </p:blipFill>
        <p:spPr>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7" name="Picture 6" descr="A picture containing outdoor, tree, ground, blue&#10;&#10;Description automatically generated">
            <a:extLst>
              <a:ext uri="{FF2B5EF4-FFF2-40B4-BE49-F238E27FC236}">
                <a16:creationId xmlns:a16="http://schemas.microsoft.com/office/drawing/2014/main" id="{ECB43459-0CDF-8B6D-EF54-A0B2B734AB73}"/>
              </a:ext>
            </a:extLst>
          </p:cNvPr>
          <p:cNvPicPr>
            <a:picLocks noChangeAspect="1"/>
          </p:cNvPicPr>
          <p:nvPr/>
        </p:nvPicPr>
        <p:blipFill rotWithShape="1">
          <a:blip r:embed="rId3"/>
          <a:srcRect t="16025" r="4" b="20029"/>
          <a:stretch/>
        </p:blipFill>
        <p:spPr>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3074" name="Picture 2" descr="Federica Sgorbissa">
            <a:extLst>
              <a:ext uri="{FF2B5EF4-FFF2-40B4-BE49-F238E27FC236}">
                <a16:creationId xmlns:a16="http://schemas.microsoft.com/office/drawing/2014/main" id="{AD32A9A2-A73D-518A-4A3A-863399B0D5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477" r="-2" b="3167"/>
          <a:stretch/>
        </p:blipFill>
        <p:spPr bwMode="auto">
          <a:xfrm>
            <a:off x="4825" y="4007260"/>
            <a:ext cx="3155071" cy="2850749"/>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a:noFill/>
          <a:extLst>
            <a:ext uri="{909E8E84-426E-40DD-AFC4-6F175D3DCCD1}">
              <a14:hiddenFill xmlns:a14="http://schemas.microsoft.com/office/drawing/2010/main">
                <a:solidFill>
                  <a:srgbClr val="FFFFFF"/>
                </a:solidFill>
              </a14:hiddenFill>
            </a:ext>
          </a:extLst>
        </p:spPr>
      </p:pic>
      <p:sp>
        <p:nvSpPr>
          <p:cNvPr id="3" name="Espace réservé du contenu 2">
            <a:extLst>
              <a:ext uri="{FF2B5EF4-FFF2-40B4-BE49-F238E27FC236}">
                <a16:creationId xmlns:a16="http://schemas.microsoft.com/office/drawing/2014/main" id="{EC68ED72-F743-AE40-8A8A-13B5913403B3}"/>
              </a:ext>
            </a:extLst>
          </p:cNvPr>
          <p:cNvSpPr>
            <a:spLocks noGrp="1"/>
          </p:cNvSpPr>
          <p:nvPr>
            <p:ph idx="1"/>
          </p:nvPr>
        </p:nvSpPr>
        <p:spPr>
          <a:xfrm>
            <a:off x="6940296" y="2871982"/>
            <a:ext cx="4668256" cy="3181684"/>
          </a:xfrm>
        </p:spPr>
        <p:txBody>
          <a:bodyPr anchor="t">
            <a:normAutofit/>
          </a:bodyPr>
          <a:lstStyle/>
          <a:p>
            <a:r>
              <a:rPr lang="en-US" sz="1800" b="1" dirty="0"/>
              <a:t>Federica </a:t>
            </a:r>
            <a:r>
              <a:rPr lang="en-US" sz="1800" b="1" dirty="0" err="1"/>
              <a:t>Sgorbissa</a:t>
            </a:r>
            <a:r>
              <a:rPr lang="en-US" sz="1800" dirty="0"/>
              <a:t>, for outreach and communication</a:t>
            </a:r>
          </a:p>
          <a:p>
            <a:r>
              <a:rPr lang="en-US" sz="1800" b="1" dirty="0"/>
              <a:t>Cecilia </a:t>
            </a:r>
            <a:r>
              <a:rPr lang="en-US" sz="1800" b="1" dirty="0" err="1"/>
              <a:t>Cressi</a:t>
            </a:r>
            <a:r>
              <a:rPr lang="en-US" sz="1800" b="1" dirty="0"/>
              <a:t>, </a:t>
            </a:r>
            <a:r>
              <a:rPr lang="en-US" sz="1800" dirty="0"/>
              <a:t>general support (IUPAP administrative office/FIT)</a:t>
            </a:r>
            <a:endParaRPr lang="en-US" sz="1800" b="1" dirty="0"/>
          </a:p>
          <a:p>
            <a:r>
              <a:rPr lang="en-US" sz="1800" b="1" dirty="0"/>
              <a:t>Anna Lisa </a:t>
            </a:r>
            <a:r>
              <a:rPr lang="en-US" sz="1800" b="1" dirty="0" err="1"/>
              <a:t>Cesaro</a:t>
            </a:r>
            <a:r>
              <a:rPr lang="en-US" sz="1800" b="1" dirty="0"/>
              <a:t>,</a:t>
            </a:r>
            <a:r>
              <a:rPr lang="en-US" sz="1800" dirty="0"/>
              <a:t> secretary of the symposium—she did a large bulk of the work!</a:t>
            </a:r>
            <a:br>
              <a:rPr lang="en-US" sz="1800" dirty="0"/>
            </a:br>
            <a:br>
              <a:rPr lang="en-US" sz="1800" dirty="0"/>
            </a:br>
            <a:endParaRPr lang="fr-FR" sz="1800" dirty="0"/>
          </a:p>
        </p:txBody>
      </p:sp>
    </p:spTree>
    <p:extLst>
      <p:ext uri="{BB962C8B-B14F-4D97-AF65-F5344CB8AC3E}">
        <p14:creationId xmlns:p14="http://schemas.microsoft.com/office/powerpoint/2010/main" val="124928898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4BF631-9298-5E40-BEB7-602E80DF6BD6}"/>
              </a:ext>
            </a:extLst>
          </p:cNvPr>
          <p:cNvSpPr>
            <a:spLocks noGrp="1"/>
          </p:cNvSpPr>
          <p:nvPr>
            <p:ph type="title"/>
          </p:nvPr>
        </p:nvSpPr>
        <p:spPr>
          <a:xfrm>
            <a:off x="801098" y="1396289"/>
            <a:ext cx="6387102" cy="1325563"/>
          </a:xfrm>
        </p:spPr>
        <p:txBody>
          <a:bodyPr>
            <a:normAutofit/>
          </a:bodyPr>
          <a:lstStyle/>
          <a:p>
            <a:r>
              <a:rPr lang="en-GB" b="1"/>
              <a:t>Thanks to the following persons</a:t>
            </a:r>
          </a:p>
        </p:txBody>
      </p:sp>
      <p:sp>
        <p:nvSpPr>
          <p:cNvPr id="3" name="Espace réservé du contenu 2">
            <a:extLst>
              <a:ext uri="{FF2B5EF4-FFF2-40B4-BE49-F238E27FC236}">
                <a16:creationId xmlns:a16="http://schemas.microsoft.com/office/drawing/2014/main" id="{EC68ED72-F743-AE40-8A8A-13B5913403B3}"/>
              </a:ext>
            </a:extLst>
          </p:cNvPr>
          <p:cNvSpPr>
            <a:spLocks noGrp="1"/>
          </p:cNvSpPr>
          <p:nvPr>
            <p:ph idx="1"/>
          </p:nvPr>
        </p:nvSpPr>
        <p:spPr>
          <a:xfrm>
            <a:off x="805542" y="2871982"/>
            <a:ext cx="6382657" cy="3181684"/>
          </a:xfrm>
        </p:spPr>
        <p:txBody>
          <a:bodyPr anchor="t">
            <a:normAutofit/>
          </a:bodyPr>
          <a:lstStyle/>
          <a:p>
            <a:r>
              <a:rPr lang="en-US" sz="2400" b="1" dirty="0"/>
              <a:t>Monica Pepe-</a:t>
            </a:r>
            <a:r>
              <a:rPr lang="en-US" sz="2400" b="1" dirty="0" err="1"/>
              <a:t>Altarelli</a:t>
            </a:r>
            <a:r>
              <a:rPr lang="en-US" sz="2400" dirty="0"/>
              <a:t>, the soul of the symposium</a:t>
            </a:r>
          </a:p>
          <a:p>
            <a:endParaRPr lang="en-US" sz="2400" dirty="0"/>
          </a:p>
          <a:p>
            <a:r>
              <a:rPr lang="en-US" sz="2400" b="1" dirty="0"/>
              <a:t>Sandro </a:t>
            </a:r>
            <a:r>
              <a:rPr lang="en-US" sz="2400" b="1" dirty="0" err="1"/>
              <a:t>Scandolo</a:t>
            </a:r>
            <a:r>
              <a:rPr lang="en-US" sz="2400" dirty="0"/>
              <a:t>, the conductor of the ceremony</a:t>
            </a:r>
            <a:br>
              <a:rPr lang="en-US" sz="1800" dirty="0"/>
            </a:br>
            <a:br>
              <a:rPr lang="en-US" sz="1800" dirty="0"/>
            </a:br>
            <a:endParaRPr lang="fr-FR" sz="1800" dirty="0"/>
          </a:p>
        </p:txBody>
      </p:sp>
      <p:sp>
        <p:nvSpPr>
          <p:cNvPr id="2067" name="Freeform: Shape 2066">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erson holding a microphone&#10;&#10;Description automatically generated with medium confidence">
            <a:extLst>
              <a:ext uri="{FF2B5EF4-FFF2-40B4-BE49-F238E27FC236}">
                <a16:creationId xmlns:a16="http://schemas.microsoft.com/office/drawing/2014/main" id="{7B7F978D-6461-B58B-9CE1-E25382055F7B}"/>
              </a:ext>
            </a:extLst>
          </p:cNvPr>
          <p:cNvPicPr>
            <a:picLocks noChangeAspect="1"/>
          </p:cNvPicPr>
          <p:nvPr/>
        </p:nvPicPr>
        <p:blipFill rotWithShape="1">
          <a:blip r:embed="rId2"/>
          <a:srcRect r="2076"/>
          <a:stretch/>
        </p:blipFill>
        <p:spPr>
          <a:xfrm>
            <a:off x="7689829" y="10"/>
            <a:ext cx="4502173" cy="3448209"/>
          </a:xfrm>
          <a:custGeom>
            <a:avLst/>
            <a:gdLst/>
            <a:ahLst/>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p:spPr>
      </p:pic>
      <p:sp>
        <p:nvSpPr>
          <p:cNvPr id="2069" name="Freeform: Shape 2068">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2" name="Picture 4" descr="Sandro Scandolo">
            <a:extLst>
              <a:ext uri="{FF2B5EF4-FFF2-40B4-BE49-F238E27FC236}">
                <a16:creationId xmlns:a16="http://schemas.microsoft.com/office/drawing/2014/main" id="{C73094E2-BD31-8891-22A8-A377347A79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18910"/>
          <a:stretch/>
        </p:blipFill>
        <p:spPr bwMode="auto">
          <a:xfrm>
            <a:off x="8768827" y="4082141"/>
            <a:ext cx="3423175" cy="2775859"/>
          </a:xfrm>
          <a:custGeom>
            <a:avLst/>
            <a:gdLst/>
            <a:ahLst/>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7596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Rectangle 1039">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Albergo alla Posta">
            <a:extLst>
              <a:ext uri="{FF2B5EF4-FFF2-40B4-BE49-F238E27FC236}">
                <a16:creationId xmlns:a16="http://schemas.microsoft.com/office/drawing/2014/main" id="{E0A38B0B-D09D-8D33-58B8-91CBBCB340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441" r="-2" b="25172"/>
          <a:stretch/>
        </p:blipFill>
        <p:spPr bwMode="auto">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extLst>
            <a:ext uri="{909E8E84-426E-40DD-AFC4-6F175D3DCCD1}">
              <a14:hiddenFill xmlns:a14="http://schemas.microsoft.com/office/drawing/2010/main">
                <a:solidFill>
                  <a:srgbClr val="FFFFFF"/>
                </a:solidFill>
              </a14:hiddenFill>
            </a:ext>
          </a:extLst>
        </p:spPr>
      </p:pic>
      <p:pic>
        <p:nvPicPr>
          <p:cNvPr id="5" name="Picture 4" descr="A group of people standing on a stairway&#10;&#10;Description automatically generated with low confidence">
            <a:extLst>
              <a:ext uri="{FF2B5EF4-FFF2-40B4-BE49-F238E27FC236}">
                <a16:creationId xmlns:a16="http://schemas.microsoft.com/office/drawing/2014/main" id="{E047058E-E48C-1A10-8E09-F838F5188610}"/>
              </a:ext>
            </a:extLst>
          </p:cNvPr>
          <p:cNvPicPr>
            <a:picLocks noChangeAspect="1"/>
          </p:cNvPicPr>
          <p:nvPr/>
        </p:nvPicPr>
        <p:blipFill rotWithShape="1">
          <a:blip r:embed="rId3"/>
          <a:srcRect t="523" r="-2" b="995"/>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042" name="Freeform: Shape 1041">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44" name="Freeform: Shape 1043">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re 1">
            <a:extLst>
              <a:ext uri="{FF2B5EF4-FFF2-40B4-BE49-F238E27FC236}">
                <a16:creationId xmlns:a16="http://schemas.microsoft.com/office/drawing/2014/main" id="{DA6DFF14-1AB3-5242-9735-C29D86479139}"/>
              </a:ext>
            </a:extLst>
          </p:cNvPr>
          <p:cNvSpPr>
            <a:spLocks noGrp="1"/>
          </p:cNvSpPr>
          <p:nvPr>
            <p:ph type="title"/>
          </p:nvPr>
        </p:nvSpPr>
        <p:spPr>
          <a:xfrm>
            <a:off x="448056" y="859536"/>
            <a:ext cx="4832802" cy="1243584"/>
          </a:xfrm>
        </p:spPr>
        <p:txBody>
          <a:bodyPr>
            <a:normAutofit/>
          </a:bodyPr>
          <a:lstStyle/>
          <a:p>
            <a:r>
              <a:rPr lang="fr-FR" sz="3400"/>
              <a:t>Bon voyage et à bientôt! </a:t>
            </a:r>
          </a:p>
        </p:txBody>
      </p:sp>
      <p:sp>
        <p:nvSpPr>
          <p:cNvPr id="1046" name="Rectangle 104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048" name="Rectangle 104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50" name="Rectangle 1049">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Espace réservé du contenu 2">
            <a:extLst>
              <a:ext uri="{FF2B5EF4-FFF2-40B4-BE49-F238E27FC236}">
                <a16:creationId xmlns:a16="http://schemas.microsoft.com/office/drawing/2014/main" id="{4A7D5A1C-4A28-534F-B0C0-4D791A5DE269}"/>
              </a:ext>
            </a:extLst>
          </p:cNvPr>
          <p:cNvSpPr>
            <a:spLocks noGrp="1"/>
          </p:cNvSpPr>
          <p:nvPr>
            <p:ph idx="1"/>
          </p:nvPr>
        </p:nvSpPr>
        <p:spPr>
          <a:xfrm>
            <a:off x="448056" y="2512611"/>
            <a:ext cx="4832803" cy="3664351"/>
          </a:xfrm>
        </p:spPr>
        <p:txBody>
          <a:bodyPr>
            <a:normAutofit/>
          </a:bodyPr>
          <a:lstStyle/>
          <a:p>
            <a:r>
              <a:rPr lang="en-GB" sz="3200" dirty="0"/>
              <a:t>Take care and stay safe!</a:t>
            </a:r>
          </a:p>
          <a:p>
            <a:pPr marL="0" indent="0">
              <a:buNone/>
            </a:pPr>
            <a:endParaRPr lang="fr-FR" sz="2000" dirty="0"/>
          </a:p>
        </p:txBody>
      </p:sp>
    </p:spTree>
    <p:extLst>
      <p:ext uri="{BB962C8B-B14F-4D97-AF65-F5344CB8AC3E}">
        <p14:creationId xmlns:p14="http://schemas.microsoft.com/office/powerpoint/2010/main" val="2868717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14C78B5-EC6B-4A39-8860-705100867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39BB21A9-A2D6-FE49-9303-F97B85BACF4A}"/>
              </a:ext>
            </a:extLst>
          </p:cNvPr>
          <p:cNvSpPr>
            <a:spLocks noGrp="1"/>
          </p:cNvSpPr>
          <p:nvPr>
            <p:ph type="title"/>
          </p:nvPr>
        </p:nvSpPr>
        <p:spPr>
          <a:xfrm>
            <a:off x="838200" y="4669978"/>
            <a:ext cx="4391024" cy="1173700"/>
          </a:xfrm>
        </p:spPr>
        <p:txBody>
          <a:bodyPr anchor="t">
            <a:normAutofit/>
          </a:bodyPr>
          <a:lstStyle/>
          <a:p>
            <a:r>
              <a:rPr lang="it-IT" sz="3700" dirty="0">
                <a:solidFill>
                  <a:schemeClr val="bg1"/>
                </a:solidFill>
              </a:rPr>
              <a:t>Bravissimo—</a:t>
            </a:r>
            <a:r>
              <a:rPr lang="en-GB" sz="3700" dirty="0">
                <a:solidFill>
                  <a:schemeClr val="bg1"/>
                </a:solidFill>
              </a:rPr>
              <a:t>this was simply magnificent!</a:t>
            </a:r>
          </a:p>
        </p:txBody>
      </p:sp>
      <p:pic>
        <p:nvPicPr>
          <p:cNvPr id="7" name="Picture 6" descr="A group of people posing for a photo&#10;&#10;Description automatically generated with medium confidence">
            <a:extLst>
              <a:ext uri="{FF2B5EF4-FFF2-40B4-BE49-F238E27FC236}">
                <a16:creationId xmlns:a16="http://schemas.microsoft.com/office/drawing/2014/main" id="{EE4EF958-CDBD-D449-1765-0D0EEF853BE3}"/>
              </a:ext>
            </a:extLst>
          </p:cNvPr>
          <p:cNvPicPr>
            <a:picLocks noChangeAspect="1"/>
          </p:cNvPicPr>
          <p:nvPr/>
        </p:nvPicPr>
        <p:blipFill rotWithShape="1">
          <a:blip r:embed="rId2"/>
          <a:srcRect l="11582" r="11580" b="-2"/>
          <a:stretch/>
        </p:blipFill>
        <p:spPr>
          <a:xfrm>
            <a:off x="20" y="10"/>
            <a:ext cx="4000480" cy="3904882"/>
          </a:xfrm>
          <a:custGeom>
            <a:avLst/>
            <a:gdLst/>
            <a:ahLst/>
            <a:cxnLst/>
            <a:rect l="l" t="t" r="r" b="b"/>
            <a:pathLst>
              <a:path w="4000500" h="3413410">
                <a:moveTo>
                  <a:pt x="0" y="0"/>
                </a:moveTo>
                <a:lnTo>
                  <a:pt x="4000500" y="0"/>
                </a:lnTo>
                <a:lnTo>
                  <a:pt x="4000500" y="3330603"/>
                </a:lnTo>
                <a:lnTo>
                  <a:pt x="416174" y="3413410"/>
                </a:lnTo>
                <a:lnTo>
                  <a:pt x="0" y="3408169"/>
                </a:lnTo>
                <a:close/>
              </a:path>
            </a:pathLst>
          </a:custGeom>
        </p:spPr>
      </p:pic>
      <p:pic>
        <p:nvPicPr>
          <p:cNvPr id="5" name="Picture 4" descr="A couple stands in front of a cake&#10;&#10;Description automatically generated with medium confidence">
            <a:extLst>
              <a:ext uri="{FF2B5EF4-FFF2-40B4-BE49-F238E27FC236}">
                <a16:creationId xmlns:a16="http://schemas.microsoft.com/office/drawing/2014/main" id="{04249327-5574-A817-B6AA-F5BBEDEBC0C0}"/>
              </a:ext>
            </a:extLst>
          </p:cNvPr>
          <p:cNvPicPr>
            <a:picLocks noChangeAspect="1"/>
          </p:cNvPicPr>
          <p:nvPr/>
        </p:nvPicPr>
        <p:blipFill rotWithShape="1">
          <a:blip r:embed="rId3"/>
          <a:srcRect l="13409" r="13411" b="-2"/>
          <a:stretch/>
        </p:blipFill>
        <p:spPr>
          <a:xfrm>
            <a:off x="4191002" y="10"/>
            <a:ext cx="3809998" cy="3904881"/>
          </a:xfrm>
          <a:custGeom>
            <a:avLst/>
            <a:gdLst/>
            <a:ahLst/>
            <a:cxnLst/>
            <a:rect l="l" t="t" r="r" b="b"/>
            <a:pathLst>
              <a:path w="3809998" h="3361533">
                <a:moveTo>
                  <a:pt x="0" y="0"/>
                </a:moveTo>
                <a:lnTo>
                  <a:pt x="3809998" y="0"/>
                </a:lnTo>
                <a:lnTo>
                  <a:pt x="3809998" y="3353206"/>
                </a:lnTo>
                <a:lnTo>
                  <a:pt x="1781628" y="3181423"/>
                </a:lnTo>
                <a:lnTo>
                  <a:pt x="0" y="3361533"/>
                </a:lnTo>
                <a:close/>
              </a:path>
            </a:pathLst>
          </a:custGeom>
        </p:spPr>
      </p:pic>
      <p:pic>
        <p:nvPicPr>
          <p:cNvPr id="9" name="Picture 8" descr="A person with the hand on the face&#10;&#10;Description automatically generated with low confidence">
            <a:extLst>
              <a:ext uri="{FF2B5EF4-FFF2-40B4-BE49-F238E27FC236}">
                <a16:creationId xmlns:a16="http://schemas.microsoft.com/office/drawing/2014/main" id="{EA7512C5-950B-2CDC-F5C2-D3679BFEEF81}"/>
              </a:ext>
            </a:extLst>
          </p:cNvPr>
          <p:cNvPicPr>
            <a:picLocks noChangeAspect="1"/>
          </p:cNvPicPr>
          <p:nvPr/>
        </p:nvPicPr>
        <p:blipFill rotWithShape="1">
          <a:blip r:embed="rId4"/>
          <a:srcRect l="15449" r="9697" b="-3"/>
          <a:stretch/>
        </p:blipFill>
        <p:spPr>
          <a:xfrm>
            <a:off x="8191500" y="-1"/>
            <a:ext cx="4000500" cy="4008409"/>
          </a:xfrm>
          <a:custGeom>
            <a:avLst/>
            <a:gdLst/>
            <a:ahLst/>
            <a:cxnLst/>
            <a:rect l="l" t="t" r="r" b="b"/>
            <a:pathLst>
              <a:path w="4000500" h="3403026">
                <a:moveTo>
                  <a:pt x="0" y="0"/>
                </a:moveTo>
                <a:lnTo>
                  <a:pt x="4000500" y="0"/>
                </a:lnTo>
                <a:lnTo>
                  <a:pt x="4000500" y="3403026"/>
                </a:lnTo>
                <a:lnTo>
                  <a:pt x="9072" y="3370108"/>
                </a:lnTo>
                <a:lnTo>
                  <a:pt x="0" y="3369340"/>
                </a:lnTo>
                <a:close/>
              </a:path>
            </a:pathLst>
          </a:custGeom>
        </p:spPr>
      </p:pic>
      <p:grpSp>
        <p:nvGrpSpPr>
          <p:cNvPr id="21" name="Group 20">
            <a:extLst>
              <a:ext uri="{FF2B5EF4-FFF2-40B4-BE49-F238E27FC236}">
                <a16:creationId xmlns:a16="http://schemas.microsoft.com/office/drawing/2014/main" id="{A50943B0-FDF7-4C2C-B784-9208C945A8C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22" name="Freeform: Shape 21">
              <a:extLst>
                <a:ext uri="{FF2B5EF4-FFF2-40B4-BE49-F238E27FC236}">
                  <a16:creationId xmlns:a16="http://schemas.microsoft.com/office/drawing/2014/main" id="{64021FAB-FA86-49DE-8FC9-585A1729B7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7B58B526-A432-4EB5-AA70-2BB897257A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5">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Espace réservé du contenu 2">
            <a:extLst>
              <a:ext uri="{FF2B5EF4-FFF2-40B4-BE49-F238E27FC236}">
                <a16:creationId xmlns:a16="http://schemas.microsoft.com/office/drawing/2014/main" id="{42C39978-B80D-6047-8AD1-9427A57819AD}"/>
              </a:ext>
            </a:extLst>
          </p:cNvPr>
          <p:cNvSpPr>
            <a:spLocks noGrp="1"/>
          </p:cNvSpPr>
          <p:nvPr>
            <p:ph idx="1"/>
          </p:nvPr>
        </p:nvSpPr>
        <p:spPr>
          <a:xfrm>
            <a:off x="5664200" y="4766267"/>
            <a:ext cx="6237513" cy="1077411"/>
          </a:xfrm>
        </p:spPr>
        <p:txBody>
          <a:bodyPr>
            <a:noAutofit/>
          </a:bodyPr>
          <a:lstStyle/>
          <a:p>
            <a:r>
              <a:rPr lang="en-GB" sz="2000" dirty="0">
                <a:solidFill>
                  <a:schemeClr val="bg1">
                    <a:alpha val="80000"/>
                  </a:schemeClr>
                </a:solidFill>
              </a:rPr>
              <a:t>This was an exceptional meeting—not of the type we often are used to </a:t>
            </a:r>
          </a:p>
          <a:p>
            <a:pPr lvl="1"/>
            <a:r>
              <a:rPr lang="en-GB" sz="2000" dirty="0">
                <a:solidFill>
                  <a:schemeClr val="bg1">
                    <a:alpha val="80000"/>
                  </a:schemeClr>
                </a:solidFill>
              </a:rPr>
              <a:t>The content, the atmosphere, and the exceptional environment!!</a:t>
            </a:r>
          </a:p>
          <a:p>
            <a:r>
              <a:rPr lang="en-GB" sz="2000" dirty="0">
                <a:solidFill>
                  <a:schemeClr val="bg1">
                    <a:alpha val="80000"/>
                  </a:schemeClr>
                </a:solidFill>
              </a:rPr>
              <a:t>We cannot afford to wait for another 100 years for having another symposium like this!!!!</a:t>
            </a:r>
          </a:p>
        </p:txBody>
      </p:sp>
    </p:spTree>
    <p:extLst>
      <p:ext uri="{BB962C8B-B14F-4D97-AF65-F5344CB8AC3E}">
        <p14:creationId xmlns:p14="http://schemas.microsoft.com/office/powerpoint/2010/main" val="3619800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WhatsApp Video 2022-07-11 at 22.09.51.mp4" descr="WhatsApp Video 2022-07-11 at 22.09.51.mp4">
            <a:hlinkClick r:id="" action="ppaction://media"/>
            <a:extLst>
              <a:ext uri="{FF2B5EF4-FFF2-40B4-BE49-F238E27FC236}">
                <a16:creationId xmlns:a16="http://schemas.microsoft.com/office/drawing/2014/main" id="{B0FC5872-A59D-A0AA-8AC2-99F8B2C42E4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92727" y="457200"/>
            <a:ext cx="10806545" cy="5943600"/>
          </a:xfrm>
          <a:prstGeom prst="rect">
            <a:avLst/>
          </a:prstGeom>
        </p:spPr>
      </p:pic>
    </p:spTree>
    <p:extLst>
      <p:ext uri="{BB962C8B-B14F-4D97-AF65-F5344CB8AC3E}">
        <p14:creationId xmlns:p14="http://schemas.microsoft.com/office/powerpoint/2010/main" val="1629766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84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5" name="Picture 4" descr="A picture containing text, indoor, screen, display&#10;&#10;Description automatically generated">
            <a:extLst>
              <a:ext uri="{FF2B5EF4-FFF2-40B4-BE49-F238E27FC236}">
                <a16:creationId xmlns:a16="http://schemas.microsoft.com/office/drawing/2014/main" id="{489F63A8-9D2D-5644-75AE-32489CF7C01E}"/>
              </a:ext>
            </a:extLst>
          </p:cNvPr>
          <p:cNvPicPr>
            <a:picLocks noChangeAspect="1"/>
          </p:cNvPicPr>
          <p:nvPr/>
        </p:nvPicPr>
        <p:blipFill rotWithShape="1">
          <a:blip r:embed="rId2"/>
          <a:srcRect l="12031" r="11308"/>
          <a:stretch/>
        </p:blipFill>
        <p:spPr>
          <a:xfrm>
            <a:off x="5182104" y="10"/>
            <a:ext cx="7009896" cy="6857990"/>
          </a:xfrm>
          <a:custGeom>
            <a:avLst/>
            <a:gdLst/>
            <a:ahLst/>
            <a:cxnLst/>
            <a:rect l="l" t="t" r="r" b="b"/>
            <a:pathLst>
              <a:path w="7009896" h="6858000">
                <a:moveTo>
                  <a:pt x="0" y="0"/>
                </a:moveTo>
                <a:lnTo>
                  <a:pt x="7009896" y="0"/>
                </a:lnTo>
                <a:lnTo>
                  <a:pt x="7009896" y="6858000"/>
                </a:lnTo>
                <a:lnTo>
                  <a:pt x="21616" y="6858000"/>
                </a:lnTo>
                <a:lnTo>
                  <a:pt x="129867" y="6647018"/>
                </a:lnTo>
                <a:cubicBezTo>
                  <a:pt x="1043295" y="4758249"/>
                  <a:pt x="1332296" y="2559611"/>
                  <a:pt x="814641" y="380651"/>
                </a:cubicBezTo>
                <a:lnTo>
                  <a:pt x="714685" y="1"/>
                </a:lnTo>
                <a:lnTo>
                  <a:pt x="0" y="1"/>
                </a:lnTo>
                <a:close/>
              </a:path>
            </a:pathLst>
          </a:custGeom>
        </p:spPr>
      </p:pic>
      <p:sp>
        <p:nvSpPr>
          <p:cNvPr id="10" name="Freeform: Shape 9">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2" name="Freeform: Shape 11">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re 1">
            <a:extLst>
              <a:ext uri="{FF2B5EF4-FFF2-40B4-BE49-F238E27FC236}">
                <a16:creationId xmlns:a16="http://schemas.microsoft.com/office/drawing/2014/main" id="{85243893-EE0F-7A4F-AEEF-340975410AC1}"/>
              </a:ext>
            </a:extLst>
          </p:cNvPr>
          <p:cNvSpPr>
            <a:spLocks noGrp="1"/>
          </p:cNvSpPr>
          <p:nvPr>
            <p:ph type="title"/>
          </p:nvPr>
        </p:nvSpPr>
        <p:spPr>
          <a:xfrm>
            <a:off x="804673" y="1396289"/>
            <a:ext cx="4782458" cy="1325563"/>
          </a:xfrm>
        </p:spPr>
        <p:txBody>
          <a:bodyPr>
            <a:normAutofit/>
          </a:bodyPr>
          <a:lstStyle/>
          <a:p>
            <a:r>
              <a:rPr lang="en-GB"/>
              <a:t>The genuine spirit of the symposium</a:t>
            </a:r>
          </a:p>
        </p:txBody>
      </p:sp>
      <p:sp>
        <p:nvSpPr>
          <p:cNvPr id="3" name="Espace réservé du contenu 2">
            <a:extLst>
              <a:ext uri="{FF2B5EF4-FFF2-40B4-BE49-F238E27FC236}">
                <a16:creationId xmlns:a16="http://schemas.microsoft.com/office/drawing/2014/main" id="{05171644-D840-9A4B-9557-B4FBA404B762}"/>
              </a:ext>
            </a:extLst>
          </p:cNvPr>
          <p:cNvSpPr>
            <a:spLocks noGrp="1"/>
          </p:cNvSpPr>
          <p:nvPr>
            <p:ph idx="1"/>
          </p:nvPr>
        </p:nvSpPr>
        <p:spPr>
          <a:xfrm>
            <a:off x="804672" y="2871982"/>
            <a:ext cx="4782458" cy="3181684"/>
          </a:xfrm>
        </p:spPr>
        <p:txBody>
          <a:bodyPr anchor="t">
            <a:normAutofit/>
          </a:bodyPr>
          <a:lstStyle/>
          <a:p>
            <a:r>
              <a:rPr lang="en-US" sz="1700"/>
              <a:t>The mission of IUPAP has always been and is still “To assist in the worldwide development of physics, to foster international cooperation in physics, and to help in the application of physics toward solving problems of concern to humanity”.</a:t>
            </a:r>
            <a:endParaRPr lang="fr-FR" sz="1700"/>
          </a:p>
          <a:p>
            <a:r>
              <a:rPr lang="en-US" sz="1700"/>
              <a:t>This was illustrated all along this IUPAP centenary celebration</a:t>
            </a:r>
          </a:p>
          <a:p>
            <a:r>
              <a:rPr lang="en-US" sz="1700"/>
              <a:t>The symposium was inter-generations, covered from the past to the future, inter regional, focused on physics connected to basic sciences and sustainable development </a:t>
            </a:r>
            <a:endParaRPr lang="fr-FR" sz="1700"/>
          </a:p>
        </p:txBody>
      </p:sp>
    </p:spTree>
    <p:extLst>
      <p:ext uri="{BB962C8B-B14F-4D97-AF65-F5344CB8AC3E}">
        <p14:creationId xmlns:p14="http://schemas.microsoft.com/office/powerpoint/2010/main" val="890488188"/>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5" name="Picture 4" descr="A group of people sitting at desks in a room&#10;&#10;Description automatically generated with medium confidence">
            <a:extLst>
              <a:ext uri="{FF2B5EF4-FFF2-40B4-BE49-F238E27FC236}">
                <a16:creationId xmlns:a16="http://schemas.microsoft.com/office/drawing/2014/main" id="{7A719C2E-2AF0-55D4-48A8-03D88471C817}"/>
              </a:ext>
            </a:extLst>
          </p:cNvPr>
          <p:cNvPicPr>
            <a:picLocks noChangeAspect="1"/>
          </p:cNvPicPr>
          <p:nvPr/>
        </p:nvPicPr>
        <p:blipFill rotWithShape="1">
          <a:blip r:embed="rId2">
            <a:alphaModFix amt="60000"/>
          </a:blip>
          <a:srcRect/>
          <a:stretch/>
        </p:blipFill>
        <p:spPr>
          <a:xfrm>
            <a:off x="-1" y="10"/>
            <a:ext cx="12192001" cy="6857990"/>
          </a:xfrm>
          <a:prstGeom prst="rect">
            <a:avLst/>
          </a:prstGeom>
        </p:spPr>
      </p:pic>
      <p:sp>
        <p:nvSpPr>
          <p:cNvPr id="2" name="Titre 1">
            <a:extLst>
              <a:ext uri="{FF2B5EF4-FFF2-40B4-BE49-F238E27FC236}">
                <a16:creationId xmlns:a16="http://schemas.microsoft.com/office/drawing/2014/main" id="{79664B4A-7089-504D-B2F6-7C128EEBD275}"/>
              </a:ext>
            </a:extLst>
          </p:cNvPr>
          <p:cNvSpPr>
            <a:spLocks noGrp="1"/>
          </p:cNvSpPr>
          <p:nvPr>
            <p:ph type="title"/>
          </p:nvPr>
        </p:nvSpPr>
        <p:spPr>
          <a:xfrm>
            <a:off x="1198181" y="728906"/>
            <a:ext cx="9792471" cy="2057037"/>
          </a:xfrm>
        </p:spPr>
        <p:txBody>
          <a:bodyPr>
            <a:normAutofit/>
          </a:bodyPr>
          <a:lstStyle/>
          <a:p>
            <a:r>
              <a:rPr lang="en-GB">
                <a:solidFill>
                  <a:srgbClr val="FFFFFF"/>
                </a:solidFill>
              </a:rPr>
              <a:t>Inclusiveness and development</a:t>
            </a:r>
          </a:p>
        </p:txBody>
      </p:sp>
      <p:sp>
        <p:nvSpPr>
          <p:cNvPr id="3" name="Espace réservé du contenu 2">
            <a:extLst>
              <a:ext uri="{FF2B5EF4-FFF2-40B4-BE49-F238E27FC236}">
                <a16:creationId xmlns:a16="http://schemas.microsoft.com/office/drawing/2014/main" id="{A5324099-BD82-C849-8DA3-7A152476EB41}"/>
              </a:ext>
            </a:extLst>
          </p:cNvPr>
          <p:cNvSpPr>
            <a:spLocks noGrp="1"/>
          </p:cNvSpPr>
          <p:nvPr>
            <p:ph idx="1"/>
          </p:nvPr>
        </p:nvSpPr>
        <p:spPr>
          <a:xfrm>
            <a:off x="1198181" y="2957665"/>
            <a:ext cx="9792471" cy="3171423"/>
          </a:xfrm>
        </p:spPr>
        <p:txBody>
          <a:bodyPr>
            <a:normAutofit/>
          </a:bodyPr>
          <a:lstStyle/>
          <a:p>
            <a:pPr lvl="0"/>
            <a:r>
              <a:rPr lang="en-US" sz="1900">
                <a:solidFill>
                  <a:srgbClr val="FFFFFF"/>
                </a:solidFill>
              </a:rPr>
              <a:t>Development of physics with many inspiring talks. Physics is still animated by curiosity and explores the soul of the Universe.</a:t>
            </a:r>
            <a:endParaRPr lang="fr-FR" sz="1900">
              <a:solidFill>
                <a:srgbClr val="FFFFFF"/>
              </a:solidFill>
            </a:endParaRPr>
          </a:p>
          <a:p>
            <a:pPr lvl="0"/>
            <a:r>
              <a:rPr lang="en-US" sz="1900">
                <a:solidFill>
                  <a:srgbClr val="FFFFFF"/>
                </a:solidFill>
              </a:rPr>
              <a:t>Foster international cooperation in physics: this happened all along the history of IUPAP starting with 13 and now with 64 territorial members (Ukraine being the last one). In addition, we start to have corporate associate members, and soon associate territorial members. Physics is a collective endeavor.</a:t>
            </a:r>
            <a:r>
              <a:rPr lang="fr-FR" sz="1900">
                <a:solidFill>
                  <a:srgbClr val="FFFFFF"/>
                </a:solidFill>
              </a:rPr>
              <a:t> </a:t>
            </a:r>
            <a:r>
              <a:rPr lang="en-US" sz="1900">
                <a:solidFill>
                  <a:srgbClr val="FFFFFF"/>
                </a:solidFill>
              </a:rPr>
              <a:t>We need to embark all physicists from all territories (help regional societies), from academia and from outside academia with an emphasis on early carrier physicists.</a:t>
            </a:r>
            <a:r>
              <a:rPr lang="fr-FR" sz="1900">
                <a:solidFill>
                  <a:srgbClr val="FFFFFF"/>
                </a:solidFill>
              </a:rPr>
              <a:t> </a:t>
            </a:r>
            <a:r>
              <a:rPr lang="en-US" sz="1900">
                <a:solidFill>
                  <a:srgbClr val="FFFFFF"/>
                </a:solidFill>
              </a:rPr>
              <a:t>We also offered the possibility of individual IUPAP affiliations in IUPAP sponsored or endorsed conferences targeted to promote peace, and democratic ways to solve problems. A strong effort is made for inclusion of more women and under-represented groups in physics, with a push for open sciences. This was discussed in many panels</a:t>
            </a:r>
            <a:endParaRPr lang="fr-FR" sz="1900">
              <a:solidFill>
                <a:srgbClr val="FFFFFF"/>
              </a:solidFill>
            </a:endParaRPr>
          </a:p>
          <a:p>
            <a:endParaRPr lang="fr-FR" sz="1900">
              <a:solidFill>
                <a:srgbClr val="FFFFFF"/>
              </a:solidFill>
            </a:endParaRPr>
          </a:p>
        </p:txBody>
      </p:sp>
    </p:spTree>
    <p:extLst>
      <p:ext uri="{BB962C8B-B14F-4D97-AF65-F5344CB8AC3E}">
        <p14:creationId xmlns:p14="http://schemas.microsoft.com/office/powerpoint/2010/main" val="974517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4FC558D2-E9B3-3D43-9A94-9F6B278A9B98}"/>
              </a:ext>
            </a:extLst>
          </p:cNvPr>
          <p:cNvSpPr>
            <a:spLocks noGrp="1"/>
          </p:cNvSpPr>
          <p:nvPr>
            <p:ph type="title"/>
          </p:nvPr>
        </p:nvSpPr>
        <p:spPr>
          <a:xfrm>
            <a:off x="2311147" y="365760"/>
            <a:ext cx="7569706" cy="1288238"/>
          </a:xfrm>
        </p:spPr>
        <p:txBody>
          <a:bodyPr anchor="ctr">
            <a:normAutofit/>
          </a:bodyPr>
          <a:lstStyle/>
          <a:p>
            <a:pPr algn="ctr"/>
            <a:r>
              <a:rPr lang="en-GB"/>
              <a:t>Diversity and interdisciplinarity </a:t>
            </a:r>
          </a:p>
        </p:txBody>
      </p:sp>
      <p:sp>
        <p:nvSpPr>
          <p:cNvPr id="3" name="Espace réservé du contenu 2">
            <a:extLst>
              <a:ext uri="{FF2B5EF4-FFF2-40B4-BE49-F238E27FC236}">
                <a16:creationId xmlns:a16="http://schemas.microsoft.com/office/drawing/2014/main" id="{4308F267-CB7B-474A-9E02-4336358CF8F7}"/>
              </a:ext>
            </a:extLst>
          </p:cNvPr>
          <p:cNvSpPr>
            <a:spLocks noGrp="1"/>
          </p:cNvSpPr>
          <p:nvPr>
            <p:ph idx="1"/>
          </p:nvPr>
        </p:nvSpPr>
        <p:spPr>
          <a:xfrm>
            <a:off x="2165569" y="1956816"/>
            <a:ext cx="7860863" cy="4024884"/>
          </a:xfrm>
        </p:spPr>
        <p:txBody>
          <a:bodyPr anchor="t">
            <a:normAutofit/>
          </a:bodyPr>
          <a:lstStyle/>
          <a:p>
            <a:pPr lvl="0"/>
            <a:r>
              <a:rPr lang="en-US" sz="2000" dirty="0"/>
              <a:t>To help in the application of Physics toward solving problems of concern to humanity: starting with reducing the threat of nuclear weapons, advising governments, the role of Physics to face global challenges (Climate, energy, water and food shortage) and the role of Physics in the Green Economy. This was evoked in many talks and panels</a:t>
            </a:r>
            <a:endParaRPr lang="fr-FR" sz="2000" dirty="0"/>
          </a:p>
          <a:p>
            <a:pPr lvl="0"/>
            <a:r>
              <a:rPr lang="en-US" sz="2000" dirty="0"/>
              <a:t>However, Physics cannot be isolated. It must liaise more with all Basic Sciences, for improving human well-being and a healthy and lively planet, for Sustainable Development, for a better world. This started but a lot more must yet be done, so that Physics is well integrated together with other fields in Sustainability Sciences. </a:t>
            </a:r>
            <a:endParaRPr lang="fr-FR" sz="2000" dirty="0"/>
          </a:p>
          <a:p>
            <a:pPr lvl="0"/>
            <a:r>
              <a:rPr lang="en-US" sz="2000" dirty="0"/>
              <a:t>There is still a great future for IUPAP to achieve its mission and to help future generations!!</a:t>
            </a:r>
            <a:endParaRPr lang="fr-FR" sz="2000" dirty="0"/>
          </a:p>
          <a:p>
            <a:endParaRPr lang="fr-FR" sz="2000" dirty="0"/>
          </a:p>
        </p:txBody>
      </p:sp>
    </p:spTree>
    <p:extLst>
      <p:ext uri="{BB962C8B-B14F-4D97-AF65-F5344CB8AC3E}">
        <p14:creationId xmlns:p14="http://schemas.microsoft.com/office/powerpoint/2010/main" val="142468595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group of people in a meeting&#10;&#10;Description automatically generated with medium confidence">
            <a:extLst>
              <a:ext uri="{FF2B5EF4-FFF2-40B4-BE49-F238E27FC236}">
                <a16:creationId xmlns:a16="http://schemas.microsoft.com/office/drawing/2014/main" id="{09C01EF2-E5D3-B934-88CD-A39E068C9F7E}"/>
              </a:ext>
            </a:extLst>
          </p:cNvPr>
          <p:cNvPicPr>
            <a:picLocks noChangeAspect="1"/>
          </p:cNvPicPr>
          <p:nvPr/>
        </p:nvPicPr>
        <p:blipFill rotWithShape="1">
          <a:blip r:embed="rId2">
            <a:alphaModFix amt="35000"/>
          </a:blip>
          <a:srcRect l="11529"/>
          <a:stretch/>
        </p:blipFill>
        <p:spPr>
          <a:xfrm>
            <a:off x="-4" y="-6"/>
            <a:ext cx="12192000" cy="6855958"/>
          </a:xfrm>
          <a:prstGeom prst="rect">
            <a:avLst/>
          </a:prstGeom>
        </p:spPr>
      </p:pic>
      <p:sp>
        <p:nvSpPr>
          <p:cNvPr id="2" name="Titre 1">
            <a:extLst>
              <a:ext uri="{FF2B5EF4-FFF2-40B4-BE49-F238E27FC236}">
                <a16:creationId xmlns:a16="http://schemas.microsoft.com/office/drawing/2014/main" id="{0C26929C-7461-F349-9499-00B05C4E0E33}"/>
              </a:ext>
            </a:extLst>
          </p:cNvPr>
          <p:cNvSpPr>
            <a:spLocks noGrp="1"/>
          </p:cNvSpPr>
          <p:nvPr>
            <p:ph type="title"/>
          </p:nvPr>
        </p:nvSpPr>
        <p:spPr>
          <a:xfrm>
            <a:off x="801098" y="1396289"/>
            <a:ext cx="5734174" cy="1325563"/>
          </a:xfrm>
        </p:spPr>
        <p:txBody>
          <a:bodyPr>
            <a:normAutofit/>
          </a:bodyPr>
          <a:lstStyle/>
          <a:p>
            <a:r>
              <a:rPr lang="en-GB"/>
              <a:t>Information exchange and interaction</a:t>
            </a:r>
          </a:p>
        </p:txBody>
      </p:sp>
      <p:sp>
        <p:nvSpPr>
          <p:cNvPr id="3" name="Espace réservé du contenu 2">
            <a:extLst>
              <a:ext uri="{FF2B5EF4-FFF2-40B4-BE49-F238E27FC236}">
                <a16:creationId xmlns:a16="http://schemas.microsoft.com/office/drawing/2014/main" id="{5E1A2C2C-CC42-8941-B48F-4B0C93BC5E19}"/>
              </a:ext>
            </a:extLst>
          </p:cNvPr>
          <p:cNvSpPr>
            <a:spLocks noGrp="1"/>
          </p:cNvSpPr>
          <p:nvPr>
            <p:ph idx="1"/>
          </p:nvPr>
        </p:nvSpPr>
        <p:spPr>
          <a:xfrm>
            <a:off x="805543" y="2871982"/>
            <a:ext cx="4824941" cy="3181684"/>
          </a:xfrm>
        </p:spPr>
        <p:txBody>
          <a:bodyPr anchor="t">
            <a:normAutofit/>
          </a:bodyPr>
          <a:lstStyle/>
          <a:p>
            <a:r>
              <a:rPr lang="en-GB" sz="2400" dirty="0"/>
              <a:t>Thanks to all participants who took part, in person or online</a:t>
            </a:r>
          </a:p>
          <a:p>
            <a:r>
              <a:rPr lang="en-GB" sz="2400" dirty="0"/>
              <a:t>Thanks to all speakers and session chairs</a:t>
            </a:r>
          </a:p>
        </p:txBody>
      </p:sp>
      <p:sp>
        <p:nvSpPr>
          <p:cNvPr id="5127" name="Oval 5126">
            <a:extLst>
              <a:ext uri="{FF2B5EF4-FFF2-40B4-BE49-F238E27FC236}">
                <a16:creationId xmlns:a16="http://schemas.microsoft.com/office/drawing/2014/main" id="{C99A8FB7-A79B-4BC9-9D56-B79587F6A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1217" y="2672409"/>
            <a:ext cx="3072384" cy="30723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29" name="Freeform: Shape 5128">
            <a:extLst>
              <a:ext uri="{FF2B5EF4-FFF2-40B4-BE49-F238E27FC236}">
                <a16:creationId xmlns:a16="http://schemas.microsoft.com/office/drawing/2014/main" id="{B23893E2-3349-46D7-A7AA-B9E447957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96859" y="0"/>
            <a:ext cx="4198060" cy="3650200"/>
          </a:xfrm>
          <a:custGeom>
            <a:avLst/>
            <a:gdLst>
              <a:gd name="connsiteX0" fmla="*/ 262846 w 4198060"/>
              <a:gd name="connsiteY0" fmla="*/ 0 h 3650200"/>
              <a:gd name="connsiteX1" fmla="*/ 4198060 w 4198060"/>
              <a:gd name="connsiteY1" fmla="*/ 0 h 3650200"/>
              <a:gd name="connsiteX2" fmla="*/ 4198060 w 4198060"/>
              <a:gd name="connsiteY2" fmla="*/ 3021648 h 3650200"/>
              <a:gd name="connsiteX3" fmla="*/ 4142653 w 4198060"/>
              <a:gd name="connsiteY3" fmla="*/ 3072005 h 3650200"/>
              <a:gd name="connsiteX4" fmla="*/ 2532040 w 4198060"/>
              <a:gd name="connsiteY4" fmla="*/ 3650200 h 3650200"/>
              <a:gd name="connsiteX5" fmla="*/ 0 w 4198060"/>
              <a:gd name="connsiteY5" fmla="*/ 1118160 h 3650200"/>
              <a:gd name="connsiteX6" fmla="*/ 198981 w 4198060"/>
              <a:gd name="connsiteY6" fmla="*/ 132576 h 365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8060" h="365020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22" name="Picture 2" descr="Image">
            <a:extLst>
              <a:ext uri="{FF2B5EF4-FFF2-40B4-BE49-F238E27FC236}">
                <a16:creationId xmlns:a16="http://schemas.microsoft.com/office/drawing/2014/main" id="{0180F743-1FC7-329B-C3A3-FF4ED10859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563" r="17437"/>
          <a:stretch/>
        </p:blipFill>
        <p:spPr bwMode="auto">
          <a:xfrm>
            <a:off x="5925809" y="2837001"/>
            <a:ext cx="2743200" cy="274320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a:noFill/>
          <a:extLst>
            <a:ext uri="{909E8E84-426E-40DD-AFC4-6F175D3DCCD1}">
              <a14:hiddenFill xmlns:a14="http://schemas.microsoft.com/office/drawing/2010/main">
                <a:solidFill>
                  <a:srgbClr val="FFFFFF"/>
                </a:solidFill>
              </a14:hiddenFill>
            </a:ext>
          </a:extLst>
        </p:spPr>
      </p:pic>
      <p:pic>
        <p:nvPicPr>
          <p:cNvPr id="5" name="Picture 4" descr="A person wearing glasses&#10;&#10;Description automatically generated">
            <a:extLst>
              <a:ext uri="{FF2B5EF4-FFF2-40B4-BE49-F238E27FC236}">
                <a16:creationId xmlns:a16="http://schemas.microsoft.com/office/drawing/2014/main" id="{22BEC6F9-53AF-5E71-F44E-38F326630985}"/>
              </a:ext>
            </a:extLst>
          </p:cNvPr>
          <p:cNvPicPr>
            <a:picLocks noChangeAspect="1"/>
          </p:cNvPicPr>
          <p:nvPr/>
        </p:nvPicPr>
        <p:blipFill rotWithShape="1">
          <a:blip r:embed="rId4"/>
          <a:srcRect l="9264" r="6265" b="1"/>
          <a:stretch/>
        </p:blipFill>
        <p:spPr>
          <a:xfrm>
            <a:off x="8160603" y="2"/>
            <a:ext cx="4034316" cy="3486455"/>
          </a:xfrm>
          <a:custGeom>
            <a:avLst/>
            <a:gdLst/>
            <a:ahLst/>
            <a:cxnLst/>
            <a:rect l="l" t="t" r="r" b="b"/>
            <a:pathLst>
              <a:path w="4034316" h="3486455">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p:spPr>
      </p:pic>
      <p:sp>
        <p:nvSpPr>
          <p:cNvPr id="5131" name="Freeform: Shape 5130">
            <a:extLst>
              <a:ext uri="{FF2B5EF4-FFF2-40B4-BE49-F238E27FC236}">
                <a16:creationId xmlns:a16="http://schemas.microsoft.com/office/drawing/2014/main" id="{4BFC77B5-F38E-4A7D-80BD-C3A10B7177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64334" y="4032250"/>
            <a:ext cx="3227666" cy="2825750"/>
          </a:xfrm>
          <a:custGeom>
            <a:avLst/>
            <a:gdLst>
              <a:gd name="connsiteX0" fmla="*/ 1888600 w 3227666"/>
              <a:gd name="connsiteY0" fmla="*/ 0 h 2825750"/>
              <a:gd name="connsiteX1" fmla="*/ 3224042 w 3227666"/>
              <a:gd name="connsiteY1" fmla="*/ 553158 h 2825750"/>
              <a:gd name="connsiteX2" fmla="*/ 3227666 w 3227666"/>
              <a:gd name="connsiteY2" fmla="*/ 557146 h 2825750"/>
              <a:gd name="connsiteX3" fmla="*/ 3227666 w 3227666"/>
              <a:gd name="connsiteY3" fmla="*/ 2825750 h 2825750"/>
              <a:gd name="connsiteX4" fmla="*/ 250380 w 3227666"/>
              <a:gd name="connsiteY4" fmla="*/ 2825750 h 2825750"/>
              <a:gd name="connsiteX5" fmla="*/ 227944 w 3227666"/>
              <a:gd name="connsiteY5" fmla="*/ 2788819 h 2825750"/>
              <a:gd name="connsiteX6" fmla="*/ 0 w 3227666"/>
              <a:gd name="connsiteY6" fmla="*/ 1888600 h 2825750"/>
              <a:gd name="connsiteX7" fmla="*/ 1888600 w 3227666"/>
              <a:gd name="connsiteY7" fmla="*/ 0 h 282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7666" h="2825750">
                <a:moveTo>
                  <a:pt x="1888600" y="0"/>
                </a:moveTo>
                <a:cubicBezTo>
                  <a:pt x="2410123" y="0"/>
                  <a:pt x="2882273" y="211389"/>
                  <a:pt x="3224042" y="553158"/>
                </a:cubicBezTo>
                <a:lnTo>
                  <a:pt x="3227666" y="557146"/>
                </a:lnTo>
                <a:lnTo>
                  <a:pt x="3227666"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erson in a white robe holding a microphone&#10;&#10;Description automatically generated with low confidence">
            <a:extLst>
              <a:ext uri="{FF2B5EF4-FFF2-40B4-BE49-F238E27FC236}">
                <a16:creationId xmlns:a16="http://schemas.microsoft.com/office/drawing/2014/main" id="{40473C22-E949-8B29-0837-DF8884E343A8}"/>
              </a:ext>
            </a:extLst>
          </p:cNvPr>
          <p:cNvPicPr>
            <a:picLocks noChangeAspect="1"/>
          </p:cNvPicPr>
          <p:nvPr/>
        </p:nvPicPr>
        <p:blipFill rotWithShape="1">
          <a:blip r:embed="rId5"/>
          <a:srcRect r="-4" b="22893"/>
          <a:stretch/>
        </p:blipFill>
        <p:spPr>
          <a:xfrm>
            <a:off x="9129290" y="4197216"/>
            <a:ext cx="3062710" cy="2660795"/>
          </a:xfrm>
          <a:custGeom>
            <a:avLst/>
            <a:gdLst/>
            <a:ahLst/>
            <a:cxnLst/>
            <a:rect l="l" t="t" r="r" b="b"/>
            <a:pathLst>
              <a:path w="3062710" h="2660795">
                <a:moveTo>
                  <a:pt x="1723644" y="0"/>
                </a:moveTo>
                <a:cubicBezTo>
                  <a:pt x="2259111" y="0"/>
                  <a:pt x="2737550" y="244172"/>
                  <a:pt x="3053691" y="627247"/>
                </a:cubicBezTo>
                <a:lnTo>
                  <a:pt x="3062710" y="639308"/>
                </a:lnTo>
                <a:lnTo>
                  <a:pt x="3062710" y="2660795"/>
                </a:lnTo>
                <a:lnTo>
                  <a:pt x="278239" y="2660795"/>
                </a:lnTo>
                <a:lnTo>
                  <a:pt x="208035" y="2545235"/>
                </a:lnTo>
                <a:cubicBezTo>
                  <a:pt x="75362" y="2301006"/>
                  <a:pt x="0" y="2021126"/>
                  <a:pt x="0" y="1723644"/>
                </a:cubicBezTo>
                <a:cubicBezTo>
                  <a:pt x="0" y="771702"/>
                  <a:pt x="771702" y="0"/>
                  <a:pt x="1723644" y="0"/>
                </a:cubicBezTo>
                <a:close/>
              </a:path>
            </a:pathLst>
          </a:custGeom>
        </p:spPr>
      </p:pic>
    </p:spTree>
    <p:extLst>
      <p:ext uri="{BB962C8B-B14F-4D97-AF65-F5344CB8AC3E}">
        <p14:creationId xmlns:p14="http://schemas.microsoft.com/office/powerpoint/2010/main" val="227482316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5ABF7C-E880-3240-A69C-208DD867A7FD}"/>
              </a:ext>
            </a:extLst>
          </p:cNvPr>
          <p:cNvSpPr>
            <a:spLocks noGrp="1"/>
          </p:cNvSpPr>
          <p:nvPr>
            <p:ph type="title"/>
          </p:nvPr>
        </p:nvSpPr>
        <p:spPr>
          <a:xfrm>
            <a:off x="804673" y="1445494"/>
            <a:ext cx="3616856" cy="4376572"/>
          </a:xfrm>
        </p:spPr>
        <p:txBody>
          <a:bodyPr anchor="ctr">
            <a:normAutofit/>
          </a:bodyPr>
          <a:lstStyle/>
          <a:p>
            <a:r>
              <a:rPr lang="en-GB" sz="4800" b="1"/>
              <a:t>Thanks to the following institutions</a:t>
            </a:r>
          </a:p>
        </p:txBody>
      </p:sp>
      <p:sp>
        <p:nvSpPr>
          <p:cNvPr id="8" name="Freeform: Shape 7">
            <a:extLst>
              <a:ext uri="{FF2B5EF4-FFF2-40B4-BE49-F238E27FC236}">
                <a16:creationId xmlns:a16="http://schemas.microsoft.com/office/drawing/2014/main" id="{DFF2AC85-FAA0-4844-813F-83C04D738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7636" y="0"/>
            <a:ext cx="7281316" cy="6858000"/>
          </a:xfrm>
          <a:custGeom>
            <a:avLst/>
            <a:gdLst>
              <a:gd name="connsiteX0" fmla="*/ 361354 w 7281316"/>
              <a:gd name="connsiteY0" fmla="*/ 0 h 6858000"/>
              <a:gd name="connsiteX1" fmla="*/ 7281316 w 7281316"/>
              <a:gd name="connsiteY1" fmla="*/ 0 h 6858000"/>
              <a:gd name="connsiteX2" fmla="*/ 7281316 w 7281316"/>
              <a:gd name="connsiteY2" fmla="*/ 6858000 h 6858000"/>
              <a:gd name="connsiteX3" fmla="*/ 696735 w 7281316"/>
              <a:gd name="connsiteY3" fmla="*/ 6858000 h 6858000"/>
              <a:gd name="connsiteX4" fmla="*/ 690849 w 7281316"/>
              <a:gd name="connsiteY4" fmla="*/ 6842426 h 6858000"/>
              <a:gd name="connsiteX5" fmla="*/ 335637 w 7281316"/>
              <a:gd name="connsiteY5" fmla="*/ 9472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1316" h="6858000">
                <a:moveTo>
                  <a:pt x="361354" y="0"/>
                </a:moveTo>
                <a:lnTo>
                  <a:pt x="7281316" y="0"/>
                </a:lnTo>
                <a:lnTo>
                  <a:pt x="7281316" y="6858000"/>
                </a:lnTo>
                <a:lnTo>
                  <a:pt x="696735" y="6858000"/>
                </a:lnTo>
                <a:lnTo>
                  <a:pt x="690849" y="6842426"/>
                </a:lnTo>
                <a:cubicBezTo>
                  <a:pt x="-65870" y="4704140"/>
                  <a:pt x="-226206" y="2374054"/>
                  <a:pt x="335637" y="9472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9CC0F1E-BAA2-47B1-8F83-7ECB9FD9E0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89558" y="0"/>
            <a:ext cx="6999394" cy="6858000"/>
          </a:xfrm>
          <a:custGeom>
            <a:avLst/>
            <a:gdLst>
              <a:gd name="connsiteX0" fmla="*/ 6999394 w 6999394"/>
              <a:gd name="connsiteY0" fmla="*/ 0 h 6858000"/>
              <a:gd name="connsiteX1" fmla="*/ 6999394 w 6999394"/>
              <a:gd name="connsiteY1" fmla="*/ 6858000 h 6858000"/>
              <a:gd name="connsiteX2" fmla="*/ 717029 w 6999394"/>
              <a:gd name="connsiteY2" fmla="*/ 6858000 h 6858000"/>
              <a:gd name="connsiteX3" fmla="*/ 623642 w 6999394"/>
              <a:gd name="connsiteY3" fmla="*/ 6599363 h 6858000"/>
              <a:gd name="connsiteX4" fmla="*/ 319533 w 6999394"/>
              <a:gd name="connsiteY4" fmla="*/ 193787 h 6858000"/>
              <a:gd name="connsiteX5" fmla="*/ 371685 w 6999394"/>
              <a:gd name="connsiteY5"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9394" h="6858000">
                <a:moveTo>
                  <a:pt x="6999394" y="0"/>
                </a:moveTo>
                <a:lnTo>
                  <a:pt x="6999394" y="6858000"/>
                </a:lnTo>
                <a:lnTo>
                  <a:pt x="717029" y="6858000"/>
                </a:lnTo>
                <a:lnTo>
                  <a:pt x="623642" y="6599363"/>
                </a:lnTo>
                <a:cubicBezTo>
                  <a:pt x="-67685" y="4563346"/>
                  <a:pt x="-206622" y="2355719"/>
                  <a:pt x="319533" y="193787"/>
                </a:cubicBezTo>
                <a:lnTo>
                  <a:pt x="371685" y="1"/>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ce réservé du contenu 2">
            <a:extLst>
              <a:ext uri="{FF2B5EF4-FFF2-40B4-BE49-F238E27FC236}">
                <a16:creationId xmlns:a16="http://schemas.microsoft.com/office/drawing/2014/main" id="{6A6A1283-1C2F-2446-9404-E424C41E9634}"/>
              </a:ext>
            </a:extLst>
          </p:cNvPr>
          <p:cNvSpPr>
            <a:spLocks noGrp="1"/>
          </p:cNvSpPr>
          <p:nvPr>
            <p:ph idx="1"/>
          </p:nvPr>
        </p:nvSpPr>
        <p:spPr>
          <a:xfrm>
            <a:off x="6096000" y="1399032"/>
            <a:ext cx="5501834" cy="4471416"/>
          </a:xfrm>
        </p:spPr>
        <p:txBody>
          <a:bodyPr anchor="ctr">
            <a:normAutofit/>
          </a:bodyPr>
          <a:lstStyle/>
          <a:p>
            <a:r>
              <a:rPr lang="en-GB" sz="2000" b="1" dirty="0" err="1">
                <a:solidFill>
                  <a:schemeClr val="bg1"/>
                </a:solidFill>
              </a:rPr>
              <a:t>Regione</a:t>
            </a:r>
            <a:r>
              <a:rPr lang="en-GB" sz="2000" b="1" dirty="0">
                <a:solidFill>
                  <a:schemeClr val="bg1"/>
                </a:solidFill>
              </a:rPr>
              <a:t> Friuli-Venezia Giulia, </a:t>
            </a:r>
            <a:r>
              <a:rPr lang="en-GB" sz="2000" dirty="0">
                <a:solidFill>
                  <a:schemeClr val="bg1"/>
                </a:solidFill>
              </a:rPr>
              <a:t>for the cocktail reception (The Regional Minister for Education and Research, Ms Alessia </a:t>
            </a:r>
            <a:r>
              <a:rPr lang="en-GB" sz="2000" dirty="0" err="1">
                <a:solidFill>
                  <a:schemeClr val="bg1"/>
                </a:solidFill>
              </a:rPr>
              <a:t>Rosolen</a:t>
            </a:r>
            <a:r>
              <a:rPr lang="en-GB" sz="2000" dirty="0">
                <a:solidFill>
                  <a:schemeClr val="bg1"/>
                </a:solidFill>
              </a:rPr>
              <a:t>, attended the opening session of the symposium)</a:t>
            </a:r>
            <a:r>
              <a:rPr lang="en-GB" sz="2000" b="1" dirty="0">
                <a:solidFill>
                  <a:schemeClr val="bg1"/>
                </a:solidFill>
              </a:rPr>
              <a:t> </a:t>
            </a:r>
          </a:p>
          <a:p>
            <a:r>
              <a:rPr lang="en-GB" sz="2000" b="1" dirty="0">
                <a:solidFill>
                  <a:schemeClr val="bg1"/>
                </a:solidFill>
              </a:rPr>
              <a:t>SISSA </a:t>
            </a:r>
            <a:r>
              <a:rPr lang="en-GB" sz="2000" b="1" dirty="0" err="1">
                <a:solidFill>
                  <a:schemeClr val="bg1"/>
                </a:solidFill>
              </a:rPr>
              <a:t>MediaLab</a:t>
            </a:r>
            <a:r>
              <a:rPr lang="en-GB" sz="2000" dirty="0">
                <a:solidFill>
                  <a:schemeClr val="bg1"/>
                </a:solidFill>
              </a:rPr>
              <a:t>,</a:t>
            </a:r>
            <a:r>
              <a:rPr lang="en-GB" sz="2000" b="1" dirty="0">
                <a:solidFill>
                  <a:schemeClr val="bg1"/>
                </a:solidFill>
              </a:rPr>
              <a:t> </a:t>
            </a:r>
            <a:r>
              <a:rPr lang="en-GB" sz="2000" dirty="0">
                <a:solidFill>
                  <a:schemeClr val="bg1"/>
                </a:solidFill>
              </a:rPr>
              <a:t>for the partnership on the communication of the symposium (=Federica), interesting stand in the hall, and for the conference bags</a:t>
            </a:r>
          </a:p>
          <a:p>
            <a:r>
              <a:rPr lang="en-GB" sz="2000" b="1" dirty="0">
                <a:solidFill>
                  <a:schemeClr val="bg1"/>
                </a:solidFill>
              </a:rPr>
              <a:t>Fondazione </a:t>
            </a:r>
            <a:r>
              <a:rPr lang="en-GB" sz="2000" b="1" dirty="0" err="1">
                <a:solidFill>
                  <a:schemeClr val="bg1"/>
                </a:solidFill>
              </a:rPr>
              <a:t>Internazionale</a:t>
            </a:r>
            <a:r>
              <a:rPr lang="en-GB" sz="2000" b="1" dirty="0">
                <a:solidFill>
                  <a:schemeClr val="bg1"/>
                </a:solidFill>
              </a:rPr>
              <a:t> Trieste per il Progresso e la </a:t>
            </a:r>
            <a:r>
              <a:rPr lang="en-GB" sz="2000" b="1" dirty="0" err="1">
                <a:solidFill>
                  <a:schemeClr val="bg1"/>
                </a:solidFill>
              </a:rPr>
              <a:t>Libertà</a:t>
            </a:r>
            <a:r>
              <a:rPr lang="en-GB" sz="2000" b="1" dirty="0">
                <a:solidFill>
                  <a:schemeClr val="bg1"/>
                </a:solidFill>
              </a:rPr>
              <a:t> </a:t>
            </a:r>
            <a:r>
              <a:rPr lang="en-GB" sz="2000" b="1" dirty="0" err="1">
                <a:solidFill>
                  <a:schemeClr val="bg1"/>
                </a:solidFill>
              </a:rPr>
              <a:t>Delle</a:t>
            </a:r>
            <a:r>
              <a:rPr lang="en-GB" sz="2000" b="1" dirty="0">
                <a:solidFill>
                  <a:schemeClr val="bg1"/>
                </a:solidFill>
              </a:rPr>
              <a:t> </a:t>
            </a:r>
            <a:r>
              <a:rPr lang="en-GB" sz="2000" b="1" dirty="0" err="1">
                <a:solidFill>
                  <a:schemeClr val="bg1"/>
                </a:solidFill>
              </a:rPr>
              <a:t>Scienze</a:t>
            </a:r>
            <a:r>
              <a:rPr lang="en-GB" sz="2000" b="1" dirty="0">
                <a:solidFill>
                  <a:schemeClr val="bg1"/>
                </a:solidFill>
              </a:rPr>
              <a:t> (FIT)</a:t>
            </a:r>
            <a:r>
              <a:rPr lang="en-GB" sz="2000" dirty="0">
                <a:solidFill>
                  <a:schemeClr val="bg1"/>
                </a:solidFill>
              </a:rPr>
              <a:t>, as secretariat</a:t>
            </a:r>
          </a:p>
          <a:p>
            <a:r>
              <a:rPr lang="en-GB" sz="2000" b="1" dirty="0">
                <a:solidFill>
                  <a:schemeClr val="bg1"/>
                </a:solidFill>
              </a:rPr>
              <a:t>International Centre for Theoretical Physics (ICTP)</a:t>
            </a:r>
            <a:r>
              <a:rPr lang="en-GB" sz="2000" dirty="0">
                <a:solidFill>
                  <a:schemeClr val="bg1"/>
                </a:solidFill>
              </a:rPr>
              <a:t>, for all the logistics and for hosting us</a:t>
            </a:r>
            <a:br>
              <a:rPr lang="en-US" sz="2000" dirty="0">
                <a:solidFill>
                  <a:schemeClr val="bg1"/>
                </a:solidFill>
              </a:rPr>
            </a:br>
            <a:endParaRPr lang="fr-FR" sz="2000" dirty="0">
              <a:solidFill>
                <a:schemeClr val="bg1"/>
              </a:solidFill>
            </a:endParaRPr>
          </a:p>
        </p:txBody>
      </p:sp>
    </p:spTree>
    <p:extLst>
      <p:ext uri="{BB962C8B-B14F-4D97-AF65-F5344CB8AC3E}">
        <p14:creationId xmlns:p14="http://schemas.microsoft.com/office/powerpoint/2010/main" val="2951454095"/>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4BF631-9298-5E40-BEB7-602E80DF6BD6}"/>
              </a:ext>
            </a:extLst>
          </p:cNvPr>
          <p:cNvSpPr>
            <a:spLocks noGrp="1"/>
          </p:cNvSpPr>
          <p:nvPr>
            <p:ph type="title"/>
          </p:nvPr>
        </p:nvSpPr>
        <p:spPr>
          <a:xfrm>
            <a:off x="463296" y="1396289"/>
            <a:ext cx="3921417" cy="4482819"/>
          </a:xfrm>
        </p:spPr>
        <p:txBody>
          <a:bodyPr>
            <a:normAutofit/>
          </a:bodyPr>
          <a:lstStyle/>
          <a:p>
            <a:r>
              <a:rPr lang="en-GB" b="1" dirty="0"/>
              <a:t>Thanks to all {</a:t>
            </a:r>
            <a:r>
              <a:rPr lang="en-GB" b="1" dirty="0" err="1"/>
              <a:t>iaps</a:t>
            </a:r>
            <a:r>
              <a:rPr lang="en-GB" b="1" dirty="0"/>
              <a:t>} members for having ensured the smooth operation of the symposium</a:t>
            </a:r>
          </a:p>
        </p:txBody>
      </p:sp>
      <p:sp>
        <p:nvSpPr>
          <p:cNvPr id="9" name="Freeform: Shape 8">
            <a:extLst>
              <a:ext uri="{FF2B5EF4-FFF2-40B4-BE49-F238E27FC236}">
                <a16:creationId xmlns:a16="http://schemas.microsoft.com/office/drawing/2014/main" id="{69AAB938-4404-42AF-B159-EFB4EFB1E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4117" y="-1"/>
            <a:ext cx="7627884" cy="6858001"/>
          </a:xfrm>
          <a:custGeom>
            <a:avLst/>
            <a:gdLst>
              <a:gd name="connsiteX0" fmla="*/ 85359 w 7627884"/>
              <a:gd name="connsiteY0" fmla="*/ 0 h 6858001"/>
              <a:gd name="connsiteX1" fmla="*/ 7627884 w 7627884"/>
              <a:gd name="connsiteY1" fmla="*/ 0 h 6858001"/>
              <a:gd name="connsiteX2" fmla="*/ 7627884 w 7627884"/>
              <a:gd name="connsiteY2" fmla="*/ 6858001 h 6858001"/>
              <a:gd name="connsiteX3" fmla="*/ 2199224 w 7627884"/>
              <a:gd name="connsiteY3" fmla="*/ 6858001 h 6858001"/>
              <a:gd name="connsiteX4" fmla="*/ 2165320 w 7627884"/>
              <a:gd name="connsiteY4" fmla="*/ 6822453 h 6858001"/>
              <a:gd name="connsiteX5" fmla="*/ 0 w 7627884"/>
              <a:gd name="connsiteY5" fmla="*/ 1189815 h 6858001"/>
              <a:gd name="connsiteX6" fmla="*/ 43414 w 7627884"/>
              <a:gd name="connsiteY6" fmla="*/ 330098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7884" h="6858001">
                <a:moveTo>
                  <a:pt x="85359" y="0"/>
                </a:moveTo>
                <a:lnTo>
                  <a:pt x="7627884" y="0"/>
                </a:lnTo>
                <a:lnTo>
                  <a:pt x="7627884" y="6858001"/>
                </a:lnTo>
                <a:lnTo>
                  <a:pt x="2199224" y="6858001"/>
                </a:lnTo>
                <a:lnTo>
                  <a:pt x="2165320" y="6822453"/>
                </a:lnTo>
                <a:cubicBezTo>
                  <a:pt x="819447" y="5331646"/>
                  <a:pt x="0" y="3356427"/>
                  <a:pt x="0" y="1189815"/>
                </a:cubicBezTo>
                <a:cubicBezTo>
                  <a:pt x="0" y="899574"/>
                  <a:pt x="14708" y="612766"/>
                  <a:pt x="43414" y="33009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92A46B1C-E9BA-4577-BED6-B96DDC9AC4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747781" y="-1"/>
            <a:ext cx="7444220" cy="6858001"/>
          </a:xfrm>
          <a:custGeom>
            <a:avLst/>
            <a:gdLst>
              <a:gd name="connsiteX0" fmla="*/ 7357257 w 7444220"/>
              <a:gd name="connsiteY0" fmla="*/ 0 h 6858001"/>
              <a:gd name="connsiteX1" fmla="*/ 0 w 7444220"/>
              <a:gd name="connsiteY1" fmla="*/ 0 h 6858001"/>
              <a:gd name="connsiteX2" fmla="*/ 0 w 7444220"/>
              <a:gd name="connsiteY2" fmla="*/ 6858001 h 6858001"/>
              <a:gd name="connsiteX3" fmla="*/ 5169521 w 7444220"/>
              <a:gd name="connsiteY3" fmla="*/ 6858001 h 6858001"/>
              <a:gd name="connsiteX4" fmla="*/ 5459879 w 7444220"/>
              <a:gd name="connsiteY4" fmla="*/ 6539727 h 6858001"/>
              <a:gd name="connsiteX5" fmla="*/ 7444220 w 7444220"/>
              <a:gd name="connsiteY5" fmla="*/ 1189814 h 6858001"/>
              <a:gd name="connsiteX6" fmla="*/ 7401867 w 7444220"/>
              <a:gd name="connsiteY6" fmla="*/ 35106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44220" h="6858001">
                <a:moveTo>
                  <a:pt x="7357257" y="0"/>
                </a:moveTo>
                <a:lnTo>
                  <a:pt x="0" y="0"/>
                </a:lnTo>
                <a:lnTo>
                  <a:pt x="0" y="6858001"/>
                </a:lnTo>
                <a:lnTo>
                  <a:pt x="5169521" y="6858001"/>
                </a:lnTo>
                <a:lnTo>
                  <a:pt x="5459879" y="6539727"/>
                </a:lnTo>
                <a:cubicBezTo>
                  <a:pt x="6696598" y="5103389"/>
                  <a:pt x="7444220" y="3233911"/>
                  <a:pt x="7444220" y="1189814"/>
                </a:cubicBezTo>
                <a:cubicBezTo>
                  <a:pt x="7444220" y="906649"/>
                  <a:pt x="7429873" y="626836"/>
                  <a:pt x="7401867" y="35106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Espace réservé du contenu 2">
            <a:extLst>
              <a:ext uri="{FF2B5EF4-FFF2-40B4-BE49-F238E27FC236}">
                <a16:creationId xmlns:a16="http://schemas.microsoft.com/office/drawing/2014/main" id="{FBC8F224-78B3-2806-20B5-DD360ABDC057}"/>
              </a:ext>
            </a:extLst>
          </p:cNvPr>
          <p:cNvGraphicFramePr>
            <a:graphicFrameLocks noGrp="1"/>
          </p:cNvGraphicFramePr>
          <p:nvPr>
            <p:ph idx="1"/>
            <p:extLst>
              <p:ext uri="{D42A27DB-BD31-4B8C-83A1-F6EECF244321}">
                <p14:modId xmlns:p14="http://schemas.microsoft.com/office/powerpoint/2010/main" val="383914444"/>
              </p:ext>
            </p:extLst>
          </p:nvPr>
        </p:nvGraphicFramePr>
        <p:xfrm>
          <a:off x="6096000" y="804231"/>
          <a:ext cx="5163239" cy="53101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7464837"/>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1580</TotalTime>
  <Words>716</Words>
  <Application>Microsoft Macintosh PowerPoint</Application>
  <PresentationFormat>Grand écran</PresentationFormat>
  <Paragraphs>54</Paragraphs>
  <Slides>13</Slides>
  <Notes>0</Notes>
  <HiddenSlides>0</HiddenSlides>
  <MMClips>1</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Calibri Light</vt:lpstr>
      <vt:lpstr>Thème Office</vt:lpstr>
      <vt:lpstr>Centenary Symposium: Concluding remarks</vt:lpstr>
      <vt:lpstr>Bravissimo—this was simply magnificent!</vt:lpstr>
      <vt:lpstr>Présentation PowerPoint</vt:lpstr>
      <vt:lpstr>The genuine spirit of the symposium</vt:lpstr>
      <vt:lpstr>Inclusiveness and development</vt:lpstr>
      <vt:lpstr>Diversity and interdisciplinarity </vt:lpstr>
      <vt:lpstr>Information exchange and interaction</vt:lpstr>
      <vt:lpstr>Thanks to the following institutions</vt:lpstr>
      <vt:lpstr>Thanks to all {iaps} members for having ensured the smooth operation of the symposium</vt:lpstr>
      <vt:lpstr>Thanks to the ICTP staff</vt:lpstr>
      <vt:lpstr>Thanks to the “magic trio”</vt:lpstr>
      <vt:lpstr>Thanks to the following persons</vt:lpstr>
      <vt:lpstr>Bon voyage et à bientôt!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Michel Spiro</dc:creator>
  <cp:lastModifiedBy>Michel Spiro</cp:lastModifiedBy>
  <cp:revision>37</cp:revision>
  <dcterms:created xsi:type="dcterms:W3CDTF">2022-07-12T08:32:41Z</dcterms:created>
  <dcterms:modified xsi:type="dcterms:W3CDTF">2022-07-13T13:50:26Z</dcterms:modified>
</cp:coreProperties>
</file>