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64" r:id="rId3"/>
    <p:sldId id="265" r:id="rId4"/>
    <p:sldId id="266" r:id="rId5"/>
    <p:sldId id="267"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303"/>
    <p:restoredTop sz="93526"/>
  </p:normalViewPr>
  <p:slideViewPr>
    <p:cSldViewPr snapToGrid="0" snapToObjects="1">
      <p:cViewPr varScale="1">
        <p:scale>
          <a:sx n="99" d="100"/>
          <a:sy n="99" d="100"/>
        </p:scale>
        <p:origin x="1696" y="16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it-IT"/>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it-IT"/>
          </a:p>
        </p:txBody>
      </p:sp>
      <p:sp>
        <p:nvSpPr>
          <p:cNvPr id="4" name="Date Placeholder 3"/>
          <p:cNvSpPr>
            <a:spLocks noGrp="1"/>
          </p:cNvSpPr>
          <p:nvPr>
            <p:ph type="dt" sz="half" idx="10"/>
          </p:nvPr>
        </p:nvSpPr>
        <p:spPr/>
        <p:txBody>
          <a:bodyPr/>
          <a:lstStyle/>
          <a:p>
            <a:fld id="{7F8DE10D-7DBA-5F4C-932B-4DEE34EC9303}" type="datetimeFigureOut">
              <a:rPr lang="en-US" smtClean="0"/>
              <a:t>7/6/22</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75155E6D-D2C2-8B45-9721-E1C16D1C058B}" type="slidenum">
              <a:rPr lang="it-IT" smtClean="0"/>
              <a:t>‹#›</a:t>
            </a:fld>
            <a:endParaRPr lang="it-IT"/>
          </a:p>
        </p:txBody>
      </p:sp>
    </p:spTree>
    <p:extLst>
      <p:ext uri="{BB962C8B-B14F-4D97-AF65-F5344CB8AC3E}">
        <p14:creationId xmlns:p14="http://schemas.microsoft.com/office/powerpoint/2010/main" val="1521394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p:cNvSpPr>
            <a:spLocks noGrp="1"/>
          </p:cNvSpPr>
          <p:nvPr>
            <p:ph type="dt" sz="half" idx="10"/>
          </p:nvPr>
        </p:nvSpPr>
        <p:spPr/>
        <p:txBody>
          <a:bodyPr/>
          <a:lstStyle/>
          <a:p>
            <a:fld id="{7F8DE10D-7DBA-5F4C-932B-4DEE34EC9303}" type="datetimeFigureOut">
              <a:rPr lang="en-US" smtClean="0"/>
              <a:t>7/6/22</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75155E6D-D2C2-8B45-9721-E1C16D1C058B}" type="slidenum">
              <a:rPr lang="it-IT" smtClean="0"/>
              <a:t>‹#›</a:t>
            </a:fld>
            <a:endParaRPr lang="it-IT"/>
          </a:p>
        </p:txBody>
      </p:sp>
    </p:spTree>
    <p:extLst>
      <p:ext uri="{BB962C8B-B14F-4D97-AF65-F5344CB8AC3E}">
        <p14:creationId xmlns:p14="http://schemas.microsoft.com/office/powerpoint/2010/main" val="23389472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it-IT"/>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p:cNvSpPr>
            <a:spLocks noGrp="1"/>
          </p:cNvSpPr>
          <p:nvPr>
            <p:ph type="dt" sz="half" idx="10"/>
          </p:nvPr>
        </p:nvSpPr>
        <p:spPr/>
        <p:txBody>
          <a:bodyPr/>
          <a:lstStyle/>
          <a:p>
            <a:fld id="{7F8DE10D-7DBA-5F4C-932B-4DEE34EC9303}" type="datetimeFigureOut">
              <a:rPr lang="en-US" smtClean="0"/>
              <a:t>7/6/22</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75155E6D-D2C2-8B45-9721-E1C16D1C058B}" type="slidenum">
              <a:rPr lang="it-IT" smtClean="0"/>
              <a:t>‹#›</a:t>
            </a:fld>
            <a:endParaRPr lang="it-IT"/>
          </a:p>
        </p:txBody>
      </p:sp>
    </p:spTree>
    <p:extLst>
      <p:ext uri="{BB962C8B-B14F-4D97-AF65-F5344CB8AC3E}">
        <p14:creationId xmlns:p14="http://schemas.microsoft.com/office/powerpoint/2010/main" val="38774992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p:cNvSpPr>
            <a:spLocks noGrp="1"/>
          </p:cNvSpPr>
          <p:nvPr>
            <p:ph type="dt" sz="half" idx="10"/>
          </p:nvPr>
        </p:nvSpPr>
        <p:spPr/>
        <p:txBody>
          <a:bodyPr/>
          <a:lstStyle/>
          <a:p>
            <a:fld id="{7F8DE10D-7DBA-5F4C-932B-4DEE34EC9303}" type="datetimeFigureOut">
              <a:rPr lang="en-US" smtClean="0"/>
              <a:t>7/6/22</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75155E6D-D2C2-8B45-9721-E1C16D1C058B}" type="slidenum">
              <a:rPr lang="it-IT" smtClean="0"/>
              <a:t>‹#›</a:t>
            </a:fld>
            <a:endParaRPr lang="it-IT"/>
          </a:p>
        </p:txBody>
      </p:sp>
    </p:spTree>
    <p:extLst>
      <p:ext uri="{BB962C8B-B14F-4D97-AF65-F5344CB8AC3E}">
        <p14:creationId xmlns:p14="http://schemas.microsoft.com/office/powerpoint/2010/main" val="16684831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it-IT"/>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F8DE10D-7DBA-5F4C-932B-4DEE34EC9303}" type="datetimeFigureOut">
              <a:rPr lang="en-US" smtClean="0"/>
              <a:t>7/6/22</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75155E6D-D2C2-8B45-9721-E1C16D1C058B}" type="slidenum">
              <a:rPr lang="it-IT" smtClean="0"/>
              <a:t>‹#›</a:t>
            </a:fld>
            <a:endParaRPr lang="it-IT"/>
          </a:p>
        </p:txBody>
      </p:sp>
    </p:spTree>
    <p:extLst>
      <p:ext uri="{BB962C8B-B14F-4D97-AF65-F5344CB8AC3E}">
        <p14:creationId xmlns:p14="http://schemas.microsoft.com/office/powerpoint/2010/main" val="38522857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5" name="Date Placeholder 4"/>
          <p:cNvSpPr>
            <a:spLocks noGrp="1"/>
          </p:cNvSpPr>
          <p:nvPr>
            <p:ph type="dt" sz="half" idx="10"/>
          </p:nvPr>
        </p:nvSpPr>
        <p:spPr/>
        <p:txBody>
          <a:bodyPr/>
          <a:lstStyle/>
          <a:p>
            <a:fld id="{7F8DE10D-7DBA-5F4C-932B-4DEE34EC9303}" type="datetimeFigureOut">
              <a:rPr lang="en-US" smtClean="0"/>
              <a:t>7/6/22</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75155E6D-D2C2-8B45-9721-E1C16D1C058B}" type="slidenum">
              <a:rPr lang="it-IT" smtClean="0"/>
              <a:t>‹#›</a:t>
            </a:fld>
            <a:endParaRPr lang="it-IT"/>
          </a:p>
        </p:txBody>
      </p:sp>
    </p:spTree>
    <p:extLst>
      <p:ext uri="{BB962C8B-B14F-4D97-AF65-F5344CB8AC3E}">
        <p14:creationId xmlns:p14="http://schemas.microsoft.com/office/powerpoint/2010/main" val="9216016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it-IT"/>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7" name="Date Placeholder 6"/>
          <p:cNvSpPr>
            <a:spLocks noGrp="1"/>
          </p:cNvSpPr>
          <p:nvPr>
            <p:ph type="dt" sz="half" idx="10"/>
          </p:nvPr>
        </p:nvSpPr>
        <p:spPr/>
        <p:txBody>
          <a:bodyPr/>
          <a:lstStyle/>
          <a:p>
            <a:fld id="{7F8DE10D-7DBA-5F4C-932B-4DEE34EC9303}" type="datetimeFigureOut">
              <a:rPr lang="en-US" smtClean="0"/>
              <a:t>7/6/22</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75155E6D-D2C2-8B45-9721-E1C16D1C058B}" type="slidenum">
              <a:rPr lang="it-IT" smtClean="0"/>
              <a:t>‹#›</a:t>
            </a:fld>
            <a:endParaRPr lang="it-IT"/>
          </a:p>
        </p:txBody>
      </p:sp>
    </p:spTree>
    <p:extLst>
      <p:ext uri="{BB962C8B-B14F-4D97-AF65-F5344CB8AC3E}">
        <p14:creationId xmlns:p14="http://schemas.microsoft.com/office/powerpoint/2010/main" val="11819083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3" name="Date Placeholder 2"/>
          <p:cNvSpPr>
            <a:spLocks noGrp="1"/>
          </p:cNvSpPr>
          <p:nvPr>
            <p:ph type="dt" sz="half" idx="10"/>
          </p:nvPr>
        </p:nvSpPr>
        <p:spPr/>
        <p:txBody>
          <a:bodyPr/>
          <a:lstStyle/>
          <a:p>
            <a:fld id="{7F8DE10D-7DBA-5F4C-932B-4DEE34EC9303}" type="datetimeFigureOut">
              <a:rPr lang="en-US" smtClean="0"/>
              <a:t>7/6/22</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75155E6D-D2C2-8B45-9721-E1C16D1C058B}" type="slidenum">
              <a:rPr lang="it-IT" smtClean="0"/>
              <a:t>‹#›</a:t>
            </a:fld>
            <a:endParaRPr lang="it-IT"/>
          </a:p>
        </p:txBody>
      </p:sp>
    </p:spTree>
    <p:extLst>
      <p:ext uri="{BB962C8B-B14F-4D97-AF65-F5344CB8AC3E}">
        <p14:creationId xmlns:p14="http://schemas.microsoft.com/office/powerpoint/2010/main" val="13090460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F8DE10D-7DBA-5F4C-932B-4DEE34EC9303}" type="datetimeFigureOut">
              <a:rPr lang="en-US" smtClean="0"/>
              <a:t>7/6/22</a:t>
            </a:fld>
            <a:endParaRPr lang="it-IT"/>
          </a:p>
        </p:txBody>
      </p:sp>
      <p:sp>
        <p:nvSpPr>
          <p:cNvPr id="3" name="Footer Placeholder 2"/>
          <p:cNvSpPr>
            <a:spLocks noGrp="1"/>
          </p:cNvSpPr>
          <p:nvPr>
            <p:ph type="ftr" sz="quarter" idx="11"/>
          </p:nvPr>
        </p:nvSpPr>
        <p:spPr/>
        <p:txBody>
          <a:bodyPr/>
          <a:lstStyle/>
          <a:p>
            <a:endParaRPr lang="it-IT"/>
          </a:p>
        </p:txBody>
      </p:sp>
      <p:sp>
        <p:nvSpPr>
          <p:cNvPr id="4" name="Slide Number Placeholder 3"/>
          <p:cNvSpPr>
            <a:spLocks noGrp="1"/>
          </p:cNvSpPr>
          <p:nvPr>
            <p:ph type="sldNum" sz="quarter" idx="12"/>
          </p:nvPr>
        </p:nvSpPr>
        <p:spPr/>
        <p:txBody>
          <a:bodyPr/>
          <a:lstStyle/>
          <a:p>
            <a:fld id="{75155E6D-D2C2-8B45-9721-E1C16D1C058B}" type="slidenum">
              <a:rPr lang="it-IT" smtClean="0"/>
              <a:t>‹#›</a:t>
            </a:fld>
            <a:endParaRPr lang="it-IT"/>
          </a:p>
        </p:txBody>
      </p:sp>
    </p:spTree>
    <p:extLst>
      <p:ext uri="{BB962C8B-B14F-4D97-AF65-F5344CB8AC3E}">
        <p14:creationId xmlns:p14="http://schemas.microsoft.com/office/powerpoint/2010/main" val="1548960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it-IT"/>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F8DE10D-7DBA-5F4C-932B-4DEE34EC9303}" type="datetimeFigureOut">
              <a:rPr lang="en-US" smtClean="0"/>
              <a:t>7/6/22</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75155E6D-D2C2-8B45-9721-E1C16D1C058B}" type="slidenum">
              <a:rPr lang="it-IT" smtClean="0"/>
              <a:t>‹#›</a:t>
            </a:fld>
            <a:endParaRPr lang="it-IT"/>
          </a:p>
        </p:txBody>
      </p:sp>
    </p:spTree>
    <p:extLst>
      <p:ext uri="{BB962C8B-B14F-4D97-AF65-F5344CB8AC3E}">
        <p14:creationId xmlns:p14="http://schemas.microsoft.com/office/powerpoint/2010/main" val="24302813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it-IT"/>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F8DE10D-7DBA-5F4C-932B-4DEE34EC9303}" type="datetimeFigureOut">
              <a:rPr lang="en-US" smtClean="0"/>
              <a:t>7/6/22</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75155E6D-D2C2-8B45-9721-E1C16D1C058B}" type="slidenum">
              <a:rPr lang="it-IT" smtClean="0"/>
              <a:t>‹#›</a:t>
            </a:fld>
            <a:endParaRPr lang="it-IT"/>
          </a:p>
        </p:txBody>
      </p:sp>
    </p:spTree>
    <p:extLst>
      <p:ext uri="{BB962C8B-B14F-4D97-AF65-F5344CB8AC3E}">
        <p14:creationId xmlns:p14="http://schemas.microsoft.com/office/powerpoint/2010/main" val="39496404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it-IT"/>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8DE10D-7DBA-5F4C-932B-4DEE34EC9303}" type="datetimeFigureOut">
              <a:rPr lang="en-US" smtClean="0"/>
              <a:t>7/6/22</a:t>
            </a:fld>
            <a:endParaRPr lang="it-IT"/>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155E6D-D2C2-8B45-9721-E1C16D1C058B}" type="slidenum">
              <a:rPr lang="it-IT" smtClean="0"/>
              <a:t>‹#›</a:t>
            </a:fld>
            <a:endParaRPr lang="it-IT"/>
          </a:p>
        </p:txBody>
      </p:sp>
    </p:spTree>
    <p:extLst>
      <p:ext uri="{BB962C8B-B14F-4D97-AF65-F5344CB8AC3E}">
        <p14:creationId xmlns:p14="http://schemas.microsoft.com/office/powerpoint/2010/main" val="14566692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hyperlink" Target="mailto:iupap100@iupap.org" TargetMode="External"/><Relationship Id="rId7" Type="http://schemas.openxmlformats.org/officeDocument/2006/relationships/image" Target="../media/image6.jpg"/><Relationship Id="rId2" Type="http://schemas.openxmlformats.org/officeDocument/2006/relationships/hyperlink" Target="mailto:secretariat@iupap.org" TargetMode="External"/><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g"/><Relationship Id="rId4" Type="http://schemas.openxmlformats.org/officeDocument/2006/relationships/hyperlink" Target="mailto:communication@iupap.org"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mailto:secretariat@iupap.org"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17840" y="5977628"/>
            <a:ext cx="789096" cy="776160"/>
          </a:xfrm>
          <a:prstGeom prst="rect">
            <a:avLst/>
          </a:prstGeom>
        </p:spPr>
      </p:pic>
      <p:pic>
        <p:nvPicPr>
          <p:cNvPr id="6" name="Picture 5"/>
          <p:cNvPicPr>
            <a:picLocks noChangeAspect="1"/>
          </p:cNvPicPr>
          <p:nvPr/>
        </p:nvPicPr>
        <p:blipFill rotWithShape="1">
          <a:blip r:embed="rId3"/>
          <a:srcRect l="13095" r="6914"/>
          <a:stretch/>
        </p:blipFill>
        <p:spPr>
          <a:xfrm>
            <a:off x="0" y="0"/>
            <a:ext cx="9159875" cy="4795784"/>
          </a:xfrm>
          <a:prstGeom prst="rect">
            <a:avLst/>
          </a:prstGeom>
        </p:spPr>
      </p:pic>
      <p:sp>
        <p:nvSpPr>
          <p:cNvPr id="8" name="TextBox 7"/>
          <p:cNvSpPr txBox="1"/>
          <p:nvPr/>
        </p:nvSpPr>
        <p:spPr>
          <a:xfrm>
            <a:off x="1337405" y="4806935"/>
            <a:ext cx="7668456" cy="461665"/>
          </a:xfrm>
          <a:prstGeom prst="rect">
            <a:avLst/>
          </a:prstGeom>
          <a:noFill/>
        </p:spPr>
        <p:txBody>
          <a:bodyPr wrap="square" rtlCol="0">
            <a:spAutoFit/>
          </a:bodyPr>
          <a:lstStyle/>
          <a:p>
            <a:r>
              <a:rPr lang="it-IT" sz="2400" b="1" dirty="0"/>
              <a:t>                                 Stefano Fantoni</a:t>
            </a:r>
            <a:endParaRPr lang="it-IT" sz="2400" dirty="0"/>
          </a:p>
        </p:txBody>
      </p:sp>
      <p:pic>
        <p:nvPicPr>
          <p:cNvPr id="9" name="Immagine 8">
            <a:extLst>
              <a:ext uri="{FF2B5EF4-FFF2-40B4-BE49-F238E27FC236}">
                <a16:creationId xmlns:a16="http://schemas.microsoft.com/office/drawing/2014/main" id="{A693031E-5E2E-2A34-EF95-82C2EC78FFC2}"/>
              </a:ext>
            </a:extLst>
          </p:cNvPr>
          <p:cNvPicPr>
            <a:picLocks noChangeAspect="1"/>
          </p:cNvPicPr>
          <p:nvPr/>
        </p:nvPicPr>
        <p:blipFill>
          <a:blip r:embed="rId4"/>
          <a:stretch>
            <a:fillRect/>
          </a:stretch>
        </p:blipFill>
        <p:spPr>
          <a:xfrm>
            <a:off x="7433666" y="6031106"/>
            <a:ext cx="1592494" cy="758204"/>
          </a:xfrm>
          <a:prstGeom prst="rect">
            <a:avLst/>
          </a:prstGeom>
        </p:spPr>
      </p:pic>
      <p:sp>
        <p:nvSpPr>
          <p:cNvPr id="2" name="Rettangolo 1">
            <a:extLst>
              <a:ext uri="{FF2B5EF4-FFF2-40B4-BE49-F238E27FC236}">
                <a16:creationId xmlns:a16="http://schemas.microsoft.com/office/drawing/2014/main" id="{F0161F18-F0D2-B8C8-2881-7739F100911C}"/>
              </a:ext>
            </a:extLst>
          </p:cNvPr>
          <p:cNvSpPr/>
          <p:nvPr/>
        </p:nvSpPr>
        <p:spPr>
          <a:xfrm>
            <a:off x="16615" y="5279751"/>
            <a:ext cx="8870531" cy="338554"/>
          </a:xfrm>
          <a:prstGeom prst="rect">
            <a:avLst/>
          </a:prstGeom>
        </p:spPr>
        <p:txBody>
          <a:bodyPr wrap="square">
            <a:spAutoFit/>
          </a:bodyPr>
          <a:lstStyle/>
          <a:p>
            <a:pPr algn="ctr"/>
            <a:r>
              <a:rPr lang="it-IT" sz="1600" dirty="0">
                <a:solidFill>
                  <a:srgbClr val="000000"/>
                </a:solidFill>
                <a:latin typeface="Verdana" panose="020B0604030504040204" pitchFamily="34" charset="0"/>
              </a:rPr>
              <a:t>Trieste International Foundation for Scientific progress and Freedom</a:t>
            </a:r>
          </a:p>
        </p:txBody>
      </p:sp>
      <p:sp>
        <p:nvSpPr>
          <p:cNvPr id="3" name="Rettangolo 2">
            <a:extLst>
              <a:ext uri="{FF2B5EF4-FFF2-40B4-BE49-F238E27FC236}">
                <a16:creationId xmlns:a16="http://schemas.microsoft.com/office/drawing/2014/main" id="{1D537CE3-37E3-C650-EB3A-6D27E298DAD5}"/>
              </a:ext>
            </a:extLst>
          </p:cNvPr>
          <p:cNvSpPr/>
          <p:nvPr/>
        </p:nvSpPr>
        <p:spPr>
          <a:xfrm>
            <a:off x="2165879" y="5654462"/>
            <a:ext cx="5498641" cy="369332"/>
          </a:xfrm>
          <a:prstGeom prst="rect">
            <a:avLst/>
          </a:prstGeom>
        </p:spPr>
        <p:txBody>
          <a:bodyPr wrap="square">
            <a:spAutoFit/>
          </a:bodyPr>
          <a:lstStyle/>
          <a:p>
            <a:r>
              <a:rPr lang="it-IT" dirty="0" err="1"/>
              <a:t>Secretary</a:t>
            </a:r>
            <a:r>
              <a:rPr lang="it-IT" dirty="0"/>
              <a:t> General for </a:t>
            </a:r>
            <a:r>
              <a:rPr lang="it-IT" dirty="0" err="1"/>
              <a:t>administrative</a:t>
            </a:r>
            <a:r>
              <a:rPr lang="it-IT" dirty="0"/>
              <a:t> </a:t>
            </a:r>
            <a:r>
              <a:rPr lang="it-IT" dirty="0" err="1"/>
              <a:t>affairs</a:t>
            </a:r>
            <a:r>
              <a:rPr lang="it-IT" dirty="0"/>
              <a:t>, IUPAP</a:t>
            </a:r>
          </a:p>
        </p:txBody>
      </p:sp>
    </p:spTree>
    <p:extLst>
      <p:ext uri="{BB962C8B-B14F-4D97-AF65-F5344CB8AC3E}">
        <p14:creationId xmlns:p14="http://schemas.microsoft.com/office/powerpoint/2010/main" val="32305894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B9208ED-DD36-7347-99CB-4972FAE3FED0}"/>
              </a:ext>
            </a:extLst>
          </p:cNvPr>
          <p:cNvSpPr>
            <a:spLocks noGrp="1"/>
          </p:cNvSpPr>
          <p:nvPr>
            <p:ph type="title"/>
          </p:nvPr>
        </p:nvSpPr>
        <p:spPr>
          <a:xfrm>
            <a:off x="457200" y="113279"/>
            <a:ext cx="8229600" cy="1143000"/>
          </a:xfrm>
        </p:spPr>
        <p:txBody>
          <a:bodyPr/>
          <a:lstStyle/>
          <a:p>
            <a:r>
              <a:rPr lang="it-IT" dirty="0"/>
              <a:t>MAIL ADDRESSES</a:t>
            </a:r>
          </a:p>
        </p:txBody>
      </p:sp>
      <p:sp>
        <p:nvSpPr>
          <p:cNvPr id="3" name="Segnaposto contenuto 2">
            <a:extLst>
              <a:ext uri="{FF2B5EF4-FFF2-40B4-BE49-F238E27FC236}">
                <a16:creationId xmlns:a16="http://schemas.microsoft.com/office/drawing/2014/main" id="{161E7EF0-F80B-FB48-A6C8-F4F0E66A4D9F}"/>
              </a:ext>
            </a:extLst>
          </p:cNvPr>
          <p:cNvSpPr>
            <a:spLocks noGrp="1"/>
          </p:cNvSpPr>
          <p:nvPr>
            <p:ph idx="1"/>
          </p:nvPr>
        </p:nvSpPr>
        <p:spPr>
          <a:xfrm>
            <a:off x="457200" y="1453118"/>
            <a:ext cx="8229600" cy="5291603"/>
          </a:xfrm>
        </p:spPr>
        <p:txBody>
          <a:bodyPr>
            <a:normAutofit lnSpcReduction="10000"/>
          </a:bodyPr>
          <a:lstStyle/>
          <a:p>
            <a:r>
              <a:rPr lang="it-IT" dirty="0">
                <a:hlinkClick r:id="rId2"/>
              </a:rPr>
              <a:t>secretariat@iupap.org</a:t>
            </a:r>
            <a:endParaRPr lang="it-IT" dirty="0"/>
          </a:p>
          <a:p>
            <a:endParaRPr lang="it-IT" dirty="0"/>
          </a:p>
          <a:p>
            <a:pPr marL="0" indent="0">
              <a:buNone/>
            </a:pPr>
            <a:endParaRPr lang="it-IT" dirty="0"/>
          </a:p>
          <a:p>
            <a:r>
              <a:rPr lang="it-IT" dirty="0">
                <a:hlinkClick r:id="rId3"/>
              </a:rPr>
              <a:t>iupap100@iupap.org</a:t>
            </a:r>
            <a:r>
              <a:rPr lang="it-IT" dirty="0"/>
              <a:t>  </a:t>
            </a:r>
          </a:p>
          <a:p>
            <a:pPr marL="0" indent="0">
              <a:buNone/>
            </a:pPr>
            <a:r>
              <a:rPr lang="it-IT" sz="2400" dirty="0"/>
              <a:t>      </a:t>
            </a:r>
            <a:r>
              <a:rPr lang="it-IT" sz="2400" dirty="0" err="1"/>
              <a:t>where</a:t>
            </a:r>
            <a:r>
              <a:rPr lang="it-IT" sz="2400" dirty="0"/>
              <a:t> sharing the </a:t>
            </a:r>
            <a:r>
              <a:rPr lang="it-IT" sz="2400" dirty="0" err="1"/>
              <a:t>necessary</a:t>
            </a:r>
            <a:endParaRPr lang="it-IT" sz="2400" dirty="0"/>
          </a:p>
          <a:p>
            <a:pPr marL="0" indent="0">
              <a:buNone/>
            </a:pPr>
            <a:r>
              <a:rPr lang="it-IT" sz="2400" dirty="0"/>
              <a:t>      information on the </a:t>
            </a:r>
            <a:r>
              <a:rPr lang="it-IT" sz="2400" dirty="0" err="1"/>
              <a:t>centenary</a:t>
            </a:r>
            <a:endParaRPr lang="it-IT" sz="2400" dirty="0"/>
          </a:p>
          <a:p>
            <a:endParaRPr lang="it-IT" sz="1700" dirty="0"/>
          </a:p>
          <a:p>
            <a:endParaRPr lang="it-IT" sz="1700" dirty="0"/>
          </a:p>
          <a:p>
            <a:endParaRPr lang="it-IT" sz="1700" dirty="0"/>
          </a:p>
          <a:p>
            <a:r>
              <a:rPr lang="it-IT" dirty="0">
                <a:hlinkClick r:id="rId4"/>
              </a:rPr>
              <a:t>communication@iupap.org</a:t>
            </a:r>
            <a:r>
              <a:rPr lang="it-IT" dirty="0"/>
              <a:t> </a:t>
            </a:r>
          </a:p>
          <a:p>
            <a:pPr marL="0" indent="0">
              <a:buNone/>
            </a:pPr>
            <a:r>
              <a:rPr lang="it-IT" sz="2400" dirty="0"/>
              <a:t>      for </a:t>
            </a:r>
            <a:r>
              <a:rPr lang="it-IT" sz="2400" dirty="0" err="1"/>
              <a:t>updating</a:t>
            </a:r>
            <a:r>
              <a:rPr lang="it-IT" sz="2400" dirty="0"/>
              <a:t> and sharing             </a:t>
            </a:r>
          </a:p>
          <a:p>
            <a:pPr marL="0" indent="0">
              <a:buNone/>
            </a:pPr>
            <a:r>
              <a:rPr lang="it-IT" sz="2400" dirty="0"/>
              <a:t>      the website news</a:t>
            </a:r>
          </a:p>
        </p:txBody>
      </p:sp>
      <p:pic>
        <p:nvPicPr>
          <p:cNvPr id="5" name="Immagine 4">
            <a:extLst>
              <a:ext uri="{FF2B5EF4-FFF2-40B4-BE49-F238E27FC236}">
                <a16:creationId xmlns:a16="http://schemas.microsoft.com/office/drawing/2014/main" id="{6851452E-51B9-0D62-DEAB-FB25EA322282}"/>
              </a:ext>
            </a:extLst>
          </p:cNvPr>
          <p:cNvPicPr>
            <a:picLocks noChangeAspect="1"/>
          </p:cNvPicPr>
          <p:nvPr/>
        </p:nvPicPr>
        <p:blipFill>
          <a:blip r:embed="rId5"/>
          <a:stretch>
            <a:fillRect/>
          </a:stretch>
        </p:blipFill>
        <p:spPr>
          <a:xfrm>
            <a:off x="5028405" y="1507043"/>
            <a:ext cx="1079603" cy="1439592"/>
          </a:xfrm>
          <a:prstGeom prst="rect">
            <a:avLst/>
          </a:prstGeom>
        </p:spPr>
      </p:pic>
      <p:pic>
        <p:nvPicPr>
          <p:cNvPr id="7" name="Immagine 6">
            <a:extLst>
              <a:ext uri="{FF2B5EF4-FFF2-40B4-BE49-F238E27FC236}">
                <a16:creationId xmlns:a16="http://schemas.microsoft.com/office/drawing/2014/main" id="{13EC4029-40BF-5605-9225-7E3A2AFD36CC}"/>
              </a:ext>
            </a:extLst>
          </p:cNvPr>
          <p:cNvPicPr>
            <a:picLocks noChangeAspect="1"/>
          </p:cNvPicPr>
          <p:nvPr/>
        </p:nvPicPr>
        <p:blipFill>
          <a:blip r:embed="rId6"/>
          <a:stretch>
            <a:fillRect/>
          </a:stretch>
        </p:blipFill>
        <p:spPr>
          <a:xfrm rot="10800000" flipV="1">
            <a:off x="5840882" y="5566241"/>
            <a:ext cx="1126751" cy="1123754"/>
          </a:xfrm>
          <a:prstGeom prst="rect">
            <a:avLst/>
          </a:prstGeom>
        </p:spPr>
      </p:pic>
      <p:pic>
        <p:nvPicPr>
          <p:cNvPr id="8" name="Immagine 7">
            <a:extLst>
              <a:ext uri="{FF2B5EF4-FFF2-40B4-BE49-F238E27FC236}">
                <a16:creationId xmlns:a16="http://schemas.microsoft.com/office/drawing/2014/main" id="{D11641AC-D6ED-53AB-F0CC-BA4577AE89A7}"/>
              </a:ext>
            </a:extLst>
          </p:cNvPr>
          <p:cNvPicPr>
            <a:picLocks noChangeAspect="1"/>
          </p:cNvPicPr>
          <p:nvPr/>
        </p:nvPicPr>
        <p:blipFill>
          <a:blip r:embed="rId7"/>
          <a:stretch>
            <a:fillRect/>
          </a:stretch>
        </p:blipFill>
        <p:spPr>
          <a:xfrm>
            <a:off x="5129076" y="3407275"/>
            <a:ext cx="1079602" cy="1144177"/>
          </a:xfrm>
          <a:prstGeom prst="rect">
            <a:avLst/>
          </a:prstGeom>
        </p:spPr>
      </p:pic>
      <p:sp>
        <p:nvSpPr>
          <p:cNvPr id="9" name="CasellaDiTesto 8">
            <a:extLst>
              <a:ext uri="{FF2B5EF4-FFF2-40B4-BE49-F238E27FC236}">
                <a16:creationId xmlns:a16="http://schemas.microsoft.com/office/drawing/2014/main" id="{8A537B7B-DE23-AE4E-92AA-FA4B84AB5E55}"/>
              </a:ext>
            </a:extLst>
          </p:cNvPr>
          <p:cNvSpPr txBox="1"/>
          <p:nvPr/>
        </p:nvSpPr>
        <p:spPr>
          <a:xfrm>
            <a:off x="6728535" y="1972638"/>
            <a:ext cx="1391920" cy="369332"/>
          </a:xfrm>
          <a:prstGeom prst="rect">
            <a:avLst/>
          </a:prstGeom>
          <a:noFill/>
        </p:spPr>
        <p:txBody>
          <a:bodyPr wrap="none" rtlCol="0">
            <a:spAutoFit/>
          </a:bodyPr>
          <a:lstStyle/>
          <a:p>
            <a:r>
              <a:rPr lang="it-IT" dirty="0"/>
              <a:t>Cecilia </a:t>
            </a:r>
            <a:r>
              <a:rPr lang="it-IT" dirty="0" err="1"/>
              <a:t>Cressi</a:t>
            </a:r>
            <a:endParaRPr lang="it-IT" dirty="0"/>
          </a:p>
        </p:txBody>
      </p:sp>
      <p:sp>
        <p:nvSpPr>
          <p:cNvPr id="10" name="CasellaDiTesto 9">
            <a:extLst>
              <a:ext uri="{FF2B5EF4-FFF2-40B4-BE49-F238E27FC236}">
                <a16:creationId xmlns:a16="http://schemas.microsoft.com/office/drawing/2014/main" id="{748071F1-E55D-8C9F-E2BA-938F9AC9F5E6}"/>
              </a:ext>
            </a:extLst>
          </p:cNvPr>
          <p:cNvSpPr txBox="1"/>
          <p:nvPr/>
        </p:nvSpPr>
        <p:spPr>
          <a:xfrm>
            <a:off x="6857053" y="3769439"/>
            <a:ext cx="1987837" cy="369332"/>
          </a:xfrm>
          <a:prstGeom prst="rect">
            <a:avLst/>
          </a:prstGeom>
          <a:noFill/>
        </p:spPr>
        <p:txBody>
          <a:bodyPr wrap="square" rtlCol="0">
            <a:spAutoFit/>
          </a:bodyPr>
          <a:lstStyle/>
          <a:p>
            <a:r>
              <a:rPr lang="it-IT"/>
              <a:t>   Annalisa </a:t>
            </a:r>
            <a:r>
              <a:rPr lang="it-IT" dirty="0" err="1"/>
              <a:t>Cesaro</a:t>
            </a:r>
            <a:endParaRPr lang="it-IT" dirty="0"/>
          </a:p>
        </p:txBody>
      </p:sp>
      <p:sp>
        <p:nvSpPr>
          <p:cNvPr id="11" name="CasellaDiTesto 10">
            <a:extLst>
              <a:ext uri="{FF2B5EF4-FFF2-40B4-BE49-F238E27FC236}">
                <a16:creationId xmlns:a16="http://schemas.microsoft.com/office/drawing/2014/main" id="{FAE3A0D3-0514-D62F-2640-24EB5C3079BA}"/>
              </a:ext>
            </a:extLst>
          </p:cNvPr>
          <p:cNvSpPr txBox="1"/>
          <p:nvPr/>
        </p:nvSpPr>
        <p:spPr>
          <a:xfrm>
            <a:off x="7070494" y="5943452"/>
            <a:ext cx="1774397" cy="369332"/>
          </a:xfrm>
          <a:prstGeom prst="rect">
            <a:avLst/>
          </a:prstGeom>
          <a:noFill/>
        </p:spPr>
        <p:txBody>
          <a:bodyPr wrap="none" rtlCol="0">
            <a:spAutoFit/>
          </a:bodyPr>
          <a:lstStyle/>
          <a:p>
            <a:r>
              <a:rPr lang="it-IT" dirty="0"/>
              <a:t>Francesca Zavino</a:t>
            </a:r>
          </a:p>
        </p:txBody>
      </p:sp>
    </p:spTree>
    <p:extLst>
      <p:ext uri="{BB962C8B-B14F-4D97-AF65-F5344CB8AC3E}">
        <p14:creationId xmlns:p14="http://schemas.microsoft.com/office/powerpoint/2010/main" val="11403300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FAB42A4-223E-E443-9820-06E79F9AEF1C}"/>
              </a:ext>
            </a:extLst>
          </p:cNvPr>
          <p:cNvSpPr>
            <a:spLocks noGrp="1"/>
          </p:cNvSpPr>
          <p:nvPr>
            <p:ph type="title"/>
          </p:nvPr>
        </p:nvSpPr>
        <p:spPr>
          <a:xfrm>
            <a:off x="457200" y="99978"/>
            <a:ext cx="8229600" cy="1143000"/>
          </a:xfrm>
        </p:spPr>
        <p:txBody>
          <a:bodyPr>
            <a:normAutofit fontScale="90000"/>
          </a:bodyPr>
          <a:lstStyle/>
          <a:p>
            <a:r>
              <a:rPr lang="it-IT" dirty="0"/>
              <a:t>FEW information on the office activity</a:t>
            </a:r>
          </a:p>
        </p:txBody>
      </p:sp>
      <p:sp>
        <p:nvSpPr>
          <p:cNvPr id="3" name="Segnaposto contenuto 2">
            <a:extLst>
              <a:ext uri="{FF2B5EF4-FFF2-40B4-BE49-F238E27FC236}">
                <a16:creationId xmlns:a16="http://schemas.microsoft.com/office/drawing/2014/main" id="{724A8D3B-145C-F047-83EF-9A4C74A54CE6}"/>
              </a:ext>
            </a:extLst>
          </p:cNvPr>
          <p:cNvSpPr>
            <a:spLocks noGrp="1"/>
          </p:cNvSpPr>
          <p:nvPr>
            <p:ph idx="1"/>
          </p:nvPr>
        </p:nvSpPr>
        <p:spPr>
          <a:xfrm>
            <a:off x="613531" y="1242978"/>
            <a:ext cx="8229600" cy="4979427"/>
          </a:xfrm>
        </p:spPr>
        <p:txBody>
          <a:bodyPr>
            <a:normAutofit lnSpcReduction="10000"/>
          </a:bodyPr>
          <a:lstStyle/>
          <a:p>
            <a:r>
              <a:rPr lang="en-US" sz="2000" dirty="0"/>
              <a:t>Collecting and arranging the IUPAP data in strict collaboration with the Geneve Office </a:t>
            </a:r>
          </a:p>
          <a:p>
            <a:r>
              <a:rPr lang="en-US" sz="2000" dirty="0"/>
              <a:t>Collecting data on the awards: there was a delay with last year's awards, which is being recovered as regards the payments of the monetary prize.</a:t>
            </a:r>
          </a:p>
          <a:p>
            <a:r>
              <a:rPr lang="en-US" sz="2000" dirty="0"/>
              <a:t> We are catching up with the shipment of the medals. The order of 100 medals has been already made. We expect their arrival in Trieste at the end of July. Then, the name of the commission will be engraved on the back of the medal</a:t>
            </a:r>
          </a:p>
          <a:p>
            <a:r>
              <a:rPr lang="en-US" sz="2000" dirty="0"/>
              <a:t>We (Francesca </a:t>
            </a:r>
            <a:r>
              <a:rPr lang="en-US" sz="2000" dirty="0" err="1"/>
              <a:t>Zavino</a:t>
            </a:r>
            <a:r>
              <a:rPr lang="en-US" sz="2000" dirty="0"/>
              <a:t>) is updating the IUPAP web site  under the guidance of </a:t>
            </a:r>
            <a:r>
              <a:rPr lang="en-US" sz="2000" dirty="0" err="1"/>
              <a:t>Silvina</a:t>
            </a:r>
            <a:r>
              <a:rPr lang="en-US" sz="2000" dirty="0"/>
              <a:t> Ponce Dawson and the collaboration of Hari Haran</a:t>
            </a:r>
          </a:p>
          <a:p>
            <a:r>
              <a:rPr lang="en-US" sz="2000" dirty="0"/>
              <a:t>As far as completing the implementation of the financial regulations is concerned,  we are moving slowly (due to lack of information) but steadily from an emergency to a normal phase</a:t>
            </a:r>
          </a:p>
          <a:p>
            <a:r>
              <a:rPr lang="en-US" sz="2000" dirty="0"/>
              <a:t>Large amount of work, by Annalisa </a:t>
            </a:r>
            <a:r>
              <a:rPr lang="en-US" sz="2000" dirty="0" err="1"/>
              <a:t>Cesaro</a:t>
            </a:r>
            <a:r>
              <a:rPr lang="en-US" sz="2000" dirty="0"/>
              <a:t> </a:t>
            </a:r>
          </a:p>
          <a:p>
            <a:pPr marL="0" indent="0">
              <a:buNone/>
            </a:pPr>
            <a:r>
              <a:rPr lang="en-US" sz="2000" dirty="0"/>
              <a:t>      for the centennial</a:t>
            </a:r>
          </a:p>
        </p:txBody>
      </p:sp>
      <p:pic>
        <p:nvPicPr>
          <p:cNvPr id="4" name="Segnaposto contenuto 4">
            <a:extLst>
              <a:ext uri="{FF2B5EF4-FFF2-40B4-BE49-F238E27FC236}">
                <a16:creationId xmlns:a16="http://schemas.microsoft.com/office/drawing/2014/main" id="{AC719E2D-D095-1B67-9444-8761710335F9}"/>
              </a:ext>
            </a:extLst>
          </p:cNvPr>
          <p:cNvPicPr>
            <a:picLocks noChangeAspect="1"/>
          </p:cNvPicPr>
          <p:nvPr/>
        </p:nvPicPr>
        <p:blipFill>
          <a:blip r:embed="rId2"/>
          <a:stretch>
            <a:fillRect/>
          </a:stretch>
        </p:blipFill>
        <p:spPr>
          <a:xfrm>
            <a:off x="5912901" y="5075302"/>
            <a:ext cx="2593831" cy="1305620"/>
          </a:xfrm>
          <a:prstGeom prst="rect">
            <a:avLst/>
          </a:prstGeom>
        </p:spPr>
      </p:pic>
    </p:spTree>
    <p:extLst>
      <p:ext uri="{BB962C8B-B14F-4D97-AF65-F5344CB8AC3E}">
        <p14:creationId xmlns:p14="http://schemas.microsoft.com/office/powerpoint/2010/main" val="685621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BAA72A2-8CDE-077A-5FE0-56EAFF0C1166}"/>
              </a:ext>
            </a:extLst>
          </p:cNvPr>
          <p:cNvSpPr>
            <a:spLocks noGrp="1"/>
          </p:cNvSpPr>
          <p:nvPr>
            <p:ph type="title"/>
          </p:nvPr>
        </p:nvSpPr>
        <p:spPr>
          <a:xfrm>
            <a:off x="218660" y="-452232"/>
            <a:ext cx="8706677" cy="1823831"/>
          </a:xfrm>
        </p:spPr>
        <p:txBody>
          <a:bodyPr>
            <a:normAutofit/>
          </a:bodyPr>
          <a:lstStyle/>
          <a:p>
            <a:r>
              <a:rPr lang="it-IT" sz="3600" dirty="0" err="1"/>
              <a:t>As</a:t>
            </a:r>
            <a:r>
              <a:rPr lang="it-IT" sz="3600" dirty="0"/>
              <a:t> </a:t>
            </a:r>
            <a:r>
              <a:rPr lang="it-IT" sz="3600" dirty="0" err="1"/>
              <a:t>soon</a:t>
            </a:r>
            <a:r>
              <a:rPr lang="it-IT" sz="3600" dirty="0"/>
              <a:t> </a:t>
            </a:r>
            <a:r>
              <a:rPr lang="it-IT" sz="3600" dirty="0" err="1"/>
              <a:t>as</a:t>
            </a:r>
            <a:r>
              <a:rPr lang="it-IT" sz="3600" dirty="0"/>
              <a:t> the winner </a:t>
            </a:r>
            <a:r>
              <a:rPr lang="it-IT" sz="3600" dirty="0" err="1"/>
              <a:t>is</a:t>
            </a:r>
            <a:r>
              <a:rPr lang="it-IT" sz="3600" dirty="0"/>
              <a:t> </a:t>
            </a:r>
            <a:r>
              <a:rPr lang="it-IT" sz="3600" dirty="0" err="1"/>
              <a:t>chosen</a:t>
            </a:r>
            <a:r>
              <a:rPr lang="it-IT" sz="3600" dirty="0"/>
              <a:t> </a:t>
            </a:r>
            <a:r>
              <a:rPr lang="it-IT" sz="3600" dirty="0" err="1"/>
              <a:t>we</a:t>
            </a:r>
            <a:r>
              <a:rPr lang="it-IT" sz="3600" dirty="0"/>
              <a:t> </a:t>
            </a:r>
            <a:r>
              <a:rPr lang="it-IT" sz="3600" dirty="0" err="1"/>
              <a:t>need</a:t>
            </a:r>
            <a:endParaRPr lang="it-IT" sz="3600" dirty="0"/>
          </a:p>
        </p:txBody>
      </p:sp>
      <p:sp>
        <p:nvSpPr>
          <p:cNvPr id="3" name="Segnaposto contenuto 2">
            <a:extLst>
              <a:ext uri="{FF2B5EF4-FFF2-40B4-BE49-F238E27FC236}">
                <a16:creationId xmlns:a16="http://schemas.microsoft.com/office/drawing/2014/main" id="{FB2C8ADB-AEB5-F0C6-990C-981088BE3355}"/>
              </a:ext>
            </a:extLst>
          </p:cNvPr>
          <p:cNvSpPr>
            <a:spLocks noGrp="1"/>
          </p:cNvSpPr>
          <p:nvPr>
            <p:ph idx="1"/>
          </p:nvPr>
        </p:nvSpPr>
        <p:spPr>
          <a:xfrm>
            <a:off x="457199" y="457200"/>
            <a:ext cx="8468139" cy="6400800"/>
          </a:xfrm>
        </p:spPr>
        <p:txBody>
          <a:bodyPr>
            <a:normAutofit/>
          </a:bodyPr>
          <a:lstStyle/>
          <a:p>
            <a:pPr marL="0" indent="0">
              <a:buNone/>
            </a:pPr>
            <a:endParaRPr lang="it-IT" sz="3400" dirty="0"/>
          </a:p>
          <a:p>
            <a:r>
              <a:rPr lang="it-IT" sz="2600" dirty="0">
                <a:solidFill>
                  <a:srgbClr val="FF0000"/>
                </a:solidFill>
              </a:rPr>
              <a:t>For the site</a:t>
            </a:r>
            <a:r>
              <a:rPr lang="it-IT" sz="2600" dirty="0"/>
              <a:t>:    photo, short </a:t>
            </a:r>
            <a:r>
              <a:rPr lang="it-IT" sz="2600" dirty="0" err="1"/>
              <a:t>bio</a:t>
            </a:r>
            <a:r>
              <a:rPr lang="it-IT" sz="2600" dirty="0"/>
              <a:t>, </a:t>
            </a:r>
            <a:r>
              <a:rPr lang="it-IT" sz="2600" dirty="0" err="1"/>
              <a:t>citations</a:t>
            </a:r>
            <a:r>
              <a:rPr lang="it-IT" sz="2600" dirty="0"/>
              <a:t>, short </a:t>
            </a:r>
            <a:r>
              <a:rPr lang="it-IT" sz="2600" dirty="0" err="1"/>
              <a:t>article</a:t>
            </a:r>
            <a:r>
              <a:rPr lang="it-IT" sz="2600" dirty="0"/>
              <a:t> on the work of the winner (from the CC)</a:t>
            </a:r>
          </a:p>
          <a:p>
            <a:r>
              <a:rPr lang="it-IT" sz="2600" dirty="0">
                <a:solidFill>
                  <a:srgbClr val="FF0000"/>
                </a:solidFill>
              </a:rPr>
              <a:t>for the payment of the 1.000 EUR </a:t>
            </a:r>
            <a:r>
              <a:rPr lang="it-IT" sz="2600" dirty="0"/>
              <a:t>the winner must </a:t>
            </a:r>
            <a:r>
              <a:rPr lang="it-IT" sz="2600" dirty="0" err="1"/>
              <a:t>send</a:t>
            </a:r>
            <a:r>
              <a:rPr lang="it-IT" sz="2600" dirty="0"/>
              <a:t>  the </a:t>
            </a:r>
            <a:r>
              <a:rPr lang="it-IT" sz="2600" dirty="0" err="1"/>
              <a:t>details</a:t>
            </a:r>
            <a:r>
              <a:rPr lang="it-IT" sz="2600" dirty="0"/>
              <a:t> banking to </a:t>
            </a:r>
            <a:r>
              <a:rPr lang="it-IT" sz="2600" dirty="0" err="1"/>
              <a:t>secretariat@iupap.org</a:t>
            </a:r>
            <a:r>
              <a:rPr lang="it-IT" sz="2600" dirty="0"/>
              <a:t>  (</a:t>
            </a:r>
            <a:r>
              <a:rPr lang="it-IT" sz="2600" dirty="0" err="1">
                <a:solidFill>
                  <a:srgbClr val="FF0000"/>
                </a:solidFill>
              </a:rPr>
              <a:t>see</a:t>
            </a:r>
            <a:r>
              <a:rPr lang="it-IT" sz="2600" dirty="0">
                <a:solidFill>
                  <a:srgbClr val="FF0000"/>
                </a:solidFill>
              </a:rPr>
              <a:t> </a:t>
            </a:r>
            <a:r>
              <a:rPr lang="it-IT" sz="2600" dirty="0" err="1">
                <a:solidFill>
                  <a:srgbClr val="FF0000"/>
                </a:solidFill>
              </a:rPr>
              <a:t>next</a:t>
            </a:r>
            <a:r>
              <a:rPr lang="it-IT" sz="2600" dirty="0">
                <a:solidFill>
                  <a:srgbClr val="FF0000"/>
                </a:solidFill>
              </a:rPr>
              <a:t> slide)</a:t>
            </a:r>
          </a:p>
          <a:p>
            <a:r>
              <a:rPr lang="it-IT" sz="2600" dirty="0">
                <a:solidFill>
                  <a:srgbClr val="FF0000"/>
                </a:solidFill>
              </a:rPr>
              <a:t>For the </a:t>
            </a:r>
            <a:r>
              <a:rPr lang="it-IT" sz="2600" dirty="0" err="1">
                <a:solidFill>
                  <a:srgbClr val="FF0000"/>
                </a:solidFill>
              </a:rPr>
              <a:t>medal</a:t>
            </a:r>
            <a:r>
              <a:rPr lang="it-IT" sz="2600" dirty="0"/>
              <a:t>, </a:t>
            </a:r>
            <a:r>
              <a:rPr lang="it-IT" sz="2600" dirty="0" err="1"/>
              <a:t>send</a:t>
            </a:r>
            <a:r>
              <a:rPr lang="it-IT" sz="2600" dirty="0"/>
              <a:t> to </a:t>
            </a:r>
            <a:r>
              <a:rPr lang="it-IT" sz="2600" dirty="0">
                <a:hlinkClick r:id="rId2"/>
              </a:rPr>
              <a:t>secretariat@iupap</a:t>
            </a:r>
            <a:r>
              <a:rPr lang="it-IT" sz="3400" dirty="0">
                <a:hlinkClick r:id="rId2"/>
              </a:rPr>
              <a:t>.</a:t>
            </a:r>
            <a:r>
              <a:rPr lang="it-IT" sz="2400" dirty="0">
                <a:hlinkClick r:id="rId2"/>
              </a:rPr>
              <a:t>org</a:t>
            </a:r>
            <a:r>
              <a:rPr lang="it-IT" sz="2400" dirty="0"/>
              <a:t> </a:t>
            </a:r>
            <a:r>
              <a:rPr lang="it-IT" sz="2600" dirty="0"/>
              <a:t>the </a:t>
            </a:r>
            <a:r>
              <a:rPr lang="it-IT" sz="2600" dirty="0" err="1"/>
              <a:t>address</a:t>
            </a:r>
            <a:r>
              <a:rPr lang="it-IT" sz="2600" dirty="0"/>
              <a:t>  </a:t>
            </a:r>
            <a:r>
              <a:rPr lang="it-IT" sz="2600" dirty="0" err="1"/>
              <a:t>it</a:t>
            </a:r>
            <a:r>
              <a:rPr lang="it-IT" sz="2600" dirty="0"/>
              <a:t> </a:t>
            </a:r>
            <a:r>
              <a:rPr lang="it-IT" sz="2600" dirty="0" err="1"/>
              <a:t>has</a:t>
            </a:r>
            <a:r>
              <a:rPr lang="it-IT" sz="2600" dirty="0"/>
              <a:t> to be </a:t>
            </a:r>
            <a:r>
              <a:rPr lang="it-IT" sz="2600" dirty="0" err="1"/>
              <a:t>sent</a:t>
            </a:r>
            <a:r>
              <a:rPr lang="it-IT" sz="2600" dirty="0"/>
              <a:t> (</a:t>
            </a:r>
            <a:r>
              <a:rPr lang="it-IT" sz="2600" dirty="0" err="1"/>
              <a:t>either</a:t>
            </a:r>
            <a:r>
              <a:rPr lang="it-IT" sz="2600" dirty="0"/>
              <a:t> to the Commission Chair or </a:t>
            </a:r>
            <a:r>
              <a:rPr lang="it-IT" sz="2600" dirty="0" err="1"/>
              <a:t>directly</a:t>
            </a:r>
            <a:r>
              <a:rPr lang="it-IT" sz="2600" dirty="0"/>
              <a:t> to the </a:t>
            </a:r>
            <a:r>
              <a:rPr lang="it-IT" sz="2600" dirty="0" err="1"/>
              <a:t>awardee</a:t>
            </a:r>
            <a:r>
              <a:rPr lang="it-IT" sz="2600" dirty="0"/>
              <a:t>)</a:t>
            </a:r>
          </a:p>
          <a:p>
            <a:r>
              <a:rPr lang="it-IT" sz="2600" dirty="0">
                <a:solidFill>
                  <a:srgbClr val="FF0000"/>
                </a:solidFill>
              </a:rPr>
              <a:t>For the certificate</a:t>
            </a:r>
            <a:r>
              <a:rPr lang="it-IT" sz="2600" dirty="0"/>
              <a:t>, the CC </a:t>
            </a:r>
            <a:r>
              <a:rPr lang="it-IT" sz="2600" dirty="0" err="1"/>
              <a:t>fills</a:t>
            </a:r>
            <a:r>
              <a:rPr lang="it-IT" sz="2600" dirty="0"/>
              <a:t> </a:t>
            </a:r>
            <a:r>
              <a:rPr lang="it-IT" sz="2600" dirty="0" err="1"/>
              <a:t>it</a:t>
            </a:r>
            <a:r>
              <a:rPr lang="it-IT" sz="2600" dirty="0"/>
              <a:t> in and </a:t>
            </a:r>
            <a:r>
              <a:rPr lang="it-IT" sz="2600" dirty="0" err="1"/>
              <a:t>send</a:t>
            </a:r>
            <a:r>
              <a:rPr lang="it-IT" sz="2600" dirty="0"/>
              <a:t> / take </a:t>
            </a:r>
            <a:r>
              <a:rPr lang="it-IT" sz="2600" dirty="0" err="1"/>
              <a:t>it</a:t>
            </a:r>
            <a:r>
              <a:rPr lang="it-IT" sz="2600" dirty="0"/>
              <a:t> to the </a:t>
            </a:r>
            <a:r>
              <a:rPr lang="it-IT" sz="2600" dirty="0" err="1"/>
              <a:t>awardee</a:t>
            </a:r>
            <a:r>
              <a:rPr lang="it-IT" sz="2600" dirty="0"/>
              <a:t> (the certificate template can be </a:t>
            </a:r>
            <a:r>
              <a:rPr lang="it-IT" sz="2600" dirty="0" err="1"/>
              <a:t>asked</a:t>
            </a:r>
            <a:r>
              <a:rPr lang="it-IT" sz="2600" dirty="0"/>
              <a:t> to </a:t>
            </a:r>
            <a:r>
              <a:rPr lang="it-IT" sz="2600" dirty="0" err="1"/>
              <a:t>secretariat@iupap.org</a:t>
            </a:r>
            <a:r>
              <a:rPr lang="it-IT" sz="2600" dirty="0"/>
              <a:t>)</a:t>
            </a:r>
          </a:p>
        </p:txBody>
      </p:sp>
    </p:spTree>
    <p:extLst>
      <p:ext uri="{BB962C8B-B14F-4D97-AF65-F5344CB8AC3E}">
        <p14:creationId xmlns:p14="http://schemas.microsoft.com/office/powerpoint/2010/main" val="37951916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811B9CE-849F-568D-2472-5A8280D3D6C7}"/>
              </a:ext>
            </a:extLst>
          </p:cNvPr>
          <p:cNvSpPr>
            <a:spLocks noGrp="1"/>
          </p:cNvSpPr>
          <p:nvPr>
            <p:ph type="title"/>
          </p:nvPr>
        </p:nvSpPr>
        <p:spPr/>
        <p:txBody>
          <a:bodyPr/>
          <a:lstStyle/>
          <a:p>
            <a:r>
              <a:rPr lang="it-IT" dirty="0"/>
              <a:t>For the payment of the 1000 Euro</a:t>
            </a:r>
          </a:p>
        </p:txBody>
      </p:sp>
      <p:sp>
        <p:nvSpPr>
          <p:cNvPr id="3" name="Segnaposto contenuto 2">
            <a:extLst>
              <a:ext uri="{FF2B5EF4-FFF2-40B4-BE49-F238E27FC236}">
                <a16:creationId xmlns:a16="http://schemas.microsoft.com/office/drawing/2014/main" id="{06052458-2E78-8803-B664-FF2EDF881D93}"/>
              </a:ext>
            </a:extLst>
          </p:cNvPr>
          <p:cNvSpPr>
            <a:spLocks noGrp="1"/>
          </p:cNvSpPr>
          <p:nvPr>
            <p:ph idx="1"/>
          </p:nvPr>
        </p:nvSpPr>
        <p:spPr>
          <a:xfrm>
            <a:off x="0" y="1600200"/>
            <a:ext cx="9144000" cy="4983162"/>
          </a:xfrm>
        </p:spPr>
        <p:txBody>
          <a:bodyPr>
            <a:normAutofit fontScale="85000" lnSpcReduction="20000"/>
          </a:bodyPr>
          <a:lstStyle/>
          <a:p>
            <a:pPr marL="0" indent="0">
              <a:buNone/>
            </a:pPr>
            <a:r>
              <a:rPr lang="it-IT" dirty="0"/>
              <a:t>      </a:t>
            </a:r>
            <a:r>
              <a:rPr lang="it-IT" dirty="0" err="1">
                <a:solidFill>
                  <a:srgbClr val="FF0000"/>
                </a:solidFill>
              </a:rPr>
              <a:t>Please</a:t>
            </a:r>
            <a:r>
              <a:rPr lang="it-IT" dirty="0">
                <a:solidFill>
                  <a:srgbClr val="FF0000"/>
                </a:solidFill>
              </a:rPr>
              <a:t> </a:t>
            </a:r>
            <a:r>
              <a:rPr lang="it-IT" dirty="0" err="1">
                <a:solidFill>
                  <a:srgbClr val="FF0000"/>
                </a:solidFill>
              </a:rPr>
              <a:t>send</a:t>
            </a:r>
            <a:r>
              <a:rPr lang="it-IT" dirty="0">
                <a:solidFill>
                  <a:srgbClr val="FF0000"/>
                </a:solidFill>
              </a:rPr>
              <a:t> the following </a:t>
            </a:r>
            <a:r>
              <a:rPr lang="it-IT" dirty="0" err="1">
                <a:solidFill>
                  <a:srgbClr val="FF0000"/>
                </a:solidFill>
              </a:rPr>
              <a:t>details</a:t>
            </a:r>
            <a:r>
              <a:rPr lang="it-IT" dirty="0">
                <a:solidFill>
                  <a:srgbClr val="FF0000"/>
                </a:solidFill>
              </a:rPr>
              <a:t> banking</a:t>
            </a:r>
          </a:p>
          <a:p>
            <a:pPr marL="0" indent="0">
              <a:buNone/>
            </a:pPr>
            <a:r>
              <a:rPr lang="it-IT" dirty="0"/>
              <a:t>•       email</a:t>
            </a:r>
            <a:br>
              <a:rPr lang="it-IT" dirty="0"/>
            </a:br>
            <a:r>
              <a:rPr lang="it-IT" dirty="0"/>
              <a:t>•       </a:t>
            </a:r>
            <a:r>
              <a:rPr lang="it-IT" dirty="0" err="1"/>
              <a:t>Address</a:t>
            </a:r>
            <a:endParaRPr lang="it-IT" dirty="0"/>
          </a:p>
          <a:p>
            <a:pPr marL="0" indent="0">
              <a:buNone/>
            </a:pPr>
            <a:r>
              <a:rPr lang="it-IT" dirty="0"/>
              <a:t>     </a:t>
            </a:r>
            <a:r>
              <a:rPr lang="it-IT" dirty="0">
                <a:solidFill>
                  <a:srgbClr val="FF0000"/>
                </a:solidFill>
              </a:rPr>
              <a:t> Bank information:</a:t>
            </a:r>
            <a:br>
              <a:rPr lang="it-IT" dirty="0">
                <a:solidFill>
                  <a:srgbClr val="FF0000"/>
                </a:solidFill>
              </a:rPr>
            </a:br>
            <a:r>
              <a:rPr lang="it-IT" dirty="0"/>
              <a:t>•       Name of Bank</a:t>
            </a:r>
            <a:br>
              <a:rPr lang="it-IT" dirty="0"/>
            </a:br>
            <a:r>
              <a:rPr lang="it-IT" dirty="0"/>
              <a:t>•        </a:t>
            </a:r>
            <a:r>
              <a:rPr lang="it-IT" dirty="0" err="1"/>
              <a:t>Address</a:t>
            </a:r>
            <a:r>
              <a:rPr lang="it-IT" dirty="0"/>
              <a:t> of Bank (City &amp; Country)</a:t>
            </a:r>
            <a:br>
              <a:rPr lang="it-IT" dirty="0"/>
            </a:br>
            <a:r>
              <a:rPr lang="it-IT" dirty="0"/>
              <a:t>•       </a:t>
            </a:r>
            <a:r>
              <a:rPr lang="it-IT" dirty="0" err="1"/>
              <a:t>Beneficiary</a:t>
            </a:r>
            <a:r>
              <a:rPr lang="it-IT" dirty="0"/>
              <a:t> Name on Account:</a:t>
            </a:r>
            <a:br>
              <a:rPr lang="it-IT" dirty="0"/>
            </a:br>
            <a:r>
              <a:rPr lang="it-IT" dirty="0"/>
              <a:t>•       </a:t>
            </a:r>
            <a:r>
              <a:rPr lang="it-IT" dirty="0" err="1"/>
              <a:t>Bank's</a:t>
            </a:r>
            <a:r>
              <a:rPr lang="it-IT" dirty="0"/>
              <a:t> Account </a:t>
            </a:r>
            <a:r>
              <a:rPr lang="it-IT" dirty="0" err="1"/>
              <a:t>Number</a:t>
            </a:r>
            <a:br>
              <a:rPr lang="it-IT" dirty="0"/>
            </a:br>
            <a:r>
              <a:rPr lang="it-IT" dirty="0"/>
              <a:t>•        Bank SWIFT Code / ABA Routing </a:t>
            </a:r>
            <a:r>
              <a:rPr lang="it-IT" dirty="0" err="1"/>
              <a:t>Number</a:t>
            </a:r>
            <a:r>
              <a:rPr lang="it-IT" dirty="0"/>
              <a:t> / Sort Code :</a:t>
            </a:r>
            <a:br>
              <a:rPr lang="it-IT" dirty="0"/>
            </a:br>
            <a:r>
              <a:rPr lang="it-IT" dirty="0"/>
              <a:t>•       *IBAN </a:t>
            </a:r>
            <a:r>
              <a:rPr lang="it-IT" dirty="0" err="1"/>
              <a:t>Number</a:t>
            </a:r>
            <a:r>
              <a:rPr lang="it-IT" dirty="0"/>
              <a:t>:</a:t>
            </a:r>
            <a:br>
              <a:rPr lang="it-IT" dirty="0"/>
            </a:br>
            <a:r>
              <a:rPr lang="it-IT" dirty="0"/>
              <a:t>    </a:t>
            </a:r>
          </a:p>
          <a:p>
            <a:pPr marL="0" indent="0">
              <a:buNone/>
            </a:pPr>
            <a:r>
              <a:rPr lang="it-IT" dirty="0"/>
              <a:t> </a:t>
            </a:r>
            <a:r>
              <a:rPr lang="it-IT" dirty="0">
                <a:solidFill>
                  <a:srgbClr val="FF0000"/>
                </a:solidFill>
              </a:rPr>
              <a:t>*A full IBAN </a:t>
            </a:r>
            <a:r>
              <a:rPr lang="it-IT" dirty="0" err="1">
                <a:solidFill>
                  <a:srgbClr val="FF0000"/>
                </a:solidFill>
              </a:rPr>
              <a:t>number</a:t>
            </a:r>
            <a:r>
              <a:rPr lang="it-IT" dirty="0">
                <a:solidFill>
                  <a:srgbClr val="FF0000"/>
                </a:solidFill>
              </a:rPr>
              <a:t> </a:t>
            </a:r>
            <a:r>
              <a:rPr lang="it-IT" dirty="0" err="1">
                <a:solidFill>
                  <a:srgbClr val="FF0000"/>
                </a:solidFill>
              </a:rPr>
              <a:t>is</a:t>
            </a:r>
            <a:r>
              <a:rPr lang="it-IT" dirty="0">
                <a:solidFill>
                  <a:srgbClr val="FF0000"/>
                </a:solidFill>
              </a:rPr>
              <a:t> </a:t>
            </a:r>
            <a:r>
              <a:rPr lang="it-IT" dirty="0" err="1">
                <a:solidFill>
                  <a:srgbClr val="FF0000"/>
                </a:solidFill>
              </a:rPr>
              <a:t>required</a:t>
            </a:r>
            <a:r>
              <a:rPr lang="it-IT" dirty="0">
                <a:solidFill>
                  <a:srgbClr val="FF0000"/>
                </a:solidFill>
              </a:rPr>
              <a:t> for </a:t>
            </a:r>
            <a:r>
              <a:rPr lang="it-IT" dirty="0" err="1">
                <a:solidFill>
                  <a:srgbClr val="FF0000"/>
                </a:solidFill>
              </a:rPr>
              <a:t>all</a:t>
            </a:r>
            <a:r>
              <a:rPr lang="it-IT" dirty="0">
                <a:solidFill>
                  <a:srgbClr val="FF0000"/>
                </a:solidFill>
              </a:rPr>
              <a:t> </a:t>
            </a:r>
            <a:r>
              <a:rPr lang="it-IT" dirty="0" err="1">
                <a:solidFill>
                  <a:srgbClr val="FF0000"/>
                </a:solidFill>
              </a:rPr>
              <a:t>European</a:t>
            </a:r>
            <a:r>
              <a:rPr lang="it-IT" dirty="0">
                <a:solidFill>
                  <a:srgbClr val="FF0000"/>
                </a:solidFill>
              </a:rPr>
              <a:t> </a:t>
            </a:r>
            <a:r>
              <a:rPr lang="it-IT" dirty="0" err="1">
                <a:solidFill>
                  <a:srgbClr val="FF0000"/>
                </a:solidFill>
              </a:rPr>
              <a:t>destinations</a:t>
            </a:r>
            <a:br>
              <a:rPr lang="it-IT" dirty="0">
                <a:solidFill>
                  <a:srgbClr val="FF0000"/>
                </a:solidFill>
              </a:rPr>
            </a:br>
            <a:r>
              <a:rPr lang="it-IT" dirty="0">
                <a:solidFill>
                  <a:srgbClr val="FF0000"/>
                </a:solidFill>
              </a:rPr>
              <a:t>     </a:t>
            </a:r>
            <a:r>
              <a:rPr lang="it-IT" dirty="0" err="1">
                <a:solidFill>
                  <a:srgbClr val="FF0000"/>
                </a:solidFill>
              </a:rPr>
              <a:t>Please</a:t>
            </a:r>
            <a:r>
              <a:rPr lang="it-IT" dirty="0">
                <a:solidFill>
                  <a:srgbClr val="FF0000"/>
                </a:solidFill>
              </a:rPr>
              <a:t> </a:t>
            </a:r>
            <a:r>
              <a:rPr lang="it-IT" dirty="0" err="1">
                <a:solidFill>
                  <a:srgbClr val="FF0000"/>
                </a:solidFill>
              </a:rPr>
              <a:t>confirm</a:t>
            </a:r>
            <a:r>
              <a:rPr lang="it-IT" dirty="0">
                <a:solidFill>
                  <a:srgbClr val="FF0000"/>
                </a:solidFill>
              </a:rPr>
              <a:t> </a:t>
            </a:r>
            <a:r>
              <a:rPr lang="it-IT" dirty="0" err="1">
                <a:solidFill>
                  <a:srgbClr val="FF0000"/>
                </a:solidFill>
              </a:rPr>
              <a:t>that</a:t>
            </a:r>
            <a:r>
              <a:rPr lang="it-IT" dirty="0">
                <a:solidFill>
                  <a:srgbClr val="FF0000"/>
                </a:solidFill>
              </a:rPr>
              <a:t> </a:t>
            </a:r>
            <a:r>
              <a:rPr lang="it-IT" dirty="0" err="1">
                <a:solidFill>
                  <a:srgbClr val="FF0000"/>
                </a:solidFill>
              </a:rPr>
              <a:t>your</a:t>
            </a:r>
            <a:r>
              <a:rPr lang="it-IT" dirty="0">
                <a:solidFill>
                  <a:srgbClr val="FF0000"/>
                </a:solidFill>
              </a:rPr>
              <a:t> bank account can </a:t>
            </a:r>
            <a:r>
              <a:rPr lang="it-IT" dirty="0" err="1">
                <a:solidFill>
                  <a:srgbClr val="FF0000"/>
                </a:solidFill>
              </a:rPr>
              <a:t>receive</a:t>
            </a:r>
            <a:r>
              <a:rPr lang="it-IT" dirty="0">
                <a:solidFill>
                  <a:srgbClr val="FF0000"/>
                </a:solidFill>
              </a:rPr>
              <a:t> EUR</a:t>
            </a:r>
            <a:br>
              <a:rPr lang="it-IT" dirty="0">
                <a:solidFill>
                  <a:srgbClr val="FF0000"/>
                </a:solidFill>
              </a:rPr>
            </a:br>
            <a:endParaRPr lang="it-IT" dirty="0">
              <a:solidFill>
                <a:srgbClr val="FF0000"/>
              </a:solidFill>
            </a:endParaRPr>
          </a:p>
        </p:txBody>
      </p:sp>
    </p:spTree>
    <p:extLst>
      <p:ext uri="{BB962C8B-B14F-4D97-AF65-F5344CB8AC3E}">
        <p14:creationId xmlns:p14="http://schemas.microsoft.com/office/powerpoint/2010/main" val="424594395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664</TotalTime>
  <Words>441</Words>
  <Application>Microsoft Macintosh PowerPoint</Application>
  <PresentationFormat>On-screen Show (4:3)</PresentationFormat>
  <Paragraphs>38</Paragraphs>
  <Slides>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Verdana</vt:lpstr>
      <vt:lpstr>Office Theme</vt:lpstr>
      <vt:lpstr>PowerPoint Presentation</vt:lpstr>
      <vt:lpstr>MAIL ADDRESSES</vt:lpstr>
      <vt:lpstr>FEW information on the office activity</vt:lpstr>
      <vt:lpstr>As soon as the winner is chosen we need</vt:lpstr>
      <vt:lpstr>For the payment of the 1000 Euro</vt:lpstr>
    </vt:vector>
  </TitlesOfParts>
  <Company>ICTP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Sandro</dc:creator>
  <cp:lastModifiedBy>Jens Vigen</cp:lastModifiedBy>
  <cp:revision>41</cp:revision>
  <dcterms:created xsi:type="dcterms:W3CDTF">2021-10-18T08:54:36Z</dcterms:created>
  <dcterms:modified xsi:type="dcterms:W3CDTF">2022-07-06T09:22:17Z</dcterms:modified>
</cp:coreProperties>
</file>