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8"/>
  </p:notesMasterIdLst>
  <p:sldIdLst>
    <p:sldId id="257" r:id="rId2"/>
    <p:sldId id="359" r:id="rId3"/>
    <p:sldId id="339" r:id="rId4"/>
    <p:sldId id="328" r:id="rId5"/>
    <p:sldId id="341" r:id="rId6"/>
    <p:sldId id="296" r:id="rId7"/>
    <p:sldId id="366" r:id="rId8"/>
    <p:sldId id="332" r:id="rId9"/>
    <p:sldId id="346" r:id="rId10"/>
    <p:sldId id="361" r:id="rId11"/>
    <p:sldId id="362" r:id="rId12"/>
    <p:sldId id="349" r:id="rId13"/>
    <p:sldId id="363" r:id="rId14"/>
    <p:sldId id="352" r:id="rId15"/>
    <p:sldId id="353" r:id="rId16"/>
    <p:sldId id="354" r:id="rId17"/>
    <p:sldId id="355" r:id="rId18"/>
    <p:sldId id="357" r:id="rId19"/>
    <p:sldId id="356" r:id="rId20"/>
    <p:sldId id="367" r:id="rId21"/>
    <p:sldId id="364" r:id="rId22"/>
    <p:sldId id="358" r:id="rId23"/>
    <p:sldId id="270" r:id="rId24"/>
    <p:sldId id="375" r:id="rId25"/>
    <p:sldId id="379" r:id="rId26"/>
    <p:sldId id="377" r:id="rId27"/>
    <p:sldId id="376" r:id="rId28"/>
    <p:sldId id="372" r:id="rId29"/>
    <p:sldId id="380" r:id="rId30"/>
    <p:sldId id="378" r:id="rId31"/>
    <p:sldId id="368" r:id="rId32"/>
    <p:sldId id="369" r:id="rId33"/>
    <p:sldId id="373" r:id="rId34"/>
    <p:sldId id="374" r:id="rId35"/>
    <p:sldId id="370" r:id="rId36"/>
    <p:sldId id="371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4C4C"/>
    <a:srgbClr val="437EB7"/>
    <a:srgbClr val="326C38"/>
    <a:srgbClr val="368B2D"/>
    <a:srgbClr val="42AB37"/>
    <a:srgbClr val="0FAAE1"/>
    <a:srgbClr val="2F2E3E"/>
    <a:srgbClr val="DA0000"/>
    <a:srgbClr val="5C3C22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6" autoAdjust="0"/>
    <p:restoredTop sz="95808" autoAdjust="0"/>
  </p:normalViewPr>
  <p:slideViewPr>
    <p:cSldViewPr snapToGrid="0">
      <p:cViewPr>
        <p:scale>
          <a:sx n="88" d="100"/>
          <a:sy n="88" d="100"/>
        </p:scale>
        <p:origin x="-478" y="16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8FBDF3-5064-4AA3-BC45-CED6920ABBFB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916BC4CD-5027-41F5-91A6-83DB5E99758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dirty="0"/>
            <a:t>High-redshift galaxies contain young stars that emit UV radiation</a:t>
          </a:r>
          <a:endParaRPr lang="en-US" sz="1800" dirty="0"/>
        </a:p>
      </dgm:t>
    </dgm:pt>
    <dgm:pt modelId="{EBDBD401-B02D-4374-837A-460249540293}" type="parTrans" cxnId="{DAD9EDF8-398F-4437-9844-152158E102F1}">
      <dgm:prSet/>
      <dgm:spPr/>
      <dgm:t>
        <a:bodyPr/>
        <a:lstStyle/>
        <a:p>
          <a:endParaRPr lang="en-US"/>
        </a:p>
      </dgm:t>
    </dgm:pt>
    <dgm:pt modelId="{43206598-19DD-4656-AB78-B93651E8BF4C}" type="sibTrans" cxnId="{DAD9EDF8-398F-4437-9844-152158E102F1}">
      <dgm:prSet/>
      <dgm:spPr/>
      <dgm:t>
        <a:bodyPr/>
        <a:lstStyle/>
        <a:p>
          <a:endParaRPr lang="en-US"/>
        </a:p>
      </dgm:t>
    </dgm:pt>
    <dgm:pt modelId="{B9FFF06C-C5C4-483B-A402-8C864227BB4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UV radiation redshifts due to expansion of Universe</a:t>
          </a:r>
          <a:endParaRPr lang="en-US" dirty="0"/>
        </a:p>
      </dgm:t>
    </dgm:pt>
    <dgm:pt modelId="{29DD3EC3-601C-4C72-96AD-A02271D735B9}" type="parTrans" cxnId="{3D67DB22-0D46-40C1-AFC5-1194516AE459}">
      <dgm:prSet/>
      <dgm:spPr/>
      <dgm:t>
        <a:bodyPr/>
        <a:lstStyle/>
        <a:p>
          <a:endParaRPr lang="en-US"/>
        </a:p>
      </dgm:t>
    </dgm:pt>
    <dgm:pt modelId="{2C2A5A8B-36F7-4A89-9659-B630EAB408EB}" type="sibTrans" cxnId="{3D67DB22-0D46-40C1-AFC5-1194516AE459}">
      <dgm:prSet/>
      <dgm:spPr/>
      <dgm:t>
        <a:bodyPr/>
        <a:lstStyle/>
        <a:p>
          <a:endParaRPr lang="en-US"/>
        </a:p>
      </dgm:t>
    </dgm:pt>
    <dgm:pt modelId="{2479171A-FA89-4CF6-8185-F9BCA9BABF8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UV emission is observed today with, </a:t>
          </a:r>
          <a:r>
            <a:rPr lang="en-GB"/>
            <a:t>e.g., </a:t>
          </a:r>
          <a:r>
            <a:rPr lang="en-GB" dirty="0"/>
            <a:t>Hubble Space Telescope</a:t>
          </a:r>
          <a:endParaRPr lang="en-US" dirty="0"/>
        </a:p>
      </dgm:t>
    </dgm:pt>
    <dgm:pt modelId="{5883C33B-BB00-40DF-B75C-698C88076E02}" type="parTrans" cxnId="{EA3517C3-04A6-438F-92D9-72804387BE01}">
      <dgm:prSet/>
      <dgm:spPr/>
      <dgm:t>
        <a:bodyPr/>
        <a:lstStyle/>
        <a:p>
          <a:endParaRPr lang="en-US"/>
        </a:p>
      </dgm:t>
    </dgm:pt>
    <dgm:pt modelId="{35760043-7AA5-49ED-BF28-22A7ACBA0BD9}" type="sibTrans" cxnId="{EA3517C3-04A6-438F-92D9-72804387BE01}">
      <dgm:prSet/>
      <dgm:spPr/>
      <dgm:t>
        <a:bodyPr/>
        <a:lstStyle/>
        <a:p>
          <a:endParaRPr lang="en-US"/>
        </a:p>
      </dgm:t>
    </dgm:pt>
    <dgm:pt modelId="{DD5D62B9-D135-4058-82D1-CE2E2801C82A}" type="pres">
      <dgm:prSet presAssocID="{7D8FBDF3-5064-4AA3-BC45-CED6920ABBFB}" presName="root" presStyleCnt="0">
        <dgm:presLayoutVars>
          <dgm:dir/>
          <dgm:resizeHandles val="exact"/>
        </dgm:presLayoutVars>
      </dgm:prSet>
      <dgm:spPr/>
    </dgm:pt>
    <dgm:pt modelId="{01C7106D-98EF-4EE8-B417-D200A63E1365}" type="pres">
      <dgm:prSet presAssocID="{916BC4CD-5027-41F5-91A6-83DB5E997589}" presName="compNode" presStyleCnt="0"/>
      <dgm:spPr/>
    </dgm:pt>
    <dgm:pt modelId="{1A8C733E-9E77-43FF-BD00-69126B113FCB}" type="pres">
      <dgm:prSet presAssocID="{916BC4CD-5027-41F5-91A6-83DB5E997589}" presName="iconRect" presStyleLbl="node1" presStyleIdx="0" presStyleCnt="3" custLinFactNeighborY="-90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n"/>
        </a:ext>
      </dgm:extLst>
    </dgm:pt>
    <dgm:pt modelId="{9D1B005B-EE4A-4962-B158-F2011351D002}" type="pres">
      <dgm:prSet presAssocID="{916BC4CD-5027-41F5-91A6-83DB5E997589}" presName="spaceRect" presStyleCnt="0"/>
      <dgm:spPr/>
    </dgm:pt>
    <dgm:pt modelId="{8D44EA2E-3CED-4D6E-B0FB-70237323A5FB}" type="pres">
      <dgm:prSet presAssocID="{916BC4CD-5027-41F5-91A6-83DB5E997589}" presName="textRect" presStyleLbl="revTx" presStyleIdx="0" presStyleCnt="3">
        <dgm:presLayoutVars>
          <dgm:chMax val="1"/>
          <dgm:chPref val="1"/>
        </dgm:presLayoutVars>
      </dgm:prSet>
      <dgm:spPr/>
    </dgm:pt>
    <dgm:pt modelId="{F134FD8A-0409-4F92-901B-60EC5547361C}" type="pres">
      <dgm:prSet presAssocID="{43206598-19DD-4656-AB78-B93651E8BF4C}" presName="sibTrans" presStyleCnt="0"/>
      <dgm:spPr/>
    </dgm:pt>
    <dgm:pt modelId="{6CE3DFFD-B7A4-49A3-8C99-45880355AA92}" type="pres">
      <dgm:prSet presAssocID="{B9FFF06C-C5C4-483B-A402-8C864227BB4F}" presName="compNode" presStyleCnt="0"/>
      <dgm:spPr/>
    </dgm:pt>
    <dgm:pt modelId="{FFA64860-ECEB-4A51-8E57-5ED9C96D97B1}" type="pres">
      <dgm:prSet presAssocID="{B9FFF06C-C5C4-483B-A402-8C864227BB4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ximize"/>
        </a:ext>
      </dgm:extLst>
    </dgm:pt>
    <dgm:pt modelId="{00235D78-AD5C-43E8-B8D1-11B3837208C1}" type="pres">
      <dgm:prSet presAssocID="{B9FFF06C-C5C4-483B-A402-8C864227BB4F}" presName="spaceRect" presStyleCnt="0"/>
      <dgm:spPr/>
    </dgm:pt>
    <dgm:pt modelId="{463FC91C-2F40-4B67-8233-BB41C0745AE1}" type="pres">
      <dgm:prSet presAssocID="{B9FFF06C-C5C4-483B-A402-8C864227BB4F}" presName="textRect" presStyleLbl="revTx" presStyleIdx="1" presStyleCnt="3">
        <dgm:presLayoutVars>
          <dgm:chMax val="1"/>
          <dgm:chPref val="1"/>
        </dgm:presLayoutVars>
      </dgm:prSet>
      <dgm:spPr/>
    </dgm:pt>
    <dgm:pt modelId="{05C622F7-EF81-4406-96F4-63F859B0A58F}" type="pres">
      <dgm:prSet presAssocID="{2C2A5A8B-36F7-4A89-9659-B630EAB408EB}" presName="sibTrans" presStyleCnt="0"/>
      <dgm:spPr/>
    </dgm:pt>
    <dgm:pt modelId="{70AEBDEC-C349-4DB9-9DA3-862B19C60B39}" type="pres">
      <dgm:prSet presAssocID="{2479171A-FA89-4CF6-8185-F9BCA9BABF86}" presName="compNode" presStyleCnt="0"/>
      <dgm:spPr/>
    </dgm:pt>
    <dgm:pt modelId="{744B98D7-A2E2-4938-9FA6-FBF1EA6E0627}" type="pres">
      <dgm:prSet presAssocID="{2479171A-FA89-4CF6-8185-F9BCA9BABF86}" presName="iconRect" presStyleLbl="node1" presStyleIdx="2" presStyleCnt="3" custFlipHor="1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lescope"/>
        </a:ext>
      </dgm:extLst>
    </dgm:pt>
    <dgm:pt modelId="{305371A6-8BAF-41F2-9717-8E1FD854CC89}" type="pres">
      <dgm:prSet presAssocID="{2479171A-FA89-4CF6-8185-F9BCA9BABF86}" presName="spaceRect" presStyleCnt="0"/>
      <dgm:spPr/>
    </dgm:pt>
    <dgm:pt modelId="{FBE1490B-680A-4DB9-853D-E1BD8E934573}" type="pres">
      <dgm:prSet presAssocID="{2479171A-FA89-4CF6-8185-F9BCA9BABF86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3D67DB22-0D46-40C1-AFC5-1194516AE459}" srcId="{7D8FBDF3-5064-4AA3-BC45-CED6920ABBFB}" destId="{B9FFF06C-C5C4-483B-A402-8C864227BB4F}" srcOrd="1" destOrd="0" parTransId="{29DD3EC3-601C-4C72-96AD-A02271D735B9}" sibTransId="{2C2A5A8B-36F7-4A89-9659-B630EAB408EB}"/>
    <dgm:cxn modelId="{E6642A2C-5BF0-4CC4-AD37-103445D85BE1}" type="presOf" srcId="{7D8FBDF3-5064-4AA3-BC45-CED6920ABBFB}" destId="{DD5D62B9-D135-4058-82D1-CE2E2801C82A}" srcOrd="0" destOrd="0" presId="urn:microsoft.com/office/officeart/2018/2/layout/IconLabelList"/>
    <dgm:cxn modelId="{D45CD12D-0291-4F3F-9615-E54D9444C414}" type="presOf" srcId="{916BC4CD-5027-41F5-91A6-83DB5E997589}" destId="{8D44EA2E-3CED-4D6E-B0FB-70237323A5FB}" srcOrd="0" destOrd="0" presId="urn:microsoft.com/office/officeart/2018/2/layout/IconLabelList"/>
    <dgm:cxn modelId="{4FF1B6B4-6A57-4C6B-BE35-6E5AE9A32E21}" type="presOf" srcId="{2479171A-FA89-4CF6-8185-F9BCA9BABF86}" destId="{FBE1490B-680A-4DB9-853D-E1BD8E934573}" srcOrd="0" destOrd="0" presId="urn:microsoft.com/office/officeart/2018/2/layout/IconLabelList"/>
    <dgm:cxn modelId="{9BD13BC0-234C-49D7-90BC-341B8CE91BBF}" type="presOf" srcId="{B9FFF06C-C5C4-483B-A402-8C864227BB4F}" destId="{463FC91C-2F40-4B67-8233-BB41C0745AE1}" srcOrd="0" destOrd="0" presId="urn:microsoft.com/office/officeart/2018/2/layout/IconLabelList"/>
    <dgm:cxn modelId="{EA3517C3-04A6-438F-92D9-72804387BE01}" srcId="{7D8FBDF3-5064-4AA3-BC45-CED6920ABBFB}" destId="{2479171A-FA89-4CF6-8185-F9BCA9BABF86}" srcOrd="2" destOrd="0" parTransId="{5883C33B-BB00-40DF-B75C-698C88076E02}" sibTransId="{35760043-7AA5-49ED-BF28-22A7ACBA0BD9}"/>
    <dgm:cxn modelId="{DAD9EDF8-398F-4437-9844-152158E102F1}" srcId="{7D8FBDF3-5064-4AA3-BC45-CED6920ABBFB}" destId="{916BC4CD-5027-41F5-91A6-83DB5E997589}" srcOrd="0" destOrd="0" parTransId="{EBDBD401-B02D-4374-837A-460249540293}" sibTransId="{43206598-19DD-4656-AB78-B93651E8BF4C}"/>
    <dgm:cxn modelId="{91F66F69-E1D3-4533-B4DE-97978883C50F}" type="presParOf" srcId="{DD5D62B9-D135-4058-82D1-CE2E2801C82A}" destId="{01C7106D-98EF-4EE8-B417-D200A63E1365}" srcOrd="0" destOrd="0" presId="urn:microsoft.com/office/officeart/2018/2/layout/IconLabelList"/>
    <dgm:cxn modelId="{D527390E-56C8-452D-A901-1538E5784B4C}" type="presParOf" srcId="{01C7106D-98EF-4EE8-B417-D200A63E1365}" destId="{1A8C733E-9E77-43FF-BD00-69126B113FCB}" srcOrd="0" destOrd="0" presId="urn:microsoft.com/office/officeart/2018/2/layout/IconLabelList"/>
    <dgm:cxn modelId="{E9720E2A-ED51-4A45-B0EF-E3562D4761C5}" type="presParOf" srcId="{01C7106D-98EF-4EE8-B417-D200A63E1365}" destId="{9D1B005B-EE4A-4962-B158-F2011351D002}" srcOrd="1" destOrd="0" presId="urn:microsoft.com/office/officeart/2018/2/layout/IconLabelList"/>
    <dgm:cxn modelId="{68850031-B8D4-437C-A649-912BBDD7898D}" type="presParOf" srcId="{01C7106D-98EF-4EE8-B417-D200A63E1365}" destId="{8D44EA2E-3CED-4D6E-B0FB-70237323A5FB}" srcOrd="2" destOrd="0" presId="urn:microsoft.com/office/officeart/2018/2/layout/IconLabelList"/>
    <dgm:cxn modelId="{FB892F1A-6982-4BF3-943D-B803BBB65EA3}" type="presParOf" srcId="{DD5D62B9-D135-4058-82D1-CE2E2801C82A}" destId="{F134FD8A-0409-4F92-901B-60EC5547361C}" srcOrd="1" destOrd="0" presId="urn:microsoft.com/office/officeart/2018/2/layout/IconLabelList"/>
    <dgm:cxn modelId="{2B9211A7-1E74-4C26-8CB5-7947D28C85D9}" type="presParOf" srcId="{DD5D62B9-D135-4058-82D1-CE2E2801C82A}" destId="{6CE3DFFD-B7A4-49A3-8C99-45880355AA92}" srcOrd="2" destOrd="0" presId="urn:microsoft.com/office/officeart/2018/2/layout/IconLabelList"/>
    <dgm:cxn modelId="{180CD50B-B096-48EA-B8F4-1CEF82100896}" type="presParOf" srcId="{6CE3DFFD-B7A4-49A3-8C99-45880355AA92}" destId="{FFA64860-ECEB-4A51-8E57-5ED9C96D97B1}" srcOrd="0" destOrd="0" presId="urn:microsoft.com/office/officeart/2018/2/layout/IconLabelList"/>
    <dgm:cxn modelId="{EDEA4D13-CDBB-4400-A365-29CA2D168462}" type="presParOf" srcId="{6CE3DFFD-B7A4-49A3-8C99-45880355AA92}" destId="{00235D78-AD5C-43E8-B8D1-11B3837208C1}" srcOrd="1" destOrd="0" presId="urn:microsoft.com/office/officeart/2018/2/layout/IconLabelList"/>
    <dgm:cxn modelId="{A070F0AF-1B5B-4AB0-907F-2980358682BD}" type="presParOf" srcId="{6CE3DFFD-B7A4-49A3-8C99-45880355AA92}" destId="{463FC91C-2F40-4B67-8233-BB41C0745AE1}" srcOrd="2" destOrd="0" presId="urn:microsoft.com/office/officeart/2018/2/layout/IconLabelList"/>
    <dgm:cxn modelId="{A48C3757-B8E5-4E94-BA99-4141CB7F68F9}" type="presParOf" srcId="{DD5D62B9-D135-4058-82D1-CE2E2801C82A}" destId="{05C622F7-EF81-4406-96F4-63F859B0A58F}" srcOrd="3" destOrd="0" presId="urn:microsoft.com/office/officeart/2018/2/layout/IconLabelList"/>
    <dgm:cxn modelId="{A91BBA2F-2877-4EC8-81A9-02E19086733D}" type="presParOf" srcId="{DD5D62B9-D135-4058-82D1-CE2E2801C82A}" destId="{70AEBDEC-C349-4DB9-9DA3-862B19C60B39}" srcOrd="4" destOrd="0" presId="urn:microsoft.com/office/officeart/2018/2/layout/IconLabelList"/>
    <dgm:cxn modelId="{254B0065-BD1A-44E3-9425-42804246E831}" type="presParOf" srcId="{70AEBDEC-C349-4DB9-9DA3-862B19C60B39}" destId="{744B98D7-A2E2-4938-9FA6-FBF1EA6E0627}" srcOrd="0" destOrd="0" presId="urn:microsoft.com/office/officeart/2018/2/layout/IconLabelList"/>
    <dgm:cxn modelId="{8B864C99-C293-4F01-BABD-01D485EFE507}" type="presParOf" srcId="{70AEBDEC-C349-4DB9-9DA3-862B19C60B39}" destId="{305371A6-8BAF-41F2-9717-8E1FD854CC89}" srcOrd="1" destOrd="0" presId="urn:microsoft.com/office/officeart/2018/2/layout/IconLabelList"/>
    <dgm:cxn modelId="{8836E427-3A20-4B46-BE06-C21234DE4521}" type="presParOf" srcId="{70AEBDEC-C349-4DB9-9DA3-862B19C60B39}" destId="{FBE1490B-680A-4DB9-853D-E1BD8E934573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8C733E-9E77-43FF-BD00-69126B113FCB}">
      <dsp:nvSpPr>
        <dsp:cNvPr id="0" name=""/>
        <dsp:cNvSpPr/>
      </dsp:nvSpPr>
      <dsp:spPr>
        <a:xfrm>
          <a:off x="916421" y="639061"/>
          <a:ext cx="1248996" cy="124899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44EA2E-3CED-4D6E-B0FB-70237323A5FB}">
      <dsp:nvSpPr>
        <dsp:cNvPr id="0" name=""/>
        <dsp:cNvSpPr/>
      </dsp:nvSpPr>
      <dsp:spPr>
        <a:xfrm>
          <a:off x="153146" y="2262837"/>
          <a:ext cx="2775546" cy="81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High-redshift galaxies contain young stars that emit UV radiation</a:t>
          </a:r>
          <a:endParaRPr lang="en-US" sz="1800" kern="1200" dirty="0"/>
        </a:p>
      </dsp:txBody>
      <dsp:txXfrm>
        <a:off x="153146" y="2262837"/>
        <a:ext cx="2775546" cy="810000"/>
      </dsp:txXfrm>
    </dsp:sp>
    <dsp:sp modelId="{FFA64860-ECEB-4A51-8E57-5ED9C96D97B1}">
      <dsp:nvSpPr>
        <dsp:cNvPr id="0" name=""/>
        <dsp:cNvSpPr/>
      </dsp:nvSpPr>
      <dsp:spPr>
        <a:xfrm>
          <a:off x="4177689" y="650389"/>
          <a:ext cx="1248996" cy="124899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3FC91C-2F40-4B67-8233-BB41C0745AE1}">
      <dsp:nvSpPr>
        <dsp:cNvPr id="0" name=""/>
        <dsp:cNvSpPr/>
      </dsp:nvSpPr>
      <dsp:spPr>
        <a:xfrm>
          <a:off x="3414414" y="2262837"/>
          <a:ext cx="2775546" cy="81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UV radiation redshifts due to expansion of Universe</a:t>
          </a:r>
          <a:endParaRPr lang="en-US" sz="1800" kern="1200" dirty="0"/>
        </a:p>
      </dsp:txBody>
      <dsp:txXfrm>
        <a:off x="3414414" y="2262837"/>
        <a:ext cx="2775546" cy="810000"/>
      </dsp:txXfrm>
    </dsp:sp>
    <dsp:sp modelId="{744B98D7-A2E2-4938-9FA6-FBF1EA6E0627}">
      <dsp:nvSpPr>
        <dsp:cNvPr id="0" name=""/>
        <dsp:cNvSpPr/>
      </dsp:nvSpPr>
      <dsp:spPr>
        <a:xfrm flipH="1">
          <a:off x="7438957" y="650389"/>
          <a:ext cx="1248996" cy="124899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E1490B-680A-4DB9-853D-E1BD8E934573}">
      <dsp:nvSpPr>
        <dsp:cNvPr id="0" name=""/>
        <dsp:cNvSpPr/>
      </dsp:nvSpPr>
      <dsp:spPr>
        <a:xfrm>
          <a:off x="6675681" y="2262837"/>
          <a:ext cx="2775546" cy="81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UV emission is observed today with, </a:t>
          </a:r>
          <a:r>
            <a:rPr lang="en-GB" sz="1800" kern="1200"/>
            <a:t>e.g., </a:t>
          </a:r>
          <a:r>
            <a:rPr lang="en-GB" sz="1800" kern="1200" dirty="0"/>
            <a:t>Hubble Space Telescope</a:t>
          </a:r>
          <a:endParaRPr lang="en-US" sz="1800" kern="1200" dirty="0"/>
        </a:p>
      </dsp:txBody>
      <dsp:txXfrm>
        <a:off x="6675681" y="2262837"/>
        <a:ext cx="2775546" cy="81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5C8DA-1C87-460F-94E0-79B896D0F662}" type="datetimeFigureOut">
              <a:rPr lang="en-GB" smtClean="0"/>
              <a:t>06/11/2021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00FE-B2A4-4C9E-9FDE-CB5BF4596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131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00FE-B2A4-4C9E-9FDE-CB5BF45962E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126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00FE-B2A4-4C9E-9FDE-CB5BF45962E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873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00FE-B2A4-4C9E-9FDE-CB5BF45962E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714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00FE-B2A4-4C9E-9FDE-CB5BF45962E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67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00FE-B2A4-4C9E-9FDE-CB5BF45962E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892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8D1F4-7476-441E-BF33-499428F06085}" type="datetime1">
              <a:rPr lang="en-GB" smtClean="0"/>
              <a:t>06/11/2021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063ECC6C-645C-47EE-90C9-7F08DED96F1B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3877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5842-3F91-423F-B24A-F1B112B32D70}" type="datetime1">
              <a:rPr lang="en-GB" smtClean="0"/>
              <a:t>06/11/2021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CC6C-645C-47EE-90C9-7F08DED96F1B}" type="slidenum">
              <a:rPr lang="en-GB" smtClean="0"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0772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7E3C6-74CC-4908-85FC-2A60F32FDFA6}" type="datetime1">
              <a:rPr lang="en-GB" smtClean="0"/>
              <a:t>06/11/2021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CC6C-645C-47EE-90C9-7F08DED96F1B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200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E6BAC-77B6-4963-B65E-1B5DDD258E15}" type="datetime1">
              <a:rPr lang="en-GB" smtClean="0"/>
              <a:t>06/11/2021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CC6C-645C-47EE-90C9-7F08DED96F1B}" type="slidenum">
              <a:rPr lang="en-GB" smtClean="0"/>
              <a:t>‹#›</a:t>
            </a:fld>
            <a:endParaRPr lang="en-GB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1170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3321-78EF-4E83-A150-C096730A404A}" type="datetime1">
              <a:rPr lang="en-GB" smtClean="0"/>
              <a:t>06/11/2021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CC6C-645C-47EE-90C9-7F08DED96F1B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587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E5A03-EE56-47E6-86D7-98B108A816BA}" type="datetime1">
              <a:rPr lang="en-GB" smtClean="0"/>
              <a:t>06/11/2021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CC6C-645C-47EE-90C9-7F08DED96F1B}" type="slidenum">
              <a:rPr lang="en-GB" smtClean="0"/>
              <a:t>‹#›</a:t>
            </a:fld>
            <a:endParaRPr lang="en-GB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931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E592-B7BE-4B56-9AE2-C62948F2C26D}" type="datetime1">
              <a:rPr lang="en-GB" smtClean="0"/>
              <a:t>06/11/2021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CC6C-645C-47EE-90C9-7F08DED96F1B}" type="slidenum">
              <a:rPr lang="en-GB" smtClean="0"/>
              <a:t>‹#›</a:t>
            </a:fld>
            <a:endParaRPr lang="en-GB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4493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1665-4EE5-43E8-A2A7-7D3BFFB30468}" type="datetime1">
              <a:rPr lang="en-GB" smtClean="0"/>
              <a:t>06/11/2021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CC6C-645C-47EE-90C9-7F08DED96F1B}" type="slidenum">
              <a:rPr lang="en-GB" smtClean="0"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744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65ED9-E0C3-4488-8AD2-B54C4336D0C4}" type="datetime1">
              <a:rPr lang="en-GB" smtClean="0"/>
              <a:t>06/11/2021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CC6C-645C-47EE-90C9-7F08DED96F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909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9ADC4-C749-4A40-B920-8D2FF63F60C7}" type="datetime1">
              <a:rPr lang="en-GB" smtClean="0"/>
              <a:t>06/11/2021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CC6C-645C-47EE-90C9-7F08DED96F1B}" type="slidenum">
              <a:rPr lang="en-GB" smtClean="0"/>
              <a:t>‹#›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0628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87B5B7D7-6734-4303-BACA-2A52A81FED3E}" type="datetime1">
              <a:rPr lang="en-GB" smtClean="0"/>
              <a:t>06/11/2021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ECC6C-645C-47EE-90C9-7F08DED96F1B}" type="slidenum">
              <a:rPr lang="en-GB" smtClean="0"/>
              <a:t>‹#›</a:t>
            </a:fld>
            <a:endParaRPr lang="en-GB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374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CBA46-EE68-4970-BB78-22DAF2FDE006}" type="datetime1">
              <a:rPr lang="en-GB" smtClean="0"/>
              <a:t>06/11/2021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063ECC6C-645C-47EE-90C9-7F08DED96F1B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7641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tmp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tmp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tmp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sv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9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3" Type="http://schemas.openxmlformats.org/officeDocument/2006/relationships/image" Target="../media/image24.png"/><Relationship Id="rId21" Type="http://schemas.openxmlformats.org/officeDocument/2006/relationships/image" Target="../media/image41.sv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5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6.png"/><Relationship Id="rId10" Type="http://schemas.openxmlformats.org/officeDocument/2006/relationships/image" Target="../media/image30.png"/><Relationship Id="rId19" Type="http://schemas.openxmlformats.org/officeDocument/2006/relationships/image" Target="../media/image39.svg"/><Relationship Id="rId4" Type="http://schemas.openxmlformats.org/officeDocument/2006/relationships/image" Target="../media/image240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Relationship Id="rId22" Type="http://schemas.openxmlformats.org/officeDocument/2006/relationships/image" Target="../media/image42.t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009FD00-0BBE-4C3A-8A0B-952548B7E50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9469" y="109131"/>
            <a:ext cx="4532531" cy="3765371"/>
          </a:xfrm>
          <a:prstGeom prst="rect">
            <a:avLst/>
          </a:prstGeom>
          <a:effectLst>
            <a:softEdge rad="10160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0A45A6E-6CD5-454E-8034-5FD14739E8C7}"/>
              </a:ext>
            </a:extLst>
          </p:cNvPr>
          <p:cNvSpPr txBox="1"/>
          <p:nvPr/>
        </p:nvSpPr>
        <p:spPr>
          <a:xfrm>
            <a:off x="239954" y="171450"/>
            <a:ext cx="7355465" cy="2831544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4400" dirty="0"/>
              <a:t>New Roads to the </a:t>
            </a:r>
          </a:p>
          <a:p>
            <a:r>
              <a:rPr lang="en-GB" sz="4400" dirty="0"/>
              <a:t>Small-Scale Universe:</a:t>
            </a:r>
          </a:p>
          <a:p>
            <a:r>
              <a:rPr lang="en-GB" sz="2800" dirty="0"/>
              <a:t>Measurements of the Clustering of Matter with </a:t>
            </a:r>
          </a:p>
          <a:p>
            <a:r>
              <a:rPr lang="en-GB" sz="2800" dirty="0"/>
              <a:t>the High-Redshift UV Galaxy Luminosity Function</a:t>
            </a:r>
          </a:p>
          <a:p>
            <a:endParaRPr lang="en-GB" sz="1000" dirty="0"/>
          </a:p>
          <a:p>
            <a:r>
              <a:rPr lang="en-GB" sz="2400" u="sng" dirty="0"/>
              <a:t>Nashwan Sabti</a:t>
            </a:r>
          </a:p>
        </p:txBody>
      </p:sp>
      <p:pic>
        <p:nvPicPr>
          <p:cNvPr id="1028" name="Picture 4" descr="King&amp;#39;s College London - Bourses-etudiants.ma">
            <a:extLst>
              <a:ext uri="{FF2B5EF4-FFF2-40B4-BE49-F238E27FC236}">
                <a16:creationId xmlns:a16="http://schemas.microsoft.com/office/drawing/2014/main" id="{162A8131-2172-4DA1-B078-A7D6433D07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54"/>
          <a:stretch/>
        </p:blipFill>
        <p:spPr bwMode="auto">
          <a:xfrm>
            <a:off x="-176364" y="5842376"/>
            <a:ext cx="2116324" cy="85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E20288B-0777-41B8-A02A-AA8946F0B8B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0957" y="2848144"/>
            <a:ext cx="6638405" cy="4009856"/>
          </a:xfrm>
          <a:prstGeom prst="rect">
            <a:avLst/>
          </a:prstGeom>
        </p:spPr>
      </p:pic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5D5F341B-BF3C-4AA3-86BE-ABB94A9C594B}"/>
              </a:ext>
            </a:extLst>
          </p:cNvPr>
          <p:cNvSpPr/>
          <p:nvPr/>
        </p:nvSpPr>
        <p:spPr>
          <a:xfrm rot="10119404">
            <a:off x="3681029" y="6642208"/>
            <a:ext cx="2193953" cy="657336"/>
          </a:xfrm>
          <a:prstGeom prst="triangle">
            <a:avLst/>
          </a:prstGeom>
          <a:solidFill>
            <a:srgbClr val="2F2E3E"/>
          </a:solidFill>
          <a:ln>
            <a:solidFill>
              <a:srgbClr val="2F2E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5FC7234-184B-4BF4-8394-4C7F1F7AD1E0}"/>
              </a:ext>
            </a:extLst>
          </p:cNvPr>
          <p:cNvSpPr txBox="1"/>
          <p:nvPr/>
        </p:nvSpPr>
        <p:spPr>
          <a:xfrm rot="20709160">
            <a:off x="4751336" y="5644427"/>
            <a:ext cx="4668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Based on </a:t>
            </a:r>
            <a:r>
              <a:rPr lang="en-GB" sz="2000" dirty="0">
                <a:solidFill>
                  <a:srgbClr val="7030A0"/>
                </a:solidFill>
              </a:rPr>
              <a:t>2110.13161 </a:t>
            </a:r>
            <a:r>
              <a:rPr lang="en-GB" sz="2000" dirty="0"/>
              <a:t>and </a:t>
            </a:r>
            <a:r>
              <a:rPr lang="en-GB" sz="2000" dirty="0">
                <a:solidFill>
                  <a:srgbClr val="7030A0"/>
                </a:solidFill>
              </a:rPr>
              <a:t>2110.13168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2666742-09E6-435D-9BAD-10E04143EC5E}"/>
              </a:ext>
            </a:extLst>
          </p:cNvPr>
          <p:cNvSpPr txBox="1"/>
          <p:nvPr/>
        </p:nvSpPr>
        <p:spPr>
          <a:xfrm>
            <a:off x="210427" y="3260844"/>
            <a:ext cx="2641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 collaboration with: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59D6613-3C39-4682-9C00-0398F2547858}"/>
              </a:ext>
            </a:extLst>
          </p:cNvPr>
          <p:cNvSpPr txBox="1"/>
          <p:nvPr/>
        </p:nvSpPr>
        <p:spPr>
          <a:xfrm>
            <a:off x="2754122" y="5105749"/>
            <a:ext cx="3407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Julian B. Muñoz (Harvard-</a:t>
            </a:r>
            <a:r>
              <a:rPr lang="en-GB" sz="1600" dirty="0" err="1"/>
              <a:t>CfA</a:t>
            </a:r>
            <a:r>
              <a:rPr lang="en-GB" sz="1600" dirty="0"/>
              <a:t>)</a:t>
            </a:r>
          </a:p>
        </p:txBody>
      </p:sp>
      <p:pic>
        <p:nvPicPr>
          <p:cNvPr id="47" name="Picture 2" descr="Julian B. Munoz | Institute for Theory and Computation">
            <a:extLst>
              <a:ext uri="{FF2B5EF4-FFF2-40B4-BE49-F238E27FC236}">
                <a16:creationId xmlns:a16="http://schemas.microsoft.com/office/drawing/2014/main" id="{203D64AA-C928-420D-B6D7-BFD4F548F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297" y="3911403"/>
            <a:ext cx="1141598" cy="1141598"/>
          </a:xfrm>
          <a:prstGeom prst="ellipse">
            <a:avLst/>
          </a:prstGeom>
          <a:ln w="63500" cap="rnd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5DC242CE-5389-44BC-A4BC-5D3D11C5458D}"/>
              </a:ext>
            </a:extLst>
          </p:cNvPr>
          <p:cNvSpPr txBox="1"/>
          <p:nvPr/>
        </p:nvSpPr>
        <p:spPr>
          <a:xfrm>
            <a:off x="210427" y="5107384"/>
            <a:ext cx="3681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Diego Blas (IFAE &amp; UAB)</a:t>
            </a:r>
          </a:p>
        </p:txBody>
      </p:sp>
      <p:pic>
        <p:nvPicPr>
          <p:cNvPr id="49" name="Picture 48" descr="A person looking at the camera&#10;&#10;Description automatically generated">
            <a:extLst>
              <a:ext uri="{FF2B5EF4-FFF2-40B4-BE49-F238E27FC236}">
                <a16:creationId xmlns:a16="http://schemas.microsoft.com/office/drawing/2014/main" id="{ECA8B9DA-AF25-4AF4-8651-4E871A65CA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76" y="3908614"/>
            <a:ext cx="1127656" cy="1144387"/>
          </a:xfrm>
          <a:prstGeom prst="ellipse">
            <a:avLst/>
          </a:prstGeom>
          <a:ln w="63500" cap="rnd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647243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F92FD-85C9-45C3-8A63-A70753E5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86FFFA-756F-4482-AE3E-B0EE7780BBBE}"/>
              </a:ext>
            </a:extLst>
          </p:cNvPr>
          <p:cNvSpPr txBox="1"/>
          <p:nvPr/>
        </p:nvSpPr>
        <p:spPr>
          <a:xfrm>
            <a:off x="223103" y="253266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UV LF Data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B616DE-D6DB-4020-92E3-66454DF2BFEC}"/>
              </a:ext>
            </a:extLst>
          </p:cNvPr>
          <p:cNvCxnSpPr>
            <a:cxnSpLocks/>
          </p:cNvCxnSpPr>
          <p:nvPr/>
        </p:nvCxnSpPr>
        <p:spPr>
          <a:xfrm flipV="1">
            <a:off x="270691" y="730938"/>
            <a:ext cx="2233717" cy="27012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B8BEE68-2ECE-484A-AFE8-ADD2A5292929}"/>
              </a:ext>
            </a:extLst>
          </p:cNvPr>
          <p:cNvSpPr txBox="1"/>
          <p:nvPr/>
        </p:nvSpPr>
        <p:spPr>
          <a:xfrm>
            <a:off x="402473" y="1289125"/>
            <a:ext cx="5170287" cy="203132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u="sng" dirty="0"/>
              <a:t>Hubble Legacy Fields</a:t>
            </a:r>
          </a:p>
          <a:p>
            <a:endParaRPr lang="en-GB" sz="500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Blank-field surveys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Large observed areas </a:t>
            </a:r>
            <a:r>
              <a:rPr lang="en-GB" sz="2400" dirty="0">
                <a:sym typeface="Wingdings" panose="05000000000000000000" pitchFamily="2" charset="2"/>
              </a:rPr>
              <a:t> </a:t>
            </a:r>
            <a:r>
              <a:rPr lang="en-GB" sz="2400" dirty="0"/>
              <a:t>probes mid and bright end of the UV LF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Easier to model than lensing fields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DA652CC-BB84-4E74-9BFD-60EC43EFCF96}"/>
              </a:ext>
            </a:extLst>
          </p:cNvPr>
          <p:cNvSpPr txBox="1"/>
          <p:nvPr/>
        </p:nvSpPr>
        <p:spPr>
          <a:xfrm>
            <a:off x="402473" y="3922270"/>
            <a:ext cx="5448717" cy="164660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u="sng" dirty="0" err="1"/>
              <a:t>IllustrisTNG</a:t>
            </a:r>
            <a:r>
              <a:rPr lang="en-GB" sz="2400" u="sng" dirty="0"/>
              <a:t> Mock Data</a:t>
            </a:r>
          </a:p>
          <a:p>
            <a:pPr algn="ctr"/>
            <a:endParaRPr lang="en-GB" sz="500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Hydrodynamical simulation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Three boxes: 300, 100, &amp; 50 </a:t>
            </a:r>
            <a:r>
              <a:rPr lang="en-GB" sz="2400" dirty="0" err="1"/>
              <a:t>cMpc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Cross-check</a:t>
            </a:r>
          </a:p>
        </p:txBody>
      </p:sp>
      <p:pic>
        <p:nvPicPr>
          <p:cNvPr id="17" name="Picture 2" descr="Hubble Ultra Deep Field 2014">
            <a:extLst>
              <a:ext uri="{FF2B5EF4-FFF2-40B4-BE49-F238E27FC236}">
                <a16:creationId xmlns:a16="http://schemas.microsoft.com/office/drawing/2014/main" id="{3D67F4C5-9E32-4651-AF95-7A6A8B189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246" y="1110866"/>
            <a:ext cx="5494020" cy="5016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D403BEA-1F9E-4F89-9CB8-8DD00227D164}"/>
              </a:ext>
            </a:extLst>
          </p:cNvPr>
          <p:cNvSpPr txBox="1"/>
          <p:nvPr/>
        </p:nvSpPr>
        <p:spPr>
          <a:xfrm>
            <a:off x="6551054" y="6115283"/>
            <a:ext cx="5588440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NASA, ESA, R. Ellis (Caltech), and the HUDF 2012 Team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9220" name="Picture 4" descr="IllustrisTNG - Main">
            <a:extLst>
              <a:ext uri="{FF2B5EF4-FFF2-40B4-BE49-F238E27FC236}">
                <a16:creationId xmlns:a16="http://schemas.microsoft.com/office/drawing/2014/main" id="{551042E6-ED20-431E-AAA4-5BA041D99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246" y="1903721"/>
            <a:ext cx="5290426" cy="304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9F7D26A-5FBC-49C1-A812-3D6BB5B21BB5}"/>
              </a:ext>
            </a:extLst>
          </p:cNvPr>
          <p:cNvSpPr txBox="1"/>
          <p:nvPr/>
        </p:nvSpPr>
        <p:spPr>
          <a:xfrm>
            <a:off x="6547838" y="4953096"/>
            <a:ext cx="5588440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TNG Collaboration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2221DF-A49B-4872-B84C-55D055C85353}"/>
              </a:ext>
            </a:extLst>
          </p:cNvPr>
          <p:cNvSpPr txBox="1"/>
          <p:nvPr/>
        </p:nvSpPr>
        <p:spPr>
          <a:xfrm>
            <a:off x="341207" y="3283868"/>
            <a:ext cx="2092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Bouwens+2021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CAD1F8-CC8E-4251-A023-8D4FB3A7535C}"/>
              </a:ext>
            </a:extLst>
          </p:cNvPr>
          <p:cNvSpPr txBox="1"/>
          <p:nvPr/>
        </p:nvSpPr>
        <p:spPr>
          <a:xfrm>
            <a:off x="358539" y="5581108"/>
            <a:ext cx="2258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Vogelsberger+2019</a:t>
            </a:r>
          </a:p>
        </p:txBody>
      </p:sp>
    </p:spTree>
    <p:extLst>
      <p:ext uri="{BB962C8B-B14F-4D97-AF65-F5344CB8AC3E}">
        <p14:creationId xmlns:p14="http://schemas.microsoft.com/office/powerpoint/2010/main" val="71133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/>
      <p:bldP spid="18" grpId="1"/>
      <p:bldP spid="22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F92FD-85C9-45C3-8A63-A70753E5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86FFFA-756F-4482-AE3E-B0EE7780BBBE}"/>
              </a:ext>
            </a:extLst>
          </p:cNvPr>
          <p:cNvSpPr txBox="1"/>
          <p:nvPr/>
        </p:nvSpPr>
        <p:spPr>
          <a:xfrm>
            <a:off x="223103" y="253266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UV LF Data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B616DE-D6DB-4020-92E3-66454DF2BFEC}"/>
              </a:ext>
            </a:extLst>
          </p:cNvPr>
          <p:cNvCxnSpPr>
            <a:cxnSpLocks/>
          </p:cNvCxnSpPr>
          <p:nvPr/>
        </p:nvCxnSpPr>
        <p:spPr>
          <a:xfrm flipV="1">
            <a:off x="285734" y="730937"/>
            <a:ext cx="2233717" cy="27012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B879A07-72F2-48F0-8C50-DDBABD53F889}"/>
                  </a:ext>
                </a:extLst>
              </p:cNvPr>
              <p:cNvSpPr txBox="1"/>
              <p:nvPr/>
            </p:nvSpPr>
            <p:spPr>
              <a:xfrm>
                <a:off x="6340812" y="2590312"/>
                <a:ext cx="5349657" cy="1938992"/>
              </a:xfrm>
              <a:prstGeom prst="rect">
                <a:avLst/>
              </a:prstGeom>
              <a:noFill/>
              <a:ln w="38100">
                <a:noFill/>
              </a:ln>
              <a:effectLst>
                <a:glow rad="63500">
                  <a:srgbClr val="C00000">
                    <a:alpha val="40000"/>
                  </a:srgbClr>
                </a:glow>
              </a:effectLst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HLF data @ z = 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400" dirty="0"/>
                  <a:t> 10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 err="1"/>
                  <a:t>IllustrisTNG</a:t>
                </a:r>
                <a:r>
                  <a:rPr lang="en-GB" sz="2400" dirty="0"/>
                  <a:t> mock data @ z = 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400" dirty="0"/>
                  <a:t> 10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Cosmic variance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Dust attenuation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 err="1"/>
                  <a:t>Alcock-Paczyński</a:t>
                </a:r>
                <a:r>
                  <a:rPr lang="en-GB" sz="2400" dirty="0"/>
                  <a:t> effect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B879A07-72F2-48F0-8C50-DDBABD53F8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0812" y="2590312"/>
                <a:ext cx="5349657" cy="1938992"/>
              </a:xfrm>
              <a:prstGeom prst="rect">
                <a:avLst/>
              </a:prstGeom>
              <a:blipFill>
                <a:blip r:embed="rId2"/>
                <a:stretch>
                  <a:fillRect l="-222" b="-2647"/>
                </a:stretch>
              </a:blipFill>
              <a:ln w="38100">
                <a:noFill/>
              </a:ln>
              <a:effectLst>
                <a:glow rad="63500">
                  <a:srgbClr val="C00000">
                    <a:alpha val="40000"/>
                  </a:srgbClr>
                </a:glo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3A713A27-3DF2-4A38-AD0B-8B77E74EC71B}"/>
              </a:ext>
            </a:extLst>
          </p:cNvPr>
          <p:cNvSpPr txBox="1"/>
          <p:nvPr/>
        </p:nvSpPr>
        <p:spPr>
          <a:xfrm>
            <a:off x="402473" y="1289125"/>
            <a:ext cx="5170287" cy="203132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u="sng" dirty="0"/>
              <a:t>Hubble Legacy Fields</a:t>
            </a:r>
          </a:p>
          <a:p>
            <a:endParaRPr lang="en-GB" sz="500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Blank-field surveys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Large observed areas </a:t>
            </a:r>
            <a:r>
              <a:rPr lang="en-GB" sz="2400" dirty="0">
                <a:sym typeface="Wingdings" panose="05000000000000000000" pitchFamily="2" charset="2"/>
              </a:rPr>
              <a:t> </a:t>
            </a:r>
            <a:r>
              <a:rPr lang="en-GB" sz="2400" dirty="0"/>
              <a:t>probes mid and bright end of the UV LF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Easier to model than lensing fields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58D0A6-ECEF-4D85-9FF8-CA874E3571FB}"/>
              </a:ext>
            </a:extLst>
          </p:cNvPr>
          <p:cNvSpPr txBox="1"/>
          <p:nvPr/>
        </p:nvSpPr>
        <p:spPr>
          <a:xfrm>
            <a:off x="402473" y="3922270"/>
            <a:ext cx="5448717" cy="164660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u="sng" dirty="0" err="1"/>
              <a:t>IllustrisTNG</a:t>
            </a:r>
            <a:r>
              <a:rPr lang="en-GB" sz="2400" u="sng" dirty="0"/>
              <a:t> Mock Data</a:t>
            </a:r>
          </a:p>
          <a:p>
            <a:pPr algn="ctr"/>
            <a:endParaRPr lang="en-GB" sz="500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Hydrodynamical simulation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Three boxes: 300, 100, &amp; 50 </a:t>
            </a:r>
            <a:r>
              <a:rPr lang="en-GB" sz="2400" dirty="0" err="1"/>
              <a:t>cMpc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Cross-check</a:t>
            </a:r>
          </a:p>
        </p:txBody>
      </p:sp>
    </p:spTree>
    <p:extLst>
      <p:ext uri="{BB962C8B-B14F-4D97-AF65-F5344CB8AC3E}">
        <p14:creationId xmlns:p14="http://schemas.microsoft.com/office/powerpoint/2010/main" val="1744204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F92FD-85C9-45C3-8A63-A70753E5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86FFFA-756F-4482-AE3E-B0EE7780BBBE}"/>
              </a:ext>
            </a:extLst>
          </p:cNvPr>
          <p:cNvSpPr txBox="1"/>
          <p:nvPr/>
        </p:nvSpPr>
        <p:spPr>
          <a:xfrm>
            <a:off x="223103" y="254371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GALLUMI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A46E94-3DFE-4EF4-9F93-317EF67C908B}"/>
              </a:ext>
            </a:extLst>
          </p:cNvPr>
          <p:cNvCxnSpPr>
            <a:cxnSpLocks/>
          </p:cNvCxnSpPr>
          <p:nvPr/>
        </p:nvCxnSpPr>
        <p:spPr>
          <a:xfrm flipV="1">
            <a:off x="285734" y="743712"/>
            <a:ext cx="1748588" cy="14239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80670B3-6489-44D0-88B5-CCB655763A9E}"/>
              </a:ext>
            </a:extLst>
          </p:cNvPr>
          <p:cNvSpPr txBox="1"/>
          <p:nvPr/>
        </p:nvSpPr>
        <p:spPr>
          <a:xfrm>
            <a:off x="451825" y="1033483"/>
            <a:ext cx="11376826" cy="6093976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000" b="1" dirty="0"/>
              <a:t>Gal</a:t>
            </a:r>
            <a:r>
              <a:rPr lang="en-GB" sz="3000" dirty="0"/>
              <a:t>axy </a:t>
            </a:r>
            <a:r>
              <a:rPr lang="en-GB" sz="3000" b="1" dirty="0"/>
              <a:t>Lumi</a:t>
            </a:r>
            <a:r>
              <a:rPr lang="en-GB" sz="3000" dirty="0"/>
              <a:t>nosity Function Pipeline for Cosmology and Astrophysics</a:t>
            </a:r>
            <a:br>
              <a:rPr lang="en-GB" sz="3000" dirty="0"/>
            </a:br>
            <a:endParaRPr lang="en-GB" sz="3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000" dirty="0"/>
              <a:t>Fast likelihood code implemented in the MCMC </a:t>
            </a:r>
            <a:br>
              <a:rPr lang="en-GB" sz="3000" dirty="0"/>
            </a:br>
            <a:r>
              <a:rPr lang="en-GB" sz="3000" dirty="0"/>
              <a:t>sampler </a:t>
            </a:r>
            <a:r>
              <a:rPr lang="en-GB" sz="3000" dirty="0" err="1"/>
              <a:t>MontePython</a:t>
            </a:r>
            <a:br>
              <a:rPr lang="en-GB" sz="3000" dirty="0"/>
            </a:br>
            <a:endParaRPr lang="en-GB" sz="3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000" dirty="0"/>
              <a:t>Can be readily used in conjunction with other </a:t>
            </a:r>
            <a:br>
              <a:rPr lang="en-GB" sz="3000" dirty="0"/>
            </a:br>
            <a:r>
              <a:rPr lang="en-GB" sz="3000" dirty="0"/>
              <a:t>data sets (e.g., Planck CMB, Pantheon/JLA </a:t>
            </a:r>
            <a:r>
              <a:rPr lang="en-GB" sz="3000" dirty="0" err="1"/>
              <a:t>SNe</a:t>
            </a:r>
            <a:r>
              <a:rPr lang="en-GB" sz="3000" dirty="0"/>
              <a:t>)</a:t>
            </a:r>
            <a:br>
              <a:rPr lang="en-GB" sz="3000" dirty="0"/>
            </a:br>
            <a:endParaRPr lang="en-GB" sz="3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000" dirty="0"/>
              <a:t>Contains a variety of </a:t>
            </a:r>
            <a:r>
              <a:rPr lang="en-GB" sz="3000" dirty="0" err="1"/>
              <a:t>astro</a:t>
            </a:r>
            <a:r>
              <a:rPr lang="en-GB" sz="3000" dirty="0"/>
              <a:t> models, HMFs, dust calibrations, and more! </a:t>
            </a:r>
            <a:br>
              <a:rPr lang="en-GB" sz="3000" dirty="0"/>
            </a:br>
            <a:endParaRPr lang="en-GB" sz="3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000" dirty="0"/>
              <a:t>Publicly available: </a:t>
            </a:r>
            <a:r>
              <a:rPr lang="en-GB" sz="3000" dirty="0">
                <a:solidFill>
                  <a:srgbClr val="7030A0"/>
                </a:solidFill>
              </a:rPr>
              <a:t>github.com/NNSSA/</a:t>
            </a:r>
            <a:r>
              <a:rPr lang="en-GB" sz="3000" dirty="0" err="1">
                <a:solidFill>
                  <a:srgbClr val="7030A0"/>
                </a:solidFill>
              </a:rPr>
              <a:t>GALLUMI_public</a:t>
            </a:r>
            <a:endParaRPr lang="en-GB" sz="3000" dirty="0">
              <a:solidFill>
                <a:srgbClr val="7030A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000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92AF62E1-2268-4658-9836-44B813B330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1" t="16998" r="12883" b="10648"/>
          <a:stretch/>
        </p:blipFill>
        <p:spPr bwMode="auto">
          <a:xfrm>
            <a:off x="9399776" y="1764878"/>
            <a:ext cx="2428875" cy="180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68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6E01FD8B-801D-4546-A52F-8EFFA73C8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471" y="984992"/>
            <a:ext cx="6245588" cy="571426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F92FD-85C9-45C3-8A63-A70753E5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86FFFA-756F-4482-AE3E-B0EE7780BBBE}"/>
              </a:ext>
            </a:extLst>
          </p:cNvPr>
          <p:cNvSpPr txBox="1"/>
          <p:nvPr/>
        </p:nvSpPr>
        <p:spPr>
          <a:xfrm>
            <a:off x="216674" y="254371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Best-fit to data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A46E94-3DFE-4EF4-9F93-317EF67C908B}"/>
              </a:ext>
            </a:extLst>
          </p:cNvPr>
          <p:cNvCxnSpPr>
            <a:cxnSpLocks/>
          </p:cNvCxnSpPr>
          <p:nvPr/>
        </p:nvCxnSpPr>
        <p:spPr>
          <a:xfrm flipV="1">
            <a:off x="272764" y="743398"/>
            <a:ext cx="3289914" cy="14551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880EB2E2-8E90-4193-981D-F502FD31CBA0}"/>
              </a:ext>
            </a:extLst>
          </p:cNvPr>
          <p:cNvSpPr/>
          <p:nvPr/>
        </p:nvSpPr>
        <p:spPr>
          <a:xfrm>
            <a:off x="3322932" y="865324"/>
            <a:ext cx="6018179" cy="1349711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A91841-F90A-4268-90B1-D850B2540FE9}"/>
              </a:ext>
            </a:extLst>
          </p:cNvPr>
          <p:cNvSpPr txBox="1"/>
          <p:nvPr/>
        </p:nvSpPr>
        <p:spPr>
          <a:xfrm>
            <a:off x="9459054" y="6052923"/>
            <a:ext cx="3272385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NS, Muñoz, Blas </a:t>
            </a:r>
          </a:p>
          <a:p>
            <a:r>
              <a:rPr lang="en-GB" sz="1800" dirty="0">
                <a:solidFill>
                  <a:srgbClr val="7030A0"/>
                </a:solidFill>
              </a:rPr>
              <a:t>2110.13161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31630A1-DBEA-4EA2-82FA-753DAAA04DAD}"/>
              </a:ext>
            </a:extLst>
          </p:cNvPr>
          <p:cNvCxnSpPr>
            <a:cxnSpLocks/>
          </p:cNvCxnSpPr>
          <p:nvPr/>
        </p:nvCxnSpPr>
        <p:spPr>
          <a:xfrm flipH="1">
            <a:off x="4704644" y="6603629"/>
            <a:ext cx="65975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7F06CDF-4FA8-4C13-AFA1-022F458F4DDA}"/>
              </a:ext>
            </a:extLst>
          </p:cNvPr>
          <p:cNvCxnSpPr>
            <a:cxnSpLocks/>
          </p:cNvCxnSpPr>
          <p:nvPr/>
        </p:nvCxnSpPr>
        <p:spPr>
          <a:xfrm flipV="1">
            <a:off x="7858255" y="6594807"/>
            <a:ext cx="685657" cy="924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5E60022-4928-4F2E-BCFE-E3C75CB16C55}"/>
              </a:ext>
            </a:extLst>
          </p:cNvPr>
          <p:cNvSpPr txBox="1"/>
          <p:nvPr/>
        </p:nvSpPr>
        <p:spPr>
          <a:xfrm>
            <a:off x="4588451" y="6250382"/>
            <a:ext cx="9022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Brighter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1C2D788-81DE-433E-8E9C-F3B2D0998732}"/>
              </a:ext>
            </a:extLst>
          </p:cNvPr>
          <p:cNvSpPr txBox="1"/>
          <p:nvPr/>
        </p:nvSpPr>
        <p:spPr>
          <a:xfrm>
            <a:off x="7749942" y="6242781"/>
            <a:ext cx="9022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Fainter</a:t>
            </a:r>
          </a:p>
        </p:txBody>
      </p:sp>
    </p:spTree>
    <p:extLst>
      <p:ext uri="{BB962C8B-B14F-4D97-AF65-F5344CB8AC3E}">
        <p14:creationId xmlns:p14="http://schemas.microsoft.com/office/powerpoint/2010/main" val="913712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F92FD-85C9-45C3-8A63-A70753E5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86FFFA-756F-4482-AE3E-B0EE7780BBBE}"/>
              </a:ext>
            </a:extLst>
          </p:cNvPr>
          <p:cNvSpPr txBox="1"/>
          <p:nvPr/>
        </p:nvSpPr>
        <p:spPr>
          <a:xfrm>
            <a:off x="223103" y="254371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Results: large-scale clustering amplitude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A46E94-3DFE-4EF4-9F93-317EF67C908B}"/>
              </a:ext>
            </a:extLst>
          </p:cNvPr>
          <p:cNvCxnSpPr>
            <a:cxnSpLocks/>
          </p:cNvCxnSpPr>
          <p:nvPr/>
        </p:nvCxnSpPr>
        <p:spPr>
          <a:xfrm flipV="1">
            <a:off x="272764" y="757949"/>
            <a:ext cx="8968513" cy="1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FD05B9C7-99D5-45F4-B501-EFD2663E3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1888" y="1030459"/>
            <a:ext cx="6468224" cy="5827541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278AE2-7160-4C79-A367-9E3F435C88BE}"/>
              </a:ext>
            </a:extLst>
          </p:cNvPr>
          <p:cNvCxnSpPr>
            <a:cxnSpLocks/>
          </p:cNvCxnSpPr>
          <p:nvPr/>
        </p:nvCxnSpPr>
        <p:spPr>
          <a:xfrm>
            <a:off x="6518938" y="1140460"/>
            <a:ext cx="0" cy="478647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AA29C59-52C4-429F-A7F4-0B114B047496}"/>
              </a:ext>
            </a:extLst>
          </p:cNvPr>
          <p:cNvCxnSpPr>
            <a:cxnSpLocks/>
          </p:cNvCxnSpPr>
          <p:nvPr/>
        </p:nvCxnSpPr>
        <p:spPr>
          <a:xfrm flipH="1">
            <a:off x="5797727" y="2834471"/>
            <a:ext cx="71148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8891A82-1297-4068-9741-E180F6967A6E}"/>
              </a:ext>
            </a:extLst>
          </p:cNvPr>
          <p:cNvSpPr txBox="1"/>
          <p:nvPr/>
        </p:nvSpPr>
        <p:spPr>
          <a:xfrm>
            <a:off x="5941504" y="2526694"/>
            <a:ext cx="46734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dirty="0"/>
              <a:t>15%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13FBA7-1EE0-463E-8019-924F50140BA8}"/>
              </a:ext>
            </a:extLst>
          </p:cNvPr>
          <p:cNvSpPr txBox="1"/>
          <p:nvPr/>
        </p:nvSpPr>
        <p:spPr>
          <a:xfrm>
            <a:off x="9459054" y="6052923"/>
            <a:ext cx="3272385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NS, Muñoz, Blas </a:t>
            </a:r>
          </a:p>
          <a:p>
            <a:r>
              <a:rPr lang="en-GB" sz="1800" dirty="0">
                <a:solidFill>
                  <a:srgbClr val="7030A0"/>
                </a:solidFill>
              </a:rPr>
              <a:t>2110.13168</a:t>
            </a:r>
            <a:endParaRPr lang="en-GB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EE8746F-5B1F-4D98-8E3D-0CA027387F41}"/>
                  </a:ext>
                </a:extLst>
              </p:cNvPr>
              <p:cNvSpPr txBox="1"/>
              <p:nvPr/>
            </p:nvSpPr>
            <p:spPr>
              <a:xfrm>
                <a:off x="4641632" y="1499651"/>
                <a:ext cx="70554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EE8746F-5B1F-4D98-8E3D-0CA027387F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1632" y="1499651"/>
                <a:ext cx="705544" cy="276999"/>
              </a:xfrm>
              <a:prstGeom prst="rect">
                <a:avLst/>
              </a:prstGeom>
              <a:blipFill>
                <a:blip r:embed="rId3"/>
                <a:stretch>
                  <a:fillRect l="-6034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FB8A4BF-4250-478C-84D9-17F76322581E}"/>
                  </a:ext>
                </a:extLst>
              </p:cNvPr>
              <p:cNvSpPr txBox="1"/>
              <p:nvPr/>
            </p:nvSpPr>
            <p:spPr>
              <a:xfrm>
                <a:off x="5308460" y="1505755"/>
                <a:ext cx="70554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FB8A4BF-4250-478C-84D9-17F7632258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8460" y="1505755"/>
                <a:ext cx="705544" cy="276999"/>
              </a:xfrm>
              <a:prstGeom prst="rect">
                <a:avLst/>
              </a:prstGeom>
              <a:blipFill>
                <a:blip r:embed="rId4"/>
                <a:stretch>
                  <a:fillRect l="-3448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4266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F92FD-85C9-45C3-8A63-A70753E5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86FFFA-756F-4482-AE3E-B0EE7780BBBE}"/>
              </a:ext>
            </a:extLst>
          </p:cNvPr>
          <p:cNvSpPr txBox="1"/>
          <p:nvPr/>
        </p:nvSpPr>
        <p:spPr>
          <a:xfrm>
            <a:off x="223103" y="254371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Results: large-scale clustering amplitude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A46E94-3DFE-4EF4-9F93-317EF67C908B}"/>
              </a:ext>
            </a:extLst>
          </p:cNvPr>
          <p:cNvCxnSpPr>
            <a:cxnSpLocks/>
          </p:cNvCxnSpPr>
          <p:nvPr/>
        </p:nvCxnSpPr>
        <p:spPr>
          <a:xfrm flipV="1">
            <a:off x="272764" y="757949"/>
            <a:ext cx="8968513" cy="1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CE629DF7-DBC0-4A9B-AF63-68AD1C3070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4813"/>
          <a:stretch/>
        </p:blipFill>
        <p:spPr>
          <a:xfrm>
            <a:off x="3240295" y="1144204"/>
            <a:ext cx="5808365" cy="54594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E8672A-916B-4D08-8FD9-02F739FE393B}"/>
              </a:ext>
            </a:extLst>
          </p:cNvPr>
          <p:cNvSpPr txBox="1"/>
          <p:nvPr/>
        </p:nvSpPr>
        <p:spPr>
          <a:xfrm>
            <a:off x="9048660" y="5996585"/>
            <a:ext cx="3272385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NS, Muñoz, Blas </a:t>
            </a:r>
          </a:p>
          <a:p>
            <a:r>
              <a:rPr lang="en-GB" sz="1800" dirty="0">
                <a:solidFill>
                  <a:srgbClr val="7030A0"/>
                </a:solidFill>
              </a:rPr>
              <a:t>2110.13168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0336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F92FD-85C9-45C3-8A63-A70753E5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86FFFA-756F-4482-AE3E-B0EE7780BBBE}"/>
              </a:ext>
            </a:extLst>
          </p:cNvPr>
          <p:cNvSpPr txBox="1"/>
          <p:nvPr/>
        </p:nvSpPr>
        <p:spPr>
          <a:xfrm>
            <a:off x="223103" y="254371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Results: large-scale clustering amplitude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A46E94-3DFE-4EF4-9F93-317EF67C908B}"/>
              </a:ext>
            </a:extLst>
          </p:cNvPr>
          <p:cNvCxnSpPr>
            <a:cxnSpLocks/>
          </p:cNvCxnSpPr>
          <p:nvPr/>
        </p:nvCxnSpPr>
        <p:spPr>
          <a:xfrm flipV="1">
            <a:off x="272764" y="757949"/>
            <a:ext cx="8968513" cy="1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22A4387C-D38E-4EC7-BBAE-FFBA646965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211" y="947511"/>
            <a:ext cx="6914600" cy="58196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5A56FD4-AFD8-47EF-B915-907040C0F10D}"/>
              </a:ext>
            </a:extLst>
          </p:cNvPr>
          <p:cNvSpPr txBox="1"/>
          <p:nvPr/>
        </p:nvSpPr>
        <p:spPr>
          <a:xfrm>
            <a:off x="9706072" y="6152597"/>
            <a:ext cx="3272385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NS, Muñoz, Blas </a:t>
            </a:r>
          </a:p>
          <a:p>
            <a:r>
              <a:rPr lang="en-GB" sz="1800" dirty="0">
                <a:solidFill>
                  <a:srgbClr val="7030A0"/>
                </a:solidFill>
              </a:rPr>
              <a:t>2110.13161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4499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F92FD-85C9-45C3-8A63-A70753E5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86FFFA-756F-4482-AE3E-B0EE7780BBBE}"/>
              </a:ext>
            </a:extLst>
          </p:cNvPr>
          <p:cNvSpPr txBox="1"/>
          <p:nvPr/>
        </p:nvSpPr>
        <p:spPr>
          <a:xfrm>
            <a:off x="223103" y="254371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Results: </a:t>
            </a:r>
            <a:r>
              <a:rPr lang="en-US" sz="3200" cap="all" dirty="0" err="1">
                <a:latin typeface="+mj-lt"/>
                <a:ea typeface="+mj-ea"/>
                <a:cs typeface="+mj-cs"/>
              </a:rPr>
              <a:t>SMALL-scale</a:t>
            </a:r>
            <a:r>
              <a:rPr lang="en-US" sz="3200" cap="all" dirty="0">
                <a:latin typeface="+mj-lt"/>
                <a:ea typeface="+mj-ea"/>
                <a:cs typeface="+mj-cs"/>
              </a:rPr>
              <a:t> clustering amplitude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A46E94-3DFE-4EF4-9F93-317EF67C908B}"/>
              </a:ext>
            </a:extLst>
          </p:cNvPr>
          <p:cNvCxnSpPr>
            <a:cxnSpLocks/>
          </p:cNvCxnSpPr>
          <p:nvPr/>
        </p:nvCxnSpPr>
        <p:spPr>
          <a:xfrm flipV="1">
            <a:off x="259794" y="757949"/>
            <a:ext cx="8968513" cy="1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22A4387C-D38E-4EC7-BBAE-FFBA646965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" r="-1"/>
          <a:stretch/>
        </p:blipFill>
        <p:spPr>
          <a:xfrm>
            <a:off x="2765630" y="984001"/>
            <a:ext cx="6884823" cy="5746718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E5389CA-699D-43B7-B3D8-4C16FB95778A}"/>
              </a:ext>
            </a:extLst>
          </p:cNvPr>
          <p:cNvCxnSpPr>
            <a:cxnSpLocks/>
          </p:cNvCxnSpPr>
          <p:nvPr/>
        </p:nvCxnSpPr>
        <p:spPr>
          <a:xfrm>
            <a:off x="7859117" y="1103680"/>
            <a:ext cx="0" cy="478647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70A1A32-94E9-41DF-836B-CC14618304AD}"/>
              </a:ext>
            </a:extLst>
          </p:cNvPr>
          <p:cNvCxnSpPr>
            <a:cxnSpLocks/>
          </p:cNvCxnSpPr>
          <p:nvPr/>
        </p:nvCxnSpPr>
        <p:spPr>
          <a:xfrm>
            <a:off x="8556266" y="1103680"/>
            <a:ext cx="0" cy="478647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C28D809-F1CE-4645-B787-56175E80FF0E}"/>
              </a:ext>
            </a:extLst>
          </p:cNvPr>
          <p:cNvCxnSpPr>
            <a:cxnSpLocks/>
          </p:cNvCxnSpPr>
          <p:nvPr/>
        </p:nvCxnSpPr>
        <p:spPr>
          <a:xfrm>
            <a:off x="9253412" y="1103680"/>
            <a:ext cx="0" cy="478647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Graphic 12" descr="Question Mark with solid fill">
            <a:extLst>
              <a:ext uri="{FF2B5EF4-FFF2-40B4-BE49-F238E27FC236}">
                <a16:creationId xmlns:a16="http://schemas.microsoft.com/office/drawing/2014/main" id="{6835A6E9-A163-4F3E-9B89-F0A87A3A9E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05582" y="5420676"/>
            <a:ext cx="173031" cy="173031"/>
          </a:xfrm>
          <a:prstGeom prst="rect">
            <a:avLst/>
          </a:prstGeom>
        </p:spPr>
      </p:pic>
      <p:pic>
        <p:nvPicPr>
          <p:cNvPr id="14" name="Graphic 13" descr="Question Mark with solid fill">
            <a:extLst>
              <a:ext uri="{FF2B5EF4-FFF2-40B4-BE49-F238E27FC236}">
                <a16:creationId xmlns:a16="http://schemas.microsoft.com/office/drawing/2014/main" id="{349D8F6A-543A-4C9B-9F8F-AE97269E20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35579" y="5543578"/>
            <a:ext cx="173031" cy="173031"/>
          </a:xfrm>
          <a:prstGeom prst="rect">
            <a:avLst/>
          </a:prstGeom>
        </p:spPr>
      </p:pic>
      <p:pic>
        <p:nvPicPr>
          <p:cNvPr id="15" name="Graphic 14" descr="Question Mark with solid fill">
            <a:extLst>
              <a:ext uri="{FF2B5EF4-FFF2-40B4-BE49-F238E27FC236}">
                <a16:creationId xmlns:a16="http://schemas.microsoft.com/office/drawing/2014/main" id="{CBF3D6DA-CF73-464F-9FBD-4983FE00B3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69043" y="5075543"/>
            <a:ext cx="173031" cy="173031"/>
          </a:xfrm>
          <a:prstGeom prst="rect">
            <a:avLst/>
          </a:prstGeom>
        </p:spPr>
      </p:pic>
      <p:pic>
        <p:nvPicPr>
          <p:cNvPr id="16" name="Graphic 15" descr="Question Mark with solid fill">
            <a:extLst>
              <a:ext uri="{FF2B5EF4-FFF2-40B4-BE49-F238E27FC236}">
                <a16:creationId xmlns:a16="http://schemas.microsoft.com/office/drawing/2014/main" id="{A460CE67-8119-4448-A961-E5A941E5A6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08438" y="5411239"/>
            <a:ext cx="173031" cy="173031"/>
          </a:xfrm>
          <a:prstGeom prst="rect">
            <a:avLst/>
          </a:prstGeom>
        </p:spPr>
      </p:pic>
      <p:pic>
        <p:nvPicPr>
          <p:cNvPr id="17" name="Graphic 16" descr="Question Mark with solid fill">
            <a:extLst>
              <a:ext uri="{FF2B5EF4-FFF2-40B4-BE49-F238E27FC236}">
                <a16:creationId xmlns:a16="http://schemas.microsoft.com/office/drawing/2014/main" id="{B3A17101-C9C5-44D2-A3CB-ED8554B9E1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38968" y="4925640"/>
            <a:ext cx="173031" cy="173031"/>
          </a:xfrm>
          <a:prstGeom prst="rect">
            <a:avLst/>
          </a:prstGeom>
        </p:spPr>
      </p:pic>
      <p:pic>
        <p:nvPicPr>
          <p:cNvPr id="18" name="Graphic 17" descr="Question Mark with solid fill">
            <a:extLst>
              <a:ext uri="{FF2B5EF4-FFF2-40B4-BE49-F238E27FC236}">
                <a16:creationId xmlns:a16="http://schemas.microsoft.com/office/drawing/2014/main" id="{D095C003-C64D-4289-8960-54FD4C01BB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816875" y="5172918"/>
            <a:ext cx="173031" cy="173031"/>
          </a:xfrm>
          <a:prstGeom prst="rect">
            <a:avLst/>
          </a:prstGeom>
        </p:spPr>
      </p:pic>
      <p:pic>
        <p:nvPicPr>
          <p:cNvPr id="19" name="Graphic 18" descr="Question Mark with solid fill">
            <a:extLst>
              <a:ext uri="{FF2B5EF4-FFF2-40B4-BE49-F238E27FC236}">
                <a16:creationId xmlns:a16="http://schemas.microsoft.com/office/drawing/2014/main" id="{C8BC7590-6AE9-407C-B0C0-0CC6A623C9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07357" y="4671480"/>
            <a:ext cx="173031" cy="173031"/>
          </a:xfrm>
          <a:prstGeom prst="rect">
            <a:avLst/>
          </a:prstGeom>
        </p:spPr>
      </p:pic>
      <p:pic>
        <p:nvPicPr>
          <p:cNvPr id="20" name="Graphic 19" descr="Question Mark with solid fill">
            <a:extLst>
              <a:ext uri="{FF2B5EF4-FFF2-40B4-BE49-F238E27FC236}">
                <a16:creationId xmlns:a16="http://schemas.microsoft.com/office/drawing/2014/main" id="{9AE0F1B6-21E1-48EB-A222-470D608AB2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05739" y="4977152"/>
            <a:ext cx="173031" cy="173031"/>
          </a:xfrm>
          <a:prstGeom prst="rect">
            <a:avLst/>
          </a:prstGeom>
        </p:spPr>
      </p:pic>
      <p:pic>
        <p:nvPicPr>
          <p:cNvPr id="21" name="Graphic 20" descr="Question Mark with solid fill">
            <a:extLst>
              <a:ext uri="{FF2B5EF4-FFF2-40B4-BE49-F238E27FC236}">
                <a16:creationId xmlns:a16="http://schemas.microsoft.com/office/drawing/2014/main" id="{35DF575F-FFB4-4891-A2F9-7E2377DDCA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02645" y="4757995"/>
            <a:ext cx="173031" cy="173031"/>
          </a:xfrm>
          <a:prstGeom prst="rect">
            <a:avLst/>
          </a:prstGeom>
        </p:spPr>
      </p:pic>
      <p:pic>
        <p:nvPicPr>
          <p:cNvPr id="22" name="Graphic 21" descr="Question Mark with solid fill">
            <a:extLst>
              <a:ext uri="{FF2B5EF4-FFF2-40B4-BE49-F238E27FC236}">
                <a16:creationId xmlns:a16="http://schemas.microsoft.com/office/drawing/2014/main" id="{C4F5F222-16DA-4E61-B0C6-42A421D730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91368" y="5232786"/>
            <a:ext cx="173031" cy="17303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39CFCC9-DAF5-4E03-9A9B-F96F625E6399}"/>
              </a:ext>
            </a:extLst>
          </p:cNvPr>
          <p:cNvSpPr txBox="1"/>
          <p:nvPr/>
        </p:nvSpPr>
        <p:spPr>
          <a:xfrm>
            <a:off x="0" y="6453632"/>
            <a:ext cx="2541547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Data: Chabanier+2019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0958E9D-A6AE-46A7-8E4A-1DE26F73D669}"/>
              </a:ext>
            </a:extLst>
          </p:cNvPr>
          <p:cNvSpPr txBox="1"/>
          <p:nvPr/>
        </p:nvSpPr>
        <p:spPr>
          <a:xfrm>
            <a:off x="9753741" y="6122261"/>
            <a:ext cx="3272385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NS, Muñoz, Blas </a:t>
            </a:r>
          </a:p>
          <a:p>
            <a:r>
              <a:rPr lang="en-GB" sz="1800" dirty="0">
                <a:solidFill>
                  <a:srgbClr val="7030A0"/>
                </a:solidFill>
              </a:rPr>
              <a:t>2110.13161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40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2A4387C-D38E-4EC7-BBAE-FFBA646965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53508" y="984001"/>
            <a:ext cx="6904006" cy="574671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F92FD-85C9-45C3-8A63-A70753E5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86FFFA-756F-4482-AE3E-B0EE7780BBBE}"/>
              </a:ext>
            </a:extLst>
          </p:cNvPr>
          <p:cNvSpPr txBox="1"/>
          <p:nvPr/>
        </p:nvSpPr>
        <p:spPr>
          <a:xfrm>
            <a:off x="223103" y="254371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Results: </a:t>
            </a:r>
            <a:r>
              <a:rPr lang="en-US" sz="3200" cap="all" dirty="0" err="1">
                <a:latin typeface="+mj-lt"/>
                <a:ea typeface="+mj-ea"/>
                <a:cs typeface="+mj-cs"/>
              </a:rPr>
              <a:t>SMALL-scale</a:t>
            </a:r>
            <a:r>
              <a:rPr lang="en-US" sz="3200" cap="all" dirty="0">
                <a:latin typeface="+mj-lt"/>
                <a:ea typeface="+mj-ea"/>
                <a:cs typeface="+mj-cs"/>
              </a:rPr>
              <a:t> clustering amplitude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A46E94-3DFE-4EF4-9F93-317EF67C908B}"/>
              </a:ext>
            </a:extLst>
          </p:cNvPr>
          <p:cNvCxnSpPr>
            <a:cxnSpLocks/>
          </p:cNvCxnSpPr>
          <p:nvPr/>
        </p:nvCxnSpPr>
        <p:spPr>
          <a:xfrm flipV="1">
            <a:off x="259794" y="757949"/>
            <a:ext cx="8968513" cy="1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4875AB0-02FD-4A43-BDBE-5C6963300080}"/>
              </a:ext>
            </a:extLst>
          </p:cNvPr>
          <p:cNvSpPr/>
          <p:nvPr/>
        </p:nvSpPr>
        <p:spPr>
          <a:xfrm>
            <a:off x="3921552" y="1376314"/>
            <a:ext cx="3925987" cy="1650644"/>
          </a:xfrm>
          <a:custGeom>
            <a:avLst/>
            <a:gdLst>
              <a:gd name="connsiteX0" fmla="*/ 0 w 4011105"/>
              <a:gd name="connsiteY0" fmla="*/ 1211345 h 1772240"/>
              <a:gd name="connsiteX1" fmla="*/ 1324465 w 4011105"/>
              <a:gd name="connsiteY1" fmla="*/ 353506 h 1772240"/>
              <a:gd name="connsiteX2" fmla="*/ 2003195 w 4011105"/>
              <a:gd name="connsiteY2" fmla="*/ 0 h 1772240"/>
              <a:gd name="connsiteX3" fmla="*/ 2587657 w 4011105"/>
              <a:gd name="connsiteY3" fmla="*/ 108409 h 1772240"/>
              <a:gd name="connsiteX4" fmla="*/ 2587657 w 4011105"/>
              <a:gd name="connsiteY4" fmla="*/ 108409 h 1772240"/>
              <a:gd name="connsiteX5" fmla="*/ 3586898 w 4011105"/>
              <a:gd name="connsiteY5" fmla="*/ 1112363 h 1772240"/>
              <a:gd name="connsiteX6" fmla="*/ 4011105 w 4011105"/>
              <a:gd name="connsiteY6" fmla="*/ 1772240 h 1772240"/>
              <a:gd name="connsiteX0" fmla="*/ 0 w 4011105"/>
              <a:gd name="connsiteY0" fmla="*/ 1211345 h 1772240"/>
              <a:gd name="connsiteX1" fmla="*/ 1251508 w 4011105"/>
              <a:gd name="connsiteY1" fmla="*/ 343778 h 1772240"/>
              <a:gd name="connsiteX2" fmla="*/ 2003195 w 4011105"/>
              <a:gd name="connsiteY2" fmla="*/ 0 h 1772240"/>
              <a:gd name="connsiteX3" fmla="*/ 2587657 w 4011105"/>
              <a:gd name="connsiteY3" fmla="*/ 108409 h 1772240"/>
              <a:gd name="connsiteX4" fmla="*/ 2587657 w 4011105"/>
              <a:gd name="connsiteY4" fmla="*/ 108409 h 1772240"/>
              <a:gd name="connsiteX5" fmla="*/ 3586898 w 4011105"/>
              <a:gd name="connsiteY5" fmla="*/ 1112363 h 1772240"/>
              <a:gd name="connsiteX6" fmla="*/ 4011105 w 4011105"/>
              <a:gd name="connsiteY6" fmla="*/ 1772240 h 1772240"/>
              <a:gd name="connsiteX0" fmla="*/ 0 w 4011105"/>
              <a:gd name="connsiteY0" fmla="*/ 1211345 h 1772240"/>
              <a:gd name="connsiteX1" fmla="*/ 1251508 w 4011105"/>
              <a:gd name="connsiteY1" fmla="*/ 343778 h 1772240"/>
              <a:gd name="connsiteX2" fmla="*/ 2003195 w 4011105"/>
              <a:gd name="connsiteY2" fmla="*/ 0 h 1772240"/>
              <a:gd name="connsiteX3" fmla="*/ 2587657 w 4011105"/>
              <a:gd name="connsiteY3" fmla="*/ 108409 h 1772240"/>
              <a:gd name="connsiteX4" fmla="*/ 2453901 w 4011105"/>
              <a:gd name="connsiteY4" fmla="*/ 135160 h 1772240"/>
              <a:gd name="connsiteX5" fmla="*/ 3586898 w 4011105"/>
              <a:gd name="connsiteY5" fmla="*/ 1112363 h 1772240"/>
              <a:gd name="connsiteX6" fmla="*/ 4011105 w 4011105"/>
              <a:gd name="connsiteY6" fmla="*/ 1772240 h 1772240"/>
              <a:gd name="connsiteX0" fmla="*/ 0 w 4011105"/>
              <a:gd name="connsiteY0" fmla="*/ 1211345 h 1772240"/>
              <a:gd name="connsiteX1" fmla="*/ 1251508 w 4011105"/>
              <a:gd name="connsiteY1" fmla="*/ 343778 h 1772240"/>
              <a:gd name="connsiteX2" fmla="*/ 2003195 w 4011105"/>
              <a:gd name="connsiteY2" fmla="*/ 0 h 1772240"/>
              <a:gd name="connsiteX3" fmla="*/ 2587657 w 4011105"/>
              <a:gd name="connsiteY3" fmla="*/ 108409 h 1772240"/>
              <a:gd name="connsiteX4" fmla="*/ 2782209 w 4011105"/>
              <a:gd name="connsiteY4" fmla="*/ 264052 h 1772240"/>
              <a:gd name="connsiteX5" fmla="*/ 3586898 w 4011105"/>
              <a:gd name="connsiteY5" fmla="*/ 1112363 h 1772240"/>
              <a:gd name="connsiteX6" fmla="*/ 4011105 w 4011105"/>
              <a:gd name="connsiteY6" fmla="*/ 1772240 h 1772240"/>
              <a:gd name="connsiteX0" fmla="*/ 0 w 4011105"/>
              <a:gd name="connsiteY0" fmla="*/ 1211345 h 1772240"/>
              <a:gd name="connsiteX1" fmla="*/ 1251508 w 4011105"/>
              <a:gd name="connsiteY1" fmla="*/ 343778 h 1772240"/>
              <a:gd name="connsiteX2" fmla="*/ 2003195 w 4011105"/>
              <a:gd name="connsiteY2" fmla="*/ 0 h 1772240"/>
              <a:gd name="connsiteX3" fmla="*/ 2395536 w 4011105"/>
              <a:gd name="connsiteY3" fmla="*/ 50043 h 1772240"/>
              <a:gd name="connsiteX4" fmla="*/ 2782209 w 4011105"/>
              <a:gd name="connsiteY4" fmla="*/ 264052 h 1772240"/>
              <a:gd name="connsiteX5" fmla="*/ 3586898 w 4011105"/>
              <a:gd name="connsiteY5" fmla="*/ 1112363 h 1772240"/>
              <a:gd name="connsiteX6" fmla="*/ 4011105 w 4011105"/>
              <a:gd name="connsiteY6" fmla="*/ 1772240 h 1772240"/>
              <a:gd name="connsiteX0" fmla="*/ 0 w 4011105"/>
              <a:gd name="connsiteY0" fmla="*/ 1211345 h 1772240"/>
              <a:gd name="connsiteX1" fmla="*/ 1251508 w 4011105"/>
              <a:gd name="connsiteY1" fmla="*/ 343778 h 1772240"/>
              <a:gd name="connsiteX2" fmla="*/ 2003195 w 4011105"/>
              <a:gd name="connsiteY2" fmla="*/ 0 h 1772240"/>
              <a:gd name="connsiteX3" fmla="*/ 2395536 w 4011105"/>
              <a:gd name="connsiteY3" fmla="*/ 50043 h 1772240"/>
              <a:gd name="connsiteX4" fmla="*/ 2782209 w 4011105"/>
              <a:gd name="connsiteY4" fmla="*/ 264052 h 1772240"/>
              <a:gd name="connsiteX5" fmla="*/ 3586898 w 4011105"/>
              <a:gd name="connsiteY5" fmla="*/ 1112363 h 1772240"/>
              <a:gd name="connsiteX6" fmla="*/ 4011105 w 4011105"/>
              <a:gd name="connsiteY6" fmla="*/ 1772240 h 1772240"/>
              <a:gd name="connsiteX0" fmla="*/ 0 w 4011105"/>
              <a:gd name="connsiteY0" fmla="*/ 1211345 h 1772240"/>
              <a:gd name="connsiteX1" fmla="*/ 1251508 w 4011105"/>
              <a:gd name="connsiteY1" fmla="*/ 343778 h 1772240"/>
              <a:gd name="connsiteX2" fmla="*/ 2003195 w 4011105"/>
              <a:gd name="connsiteY2" fmla="*/ 0 h 1772240"/>
              <a:gd name="connsiteX3" fmla="*/ 2395536 w 4011105"/>
              <a:gd name="connsiteY3" fmla="*/ 50043 h 1772240"/>
              <a:gd name="connsiteX4" fmla="*/ 2782209 w 4011105"/>
              <a:gd name="connsiteY4" fmla="*/ 264052 h 1772240"/>
              <a:gd name="connsiteX5" fmla="*/ 3586898 w 4011105"/>
              <a:gd name="connsiteY5" fmla="*/ 1112363 h 1772240"/>
              <a:gd name="connsiteX6" fmla="*/ 4011105 w 4011105"/>
              <a:gd name="connsiteY6" fmla="*/ 1772240 h 1772240"/>
              <a:gd name="connsiteX0" fmla="*/ 0 w 4011105"/>
              <a:gd name="connsiteY0" fmla="*/ 1211345 h 1772240"/>
              <a:gd name="connsiteX1" fmla="*/ 1251508 w 4011105"/>
              <a:gd name="connsiteY1" fmla="*/ 343778 h 1772240"/>
              <a:gd name="connsiteX2" fmla="*/ 2003195 w 4011105"/>
              <a:gd name="connsiteY2" fmla="*/ 0 h 1772240"/>
              <a:gd name="connsiteX3" fmla="*/ 2395536 w 4011105"/>
              <a:gd name="connsiteY3" fmla="*/ 50043 h 1772240"/>
              <a:gd name="connsiteX4" fmla="*/ 2782209 w 4011105"/>
              <a:gd name="connsiteY4" fmla="*/ 264052 h 1772240"/>
              <a:gd name="connsiteX5" fmla="*/ 3562579 w 4011105"/>
              <a:gd name="connsiteY5" fmla="*/ 1185321 h 1772240"/>
              <a:gd name="connsiteX6" fmla="*/ 4011105 w 4011105"/>
              <a:gd name="connsiteY6" fmla="*/ 1772240 h 1772240"/>
              <a:gd name="connsiteX0" fmla="*/ 0 w 4011105"/>
              <a:gd name="connsiteY0" fmla="*/ 1211345 h 1772240"/>
              <a:gd name="connsiteX1" fmla="*/ 1251508 w 4011105"/>
              <a:gd name="connsiteY1" fmla="*/ 343778 h 1772240"/>
              <a:gd name="connsiteX2" fmla="*/ 2003195 w 4011105"/>
              <a:gd name="connsiteY2" fmla="*/ 0 h 1772240"/>
              <a:gd name="connsiteX3" fmla="*/ 2395536 w 4011105"/>
              <a:gd name="connsiteY3" fmla="*/ 50043 h 1772240"/>
              <a:gd name="connsiteX4" fmla="*/ 2782209 w 4011105"/>
              <a:gd name="connsiteY4" fmla="*/ 264052 h 1772240"/>
              <a:gd name="connsiteX5" fmla="*/ 3616081 w 4011105"/>
              <a:gd name="connsiteY5" fmla="*/ 1148843 h 1772240"/>
              <a:gd name="connsiteX6" fmla="*/ 4011105 w 4011105"/>
              <a:gd name="connsiteY6" fmla="*/ 1772240 h 1772240"/>
              <a:gd name="connsiteX0" fmla="*/ 0 w 3928419"/>
              <a:gd name="connsiteY0" fmla="*/ 1211345 h 1577687"/>
              <a:gd name="connsiteX1" fmla="*/ 1251508 w 3928419"/>
              <a:gd name="connsiteY1" fmla="*/ 343778 h 1577687"/>
              <a:gd name="connsiteX2" fmla="*/ 2003195 w 3928419"/>
              <a:gd name="connsiteY2" fmla="*/ 0 h 1577687"/>
              <a:gd name="connsiteX3" fmla="*/ 2395536 w 3928419"/>
              <a:gd name="connsiteY3" fmla="*/ 50043 h 1577687"/>
              <a:gd name="connsiteX4" fmla="*/ 2782209 w 3928419"/>
              <a:gd name="connsiteY4" fmla="*/ 264052 h 1577687"/>
              <a:gd name="connsiteX5" fmla="*/ 3616081 w 3928419"/>
              <a:gd name="connsiteY5" fmla="*/ 1148843 h 1577687"/>
              <a:gd name="connsiteX6" fmla="*/ 3928419 w 3928419"/>
              <a:gd name="connsiteY6" fmla="*/ 1577687 h 1577687"/>
              <a:gd name="connsiteX0" fmla="*/ 0 w 3928419"/>
              <a:gd name="connsiteY0" fmla="*/ 1211345 h 1577687"/>
              <a:gd name="connsiteX1" fmla="*/ 1251508 w 3928419"/>
              <a:gd name="connsiteY1" fmla="*/ 343778 h 1577687"/>
              <a:gd name="connsiteX2" fmla="*/ 2003195 w 3928419"/>
              <a:gd name="connsiteY2" fmla="*/ 0 h 1577687"/>
              <a:gd name="connsiteX3" fmla="*/ 2395536 w 3928419"/>
              <a:gd name="connsiteY3" fmla="*/ 50043 h 1577687"/>
              <a:gd name="connsiteX4" fmla="*/ 2782209 w 3928419"/>
              <a:gd name="connsiteY4" fmla="*/ 264052 h 1577687"/>
              <a:gd name="connsiteX5" fmla="*/ 3616081 w 3928419"/>
              <a:gd name="connsiteY5" fmla="*/ 1148843 h 1577687"/>
              <a:gd name="connsiteX6" fmla="*/ 3928419 w 3928419"/>
              <a:gd name="connsiteY6" fmla="*/ 1577687 h 1577687"/>
              <a:gd name="connsiteX0" fmla="*/ 0 w 3925987"/>
              <a:gd name="connsiteY0" fmla="*/ 1211345 h 1650644"/>
              <a:gd name="connsiteX1" fmla="*/ 1251508 w 3925987"/>
              <a:gd name="connsiteY1" fmla="*/ 343778 h 1650644"/>
              <a:gd name="connsiteX2" fmla="*/ 2003195 w 3925987"/>
              <a:gd name="connsiteY2" fmla="*/ 0 h 1650644"/>
              <a:gd name="connsiteX3" fmla="*/ 2395536 w 3925987"/>
              <a:gd name="connsiteY3" fmla="*/ 50043 h 1650644"/>
              <a:gd name="connsiteX4" fmla="*/ 2782209 w 3925987"/>
              <a:gd name="connsiteY4" fmla="*/ 264052 h 1650644"/>
              <a:gd name="connsiteX5" fmla="*/ 3616081 w 3925987"/>
              <a:gd name="connsiteY5" fmla="*/ 1148843 h 1650644"/>
              <a:gd name="connsiteX6" fmla="*/ 3925987 w 3925987"/>
              <a:gd name="connsiteY6" fmla="*/ 1650644 h 1650644"/>
              <a:gd name="connsiteX0" fmla="*/ 0 w 3925987"/>
              <a:gd name="connsiteY0" fmla="*/ 1211345 h 1650644"/>
              <a:gd name="connsiteX1" fmla="*/ 1251508 w 3925987"/>
              <a:gd name="connsiteY1" fmla="*/ 343778 h 1650644"/>
              <a:gd name="connsiteX2" fmla="*/ 2003195 w 3925987"/>
              <a:gd name="connsiteY2" fmla="*/ 0 h 1650644"/>
              <a:gd name="connsiteX3" fmla="*/ 2395536 w 3925987"/>
              <a:gd name="connsiteY3" fmla="*/ 50043 h 1650644"/>
              <a:gd name="connsiteX4" fmla="*/ 2782209 w 3925987"/>
              <a:gd name="connsiteY4" fmla="*/ 264052 h 1650644"/>
              <a:gd name="connsiteX5" fmla="*/ 3616081 w 3925987"/>
              <a:gd name="connsiteY5" fmla="*/ 1148843 h 1650644"/>
              <a:gd name="connsiteX6" fmla="*/ 3925987 w 3925987"/>
              <a:gd name="connsiteY6" fmla="*/ 1650644 h 1650644"/>
              <a:gd name="connsiteX0" fmla="*/ 0 w 3925987"/>
              <a:gd name="connsiteY0" fmla="*/ 1211345 h 1650644"/>
              <a:gd name="connsiteX1" fmla="*/ 1251508 w 3925987"/>
              <a:gd name="connsiteY1" fmla="*/ 343778 h 1650644"/>
              <a:gd name="connsiteX2" fmla="*/ 2003195 w 3925987"/>
              <a:gd name="connsiteY2" fmla="*/ 0 h 1650644"/>
              <a:gd name="connsiteX3" fmla="*/ 2395536 w 3925987"/>
              <a:gd name="connsiteY3" fmla="*/ 50043 h 1650644"/>
              <a:gd name="connsiteX4" fmla="*/ 2782209 w 3925987"/>
              <a:gd name="connsiteY4" fmla="*/ 264052 h 1650644"/>
              <a:gd name="connsiteX5" fmla="*/ 3603921 w 3925987"/>
              <a:gd name="connsiteY5" fmla="*/ 1182890 h 1650644"/>
              <a:gd name="connsiteX6" fmla="*/ 3925987 w 3925987"/>
              <a:gd name="connsiteY6" fmla="*/ 1650644 h 1650644"/>
              <a:gd name="connsiteX0" fmla="*/ 0 w 3925987"/>
              <a:gd name="connsiteY0" fmla="*/ 1211345 h 1650644"/>
              <a:gd name="connsiteX1" fmla="*/ 1251508 w 3925987"/>
              <a:gd name="connsiteY1" fmla="*/ 343778 h 1650644"/>
              <a:gd name="connsiteX2" fmla="*/ 2003195 w 3925987"/>
              <a:gd name="connsiteY2" fmla="*/ 0 h 1650644"/>
              <a:gd name="connsiteX3" fmla="*/ 2395536 w 3925987"/>
              <a:gd name="connsiteY3" fmla="*/ 50043 h 1650644"/>
              <a:gd name="connsiteX4" fmla="*/ 2782209 w 3925987"/>
              <a:gd name="connsiteY4" fmla="*/ 264052 h 1650644"/>
              <a:gd name="connsiteX5" fmla="*/ 3603921 w 3925987"/>
              <a:gd name="connsiteY5" fmla="*/ 1182890 h 1650644"/>
              <a:gd name="connsiteX6" fmla="*/ 3925987 w 3925987"/>
              <a:gd name="connsiteY6" fmla="*/ 1650644 h 1650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25987" h="1650644">
                <a:moveTo>
                  <a:pt x="0" y="1211345"/>
                </a:moveTo>
                <a:cubicBezTo>
                  <a:pt x="495299" y="883371"/>
                  <a:pt x="917642" y="545669"/>
                  <a:pt x="1251508" y="343778"/>
                </a:cubicBezTo>
                <a:cubicBezTo>
                  <a:pt x="1585374" y="141887"/>
                  <a:pt x="1792663" y="40849"/>
                  <a:pt x="2003195" y="0"/>
                </a:cubicBezTo>
                <a:cubicBezTo>
                  <a:pt x="2133975" y="16681"/>
                  <a:pt x="2255028" y="-20140"/>
                  <a:pt x="2395536" y="50043"/>
                </a:cubicBezTo>
                <a:cubicBezTo>
                  <a:pt x="2543882" y="89764"/>
                  <a:pt x="2653318" y="192716"/>
                  <a:pt x="2782209" y="264052"/>
                </a:cubicBezTo>
                <a:cubicBezTo>
                  <a:pt x="2948749" y="431378"/>
                  <a:pt x="3366680" y="905585"/>
                  <a:pt x="3603921" y="1182890"/>
                </a:cubicBezTo>
                <a:cubicBezTo>
                  <a:pt x="3760909" y="1440739"/>
                  <a:pt x="3766842" y="1435038"/>
                  <a:pt x="3925987" y="1650644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5786527-DE03-42CD-8602-B2AC295646F5}"/>
              </a:ext>
            </a:extLst>
          </p:cNvPr>
          <p:cNvCxnSpPr>
            <a:cxnSpLocks/>
          </p:cNvCxnSpPr>
          <p:nvPr/>
        </p:nvCxnSpPr>
        <p:spPr>
          <a:xfrm flipH="1" flipV="1">
            <a:off x="7872299" y="3077460"/>
            <a:ext cx="690695" cy="119231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2315ED7-1687-4A79-93E0-B78E52DA1DFE}"/>
              </a:ext>
            </a:extLst>
          </p:cNvPr>
          <p:cNvCxnSpPr>
            <a:cxnSpLocks/>
          </p:cNvCxnSpPr>
          <p:nvPr/>
        </p:nvCxnSpPr>
        <p:spPr>
          <a:xfrm flipH="1" flipV="1">
            <a:off x="8577782" y="4297381"/>
            <a:ext cx="685708" cy="11998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ABF7124-35FB-4D02-A013-6205922B23FE}"/>
              </a:ext>
            </a:extLst>
          </p:cNvPr>
          <p:cNvCxnSpPr>
            <a:cxnSpLocks/>
          </p:cNvCxnSpPr>
          <p:nvPr/>
        </p:nvCxnSpPr>
        <p:spPr>
          <a:xfrm flipH="1" flipV="1">
            <a:off x="9255116" y="5469591"/>
            <a:ext cx="402399" cy="7311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BD82178-3B0B-4B36-995F-42CFD9396D0B}"/>
              </a:ext>
            </a:extLst>
          </p:cNvPr>
          <p:cNvCxnSpPr>
            <a:cxnSpLocks/>
          </p:cNvCxnSpPr>
          <p:nvPr/>
        </p:nvCxnSpPr>
        <p:spPr>
          <a:xfrm>
            <a:off x="7857510" y="1103680"/>
            <a:ext cx="0" cy="478647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0C350ED-AC15-45C0-B152-0171EF48F247}"/>
              </a:ext>
            </a:extLst>
          </p:cNvPr>
          <p:cNvCxnSpPr>
            <a:cxnSpLocks/>
          </p:cNvCxnSpPr>
          <p:nvPr/>
        </p:nvCxnSpPr>
        <p:spPr>
          <a:xfrm>
            <a:off x="8551557" y="1103680"/>
            <a:ext cx="0" cy="478647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38923A1-C687-428A-9923-6B11C716A762}"/>
              </a:ext>
            </a:extLst>
          </p:cNvPr>
          <p:cNvCxnSpPr>
            <a:cxnSpLocks/>
          </p:cNvCxnSpPr>
          <p:nvPr/>
        </p:nvCxnSpPr>
        <p:spPr>
          <a:xfrm>
            <a:off x="9248703" y="1103680"/>
            <a:ext cx="0" cy="478647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97CF055-35F5-485A-A05E-860A6CBE015F}"/>
              </a:ext>
            </a:extLst>
          </p:cNvPr>
          <p:cNvSpPr txBox="1"/>
          <p:nvPr/>
        </p:nvSpPr>
        <p:spPr>
          <a:xfrm>
            <a:off x="9753741" y="6122261"/>
            <a:ext cx="3272385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NS, Muñoz, Blas </a:t>
            </a:r>
          </a:p>
          <a:p>
            <a:r>
              <a:rPr lang="en-GB" sz="1800" dirty="0">
                <a:solidFill>
                  <a:srgbClr val="7030A0"/>
                </a:solidFill>
              </a:rPr>
              <a:t>2110.13161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6E9031-886D-45DC-A42F-F8A5E177DF3E}"/>
              </a:ext>
            </a:extLst>
          </p:cNvPr>
          <p:cNvSpPr txBox="1"/>
          <p:nvPr/>
        </p:nvSpPr>
        <p:spPr>
          <a:xfrm>
            <a:off x="0" y="6453632"/>
            <a:ext cx="2541547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Data: Chabanier+2019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1251CF-8A87-459F-8952-B21B8189CB43}"/>
              </a:ext>
            </a:extLst>
          </p:cNvPr>
          <p:cNvSpPr/>
          <p:nvPr/>
        </p:nvSpPr>
        <p:spPr>
          <a:xfrm>
            <a:off x="4797350" y="3068792"/>
            <a:ext cx="2197156" cy="11218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80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3.7037E-6 L -2.29167E-6 -0.02014 L -2.29167E-6 0.01944 L -2.29167E-6 3.7037E-6 Z " pathEditMode="relative" rAng="0" ptsTypes="AA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2 -0.00671 L -0.00065 -0.10116 L -0.00235 0.07268 C -0.00222 0.04583 -0.00208 0.01921 -0.00182 -0.00671 Z " pathEditMode="relative" rAng="0" ptsTypes="AAAA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76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69 -0.00602 L -0.00169 0.05602 L -0.00169 -0.06875 L -0.00169 -0.00602 Z " pathEditMode="relative" rAng="0" ptsTypes="AAAA">
                                      <p:cBhvr>
                                        <p:cTn id="10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0.00254 L -0.00026 -0.05463 L -0.00026 0.04491 L -0.00026 -0.00254 Z " pathEditMode="relative" rAng="0" ptsTypes="AAAA">
                                      <p:cBhvr>
                                        <p:cTn id="12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F92FD-85C9-45C3-8A63-A70753E5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86FFFA-756F-4482-AE3E-B0EE7780BBBE}"/>
              </a:ext>
            </a:extLst>
          </p:cNvPr>
          <p:cNvSpPr txBox="1"/>
          <p:nvPr/>
        </p:nvSpPr>
        <p:spPr>
          <a:xfrm>
            <a:off x="223103" y="254371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Results: </a:t>
            </a:r>
            <a:r>
              <a:rPr lang="en-US" sz="3200" cap="all" dirty="0" err="1">
                <a:latin typeface="+mj-lt"/>
                <a:ea typeface="+mj-ea"/>
                <a:cs typeface="+mj-cs"/>
              </a:rPr>
              <a:t>SMALL-scale</a:t>
            </a:r>
            <a:r>
              <a:rPr lang="en-US" sz="3200" cap="all" dirty="0">
                <a:latin typeface="+mj-lt"/>
                <a:ea typeface="+mj-ea"/>
                <a:cs typeface="+mj-cs"/>
              </a:rPr>
              <a:t> clustering amplitude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A46E94-3DFE-4EF4-9F93-317EF67C908B}"/>
              </a:ext>
            </a:extLst>
          </p:cNvPr>
          <p:cNvCxnSpPr>
            <a:cxnSpLocks/>
          </p:cNvCxnSpPr>
          <p:nvPr/>
        </p:nvCxnSpPr>
        <p:spPr>
          <a:xfrm flipV="1">
            <a:off x="259794" y="757949"/>
            <a:ext cx="8968513" cy="1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22A4387C-D38E-4EC7-BBAE-FFBA646965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6420" y="987061"/>
            <a:ext cx="6903185" cy="57530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BA8AAE-A8F2-466C-9B9A-8D2B5D81B594}"/>
              </a:ext>
            </a:extLst>
          </p:cNvPr>
          <p:cNvSpPr txBox="1"/>
          <p:nvPr/>
        </p:nvSpPr>
        <p:spPr>
          <a:xfrm>
            <a:off x="9753741" y="6122261"/>
            <a:ext cx="3272385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NS, Muñoz, Blas </a:t>
            </a:r>
          </a:p>
          <a:p>
            <a:r>
              <a:rPr lang="en-GB" sz="1800" dirty="0">
                <a:solidFill>
                  <a:srgbClr val="7030A0"/>
                </a:solidFill>
              </a:rPr>
              <a:t>2110.13161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D525E3-8B19-412C-BFC8-FB87954F1514}"/>
              </a:ext>
            </a:extLst>
          </p:cNvPr>
          <p:cNvSpPr txBox="1"/>
          <p:nvPr/>
        </p:nvSpPr>
        <p:spPr>
          <a:xfrm>
            <a:off x="0" y="6453632"/>
            <a:ext cx="2541547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Data: Chabanier+2019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777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F92FD-85C9-45C3-8A63-A70753E5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86FFFA-756F-4482-AE3E-B0EE7780BBBE}"/>
              </a:ext>
            </a:extLst>
          </p:cNvPr>
          <p:cNvSpPr txBox="1"/>
          <p:nvPr/>
        </p:nvSpPr>
        <p:spPr>
          <a:xfrm>
            <a:off x="223103" y="253266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Landscape of probes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B616DE-D6DB-4020-92E3-66454DF2BFEC}"/>
              </a:ext>
            </a:extLst>
          </p:cNvPr>
          <p:cNvCxnSpPr>
            <a:cxnSpLocks/>
          </p:cNvCxnSpPr>
          <p:nvPr/>
        </p:nvCxnSpPr>
        <p:spPr>
          <a:xfrm flipV="1">
            <a:off x="258941" y="757949"/>
            <a:ext cx="4471321" cy="14147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DB20BAEE-1129-4B72-A66F-0DE3E006DF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5622" y="954013"/>
            <a:ext cx="7945743" cy="5780893"/>
          </a:xfrm>
          <a:prstGeom prst="rect">
            <a:avLst/>
          </a:prstGeom>
        </p:spPr>
      </p:pic>
      <p:pic>
        <p:nvPicPr>
          <p:cNvPr id="11" name="Graphic 10" descr="Question Mark with solid fill">
            <a:extLst>
              <a:ext uri="{FF2B5EF4-FFF2-40B4-BE49-F238E27FC236}">
                <a16:creationId xmlns:a16="http://schemas.microsoft.com/office/drawing/2014/main" id="{70D0DCB0-7D25-4400-90D9-8467CA30E0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97146" y="2926429"/>
            <a:ext cx="333077" cy="333077"/>
          </a:xfrm>
          <a:prstGeom prst="rect">
            <a:avLst/>
          </a:prstGeom>
        </p:spPr>
      </p:pic>
      <p:pic>
        <p:nvPicPr>
          <p:cNvPr id="12" name="Graphic 11" descr="Question Mark with solid fill">
            <a:extLst>
              <a:ext uri="{FF2B5EF4-FFF2-40B4-BE49-F238E27FC236}">
                <a16:creationId xmlns:a16="http://schemas.microsoft.com/office/drawing/2014/main" id="{90F9D31D-6E6F-4C3B-A61A-5F70B31098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37162" y="3037645"/>
            <a:ext cx="333077" cy="333077"/>
          </a:xfrm>
          <a:prstGeom prst="rect">
            <a:avLst/>
          </a:prstGeom>
        </p:spPr>
      </p:pic>
      <p:pic>
        <p:nvPicPr>
          <p:cNvPr id="13" name="Graphic 12" descr="Question Mark with solid fill">
            <a:extLst>
              <a:ext uri="{FF2B5EF4-FFF2-40B4-BE49-F238E27FC236}">
                <a16:creationId xmlns:a16="http://schemas.microsoft.com/office/drawing/2014/main" id="{C5117E17-D743-4A50-A134-0447684D81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92937" y="2001849"/>
            <a:ext cx="333077" cy="333077"/>
          </a:xfrm>
          <a:prstGeom prst="rect">
            <a:avLst/>
          </a:prstGeom>
        </p:spPr>
      </p:pic>
      <p:pic>
        <p:nvPicPr>
          <p:cNvPr id="14" name="Graphic 13" descr="Question Mark with solid fill">
            <a:extLst>
              <a:ext uri="{FF2B5EF4-FFF2-40B4-BE49-F238E27FC236}">
                <a16:creationId xmlns:a16="http://schemas.microsoft.com/office/drawing/2014/main" id="{23715B77-BF9E-407F-95E5-A7A902A169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25882" y="3095923"/>
            <a:ext cx="333077" cy="333077"/>
          </a:xfrm>
          <a:prstGeom prst="rect">
            <a:avLst/>
          </a:prstGeom>
        </p:spPr>
      </p:pic>
      <p:pic>
        <p:nvPicPr>
          <p:cNvPr id="15" name="Graphic 14" descr="Question Mark with solid fill">
            <a:extLst>
              <a:ext uri="{FF2B5EF4-FFF2-40B4-BE49-F238E27FC236}">
                <a16:creationId xmlns:a16="http://schemas.microsoft.com/office/drawing/2014/main" id="{14CE8509-ACFB-4450-9BDF-ECA308BACA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23067" y="2362802"/>
            <a:ext cx="333077" cy="333077"/>
          </a:xfrm>
          <a:prstGeom prst="rect">
            <a:avLst/>
          </a:prstGeom>
        </p:spPr>
      </p:pic>
      <p:pic>
        <p:nvPicPr>
          <p:cNvPr id="16" name="Graphic 15" descr="Question Mark with solid fill">
            <a:extLst>
              <a:ext uri="{FF2B5EF4-FFF2-40B4-BE49-F238E27FC236}">
                <a16:creationId xmlns:a16="http://schemas.microsoft.com/office/drawing/2014/main" id="{1604800D-705E-44AB-B1E9-A95B02FB01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82284" y="2052515"/>
            <a:ext cx="333077" cy="333077"/>
          </a:xfrm>
          <a:prstGeom prst="rect">
            <a:avLst/>
          </a:prstGeom>
        </p:spPr>
      </p:pic>
      <p:pic>
        <p:nvPicPr>
          <p:cNvPr id="17" name="Graphic 16" descr="Question Mark with solid fill">
            <a:extLst>
              <a:ext uri="{FF2B5EF4-FFF2-40B4-BE49-F238E27FC236}">
                <a16:creationId xmlns:a16="http://schemas.microsoft.com/office/drawing/2014/main" id="{AAE5B221-87EB-481E-8EB2-2C7DF746D4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56529" y="1559527"/>
            <a:ext cx="333077" cy="333077"/>
          </a:xfrm>
          <a:prstGeom prst="rect">
            <a:avLst/>
          </a:prstGeom>
        </p:spPr>
      </p:pic>
      <p:pic>
        <p:nvPicPr>
          <p:cNvPr id="18" name="Graphic 17" descr="Question Mark with solid fill">
            <a:extLst>
              <a:ext uri="{FF2B5EF4-FFF2-40B4-BE49-F238E27FC236}">
                <a16:creationId xmlns:a16="http://schemas.microsoft.com/office/drawing/2014/main" id="{FEC156FF-3A9F-49BF-BFB2-D2D11ADFC5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49207" y="2667185"/>
            <a:ext cx="333077" cy="333077"/>
          </a:xfrm>
          <a:prstGeom prst="rect">
            <a:avLst/>
          </a:prstGeom>
        </p:spPr>
      </p:pic>
      <p:pic>
        <p:nvPicPr>
          <p:cNvPr id="19" name="Graphic 18" descr="Question Mark with solid fill">
            <a:extLst>
              <a:ext uri="{FF2B5EF4-FFF2-40B4-BE49-F238E27FC236}">
                <a16:creationId xmlns:a16="http://schemas.microsoft.com/office/drawing/2014/main" id="{CCFC914A-00EA-4145-924C-899713CA50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56144" y="1577813"/>
            <a:ext cx="333077" cy="33307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44649C8-BC4A-4FFC-8BA2-BD316916783E}"/>
              </a:ext>
            </a:extLst>
          </p:cNvPr>
          <p:cNvSpPr txBox="1"/>
          <p:nvPr/>
        </p:nvSpPr>
        <p:spPr>
          <a:xfrm>
            <a:off x="6631511" y="2646272"/>
            <a:ext cx="7427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WDM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A9F018B-AE03-4C0F-8E7A-2F37F259637C}"/>
              </a:ext>
            </a:extLst>
          </p:cNvPr>
          <p:cNvSpPr txBox="1"/>
          <p:nvPr/>
        </p:nvSpPr>
        <p:spPr>
          <a:xfrm>
            <a:off x="7031210" y="1823918"/>
            <a:ext cx="909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FDM (ULDM)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A38FB93-1E8D-4A68-8896-E33060EAAC9F}"/>
              </a:ext>
            </a:extLst>
          </p:cNvPr>
          <p:cNvSpPr txBox="1"/>
          <p:nvPr/>
        </p:nvSpPr>
        <p:spPr>
          <a:xfrm>
            <a:off x="7589193" y="2553367"/>
            <a:ext cx="7427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CDM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23D725F-2411-4829-AFD4-2A025331C344}"/>
              </a:ext>
            </a:extLst>
          </p:cNvPr>
          <p:cNvSpPr txBox="1"/>
          <p:nvPr/>
        </p:nvSpPr>
        <p:spPr>
          <a:xfrm>
            <a:off x="6338493" y="1606424"/>
            <a:ext cx="7427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ADM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D2C0865-0AAC-4166-916C-BB59EFE1CCC3}"/>
              </a:ext>
            </a:extLst>
          </p:cNvPr>
          <p:cNvSpPr txBox="1"/>
          <p:nvPr/>
        </p:nvSpPr>
        <p:spPr>
          <a:xfrm>
            <a:off x="10376096" y="6123287"/>
            <a:ext cx="1712907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NS, Muñoz, Blas</a:t>
            </a:r>
            <a:br>
              <a:rPr lang="en-GB" sz="1800" dirty="0">
                <a:solidFill>
                  <a:srgbClr val="7030A0"/>
                </a:solidFill>
              </a:rPr>
            </a:br>
            <a:r>
              <a:rPr lang="en-GB" sz="1800" dirty="0">
                <a:solidFill>
                  <a:srgbClr val="7030A0"/>
                </a:solidFill>
              </a:rPr>
              <a:t>2110.13161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235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F92FD-85C9-45C3-8A63-A70753E5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16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86FFFA-756F-4482-AE3E-B0EE7780BBBE}"/>
              </a:ext>
            </a:extLst>
          </p:cNvPr>
          <p:cNvSpPr txBox="1"/>
          <p:nvPr/>
        </p:nvSpPr>
        <p:spPr>
          <a:xfrm>
            <a:off x="223103" y="254371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Results: </a:t>
            </a:r>
            <a:r>
              <a:rPr lang="en-US" sz="3200" cap="all" dirty="0" err="1">
                <a:latin typeface="+mj-lt"/>
                <a:ea typeface="+mj-ea"/>
                <a:cs typeface="+mj-cs"/>
              </a:rPr>
              <a:t>SMALL-scale</a:t>
            </a:r>
            <a:r>
              <a:rPr lang="en-US" sz="3200" cap="all" dirty="0">
                <a:latin typeface="+mj-lt"/>
                <a:ea typeface="+mj-ea"/>
                <a:cs typeface="+mj-cs"/>
              </a:rPr>
              <a:t> clustering amplitude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A46E94-3DFE-4EF4-9F93-317EF67C908B}"/>
              </a:ext>
            </a:extLst>
          </p:cNvPr>
          <p:cNvCxnSpPr>
            <a:cxnSpLocks/>
          </p:cNvCxnSpPr>
          <p:nvPr/>
        </p:nvCxnSpPr>
        <p:spPr>
          <a:xfrm flipV="1">
            <a:off x="259794" y="757949"/>
            <a:ext cx="8968513" cy="1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22A4387C-D38E-4EC7-BBAE-FFBA646965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95442" y="987061"/>
            <a:ext cx="6746415" cy="575309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358CC0-283C-403B-B827-2162850C5C09}"/>
                  </a:ext>
                </a:extLst>
              </p:cNvPr>
              <p:cNvSpPr txBox="1"/>
              <p:nvPr/>
            </p:nvSpPr>
            <p:spPr>
              <a:xfrm>
                <a:off x="9241857" y="4827229"/>
                <a:ext cx="3033671" cy="16004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2800" dirty="0"/>
                  <a:t>Small-scale amplitude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latin typeface="Cambria Math" panose="02040503050406030204" pitchFamily="18" charset="0"/>
                            </a:rPr>
                            <m:t>Mpc</m:t>
                          </m:r>
                        </m:e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&lt;10 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latin typeface="Cambria Math" panose="02040503050406030204" pitchFamily="18" charset="0"/>
                            </a:rPr>
                            <m:t>Mpc</m:t>
                          </m:r>
                        </m:e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2000" dirty="0"/>
              </a:p>
              <a:p>
                <a:pPr algn="ctr"/>
                <a:endParaRPr lang="en-GB" sz="28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358CC0-283C-403B-B827-2162850C5C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1857" y="4827229"/>
                <a:ext cx="3033671" cy="1600438"/>
              </a:xfrm>
              <a:prstGeom prst="rect">
                <a:avLst/>
              </a:prstGeom>
              <a:blipFill>
                <a:blip r:embed="rId4"/>
                <a:stretch>
                  <a:fillRect t="-68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8C20BB4E-72E9-4E84-9448-ADDFCDE591A0}"/>
              </a:ext>
            </a:extLst>
          </p:cNvPr>
          <p:cNvSpPr txBox="1"/>
          <p:nvPr/>
        </p:nvSpPr>
        <p:spPr>
          <a:xfrm>
            <a:off x="-817874" y="6100051"/>
            <a:ext cx="3272385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1800" dirty="0">
                <a:solidFill>
                  <a:srgbClr val="7030A0"/>
                </a:solidFill>
              </a:rPr>
              <a:t>NS, Muñoz, Blas </a:t>
            </a:r>
          </a:p>
          <a:p>
            <a:pPr algn="r"/>
            <a:r>
              <a:rPr lang="en-GB" sz="1800" dirty="0">
                <a:solidFill>
                  <a:srgbClr val="7030A0"/>
                </a:solidFill>
              </a:rPr>
              <a:t>2110.13161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9F92EC-6730-4E41-A7A2-16BCA163C6A8}"/>
              </a:ext>
            </a:extLst>
          </p:cNvPr>
          <p:cNvCxnSpPr>
            <a:cxnSpLocks/>
          </p:cNvCxnSpPr>
          <p:nvPr/>
        </p:nvCxnSpPr>
        <p:spPr>
          <a:xfrm>
            <a:off x="6293062" y="1103680"/>
            <a:ext cx="0" cy="478647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FB0D7D-5776-468D-B001-2AC7002AF0C6}"/>
                  </a:ext>
                </a:extLst>
              </p:cNvPr>
              <p:cNvSpPr txBox="1"/>
              <p:nvPr/>
            </p:nvSpPr>
            <p:spPr>
              <a:xfrm>
                <a:off x="-203660" y="2101884"/>
                <a:ext cx="2966303" cy="116955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2800" dirty="0"/>
                  <a:t>Large-scale amplitude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&lt;0.5 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Mpc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FB0D7D-5776-468D-B001-2AC7002AF0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3660" y="2101884"/>
                <a:ext cx="2966303" cy="1169551"/>
              </a:xfrm>
              <a:prstGeom prst="rect">
                <a:avLst/>
              </a:prstGeom>
              <a:blipFill>
                <a:blip r:embed="rId5"/>
                <a:stretch>
                  <a:fillRect t="-9375"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449713C6-9835-4EEE-9E68-C93898E2FBF3}"/>
              </a:ext>
            </a:extLst>
          </p:cNvPr>
          <p:cNvCxnSpPr>
            <a:cxnSpLocks/>
          </p:cNvCxnSpPr>
          <p:nvPr/>
        </p:nvCxnSpPr>
        <p:spPr>
          <a:xfrm>
            <a:off x="1279492" y="3429000"/>
            <a:ext cx="960792" cy="157566"/>
          </a:xfrm>
          <a:prstGeom prst="bentConnector3">
            <a:avLst>
              <a:gd name="adj1" fmla="val -1246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C272831D-D902-49FD-95E8-F7818087661B}"/>
              </a:ext>
            </a:extLst>
          </p:cNvPr>
          <p:cNvCxnSpPr>
            <a:cxnSpLocks/>
          </p:cNvCxnSpPr>
          <p:nvPr/>
        </p:nvCxnSpPr>
        <p:spPr>
          <a:xfrm rot="10800000" flipV="1">
            <a:off x="7315200" y="6100051"/>
            <a:ext cx="3363132" cy="435092"/>
          </a:xfrm>
          <a:prstGeom prst="bentConnector3">
            <a:avLst>
              <a:gd name="adj1" fmla="val 519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BD1CB2E-4D48-4CBA-8613-85DD5A0A039A}"/>
              </a:ext>
            </a:extLst>
          </p:cNvPr>
          <p:cNvSpPr txBox="1"/>
          <p:nvPr/>
        </p:nvSpPr>
        <p:spPr>
          <a:xfrm rot="16200000">
            <a:off x="5930215" y="1625907"/>
            <a:ext cx="100269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CDM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528297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F92FD-85C9-45C3-8A63-A70753E5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86FFFA-756F-4482-AE3E-B0EE7780BBBE}"/>
              </a:ext>
            </a:extLst>
          </p:cNvPr>
          <p:cNvSpPr txBox="1"/>
          <p:nvPr/>
        </p:nvSpPr>
        <p:spPr>
          <a:xfrm>
            <a:off x="223103" y="254371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Results: </a:t>
            </a:r>
            <a:r>
              <a:rPr lang="en-US" sz="3200" cap="all" dirty="0" err="1">
                <a:latin typeface="+mj-lt"/>
                <a:ea typeface="+mj-ea"/>
                <a:cs typeface="+mj-cs"/>
              </a:rPr>
              <a:t>SMALL-scale</a:t>
            </a:r>
            <a:r>
              <a:rPr lang="en-US" sz="3200" cap="all" dirty="0">
                <a:latin typeface="+mj-lt"/>
                <a:ea typeface="+mj-ea"/>
                <a:cs typeface="+mj-cs"/>
              </a:rPr>
              <a:t> clustering amplitude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A46E94-3DFE-4EF4-9F93-317EF67C908B}"/>
              </a:ext>
            </a:extLst>
          </p:cNvPr>
          <p:cNvCxnSpPr>
            <a:cxnSpLocks/>
          </p:cNvCxnSpPr>
          <p:nvPr/>
        </p:nvCxnSpPr>
        <p:spPr>
          <a:xfrm flipV="1">
            <a:off x="259794" y="757949"/>
            <a:ext cx="8968513" cy="1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22A4387C-D38E-4EC7-BBAE-FFBA646965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9843" y="987061"/>
            <a:ext cx="6896339" cy="57530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A3312E-0C7E-43DC-8F9B-B9E412E5F879}"/>
              </a:ext>
            </a:extLst>
          </p:cNvPr>
          <p:cNvSpPr txBox="1"/>
          <p:nvPr/>
        </p:nvSpPr>
        <p:spPr>
          <a:xfrm rot="3663722">
            <a:off x="8498674" y="4397313"/>
            <a:ext cx="772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CDM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B1D010-698E-4CE3-85F6-8B96F5207C4D}"/>
              </a:ext>
            </a:extLst>
          </p:cNvPr>
          <p:cNvSpPr txBox="1"/>
          <p:nvPr/>
        </p:nvSpPr>
        <p:spPr>
          <a:xfrm>
            <a:off x="8498673" y="5215432"/>
            <a:ext cx="7720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326C38"/>
                </a:solidFill>
              </a:rPr>
              <a:t>1 keV</a:t>
            </a:r>
            <a:br>
              <a:rPr lang="en-GB" sz="1600" dirty="0">
                <a:solidFill>
                  <a:srgbClr val="326C38"/>
                </a:solidFill>
              </a:rPr>
            </a:br>
            <a:r>
              <a:rPr lang="en-GB" sz="1600" dirty="0">
                <a:solidFill>
                  <a:srgbClr val="326C38"/>
                </a:solidFill>
              </a:rPr>
              <a:t>WDM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96A7B7-A9EA-447A-A935-DC397512F046}"/>
              </a:ext>
            </a:extLst>
          </p:cNvPr>
          <p:cNvSpPr txBox="1"/>
          <p:nvPr/>
        </p:nvSpPr>
        <p:spPr>
          <a:xfrm>
            <a:off x="7588405" y="5215796"/>
            <a:ext cx="8349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437EB7"/>
                </a:solidFill>
              </a:rPr>
              <a:t>0.5 keV</a:t>
            </a:r>
            <a:br>
              <a:rPr lang="en-GB" sz="1600" dirty="0">
                <a:solidFill>
                  <a:srgbClr val="437EB7"/>
                </a:solidFill>
              </a:rPr>
            </a:br>
            <a:r>
              <a:rPr lang="en-GB" sz="1600" dirty="0">
                <a:solidFill>
                  <a:srgbClr val="437EB7"/>
                </a:solidFill>
              </a:rPr>
              <a:t>WDM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745571-826B-4608-A5ED-D6CC849A6B3A}"/>
              </a:ext>
            </a:extLst>
          </p:cNvPr>
          <p:cNvSpPr txBox="1"/>
          <p:nvPr/>
        </p:nvSpPr>
        <p:spPr>
          <a:xfrm>
            <a:off x="9753741" y="6122261"/>
            <a:ext cx="3272385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NS, Muñoz, Blas </a:t>
            </a:r>
          </a:p>
          <a:p>
            <a:r>
              <a:rPr lang="en-GB" sz="1800" dirty="0">
                <a:solidFill>
                  <a:srgbClr val="7030A0"/>
                </a:solidFill>
              </a:rPr>
              <a:t>2110.13161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6439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F92FD-85C9-45C3-8A63-A70753E5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18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86FFFA-756F-4482-AE3E-B0EE7780BBBE}"/>
              </a:ext>
            </a:extLst>
          </p:cNvPr>
          <p:cNvSpPr txBox="1"/>
          <p:nvPr/>
        </p:nvSpPr>
        <p:spPr>
          <a:xfrm>
            <a:off x="223103" y="254371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Summary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A46E94-3DFE-4EF4-9F93-317EF67C908B}"/>
              </a:ext>
            </a:extLst>
          </p:cNvPr>
          <p:cNvCxnSpPr>
            <a:cxnSpLocks/>
          </p:cNvCxnSpPr>
          <p:nvPr/>
        </p:nvCxnSpPr>
        <p:spPr>
          <a:xfrm flipV="1">
            <a:off x="259794" y="746539"/>
            <a:ext cx="1915035" cy="11412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E97EB7F-2D8F-49B7-83B5-CD43F5143888}"/>
                  </a:ext>
                </a:extLst>
              </p:cNvPr>
              <p:cNvSpPr txBox="1"/>
              <p:nvPr/>
            </p:nvSpPr>
            <p:spPr>
              <a:xfrm>
                <a:off x="151345" y="1126321"/>
                <a:ext cx="6562721" cy="5220853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3000" dirty="0"/>
                  <a:t>UV galaxy luminosity functions are a rich tool to understand the physics of galaxy formation</a:t>
                </a:r>
                <a:br>
                  <a:rPr lang="en-GB" sz="3000" dirty="0"/>
                </a:br>
                <a:endParaRPr lang="en-GB" sz="3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3000" dirty="0"/>
                  <a:t>Current data allow us to measure the matter power spectrum up to </a:t>
                </a:r>
              </a:p>
              <a:p>
                <a:pPr/>
                <a:r>
                  <a:rPr lang="en-GB" sz="3200" dirty="0">
                    <a:solidFill>
                      <a:prstClr val="black"/>
                    </a:solidFill>
                  </a:rPr>
                  <a:t>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20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en-GB" sz="32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∼10</m:t>
                    </m:r>
                    <m:sSup>
                      <m:sSupPr>
                        <m:ctrlPr>
                          <a:rPr lang="en-GB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3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Mpc</m:t>
                        </m:r>
                      </m:e>
                      <m:sup>
                        <m:r>
                          <a:rPr lang="en-GB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sz="3000" dirty="0"/>
              </a:p>
              <a:p>
                <a:endParaRPr lang="en-GB" sz="3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3000" dirty="0"/>
                  <a:t>New road to the small-scale Universe to understand the nature of DM</a:t>
                </a:r>
                <a:br>
                  <a:rPr lang="en-GB" sz="3000" dirty="0"/>
                </a:br>
                <a:endParaRPr lang="en-GB" sz="30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E97EB7F-2D8F-49B7-83B5-CD43F51438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345" y="1126321"/>
                <a:ext cx="6562721" cy="5220853"/>
              </a:xfrm>
              <a:prstGeom prst="rect">
                <a:avLst/>
              </a:prstGeom>
              <a:blipFill>
                <a:blip r:embed="rId2"/>
                <a:stretch>
                  <a:fillRect l="-1952" t="-1519" r="-558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0C6647BB-27D6-44D5-A00E-E52850E335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2348" y="1430422"/>
            <a:ext cx="5539652" cy="40475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E47538-9E5C-4EEB-BB6C-8794E3696905}"/>
              </a:ext>
            </a:extLst>
          </p:cNvPr>
          <p:cNvSpPr txBox="1"/>
          <p:nvPr/>
        </p:nvSpPr>
        <p:spPr>
          <a:xfrm>
            <a:off x="6027907" y="6150460"/>
            <a:ext cx="8881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C00000"/>
                </a:solidFill>
              </a:rPr>
              <a:t>THANK YOU! </a:t>
            </a:r>
            <a:r>
              <a:rPr lang="en-GB" sz="3200" dirty="0">
                <a:solidFill>
                  <a:srgbClr val="C00000"/>
                </a:solidFill>
                <a:sym typeface="Wingdings" panose="05000000000000000000" pitchFamily="2" charset="2"/>
              </a:rPr>
              <a:t> </a:t>
            </a:r>
            <a:endParaRPr lang="en-GB" sz="3200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F89A44-2FD7-45DA-A645-A72FE44B62DF}"/>
              </a:ext>
            </a:extLst>
          </p:cNvPr>
          <p:cNvSpPr txBox="1"/>
          <p:nvPr/>
        </p:nvSpPr>
        <p:spPr>
          <a:xfrm>
            <a:off x="9303039" y="5462227"/>
            <a:ext cx="327238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NS, Muñoz, Blas - 2110.13161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42FB99-08D6-49A7-96FD-6F3FEA4C9F49}"/>
              </a:ext>
            </a:extLst>
          </p:cNvPr>
          <p:cNvSpPr txBox="1"/>
          <p:nvPr/>
        </p:nvSpPr>
        <p:spPr>
          <a:xfrm>
            <a:off x="10379114" y="2793018"/>
            <a:ext cx="68902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rgbClr val="4C4C4C"/>
                </a:solidFill>
              </a:rPr>
              <a:t>(future)</a:t>
            </a:r>
            <a:endParaRPr lang="en-GB" sz="1100" dirty="0">
              <a:solidFill>
                <a:srgbClr val="4C4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255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C5CFCB-B6DC-4CEE-9F4D-33E7E006BE87}"/>
              </a:ext>
            </a:extLst>
          </p:cNvPr>
          <p:cNvSpPr txBox="1"/>
          <p:nvPr/>
        </p:nvSpPr>
        <p:spPr>
          <a:xfrm>
            <a:off x="4771347" y="3108924"/>
            <a:ext cx="2649305" cy="6401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Appendices</a:t>
            </a:r>
          </a:p>
        </p:txBody>
      </p:sp>
    </p:spTree>
    <p:extLst>
      <p:ext uri="{BB962C8B-B14F-4D97-AF65-F5344CB8AC3E}">
        <p14:creationId xmlns:p14="http://schemas.microsoft.com/office/powerpoint/2010/main" val="27396923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41A3D5-CBF6-4EC9-A185-7A0D7FE0B5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0283" y="2515498"/>
            <a:ext cx="10670762" cy="18270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CECB10-9005-4F28-BD49-9777C58A9B5E}"/>
              </a:ext>
            </a:extLst>
          </p:cNvPr>
          <p:cNvSpPr txBox="1"/>
          <p:nvPr/>
        </p:nvSpPr>
        <p:spPr>
          <a:xfrm>
            <a:off x="3631737" y="413581"/>
            <a:ext cx="8368747" cy="8387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Discrete form of UV LF</a:t>
            </a:r>
          </a:p>
        </p:txBody>
      </p:sp>
    </p:spTree>
    <p:extLst>
      <p:ext uri="{BB962C8B-B14F-4D97-AF65-F5344CB8AC3E}">
        <p14:creationId xmlns:p14="http://schemas.microsoft.com/office/powerpoint/2010/main" val="16724822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7CECB10-9005-4F28-BD49-9777C58A9B5E}"/>
              </a:ext>
            </a:extLst>
          </p:cNvPr>
          <p:cNvSpPr txBox="1"/>
          <p:nvPr/>
        </p:nvSpPr>
        <p:spPr>
          <a:xfrm>
            <a:off x="3962996" y="209948"/>
            <a:ext cx="8368747" cy="8387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Halo mass function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45ADDD-F244-4B96-8CEA-D890E32C44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54218" y="827690"/>
            <a:ext cx="6683563" cy="55583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B077742-40F9-4A84-A99D-609B762C32D5}"/>
              </a:ext>
            </a:extLst>
          </p:cNvPr>
          <p:cNvSpPr txBox="1"/>
          <p:nvPr/>
        </p:nvSpPr>
        <p:spPr>
          <a:xfrm>
            <a:off x="2798760" y="6388546"/>
            <a:ext cx="232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7030A0"/>
                </a:solidFill>
              </a:rPr>
              <a:t>Tacchella+2018</a:t>
            </a:r>
          </a:p>
        </p:txBody>
      </p:sp>
    </p:spTree>
    <p:extLst>
      <p:ext uri="{BB962C8B-B14F-4D97-AF65-F5344CB8AC3E}">
        <p14:creationId xmlns:p14="http://schemas.microsoft.com/office/powerpoint/2010/main" val="21538589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41A3D5-CBF6-4EC9-A185-7A0D7FE0B5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751" y="2000673"/>
            <a:ext cx="10670762" cy="31552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CECB10-9005-4F28-BD49-9777C58A9B5E}"/>
              </a:ext>
            </a:extLst>
          </p:cNvPr>
          <p:cNvSpPr txBox="1"/>
          <p:nvPr/>
        </p:nvSpPr>
        <p:spPr>
          <a:xfrm>
            <a:off x="4418639" y="342939"/>
            <a:ext cx="8368747" cy="8387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Astro models</a:t>
            </a:r>
          </a:p>
        </p:txBody>
      </p:sp>
    </p:spTree>
    <p:extLst>
      <p:ext uri="{BB962C8B-B14F-4D97-AF65-F5344CB8AC3E}">
        <p14:creationId xmlns:p14="http://schemas.microsoft.com/office/powerpoint/2010/main" val="11741734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41A3D5-CBF6-4EC9-A185-7A0D7FE0B5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8049" y="818600"/>
            <a:ext cx="7095258" cy="6039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CECB10-9005-4F28-BD49-9777C58A9B5E}"/>
              </a:ext>
            </a:extLst>
          </p:cNvPr>
          <p:cNvSpPr txBox="1"/>
          <p:nvPr/>
        </p:nvSpPr>
        <p:spPr>
          <a:xfrm>
            <a:off x="3369366" y="204860"/>
            <a:ext cx="8368747" cy="8387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Astro redshift evolution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27BDEC-DA43-44B5-B8E8-27D4F55034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3307" y="2488836"/>
            <a:ext cx="4833786" cy="188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0009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41A3D5-CBF6-4EC9-A185-7A0D7FE0B5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751" y="1285739"/>
            <a:ext cx="10670762" cy="45850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CECB10-9005-4F28-BD49-9777C58A9B5E}"/>
              </a:ext>
            </a:extLst>
          </p:cNvPr>
          <p:cNvSpPr txBox="1"/>
          <p:nvPr/>
        </p:nvSpPr>
        <p:spPr>
          <a:xfrm>
            <a:off x="2196549" y="244617"/>
            <a:ext cx="8368747" cy="8387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Conservative Astro </a:t>
            </a:r>
            <a:r>
              <a:rPr lang="en-US" sz="3200" cap="all" dirty="0" err="1">
                <a:latin typeface="+mj-lt"/>
                <a:ea typeface="+mj-ea"/>
                <a:cs typeface="+mj-cs"/>
              </a:rPr>
              <a:t>parameterisation</a:t>
            </a:r>
            <a:endParaRPr lang="en-US" sz="3200" cap="all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071261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7CECB10-9005-4F28-BD49-9777C58A9B5E}"/>
              </a:ext>
            </a:extLst>
          </p:cNvPr>
          <p:cNvSpPr txBox="1"/>
          <p:nvPr/>
        </p:nvSpPr>
        <p:spPr>
          <a:xfrm>
            <a:off x="2365561" y="270620"/>
            <a:ext cx="8368747" cy="8387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Posteriors for </a:t>
            </a:r>
            <a:r>
              <a:rPr lang="en-US" sz="3200" cap="all" dirty="0" err="1">
                <a:latin typeface="+mj-lt"/>
                <a:ea typeface="+mj-ea"/>
                <a:cs typeface="+mj-cs"/>
              </a:rPr>
              <a:t>cosmo</a:t>
            </a:r>
            <a:r>
              <a:rPr lang="en-US" sz="3200" cap="all" dirty="0">
                <a:latin typeface="+mj-lt"/>
                <a:ea typeface="+mj-ea"/>
                <a:cs typeface="+mj-cs"/>
              </a:rPr>
              <a:t> parameters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7FFD16-584F-4482-BCCB-FF4D5C8AC6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6"/>
          <a:stretch/>
        </p:blipFill>
        <p:spPr>
          <a:xfrm>
            <a:off x="4334" y="1623526"/>
            <a:ext cx="12192000" cy="4028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481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>
            <a:extLst>
              <a:ext uri="{FF2B5EF4-FFF2-40B4-BE49-F238E27FC236}">
                <a16:creationId xmlns:a16="http://schemas.microsoft.com/office/drawing/2014/main" id="{F0FA00E6-8048-45E1-BF6F-E4875F5C2A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52" r="8955" b="11273"/>
          <a:stretch/>
        </p:blipFill>
        <p:spPr bwMode="auto">
          <a:xfrm>
            <a:off x="1079617" y="1741131"/>
            <a:ext cx="10032765" cy="355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05A1145-243A-4D53-8E35-AC4F1DAFCA7F}"/>
              </a:ext>
            </a:extLst>
          </p:cNvPr>
          <p:cNvSpPr/>
          <p:nvPr/>
        </p:nvSpPr>
        <p:spPr>
          <a:xfrm>
            <a:off x="1559350" y="1858320"/>
            <a:ext cx="885452" cy="43421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12A3FF8-CEBF-4019-8882-6EA4C3A3B8DF}"/>
              </a:ext>
            </a:extLst>
          </p:cNvPr>
          <p:cNvSpPr/>
          <p:nvPr/>
        </p:nvSpPr>
        <p:spPr>
          <a:xfrm>
            <a:off x="6749464" y="1788275"/>
            <a:ext cx="3177412" cy="52284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510F44E-8A80-4EE6-BF0A-A1F2E75C86BB}"/>
              </a:ext>
            </a:extLst>
          </p:cNvPr>
          <p:cNvSpPr/>
          <p:nvPr/>
        </p:nvSpPr>
        <p:spPr>
          <a:xfrm>
            <a:off x="1559350" y="3185856"/>
            <a:ext cx="885452" cy="12673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8">
            <a:extLst>
              <a:ext uri="{FF2B5EF4-FFF2-40B4-BE49-F238E27FC236}">
                <a16:creationId xmlns:a16="http://schemas.microsoft.com/office/drawing/2014/main" id="{246B90E3-247D-49EE-81C2-2D4A5C9021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15" t="66029" r="51976" b="26222"/>
          <a:stretch/>
        </p:blipFill>
        <p:spPr bwMode="auto">
          <a:xfrm>
            <a:off x="6188347" y="3487651"/>
            <a:ext cx="607089" cy="455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8">
            <a:extLst>
              <a:ext uri="{FF2B5EF4-FFF2-40B4-BE49-F238E27FC236}">
                <a16:creationId xmlns:a16="http://schemas.microsoft.com/office/drawing/2014/main" id="{F41EAED2-809D-4942-BF6F-4AA2A3E075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15" t="66029" r="51976" b="26222"/>
          <a:stretch/>
        </p:blipFill>
        <p:spPr bwMode="auto">
          <a:xfrm>
            <a:off x="6362218" y="3498878"/>
            <a:ext cx="607089" cy="455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8">
            <a:extLst>
              <a:ext uri="{FF2B5EF4-FFF2-40B4-BE49-F238E27FC236}">
                <a16:creationId xmlns:a16="http://schemas.microsoft.com/office/drawing/2014/main" id="{6548ACB9-3582-4FCD-AE55-FA39159161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15" t="66029" r="51976" b="26222"/>
          <a:stretch/>
        </p:blipFill>
        <p:spPr bwMode="auto">
          <a:xfrm>
            <a:off x="6609393" y="2768214"/>
            <a:ext cx="607089" cy="455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>
            <a:extLst>
              <a:ext uri="{FF2B5EF4-FFF2-40B4-BE49-F238E27FC236}">
                <a16:creationId xmlns:a16="http://schemas.microsoft.com/office/drawing/2014/main" id="{90E437EC-2636-4F8F-894A-9C791E1008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4" t="49785" r="55556" b="37591"/>
          <a:stretch/>
        </p:blipFill>
        <p:spPr bwMode="auto">
          <a:xfrm>
            <a:off x="6442852" y="2291136"/>
            <a:ext cx="783501" cy="742040"/>
          </a:xfrm>
          <a:prstGeom prst="triangle">
            <a:avLst/>
          </a:prstGeom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>
            <a:extLst>
              <a:ext uri="{FF2B5EF4-FFF2-40B4-BE49-F238E27FC236}">
                <a16:creationId xmlns:a16="http://schemas.microsoft.com/office/drawing/2014/main" id="{6C26845A-7EF9-4414-B51A-9FF36555A3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4" t="49785" r="55556" b="37591"/>
          <a:stretch/>
        </p:blipFill>
        <p:spPr bwMode="auto">
          <a:xfrm rot="5620733">
            <a:off x="6916578" y="2545375"/>
            <a:ext cx="783501" cy="742040"/>
          </a:xfrm>
          <a:prstGeom prst="triangle">
            <a:avLst/>
          </a:prstGeom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8">
            <a:extLst>
              <a:ext uri="{FF2B5EF4-FFF2-40B4-BE49-F238E27FC236}">
                <a16:creationId xmlns:a16="http://schemas.microsoft.com/office/drawing/2014/main" id="{F54B8F33-68AB-4B1F-BD6C-FCA1065EC7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2" t="62073" r="43588" b="25303"/>
          <a:stretch/>
        </p:blipFill>
        <p:spPr bwMode="auto">
          <a:xfrm rot="5620733">
            <a:off x="6873770" y="2815074"/>
            <a:ext cx="783501" cy="742040"/>
          </a:xfrm>
          <a:prstGeom prst="trapezoid">
            <a:avLst/>
          </a:prstGeom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8">
            <a:extLst>
              <a:ext uri="{FF2B5EF4-FFF2-40B4-BE49-F238E27FC236}">
                <a16:creationId xmlns:a16="http://schemas.microsoft.com/office/drawing/2014/main" id="{94CBFB0F-425C-4928-A15A-0937D2BBCD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56" t="61210" r="50834" b="26166"/>
          <a:stretch/>
        </p:blipFill>
        <p:spPr bwMode="auto">
          <a:xfrm rot="16017531">
            <a:off x="6489908" y="2243355"/>
            <a:ext cx="783501" cy="742040"/>
          </a:xfrm>
          <a:prstGeom prst="flowChartDecision">
            <a:avLst/>
          </a:prstGeom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8">
            <a:extLst>
              <a:ext uri="{FF2B5EF4-FFF2-40B4-BE49-F238E27FC236}">
                <a16:creationId xmlns:a16="http://schemas.microsoft.com/office/drawing/2014/main" id="{2612874C-91A0-4AFE-8C6F-D37D319F20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5" t="43817" r="47692" b="51292"/>
          <a:stretch/>
        </p:blipFill>
        <p:spPr bwMode="auto">
          <a:xfrm>
            <a:off x="6856346" y="3491894"/>
            <a:ext cx="650531" cy="287465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8">
            <a:extLst>
              <a:ext uri="{FF2B5EF4-FFF2-40B4-BE49-F238E27FC236}">
                <a16:creationId xmlns:a16="http://schemas.microsoft.com/office/drawing/2014/main" id="{02052FA2-EDD5-446D-9D50-0E7AD5FF26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5" t="43817" r="47692" b="51292"/>
          <a:stretch/>
        </p:blipFill>
        <p:spPr bwMode="auto">
          <a:xfrm>
            <a:off x="7053190" y="3654418"/>
            <a:ext cx="650531" cy="287465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8">
            <a:extLst>
              <a:ext uri="{FF2B5EF4-FFF2-40B4-BE49-F238E27FC236}">
                <a16:creationId xmlns:a16="http://schemas.microsoft.com/office/drawing/2014/main" id="{97D647F1-1025-4453-995B-E25082D016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5" t="43817" r="47692" b="51292"/>
          <a:stretch/>
        </p:blipFill>
        <p:spPr bwMode="auto">
          <a:xfrm>
            <a:off x="7190174" y="3452664"/>
            <a:ext cx="650531" cy="287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8">
            <a:extLst>
              <a:ext uri="{FF2B5EF4-FFF2-40B4-BE49-F238E27FC236}">
                <a16:creationId xmlns:a16="http://schemas.microsoft.com/office/drawing/2014/main" id="{4A45F694-D974-4FEA-95B5-AFD4968DB2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5" t="43817" r="47692" b="51292"/>
          <a:stretch/>
        </p:blipFill>
        <p:spPr bwMode="auto">
          <a:xfrm>
            <a:off x="7344654" y="3603974"/>
            <a:ext cx="650531" cy="287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8">
            <a:extLst>
              <a:ext uri="{FF2B5EF4-FFF2-40B4-BE49-F238E27FC236}">
                <a16:creationId xmlns:a16="http://schemas.microsoft.com/office/drawing/2014/main" id="{113AFC1E-FCB6-4786-B166-3BB94BB27A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54" t="38537" r="41077" b="56213"/>
          <a:stretch/>
        </p:blipFill>
        <p:spPr bwMode="auto">
          <a:xfrm>
            <a:off x="7349392" y="3499695"/>
            <a:ext cx="470472" cy="308528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8">
            <a:extLst>
              <a:ext uri="{FF2B5EF4-FFF2-40B4-BE49-F238E27FC236}">
                <a16:creationId xmlns:a16="http://schemas.microsoft.com/office/drawing/2014/main" id="{A202FA4C-6438-4752-AF0C-457A3B3E6C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21" t="41124" r="41114" b="56128"/>
          <a:stretch/>
        </p:blipFill>
        <p:spPr bwMode="auto">
          <a:xfrm>
            <a:off x="7869335" y="3092481"/>
            <a:ext cx="326733" cy="161485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8">
            <a:extLst>
              <a:ext uri="{FF2B5EF4-FFF2-40B4-BE49-F238E27FC236}">
                <a16:creationId xmlns:a16="http://schemas.microsoft.com/office/drawing/2014/main" id="{313F5809-71E4-47CE-91AA-F32534E737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21" t="41124" r="41114" b="56128"/>
          <a:stretch/>
        </p:blipFill>
        <p:spPr bwMode="auto">
          <a:xfrm>
            <a:off x="6850141" y="3621907"/>
            <a:ext cx="326733" cy="161485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8">
            <a:extLst>
              <a:ext uri="{FF2B5EF4-FFF2-40B4-BE49-F238E27FC236}">
                <a16:creationId xmlns:a16="http://schemas.microsoft.com/office/drawing/2014/main" id="{C1205FCC-06F4-4760-BE50-9362C26BC3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21" t="41124" r="41114" b="56128"/>
          <a:stretch/>
        </p:blipFill>
        <p:spPr bwMode="auto">
          <a:xfrm>
            <a:off x="7944582" y="3162088"/>
            <a:ext cx="326733" cy="161485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8">
            <a:extLst>
              <a:ext uri="{FF2B5EF4-FFF2-40B4-BE49-F238E27FC236}">
                <a16:creationId xmlns:a16="http://schemas.microsoft.com/office/drawing/2014/main" id="{F52AC4E1-F3EF-498A-B86D-D6F60E5068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46" t="46457" r="25989" b="50795"/>
          <a:stretch/>
        </p:blipFill>
        <p:spPr bwMode="auto">
          <a:xfrm rot="21446568">
            <a:off x="8647818" y="2835652"/>
            <a:ext cx="326733" cy="161485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8">
            <a:extLst>
              <a:ext uri="{FF2B5EF4-FFF2-40B4-BE49-F238E27FC236}">
                <a16:creationId xmlns:a16="http://schemas.microsoft.com/office/drawing/2014/main" id="{71A4D68F-F855-4BFD-BA90-7529868C6B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21" t="41124" r="41114" b="56128"/>
          <a:stretch/>
        </p:blipFill>
        <p:spPr bwMode="auto">
          <a:xfrm>
            <a:off x="7768272" y="3606607"/>
            <a:ext cx="326733" cy="161485"/>
          </a:xfrm>
          <a:prstGeom prst="rect">
            <a:avLst/>
          </a:prstGeom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8">
            <a:extLst>
              <a:ext uri="{FF2B5EF4-FFF2-40B4-BE49-F238E27FC236}">
                <a16:creationId xmlns:a16="http://schemas.microsoft.com/office/drawing/2014/main" id="{B96EDB20-6CC3-4F09-9985-DEC8A72655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21" t="41124" r="41114" b="56128"/>
          <a:stretch/>
        </p:blipFill>
        <p:spPr bwMode="auto">
          <a:xfrm rot="9781449">
            <a:off x="8131712" y="3592485"/>
            <a:ext cx="326733" cy="161485"/>
          </a:xfrm>
          <a:prstGeom prst="heart">
            <a:avLst/>
          </a:prstGeom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8">
            <a:extLst>
              <a:ext uri="{FF2B5EF4-FFF2-40B4-BE49-F238E27FC236}">
                <a16:creationId xmlns:a16="http://schemas.microsoft.com/office/drawing/2014/main" id="{F06E375C-A8E0-4F1B-B0B7-C79F977043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21" t="41124" r="41114" b="56128"/>
          <a:stretch/>
        </p:blipFill>
        <p:spPr bwMode="auto">
          <a:xfrm rot="4803014">
            <a:off x="8249748" y="3536033"/>
            <a:ext cx="301804" cy="161485"/>
          </a:xfrm>
          <a:prstGeom prst="ellipse">
            <a:avLst/>
          </a:prstGeom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8">
            <a:extLst>
              <a:ext uri="{FF2B5EF4-FFF2-40B4-BE49-F238E27FC236}">
                <a16:creationId xmlns:a16="http://schemas.microsoft.com/office/drawing/2014/main" id="{94174AE7-91D5-4C94-9A57-15927E371D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21" t="41124" r="41114" b="56128"/>
          <a:stretch/>
        </p:blipFill>
        <p:spPr bwMode="auto">
          <a:xfrm rot="9781449">
            <a:off x="8040223" y="3562428"/>
            <a:ext cx="326733" cy="161485"/>
          </a:xfrm>
          <a:prstGeom prst="heart">
            <a:avLst/>
          </a:prstGeom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8">
            <a:extLst>
              <a:ext uri="{FF2B5EF4-FFF2-40B4-BE49-F238E27FC236}">
                <a16:creationId xmlns:a16="http://schemas.microsoft.com/office/drawing/2014/main" id="{F231F78E-F4C5-4C16-81A4-FCE7F97881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07" t="47152" r="16784" b="41946"/>
          <a:stretch/>
        </p:blipFill>
        <p:spPr bwMode="auto">
          <a:xfrm>
            <a:off x="9781594" y="3283643"/>
            <a:ext cx="574092" cy="640662"/>
          </a:xfrm>
          <a:prstGeom prst="rect">
            <a:avLst/>
          </a:prstGeom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8">
            <a:extLst>
              <a:ext uri="{FF2B5EF4-FFF2-40B4-BE49-F238E27FC236}">
                <a16:creationId xmlns:a16="http://schemas.microsoft.com/office/drawing/2014/main" id="{4CE7B7F7-C5F8-46D5-8202-1DDCD92055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07" t="47152" r="16784" b="41946"/>
          <a:stretch/>
        </p:blipFill>
        <p:spPr bwMode="auto">
          <a:xfrm>
            <a:off x="9706346" y="2341825"/>
            <a:ext cx="574092" cy="640662"/>
          </a:xfrm>
          <a:prstGeom prst="rect">
            <a:avLst/>
          </a:prstGeom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8">
            <a:extLst>
              <a:ext uri="{FF2B5EF4-FFF2-40B4-BE49-F238E27FC236}">
                <a16:creationId xmlns:a16="http://schemas.microsoft.com/office/drawing/2014/main" id="{E357ECEB-C60F-4AAB-A424-6FB536D38E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58" t="47053" r="13633" b="42045"/>
          <a:stretch/>
        </p:blipFill>
        <p:spPr bwMode="auto">
          <a:xfrm>
            <a:off x="10025832" y="2371791"/>
            <a:ext cx="574092" cy="640662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8">
            <a:extLst>
              <a:ext uri="{FF2B5EF4-FFF2-40B4-BE49-F238E27FC236}">
                <a16:creationId xmlns:a16="http://schemas.microsoft.com/office/drawing/2014/main" id="{18213482-130A-4F9F-A8E3-B4ED676437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92" t="46925" r="19299" b="42173"/>
          <a:stretch/>
        </p:blipFill>
        <p:spPr bwMode="auto">
          <a:xfrm>
            <a:off x="9451740" y="3395064"/>
            <a:ext cx="574092" cy="640662"/>
          </a:xfrm>
          <a:prstGeom prst="rect">
            <a:avLst/>
          </a:prstGeom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8">
            <a:extLst>
              <a:ext uri="{FF2B5EF4-FFF2-40B4-BE49-F238E27FC236}">
                <a16:creationId xmlns:a16="http://schemas.microsoft.com/office/drawing/2014/main" id="{8335BE9A-ED88-4C46-B3EA-2D3E1B69E0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58" t="47053" r="13633" b="42045"/>
          <a:stretch/>
        </p:blipFill>
        <p:spPr bwMode="auto">
          <a:xfrm>
            <a:off x="10025832" y="3347686"/>
            <a:ext cx="574092" cy="640662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8">
            <a:extLst>
              <a:ext uri="{FF2B5EF4-FFF2-40B4-BE49-F238E27FC236}">
                <a16:creationId xmlns:a16="http://schemas.microsoft.com/office/drawing/2014/main" id="{56D33268-5A98-477E-9251-B630E5D93A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46" t="38724" r="30094" b="57029"/>
          <a:stretch/>
        </p:blipFill>
        <p:spPr bwMode="auto">
          <a:xfrm>
            <a:off x="8494469" y="2371791"/>
            <a:ext cx="370307" cy="249626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8">
            <a:extLst>
              <a:ext uri="{FF2B5EF4-FFF2-40B4-BE49-F238E27FC236}">
                <a16:creationId xmlns:a16="http://schemas.microsoft.com/office/drawing/2014/main" id="{B908FE55-7013-4B44-9AEA-73DA939C8B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48" t="38475" r="30431" b="60537"/>
          <a:stretch/>
        </p:blipFill>
        <p:spPr bwMode="auto">
          <a:xfrm>
            <a:off x="8710691" y="2358263"/>
            <a:ext cx="145591" cy="5810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8">
            <a:extLst>
              <a:ext uri="{FF2B5EF4-FFF2-40B4-BE49-F238E27FC236}">
                <a16:creationId xmlns:a16="http://schemas.microsoft.com/office/drawing/2014/main" id="{397BE05A-7793-407F-8923-2A87593B1A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48" t="38475" r="30431" b="60537"/>
          <a:stretch/>
        </p:blipFill>
        <p:spPr bwMode="auto">
          <a:xfrm>
            <a:off x="8719185" y="2335976"/>
            <a:ext cx="145591" cy="5810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8">
            <a:extLst>
              <a:ext uri="{FF2B5EF4-FFF2-40B4-BE49-F238E27FC236}">
                <a16:creationId xmlns:a16="http://schemas.microsoft.com/office/drawing/2014/main" id="{207F883F-EDCF-4BB9-80B7-CAD239EDE6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48" t="38475" r="30431" b="60537"/>
          <a:stretch/>
        </p:blipFill>
        <p:spPr bwMode="auto">
          <a:xfrm rot="16043952">
            <a:off x="8719184" y="2613514"/>
            <a:ext cx="145591" cy="58102"/>
          </a:xfrm>
          <a:prstGeom prst="rect">
            <a:avLst/>
          </a:prstGeom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8">
            <a:extLst>
              <a:ext uri="{FF2B5EF4-FFF2-40B4-BE49-F238E27FC236}">
                <a16:creationId xmlns:a16="http://schemas.microsoft.com/office/drawing/2014/main" id="{04A44150-3422-4001-8EAA-FD65A753E0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48" t="38475" r="30431" b="60537"/>
          <a:stretch/>
        </p:blipFill>
        <p:spPr bwMode="auto">
          <a:xfrm rot="16043952">
            <a:off x="8728193" y="2605894"/>
            <a:ext cx="145591" cy="58102"/>
          </a:xfrm>
          <a:prstGeom prst="rect">
            <a:avLst/>
          </a:prstGeom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8">
            <a:extLst>
              <a:ext uri="{FF2B5EF4-FFF2-40B4-BE49-F238E27FC236}">
                <a16:creationId xmlns:a16="http://schemas.microsoft.com/office/drawing/2014/main" id="{85C007C3-AA1B-4F75-82B7-F5493C1C6D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57" t="54128" r="29828" b="41995"/>
          <a:stretch/>
        </p:blipFill>
        <p:spPr bwMode="auto">
          <a:xfrm rot="16043952">
            <a:off x="8711152" y="2673196"/>
            <a:ext cx="200067" cy="227990"/>
          </a:xfrm>
          <a:prstGeom prst="rect">
            <a:avLst/>
          </a:prstGeom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8">
            <a:extLst>
              <a:ext uri="{FF2B5EF4-FFF2-40B4-BE49-F238E27FC236}">
                <a16:creationId xmlns:a16="http://schemas.microsoft.com/office/drawing/2014/main" id="{A1E09130-A233-4F1A-AD3A-A806C5F6D6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91" t="70992" r="35258" b="24494"/>
          <a:stretch/>
        </p:blipFill>
        <p:spPr bwMode="auto">
          <a:xfrm rot="21446568">
            <a:off x="8243394" y="2779617"/>
            <a:ext cx="325167" cy="265288"/>
          </a:xfrm>
          <a:prstGeom prst="rect">
            <a:avLst/>
          </a:prstGeom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8">
            <a:extLst>
              <a:ext uri="{FF2B5EF4-FFF2-40B4-BE49-F238E27FC236}">
                <a16:creationId xmlns:a16="http://schemas.microsoft.com/office/drawing/2014/main" id="{CDBC5261-5102-4238-8EAA-E6FBF4BE15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91" t="70992" r="35258" b="24494"/>
          <a:stretch/>
        </p:blipFill>
        <p:spPr bwMode="auto">
          <a:xfrm rot="21446568">
            <a:off x="8441438" y="2913445"/>
            <a:ext cx="325167" cy="265288"/>
          </a:xfrm>
          <a:prstGeom prst="triangle">
            <a:avLst/>
          </a:prstGeom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8">
            <a:extLst>
              <a:ext uri="{FF2B5EF4-FFF2-40B4-BE49-F238E27FC236}">
                <a16:creationId xmlns:a16="http://schemas.microsoft.com/office/drawing/2014/main" id="{E0E0EAB4-1D66-4E4D-8794-9EA5C10E4A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33" t="41061" r="31459" b="55710"/>
          <a:stretch/>
        </p:blipFill>
        <p:spPr bwMode="auto">
          <a:xfrm rot="21446568">
            <a:off x="8165037" y="3007297"/>
            <a:ext cx="276395" cy="189796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8">
            <a:extLst>
              <a:ext uri="{FF2B5EF4-FFF2-40B4-BE49-F238E27FC236}">
                <a16:creationId xmlns:a16="http://schemas.microsoft.com/office/drawing/2014/main" id="{205598AA-3DE9-48B0-925D-66B3DDBD1B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33" t="41061" r="31459" b="55710"/>
          <a:stretch/>
        </p:blipFill>
        <p:spPr bwMode="auto">
          <a:xfrm rot="21446568">
            <a:off x="8227304" y="3067190"/>
            <a:ext cx="276395" cy="189796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8">
            <a:extLst>
              <a:ext uri="{FF2B5EF4-FFF2-40B4-BE49-F238E27FC236}">
                <a16:creationId xmlns:a16="http://schemas.microsoft.com/office/drawing/2014/main" id="{16D3CF54-6B71-473B-B2C8-CDAF22AADA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33" t="41061" r="31459" b="55710"/>
          <a:stretch/>
        </p:blipFill>
        <p:spPr bwMode="auto">
          <a:xfrm rot="21446568">
            <a:off x="8332595" y="3017333"/>
            <a:ext cx="276395" cy="189796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8">
            <a:extLst>
              <a:ext uri="{FF2B5EF4-FFF2-40B4-BE49-F238E27FC236}">
                <a16:creationId xmlns:a16="http://schemas.microsoft.com/office/drawing/2014/main" id="{38D88F13-8223-465F-89A1-957916C699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33" t="41061" r="31459" b="55710"/>
          <a:stretch/>
        </p:blipFill>
        <p:spPr bwMode="auto">
          <a:xfrm rot="21446568">
            <a:off x="8386268" y="3076585"/>
            <a:ext cx="276395" cy="189796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8">
            <a:extLst>
              <a:ext uri="{FF2B5EF4-FFF2-40B4-BE49-F238E27FC236}">
                <a16:creationId xmlns:a16="http://schemas.microsoft.com/office/drawing/2014/main" id="{BC1C67D2-B3D0-4A2F-90BA-004DA7FB2F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33" t="41061" r="31459" b="55710"/>
          <a:stretch/>
        </p:blipFill>
        <p:spPr bwMode="auto">
          <a:xfrm rot="21446568">
            <a:off x="8453570" y="2851856"/>
            <a:ext cx="276395" cy="189796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8">
            <a:extLst>
              <a:ext uri="{FF2B5EF4-FFF2-40B4-BE49-F238E27FC236}">
                <a16:creationId xmlns:a16="http://schemas.microsoft.com/office/drawing/2014/main" id="{8B4318CF-B123-432D-BD6D-2945BDA4BF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6" t="71386" r="61488" b="24098"/>
          <a:stretch/>
        </p:blipFill>
        <p:spPr bwMode="auto">
          <a:xfrm>
            <a:off x="3199035" y="3593899"/>
            <a:ext cx="2061209" cy="265446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8">
            <a:extLst>
              <a:ext uri="{FF2B5EF4-FFF2-40B4-BE49-F238E27FC236}">
                <a16:creationId xmlns:a16="http://schemas.microsoft.com/office/drawing/2014/main" id="{2B2B99CC-6103-4CCB-83A8-65425DA603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8" t="71757" r="74114" b="25586"/>
          <a:stretch/>
        </p:blipFill>
        <p:spPr bwMode="auto">
          <a:xfrm>
            <a:off x="3099215" y="3616775"/>
            <a:ext cx="853729" cy="156213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8">
            <a:extLst>
              <a:ext uri="{FF2B5EF4-FFF2-40B4-BE49-F238E27FC236}">
                <a16:creationId xmlns:a16="http://schemas.microsoft.com/office/drawing/2014/main" id="{EE5B0B56-9CC1-49EE-B109-949EE3DA2B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8" t="71757" r="74114" b="25586"/>
          <a:stretch/>
        </p:blipFill>
        <p:spPr bwMode="auto">
          <a:xfrm>
            <a:off x="2928580" y="3715395"/>
            <a:ext cx="853729" cy="156213"/>
          </a:xfrm>
          <a:prstGeom prst="ellipse">
            <a:avLst/>
          </a:prstGeom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8">
            <a:extLst>
              <a:ext uri="{FF2B5EF4-FFF2-40B4-BE49-F238E27FC236}">
                <a16:creationId xmlns:a16="http://schemas.microsoft.com/office/drawing/2014/main" id="{BAA94282-D291-4D6C-A9F1-4F850623A9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1" t="26424" r="54650" b="64680"/>
          <a:stretch/>
        </p:blipFill>
        <p:spPr bwMode="auto">
          <a:xfrm>
            <a:off x="1394757" y="4642254"/>
            <a:ext cx="3312471" cy="52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8">
            <a:extLst>
              <a:ext uri="{FF2B5EF4-FFF2-40B4-BE49-F238E27FC236}">
                <a16:creationId xmlns:a16="http://schemas.microsoft.com/office/drawing/2014/main" id="{98059916-9739-462C-A4BC-5D5877D610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1" t="26424" r="54650" b="64680"/>
          <a:stretch/>
        </p:blipFill>
        <p:spPr bwMode="auto">
          <a:xfrm>
            <a:off x="6756169" y="4584245"/>
            <a:ext cx="3312471" cy="52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8">
            <a:extLst>
              <a:ext uri="{FF2B5EF4-FFF2-40B4-BE49-F238E27FC236}">
                <a16:creationId xmlns:a16="http://schemas.microsoft.com/office/drawing/2014/main" id="{8ED6704D-5C7D-402D-BD86-4CE7FC14E8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1" t="26424" r="54650" b="64680"/>
          <a:stretch/>
        </p:blipFill>
        <p:spPr bwMode="auto">
          <a:xfrm>
            <a:off x="7772834" y="4592352"/>
            <a:ext cx="3312471" cy="52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16A602-99A0-43E9-A6BF-F89587E569E9}"/>
              </a:ext>
            </a:extLst>
          </p:cNvPr>
          <p:cNvCxnSpPr>
            <a:cxnSpLocks/>
          </p:cNvCxnSpPr>
          <p:nvPr/>
        </p:nvCxnSpPr>
        <p:spPr>
          <a:xfrm>
            <a:off x="6786020" y="2326222"/>
            <a:ext cx="126916" cy="0"/>
          </a:xfrm>
          <a:prstGeom prst="line">
            <a:avLst/>
          </a:prstGeom>
          <a:ln w="19050">
            <a:solidFill>
              <a:srgbClr val="6566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4C60644-B6D9-441E-8A1D-5F5C84493EB5}"/>
              </a:ext>
            </a:extLst>
          </p:cNvPr>
          <p:cNvCxnSpPr>
            <a:cxnSpLocks/>
          </p:cNvCxnSpPr>
          <p:nvPr/>
        </p:nvCxnSpPr>
        <p:spPr>
          <a:xfrm>
            <a:off x="8728521" y="2327039"/>
            <a:ext cx="126916" cy="0"/>
          </a:xfrm>
          <a:prstGeom prst="line">
            <a:avLst/>
          </a:prstGeom>
          <a:ln w="19050">
            <a:solidFill>
              <a:srgbClr val="6566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Picture 4">
            <a:extLst>
              <a:ext uri="{FF2B5EF4-FFF2-40B4-BE49-F238E27FC236}">
                <a16:creationId xmlns:a16="http://schemas.microsoft.com/office/drawing/2014/main" id="{96C35153-A3A0-40F1-AFC1-543CA7CEC9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0" t="9481" r="90526" b="32604"/>
          <a:stretch/>
        </p:blipFill>
        <p:spPr bwMode="auto">
          <a:xfrm>
            <a:off x="10599932" y="2336898"/>
            <a:ext cx="512450" cy="2217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4684B8FE-A2D2-47E6-93DD-8CC14A6EFBB8}"/>
              </a:ext>
            </a:extLst>
          </p:cNvPr>
          <p:cNvSpPr txBox="1"/>
          <p:nvPr/>
        </p:nvSpPr>
        <p:spPr>
          <a:xfrm>
            <a:off x="1394757" y="1965360"/>
            <a:ext cx="916034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z = 0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D03EFF1-EF8D-4BA0-A366-428B51DB607A}"/>
              </a:ext>
            </a:extLst>
          </p:cNvPr>
          <p:cNvSpPr txBox="1"/>
          <p:nvPr/>
        </p:nvSpPr>
        <p:spPr>
          <a:xfrm>
            <a:off x="9855642" y="1974526"/>
            <a:ext cx="1317077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1000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53394E7A-5CE3-4510-88AE-0B9C98F58114}"/>
              </a:ext>
            </a:extLst>
          </p:cNvPr>
          <p:cNvSpPr txBox="1"/>
          <p:nvPr/>
        </p:nvSpPr>
        <p:spPr>
          <a:xfrm>
            <a:off x="9007554" y="1968545"/>
            <a:ext cx="510233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6DB1BF0-F1F5-4652-ABF6-CBFA453DB62D}"/>
              </a:ext>
            </a:extLst>
          </p:cNvPr>
          <p:cNvSpPr txBox="1"/>
          <p:nvPr/>
        </p:nvSpPr>
        <p:spPr>
          <a:xfrm>
            <a:off x="5847485" y="1974526"/>
            <a:ext cx="510233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</a:p>
        </p:txBody>
      </p:sp>
      <p:pic>
        <p:nvPicPr>
          <p:cNvPr id="3082" name="Picture 10" descr="Download Download - Hubble Space Telescope White Background PNG Image with  No Background - PNGkey.com">
            <a:extLst>
              <a:ext uri="{FF2B5EF4-FFF2-40B4-BE49-F238E27FC236}">
                <a16:creationId xmlns:a16="http://schemas.microsoft.com/office/drawing/2014/main" id="{91BCD28D-489D-4199-8830-3B24572D78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806" y="2672708"/>
            <a:ext cx="832330" cy="73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01FA7862-D317-47B2-A5FF-902E6FAE5F12}"/>
              </a:ext>
            </a:extLst>
          </p:cNvPr>
          <p:cNvSpPr txBox="1"/>
          <p:nvPr/>
        </p:nvSpPr>
        <p:spPr>
          <a:xfrm>
            <a:off x="7949589" y="1971844"/>
            <a:ext cx="510233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98" name="Slide Number Placeholder 4">
            <a:extLst>
              <a:ext uri="{FF2B5EF4-FFF2-40B4-BE49-F238E27FC236}">
                <a16:creationId xmlns:a16="http://schemas.microsoft.com/office/drawing/2014/main" id="{FBFE11F1-6602-4458-9A59-D555DF8C9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BDD8961-5F75-4ED4-91CD-6B067598BD14}"/>
              </a:ext>
            </a:extLst>
          </p:cNvPr>
          <p:cNvSpPr txBox="1"/>
          <p:nvPr/>
        </p:nvSpPr>
        <p:spPr>
          <a:xfrm>
            <a:off x="10523370" y="4737390"/>
            <a:ext cx="696673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CMB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9A15DA2-32A0-4D9D-ACEE-ADA09B6E72E7}"/>
              </a:ext>
            </a:extLst>
          </p:cNvPr>
          <p:cNvSpPr txBox="1"/>
          <p:nvPr/>
        </p:nvSpPr>
        <p:spPr>
          <a:xfrm>
            <a:off x="7575226" y="4729234"/>
            <a:ext cx="1962151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Reionisation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55597A9-89A3-4955-9123-7254B67F853F}"/>
              </a:ext>
            </a:extLst>
          </p:cNvPr>
          <p:cNvSpPr txBox="1"/>
          <p:nvPr/>
        </p:nvSpPr>
        <p:spPr>
          <a:xfrm>
            <a:off x="1463726" y="4719010"/>
            <a:ext cx="1962151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Local Universe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6ED21BB-5CE1-4F96-8008-13E8BF83DC25}"/>
              </a:ext>
            </a:extLst>
          </p:cNvPr>
          <p:cNvSpPr txBox="1"/>
          <p:nvPr/>
        </p:nvSpPr>
        <p:spPr>
          <a:xfrm>
            <a:off x="8909555" y="4733829"/>
            <a:ext cx="1962151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Cosmic Dawn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D58CF37-897E-4C71-9900-4EFE69F0282E}"/>
              </a:ext>
            </a:extLst>
          </p:cNvPr>
          <p:cNvCxnSpPr>
            <a:cxnSpLocks/>
          </p:cNvCxnSpPr>
          <p:nvPr/>
        </p:nvCxnSpPr>
        <p:spPr>
          <a:xfrm flipH="1">
            <a:off x="5960044" y="950537"/>
            <a:ext cx="33874" cy="3628141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D5AF9EE-54D5-4D75-8E65-BA490DB98FA1}"/>
              </a:ext>
            </a:extLst>
          </p:cNvPr>
          <p:cNvCxnSpPr>
            <a:cxnSpLocks/>
          </p:cNvCxnSpPr>
          <p:nvPr/>
        </p:nvCxnSpPr>
        <p:spPr>
          <a:xfrm flipH="1">
            <a:off x="8552180" y="950536"/>
            <a:ext cx="18321" cy="3628142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47A9A24A-E66F-4A82-A4C5-E08D25A6B193}"/>
              </a:ext>
            </a:extLst>
          </p:cNvPr>
          <p:cNvCxnSpPr>
            <a:cxnSpLocks/>
          </p:cNvCxnSpPr>
          <p:nvPr/>
        </p:nvCxnSpPr>
        <p:spPr>
          <a:xfrm>
            <a:off x="6015162" y="1486290"/>
            <a:ext cx="2504875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CCA129A6-7795-4CE4-BE85-545DC0464B9F}"/>
                  </a:ext>
                </a:extLst>
              </p:cNvPr>
              <p:cNvSpPr txBox="1"/>
              <p:nvPr/>
            </p:nvSpPr>
            <p:spPr>
              <a:xfrm>
                <a:off x="6659222" y="1128226"/>
                <a:ext cx="1962151" cy="40011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z ~ 4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000" dirty="0"/>
                  <a:t>10</a:t>
                </a:r>
              </a:p>
            </p:txBody>
          </p:sp>
        </mc:Choice>
        <mc:Fallback xmlns="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CCA129A6-7795-4CE4-BE85-545DC0464B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9222" y="1128226"/>
                <a:ext cx="1962151" cy="400110"/>
              </a:xfrm>
              <a:prstGeom prst="rect">
                <a:avLst/>
              </a:prstGeom>
              <a:blipFill>
                <a:blip r:embed="rId6"/>
                <a:stretch>
                  <a:fillRect l="-3106" t="-7576" b="-25758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4" name="TextBox 123">
            <a:extLst>
              <a:ext uri="{FF2B5EF4-FFF2-40B4-BE49-F238E27FC236}">
                <a16:creationId xmlns:a16="http://schemas.microsoft.com/office/drawing/2014/main" id="{87050AEA-81D7-4CC2-957D-40BD400FEDEC}"/>
              </a:ext>
            </a:extLst>
          </p:cNvPr>
          <p:cNvSpPr txBox="1"/>
          <p:nvPr/>
        </p:nvSpPr>
        <p:spPr>
          <a:xfrm>
            <a:off x="139541" y="6368276"/>
            <a:ext cx="7606747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Image credit: Adapted from NASA, ESA, P. </a:t>
            </a:r>
            <a:r>
              <a:rPr lang="en-GB" sz="1800" dirty="0" err="1">
                <a:solidFill>
                  <a:srgbClr val="7030A0"/>
                </a:solidFill>
              </a:rPr>
              <a:t>Oesch</a:t>
            </a:r>
            <a:r>
              <a:rPr lang="en-GB" sz="1800" dirty="0">
                <a:solidFill>
                  <a:srgbClr val="7030A0"/>
                </a:solidFill>
              </a:rPr>
              <a:t>, B. Robertson, A. </a:t>
            </a:r>
            <a:r>
              <a:rPr lang="en-GB" sz="1800" dirty="0" err="1">
                <a:solidFill>
                  <a:srgbClr val="7030A0"/>
                </a:solidFill>
              </a:rPr>
              <a:t>Feild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13670D-8C12-467F-B0FA-08B47BFF9320}"/>
              </a:ext>
            </a:extLst>
          </p:cNvPr>
          <p:cNvSpPr txBox="1"/>
          <p:nvPr/>
        </p:nvSpPr>
        <p:spPr>
          <a:xfrm>
            <a:off x="178319" y="254371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Timeline of Universe</a:t>
            </a: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2653A36B-4B81-41F8-8193-D151925021A5}"/>
              </a:ext>
            </a:extLst>
          </p:cNvPr>
          <p:cNvCxnSpPr>
            <a:cxnSpLocks/>
          </p:cNvCxnSpPr>
          <p:nvPr/>
        </p:nvCxnSpPr>
        <p:spPr>
          <a:xfrm flipV="1">
            <a:off x="206735" y="757949"/>
            <a:ext cx="4344000" cy="41333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3458AE33-5F48-46FB-9BF4-C6AA952AF2A5}"/>
              </a:ext>
            </a:extLst>
          </p:cNvPr>
          <p:cNvSpPr txBox="1"/>
          <p:nvPr/>
        </p:nvSpPr>
        <p:spPr>
          <a:xfrm>
            <a:off x="6490190" y="778155"/>
            <a:ext cx="1962151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Current data</a:t>
            </a:r>
          </a:p>
        </p:txBody>
      </p:sp>
      <p:pic>
        <p:nvPicPr>
          <p:cNvPr id="78" name="Picture 12">
            <a:extLst>
              <a:ext uri="{FF2B5EF4-FFF2-40B4-BE49-F238E27FC236}">
                <a16:creationId xmlns:a16="http://schemas.microsoft.com/office/drawing/2014/main" id="{D0B5CCDE-6E00-4ADB-8699-C07EA46C2A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314" y="4453220"/>
            <a:ext cx="1272920" cy="954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2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904 0.19675 L -0.33229 0.28611 C -0.30143 0.30717 -0.25912 0.30856 -0.21667 0.2912 C -0.16888 0.27152 -0.13268 0.23796 -0.11016 0.1949 L 1.25E-6 4.44444E-6 " pathEditMode="relative" rAng="20820000" ptsTypes="AAAAA">
                                      <p:cBhvr>
                                        <p:cTn id="9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95" y="-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L 0.15573 0.06343 C 0.18841 0.07871 0.2345 0.07616 0.28112 0.05857 C 0.33398 0.03866 0.37461 0.00834 0.40104 -0.02939 L 0.5289 -0.19976 " pathEditMode="relative" rAng="20880000" ptsTypes="AAAAA">
                                      <p:cBhvr>
                                        <p:cTn id="26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83" y="-2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9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41A3D5-CBF6-4EC9-A185-7A0D7FE0B5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35782" y="1136454"/>
            <a:ext cx="5520435" cy="45850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CECB10-9005-4F28-BD49-9777C58A9B5E}"/>
              </a:ext>
            </a:extLst>
          </p:cNvPr>
          <p:cNvSpPr txBox="1"/>
          <p:nvPr/>
        </p:nvSpPr>
        <p:spPr>
          <a:xfrm>
            <a:off x="4920085" y="297706"/>
            <a:ext cx="8368747" cy="8387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Forecasts</a:t>
            </a:r>
          </a:p>
        </p:txBody>
      </p:sp>
    </p:spTree>
    <p:extLst>
      <p:ext uri="{BB962C8B-B14F-4D97-AF65-F5344CB8AC3E}">
        <p14:creationId xmlns:p14="http://schemas.microsoft.com/office/powerpoint/2010/main" val="37342927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41A3D5-CBF6-4EC9-A185-7A0D7FE0B5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4650"/>
            <a:ext cx="12192000" cy="35687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CECB10-9005-4F28-BD49-9777C58A9B5E}"/>
              </a:ext>
            </a:extLst>
          </p:cNvPr>
          <p:cNvSpPr txBox="1"/>
          <p:nvPr/>
        </p:nvSpPr>
        <p:spPr>
          <a:xfrm>
            <a:off x="3419626" y="345846"/>
            <a:ext cx="6688470" cy="6401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Alternative Astro models</a:t>
            </a:r>
          </a:p>
        </p:txBody>
      </p:sp>
    </p:spTree>
    <p:extLst>
      <p:ext uri="{BB962C8B-B14F-4D97-AF65-F5344CB8AC3E}">
        <p14:creationId xmlns:p14="http://schemas.microsoft.com/office/powerpoint/2010/main" val="29788391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41A3D5-CBF6-4EC9-A185-7A0D7FE0B5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5247" y="1589626"/>
            <a:ext cx="12262494" cy="36787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CECB10-9005-4F28-BD49-9777C58A9B5E}"/>
              </a:ext>
            </a:extLst>
          </p:cNvPr>
          <p:cNvSpPr txBox="1"/>
          <p:nvPr/>
        </p:nvSpPr>
        <p:spPr>
          <a:xfrm>
            <a:off x="4294269" y="286211"/>
            <a:ext cx="6688470" cy="6401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Alternative HMF</a:t>
            </a:r>
          </a:p>
        </p:txBody>
      </p:sp>
    </p:spTree>
    <p:extLst>
      <p:ext uri="{BB962C8B-B14F-4D97-AF65-F5344CB8AC3E}">
        <p14:creationId xmlns:p14="http://schemas.microsoft.com/office/powerpoint/2010/main" val="21243813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41A3D5-CBF6-4EC9-A185-7A0D7FE0B5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5247" y="980865"/>
            <a:ext cx="12262494" cy="361807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CECB10-9005-4F28-BD49-9777C58A9B5E}"/>
              </a:ext>
            </a:extLst>
          </p:cNvPr>
          <p:cNvSpPr txBox="1"/>
          <p:nvPr/>
        </p:nvSpPr>
        <p:spPr>
          <a:xfrm>
            <a:off x="2751765" y="286211"/>
            <a:ext cx="6688470" cy="6401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Alternative Dust calibration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B47870-E7BC-48D9-954C-D613B1764B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710" y="4664202"/>
            <a:ext cx="7000568" cy="2091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4727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41A3D5-CBF6-4EC9-A185-7A0D7FE0B5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73878" y="856788"/>
            <a:ext cx="5844243" cy="60323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CECB10-9005-4F28-BD49-9777C58A9B5E}"/>
              </a:ext>
            </a:extLst>
          </p:cNvPr>
          <p:cNvSpPr txBox="1"/>
          <p:nvPr/>
        </p:nvSpPr>
        <p:spPr>
          <a:xfrm>
            <a:off x="4063731" y="216637"/>
            <a:ext cx="6688470" cy="6401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Astro posteriors</a:t>
            </a:r>
          </a:p>
        </p:txBody>
      </p:sp>
    </p:spTree>
    <p:extLst>
      <p:ext uri="{BB962C8B-B14F-4D97-AF65-F5344CB8AC3E}">
        <p14:creationId xmlns:p14="http://schemas.microsoft.com/office/powerpoint/2010/main" val="12627601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41A3D5-CBF6-4EC9-A185-7A0D7FE0B5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17586" y="815194"/>
            <a:ext cx="7196583" cy="60428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CECB10-9005-4F28-BD49-9777C58A9B5E}"/>
              </a:ext>
            </a:extLst>
          </p:cNvPr>
          <p:cNvSpPr txBox="1"/>
          <p:nvPr/>
        </p:nvSpPr>
        <p:spPr>
          <a:xfrm>
            <a:off x="5069521" y="175043"/>
            <a:ext cx="6688470" cy="6401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Best fits</a:t>
            </a:r>
          </a:p>
        </p:txBody>
      </p:sp>
    </p:spTree>
    <p:extLst>
      <p:ext uri="{BB962C8B-B14F-4D97-AF65-F5344CB8AC3E}">
        <p14:creationId xmlns:p14="http://schemas.microsoft.com/office/powerpoint/2010/main" val="21720497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41A3D5-CBF6-4EC9-A185-7A0D7FE0B5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77490" y="815194"/>
            <a:ext cx="6876774" cy="60428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CECB10-9005-4F28-BD49-9777C58A9B5E}"/>
              </a:ext>
            </a:extLst>
          </p:cNvPr>
          <p:cNvSpPr txBox="1"/>
          <p:nvPr/>
        </p:nvSpPr>
        <p:spPr>
          <a:xfrm>
            <a:off x="2196549" y="244617"/>
            <a:ext cx="8368747" cy="83874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Scatter comparison with </a:t>
            </a:r>
            <a:r>
              <a:rPr lang="en-US" sz="3200" cap="all" dirty="0" err="1">
                <a:latin typeface="+mj-lt"/>
                <a:ea typeface="+mj-ea"/>
                <a:cs typeface="+mj-cs"/>
              </a:rPr>
              <a:t>illustrisTNG</a:t>
            </a:r>
            <a:r>
              <a:rPr lang="en-US" sz="3200" cap="all" dirty="0">
                <a:latin typeface="+mj-lt"/>
                <a:ea typeface="+mj-ea"/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1597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0F4197-E506-4FCC-A8CD-51C3A2561B78}"/>
              </a:ext>
            </a:extLst>
          </p:cNvPr>
          <p:cNvSpPr txBox="1"/>
          <p:nvPr/>
        </p:nvSpPr>
        <p:spPr>
          <a:xfrm>
            <a:off x="285734" y="254371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Observing galaxies at high redshifts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F92FD-85C9-45C3-8A63-A70753E5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4</a:t>
            </a:r>
          </a:p>
        </p:txBody>
      </p:sp>
      <p:graphicFrame>
        <p:nvGraphicFramePr>
          <p:cNvPr id="7" name="TextBox 3">
            <a:extLst>
              <a:ext uri="{FF2B5EF4-FFF2-40B4-BE49-F238E27FC236}">
                <a16:creationId xmlns:a16="http://schemas.microsoft.com/office/drawing/2014/main" id="{54DA8CAA-2127-444E-8B74-916A690C63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7266618"/>
              </p:ext>
            </p:extLst>
          </p:nvPr>
        </p:nvGraphicFramePr>
        <p:xfrm>
          <a:off x="1450975" y="1087119"/>
          <a:ext cx="9604375" cy="3723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1DCBF9E-67E3-41F7-8BA1-FB4C7CFF2297}"/>
              </a:ext>
            </a:extLst>
          </p:cNvPr>
          <p:cNvCxnSpPr>
            <a:cxnSpLocks/>
          </p:cNvCxnSpPr>
          <p:nvPr/>
        </p:nvCxnSpPr>
        <p:spPr>
          <a:xfrm>
            <a:off x="4301066" y="2404755"/>
            <a:ext cx="64346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74DAEB5-16D0-4212-9EF5-3028CF7B2E7C}"/>
              </a:ext>
            </a:extLst>
          </p:cNvPr>
          <p:cNvCxnSpPr>
            <a:cxnSpLocks/>
          </p:cNvCxnSpPr>
          <p:nvPr/>
        </p:nvCxnSpPr>
        <p:spPr>
          <a:xfrm>
            <a:off x="7556476" y="2404759"/>
            <a:ext cx="64346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ECAEA46-4786-4D51-B11B-69CA4072E8F2}"/>
              </a:ext>
            </a:extLst>
          </p:cNvPr>
          <p:cNvSpPr txBox="1"/>
          <p:nvPr/>
        </p:nvSpPr>
        <p:spPr>
          <a:xfrm>
            <a:off x="3319463" y="4694507"/>
            <a:ext cx="57054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Obtain abundance of galaxies as a function of their luminosity/magnitude</a:t>
            </a:r>
          </a:p>
        </p:txBody>
      </p: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BEAB5DB4-5A26-4FCD-96AF-8228902CB8FB}"/>
              </a:ext>
            </a:extLst>
          </p:cNvPr>
          <p:cNvCxnSpPr>
            <a:cxnSpLocks/>
          </p:cNvCxnSpPr>
          <p:nvPr/>
        </p:nvCxnSpPr>
        <p:spPr>
          <a:xfrm rot="5400000">
            <a:off x="8895930" y="4499631"/>
            <a:ext cx="800942" cy="542925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9A6B528-409B-4438-8C05-6555C9570353}"/>
              </a:ext>
            </a:extLst>
          </p:cNvPr>
          <p:cNvCxnSpPr>
            <a:cxnSpLocks/>
          </p:cNvCxnSpPr>
          <p:nvPr/>
        </p:nvCxnSpPr>
        <p:spPr>
          <a:xfrm flipV="1">
            <a:off x="315714" y="778988"/>
            <a:ext cx="7914210" cy="28963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Hubble Ultra Deep Field 2014">
            <a:extLst>
              <a:ext uri="{FF2B5EF4-FFF2-40B4-BE49-F238E27FC236}">
                <a16:creationId xmlns:a16="http://schemas.microsoft.com/office/drawing/2014/main" id="{2AA8E801-FF27-4F4C-9524-FF4C3FA68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566" y="0"/>
            <a:ext cx="75104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CF6242D-05A3-45E5-9393-B0BB7F6996D6}"/>
              </a:ext>
            </a:extLst>
          </p:cNvPr>
          <p:cNvSpPr txBox="1"/>
          <p:nvPr/>
        </p:nvSpPr>
        <p:spPr>
          <a:xfrm>
            <a:off x="9909963" y="5925666"/>
            <a:ext cx="2480597" cy="92333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NASA, ESA, R. Ellis (Caltech), and the HUDF 2012 Team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82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1" grpId="0"/>
      <p:bldP spid="3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0F4197-E506-4FCC-A8CD-51C3A2561B78}"/>
              </a:ext>
            </a:extLst>
          </p:cNvPr>
          <p:cNvSpPr txBox="1"/>
          <p:nvPr/>
        </p:nvSpPr>
        <p:spPr>
          <a:xfrm>
            <a:off x="285734" y="254371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Goal of this Work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F92FD-85C9-45C3-8A63-A70753E5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5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9A6B528-409B-4438-8C05-6555C9570353}"/>
              </a:ext>
            </a:extLst>
          </p:cNvPr>
          <p:cNvCxnSpPr>
            <a:cxnSpLocks/>
          </p:cNvCxnSpPr>
          <p:nvPr/>
        </p:nvCxnSpPr>
        <p:spPr>
          <a:xfrm flipV="1">
            <a:off x="305398" y="778988"/>
            <a:ext cx="4086720" cy="13027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9DC1D51-5053-40AE-925E-FC47356C1E76}"/>
              </a:ext>
            </a:extLst>
          </p:cNvPr>
          <p:cNvSpPr txBox="1"/>
          <p:nvPr/>
        </p:nvSpPr>
        <p:spPr>
          <a:xfrm>
            <a:off x="566339" y="2908468"/>
            <a:ext cx="11059321" cy="13121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cap="all" dirty="0">
                <a:latin typeface="+mj-lt"/>
                <a:ea typeface="+mj-ea"/>
                <a:cs typeface="+mj-cs"/>
              </a:rPr>
              <a:t>What can The high-redshift UV LF tell us about the clustering of matter?</a:t>
            </a:r>
          </a:p>
        </p:txBody>
      </p:sp>
    </p:spTree>
    <p:extLst>
      <p:ext uri="{BB962C8B-B14F-4D97-AF65-F5344CB8AC3E}">
        <p14:creationId xmlns:p14="http://schemas.microsoft.com/office/powerpoint/2010/main" val="1991569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0F4197-E506-4FCC-A8CD-51C3A2561B78}"/>
              </a:ext>
            </a:extLst>
          </p:cNvPr>
          <p:cNvSpPr txBox="1"/>
          <p:nvPr/>
        </p:nvSpPr>
        <p:spPr>
          <a:xfrm>
            <a:off x="247749" y="254371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The UV Luminosity Function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F92FD-85C9-45C3-8A63-A70753E5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6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9A6B528-409B-4438-8C05-6555C9570353}"/>
              </a:ext>
            </a:extLst>
          </p:cNvPr>
          <p:cNvCxnSpPr>
            <a:cxnSpLocks/>
          </p:cNvCxnSpPr>
          <p:nvPr/>
        </p:nvCxnSpPr>
        <p:spPr>
          <a:xfrm flipV="1">
            <a:off x="290309" y="752382"/>
            <a:ext cx="6132940" cy="26227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34504E1-CAD9-4B6F-87DD-DF60292BDF42}"/>
                  </a:ext>
                </a:extLst>
              </p:cNvPr>
              <p:cNvSpPr txBox="1"/>
              <p:nvPr/>
            </p:nvSpPr>
            <p:spPr>
              <a:xfrm>
                <a:off x="424141" y="1995633"/>
                <a:ext cx="9643668" cy="9836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UV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800" b="0" i="0" smtClean="0">
                                  <a:latin typeface="Cambria Math" panose="02040503050406030204" pitchFamily="18" charset="0"/>
                                </a:rPr>
                                <m:t>UV</m:t>
                              </m:r>
                            </m:sub>
                          </m:sSub>
                        </m:den>
                      </m:f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800" i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GB" sz="2800" i="0">
                              <a:latin typeface="Cambria Math" panose="02040503050406030204" pitchFamily="18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800" b="0" i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den>
                      </m:f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800" i="0">
                              <a:latin typeface="Cambria Math" panose="02040503050406030204" pitchFamily="18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800" b="0" i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2800" i="0">
                              <a:latin typeface="Cambria Math" panose="02040503050406030204" pitchFamily="18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800" i="0">
                                  <a:latin typeface="Cambria Math" panose="02040503050406030204" pitchFamily="18" charset="0"/>
                                </a:rPr>
                                <m:t>UV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34504E1-CAD9-4B6F-87DD-DF60292BDF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141" y="1995633"/>
                <a:ext cx="9643668" cy="98366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>
            <a:extLst>
              <a:ext uri="{FF2B5EF4-FFF2-40B4-BE49-F238E27FC236}">
                <a16:creationId xmlns:a16="http://schemas.microsoft.com/office/drawing/2014/main" id="{EF8B01A9-E3F5-4C3C-BDCD-6FC3B9C72473}"/>
              </a:ext>
            </a:extLst>
          </p:cNvPr>
          <p:cNvSpPr/>
          <p:nvPr/>
        </p:nvSpPr>
        <p:spPr>
          <a:xfrm>
            <a:off x="5449907" y="1943958"/>
            <a:ext cx="776287" cy="127248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FA1C156-5FB8-466C-9516-728B1A1BE51D}"/>
              </a:ext>
            </a:extLst>
          </p:cNvPr>
          <p:cNvSpPr/>
          <p:nvPr/>
        </p:nvSpPr>
        <p:spPr>
          <a:xfrm>
            <a:off x="6503751" y="1828870"/>
            <a:ext cx="973395" cy="1401822"/>
          </a:xfrm>
          <a:prstGeom prst="ellipse">
            <a:avLst/>
          </a:prstGeom>
          <a:noFill/>
          <a:ln w="38100">
            <a:solidFill>
              <a:srgbClr val="437E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90D42D9-768A-43B6-BA72-9DC415AB87C0}"/>
              </a:ext>
            </a:extLst>
          </p:cNvPr>
          <p:cNvCxnSpPr>
            <a:cxnSpLocks/>
            <a:endCxn id="15" idx="0"/>
          </p:cNvCxnSpPr>
          <p:nvPr/>
        </p:nvCxnSpPr>
        <p:spPr>
          <a:xfrm flipH="1">
            <a:off x="4847023" y="3151687"/>
            <a:ext cx="797904" cy="83735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116E711-600D-432D-A8DE-6D0CCDCBA76E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7188090" y="3151687"/>
            <a:ext cx="1004592" cy="848857"/>
          </a:xfrm>
          <a:prstGeom prst="straightConnector1">
            <a:avLst/>
          </a:prstGeom>
          <a:ln>
            <a:solidFill>
              <a:srgbClr val="437EB7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CCAD76C-3645-41DC-899E-97E358BF054D}"/>
              </a:ext>
            </a:extLst>
          </p:cNvPr>
          <p:cNvSpPr txBox="1"/>
          <p:nvPr/>
        </p:nvSpPr>
        <p:spPr>
          <a:xfrm>
            <a:off x="3377612" y="3989038"/>
            <a:ext cx="2938822" cy="5232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/>
              <a:t>Halo mass function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B24B889-240C-4D2D-9A52-57421EE542A0}"/>
              </a:ext>
            </a:extLst>
          </p:cNvPr>
          <p:cNvCxnSpPr>
            <a:cxnSpLocks/>
          </p:cNvCxnSpPr>
          <p:nvPr/>
        </p:nvCxnSpPr>
        <p:spPr>
          <a:xfrm flipH="1">
            <a:off x="4847023" y="4535585"/>
            <a:ext cx="2" cy="57731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66A2606-8380-4975-8FD3-8F5EF7F2EBF7}"/>
              </a:ext>
            </a:extLst>
          </p:cNvPr>
          <p:cNvSpPr txBox="1"/>
          <p:nvPr/>
        </p:nvSpPr>
        <p:spPr>
          <a:xfrm>
            <a:off x="3915773" y="5132698"/>
            <a:ext cx="1862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Cosmology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208F4A-BD01-4434-A831-93868E1BAF39}"/>
              </a:ext>
            </a:extLst>
          </p:cNvPr>
          <p:cNvSpPr txBox="1"/>
          <p:nvPr/>
        </p:nvSpPr>
        <p:spPr>
          <a:xfrm>
            <a:off x="6401801" y="4000544"/>
            <a:ext cx="3581762" cy="523220"/>
          </a:xfrm>
          <a:prstGeom prst="rect">
            <a:avLst/>
          </a:prstGeom>
          <a:noFill/>
          <a:ln w="28575">
            <a:solidFill>
              <a:srgbClr val="437EB7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/>
              <a:t>Halo-galaxy connection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C2D3208-9625-42D8-9366-78E2F49DF881}"/>
              </a:ext>
            </a:extLst>
          </p:cNvPr>
          <p:cNvCxnSpPr>
            <a:cxnSpLocks/>
            <a:stCxn id="19" idx="2"/>
          </p:cNvCxnSpPr>
          <p:nvPr/>
        </p:nvCxnSpPr>
        <p:spPr>
          <a:xfrm>
            <a:off x="8192682" y="4523764"/>
            <a:ext cx="0" cy="589136"/>
          </a:xfrm>
          <a:prstGeom prst="straightConnector1">
            <a:avLst/>
          </a:prstGeom>
          <a:ln>
            <a:solidFill>
              <a:srgbClr val="437EB7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A367D55-667E-41C6-963A-86BEDE69C3AC}"/>
              </a:ext>
            </a:extLst>
          </p:cNvPr>
          <p:cNvSpPr txBox="1"/>
          <p:nvPr/>
        </p:nvSpPr>
        <p:spPr>
          <a:xfrm>
            <a:off x="7178730" y="5132698"/>
            <a:ext cx="21296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Astrophysics</a:t>
            </a:r>
          </a:p>
        </p:txBody>
      </p:sp>
      <p:pic>
        <p:nvPicPr>
          <p:cNvPr id="7" name="Graphic 6" descr="Question Mark with solid fill">
            <a:extLst>
              <a:ext uri="{FF2B5EF4-FFF2-40B4-BE49-F238E27FC236}">
                <a16:creationId xmlns:a16="http://schemas.microsoft.com/office/drawing/2014/main" id="{BECDB1BB-9748-4832-A364-09FAA002C1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05543" y="1427588"/>
            <a:ext cx="914400" cy="914400"/>
          </a:xfrm>
          <a:prstGeom prst="rect">
            <a:avLst/>
          </a:prstGeom>
        </p:spPr>
      </p:pic>
      <p:pic>
        <p:nvPicPr>
          <p:cNvPr id="26" name="Graphic 25" descr="Question Mark with solid fill">
            <a:extLst>
              <a:ext uri="{FF2B5EF4-FFF2-40B4-BE49-F238E27FC236}">
                <a16:creationId xmlns:a16="http://schemas.microsoft.com/office/drawing/2014/main" id="{9AEA7F25-FDDD-4F36-AFE1-46E755A736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33647" y="1261353"/>
            <a:ext cx="914400" cy="914400"/>
          </a:xfrm>
          <a:prstGeom prst="rect">
            <a:avLst/>
          </a:prstGeom>
        </p:spPr>
      </p:pic>
      <p:pic>
        <p:nvPicPr>
          <p:cNvPr id="27" name="Graphic 26" descr="Question Mark with solid fill">
            <a:extLst>
              <a:ext uri="{FF2B5EF4-FFF2-40B4-BE49-F238E27FC236}">
                <a16:creationId xmlns:a16="http://schemas.microsoft.com/office/drawing/2014/main" id="{2D0B46F0-9CC0-4E45-82F6-DC9696A1C7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03892" y="1387726"/>
            <a:ext cx="914400" cy="914400"/>
          </a:xfrm>
          <a:prstGeom prst="rect">
            <a:avLst/>
          </a:prstGeom>
        </p:spPr>
      </p:pic>
      <p:pic>
        <p:nvPicPr>
          <p:cNvPr id="28" name="Graphic 27" descr="Question Mark with solid fill">
            <a:extLst>
              <a:ext uri="{FF2B5EF4-FFF2-40B4-BE49-F238E27FC236}">
                <a16:creationId xmlns:a16="http://schemas.microsoft.com/office/drawing/2014/main" id="{F183406B-51ED-4128-8CAC-B43453DFC5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73453" y="1995633"/>
            <a:ext cx="914400" cy="914400"/>
          </a:xfrm>
          <a:prstGeom prst="rect">
            <a:avLst/>
          </a:prstGeom>
        </p:spPr>
      </p:pic>
      <p:pic>
        <p:nvPicPr>
          <p:cNvPr id="29" name="Graphic 28" descr="Question Mark with solid fill">
            <a:extLst>
              <a:ext uri="{FF2B5EF4-FFF2-40B4-BE49-F238E27FC236}">
                <a16:creationId xmlns:a16="http://schemas.microsoft.com/office/drawing/2014/main" id="{FA7C0D45-3D56-4CB7-A63C-0D5395889F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39923" y="2807397"/>
            <a:ext cx="914400" cy="914400"/>
          </a:xfrm>
          <a:prstGeom prst="rect">
            <a:avLst/>
          </a:prstGeom>
        </p:spPr>
      </p:pic>
      <p:pic>
        <p:nvPicPr>
          <p:cNvPr id="30" name="Graphic 29" descr="Question Mark with solid fill">
            <a:extLst>
              <a:ext uri="{FF2B5EF4-FFF2-40B4-BE49-F238E27FC236}">
                <a16:creationId xmlns:a16="http://schemas.microsoft.com/office/drawing/2014/main" id="{E643CDD8-464C-49C1-A013-AB200912CD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13079" y="2964866"/>
            <a:ext cx="914400" cy="914400"/>
          </a:xfrm>
          <a:prstGeom prst="rect">
            <a:avLst/>
          </a:prstGeom>
        </p:spPr>
      </p:pic>
      <p:pic>
        <p:nvPicPr>
          <p:cNvPr id="31" name="Graphic 30" descr="Question Mark with solid fill">
            <a:extLst>
              <a:ext uri="{FF2B5EF4-FFF2-40B4-BE49-F238E27FC236}">
                <a16:creationId xmlns:a16="http://schemas.microsoft.com/office/drawing/2014/main" id="{57E53C3E-8873-4D70-B929-C49A0472FE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98326" y="2807587"/>
            <a:ext cx="914400" cy="914400"/>
          </a:xfrm>
          <a:prstGeom prst="rect">
            <a:avLst/>
          </a:prstGeom>
        </p:spPr>
      </p:pic>
      <p:pic>
        <p:nvPicPr>
          <p:cNvPr id="32" name="Graphic 31" descr="Question Mark with solid fill">
            <a:extLst>
              <a:ext uri="{FF2B5EF4-FFF2-40B4-BE49-F238E27FC236}">
                <a16:creationId xmlns:a16="http://schemas.microsoft.com/office/drawing/2014/main" id="{47E88515-AF52-459C-A425-90710C1CA7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38204" y="2123490"/>
            <a:ext cx="914400" cy="914400"/>
          </a:xfrm>
          <a:prstGeom prst="rect">
            <a:avLst/>
          </a:prstGeom>
        </p:spPr>
      </p:pic>
      <p:pic>
        <p:nvPicPr>
          <p:cNvPr id="8194" name="Picture 2" descr="Cosmological simulations of galaxy formation | Nature Reviews Physics">
            <a:extLst>
              <a:ext uri="{FF2B5EF4-FFF2-40B4-BE49-F238E27FC236}">
                <a16:creationId xmlns:a16="http://schemas.microsoft.com/office/drawing/2014/main" id="{4887FA4D-60BB-47DD-93EC-DA85AD0464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1" t="4355" r="49988" b="50000"/>
          <a:stretch/>
        </p:blipFill>
        <p:spPr bwMode="auto">
          <a:xfrm>
            <a:off x="362968" y="836978"/>
            <a:ext cx="3123051" cy="313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osmological simulations of galaxy formation | Nature Reviews Physics">
            <a:extLst>
              <a:ext uri="{FF2B5EF4-FFF2-40B4-BE49-F238E27FC236}">
                <a16:creationId xmlns:a16="http://schemas.microsoft.com/office/drawing/2014/main" id="{A6BEE515-D3E9-44A0-8B6A-F119461DB5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3" t="52196" r="51324" b="-805"/>
          <a:stretch/>
        </p:blipFill>
        <p:spPr bwMode="auto">
          <a:xfrm>
            <a:off x="930029" y="3455023"/>
            <a:ext cx="3017327" cy="333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9F31C446-8C2F-4B5F-A935-688C9D8DC5EE}"/>
              </a:ext>
            </a:extLst>
          </p:cNvPr>
          <p:cNvSpPr txBox="1"/>
          <p:nvPr/>
        </p:nvSpPr>
        <p:spPr>
          <a:xfrm rot="16200000">
            <a:off x="-430564" y="5176622"/>
            <a:ext cx="2228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7030A0"/>
                </a:solidFill>
              </a:rPr>
              <a:t>Vogelsberger+2020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1D56AB5-D39F-4253-B72B-4737FBD8BBF1}"/>
                  </a:ext>
                </a:extLst>
              </p:cNvPr>
              <p:cNvSpPr txBox="1"/>
              <p:nvPr/>
            </p:nvSpPr>
            <p:spPr>
              <a:xfrm>
                <a:off x="8786202" y="2216186"/>
                <a:ext cx="212964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3200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↔</m:t>
                      </m:r>
                      <m:sSub>
                        <m:sSub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3200" b="0" i="0" smtClean="0">
                              <a:latin typeface="Cambria Math" panose="02040503050406030204" pitchFamily="18" charset="0"/>
                            </a:rPr>
                            <m:t>UV</m:t>
                          </m:r>
                        </m:sub>
                      </m:sSub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1D56AB5-D39F-4253-B72B-4737FBD8BB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6202" y="2216186"/>
                <a:ext cx="2129643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342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8" grpId="0"/>
      <p:bldP spid="19" grpId="0" animBg="1"/>
      <p:bldP spid="21" grpId="0"/>
      <p:bldP spid="34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426E096-223C-4B23-9875-5CE2C651B796}"/>
                  </a:ext>
                </a:extLst>
              </p:cNvPr>
              <p:cNvSpPr txBox="1"/>
              <p:nvPr/>
            </p:nvSpPr>
            <p:spPr>
              <a:xfrm>
                <a:off x="10187788" y="2733898"/>
                <a:ext cx="1466107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i="1" smtClean="0">
                          <a:latin typeface="Cambria Math" panose="02040503050406030204" pitchFamily="18" charset="0"/>
                        </a:rPr>
                        <m:t>⟨</m:t>
                      </m:r>
                      <m:sSub>
                        <m:sSubPr>
                          <m:ctrlPr>
                            <a:rPr lang="en-GB" sz="4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4400" b="0" i="0" smtClean="0">
                              <a:latin typeface="Cambria Math" panose="02040503050406030204" pitchFamily="18" charset="0"/>
                            </a:rPr>
                            <m:t>UV</m:t>
                          </m:r>
                        </m:sub>
                      </m:sSub>
                      <m:r>
                        <a:rPr lang="en-GB" sz="4400" i="1"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GB" sz="4400" dirty="0"/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426E096-223C-4B23-9875-5CE2C651B7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788" y="2733898"/>
                <a:ext cx="1466107" cy="67710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EBD4E8B-FED7-4944-A099-4AB94EC9B315}"/>
                  </a:ext>
                </a:extLst>
              </p:cNvPr>
              <p:cNvSpPr txBox="1"/>
              <p:nvPr/>
            </p:nvSpPr>
            <p:spPr>
              <a:xfrm>
                <a:off x="8165178" y="3986820"/>
                <a:ext cx="1608015" cy="473206"/>
              </a:xfrm>
              <a:prstGeom prst="rect">
                <a:avLst/>
              </a:prstGeom>
              <a:noFill/>
              <a:ln w="38100"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GB" sz="240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e>
                      </m:acc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̃"/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e>
                      </m:acc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UV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EBD4E8B-FED7-4944-A099-4AB94EC9B3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5178" y="3986820"/>
                <a:ext cx="1608015" cy="47320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Slide Number Placeholder 4">
            <a:extLst>
              <a:ext uri="{FF2B5EF4-FFF2-40B4-BE49-F238E27FC236}">
                <a16:creationId xmlns:a16="http://schemas.microsoft.com/office/drawing/2014/main" id="{914FDDD9-3050-487C-B399-AF59E6EC3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r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FF3C35-D1A2-4E98-A196-D0D9B9F31846}"/>
              </a:ext>
            </a:extLst>
          </p:cNvPr>
          <p:cNvSpPr txBox="1"/>
          <p:nvPr/>
        </p:nvSpPr>
        <p:spPr>
          <a:xfrm>
            <a:off x="208268" y="270542"/>
            <a:ext cx="9603275" cy="63619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Modelling the Halo-Galaxy Connection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9F08793-4B4C-4BCE-8411-AC187FEB51D6}"/>
              </a:ext>
            </a:extLst>
          </p:cNvPr>
          <p:cNvCxnSpPr>
            <a:cxnSpLocks/>
          </p:cNvCxnSpPr>
          <p:nvPr/>
        </p:nvCxnSpPr>
        <p:spPr>
          <a:xfrm flipV="1">
            <a:off x="231243" y="757949"/>
            <a:ext cx="8990872" cy="32393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8CBBAC8-1CF8-4237-BB4A-268717008BC0}"/>
                  </a:ext>
                </a:extLst>
              </p:cNvPr>
              <p:cNvSpPr txBox="1"/>
              <p:nvPr/>
            </p:nvSpPr>
            <p:spPr>
              <a:xfrm>
                <a:off x="640589" y="2795154"/>
                <a:ext cx="884794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4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</m:oMath>
                  </m:oMathPara>
                </a14:m>
                <a:endParaRPr lang="en-GB" sz="4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8CBBAC8-1CF8-4237-BB4A-268717008B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589" y="2795154"/>
                <a:ext cx="884794" cy="67710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D472C2B-7E4D-4198-BC6A-B74FBD741A12}"/>
                  </a:ext>
                </a:extLst>
              </p:cNvPr>
              <p:cNvSpPr txBox="1"/>
              <p:nvPr/>
            </p:nvSpPr>
            <p:spPr>
              <a:xfrm>
                <a:off x="10238820" y="2752438"/>
                <a:ext cx="1058943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4400" b="0" i="0" smtClean="0">
                              <a:latin typeface="Cambria Math" panose="02040503050406030204" pitchFamily="18" charset="0"/>
                            </a:rPr>
                            <m:t>UV</m:t>
                          </m:r>
                        </m:sub>
                      </m:sSub>
                    </m:oMath>
                  </m:oMathPara>
                </a14:m>
                <a:endParaRPr lang="en-GB" sz="44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D472C2B-7E4D-4198-BC6A-B74FBD741A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8820" y="2752438"/>
                <a:ext cx="1058943" cy="67710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1C92533-77B1-4F17-B118-6FEFF938CF32}"/>
                  </a:ext>
                </a:extLst>
              </p:cNvPr>
              <p:cNvSpPr txBox="1"/>
              <p:nvPr/>
            </p:nvSpPr>
            <p:spPr>
              <a:xfrm>
                <a:off x="3872183" y="2758733"/>
                <a:ext cx="884794" cy="698396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sz="4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4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4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44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GB" sz="4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1C92533-77B1-4F17-B118-6FEFF938C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2183" y="2758733"/>
                <a:ext cx="884794" cy="69839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BFAB9DF-54AC-449B-9753-28B5773829EA}"/>
                  </a:ext>
                </a:extLst>
              </p:cNvPr>
              <p:cNvSpPr txBox="1"/>
              <p:nvPr/>
            </p:nvSpPr>
            <p:spPr>
              <a:xfrm>
                <a:off x="7027026" y="2754494"/>
                <a:ext cx="827086" cy="6983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sz="4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4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4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GB" sz="4400" b="0" i="0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GB" sz="4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BFAB9DF-54AC-449B-9753-28B5773829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7026" y="2754494"/>
                <a:ext cx="827086" cy="69839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D8A85D6-6AC7-4C9D-8F11-D203C8A7FEB1}"/>
                  </a:ext>
                </a:extLst>
              </p:cNvPr>
              <p:cNvSpPr txBox="1"/>
              <p:nvPr/>
            </p:nvSpPr>
            <p:spPr>
              <a:xfrm>
                <a:off x="2117284" y="2861211"/>
                <a:ext cx="931344" cy="49244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rgbClr val="0070C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3200" b="0" i="0" smtClean="0">
                          <a:latin typeface="Cambria Math" panose="02040503050406030204" pitchFamily="18" charset="0"/>
                        </a:rPr>
                        <m:t>accr</m:t>
                      </m:r>
                      <m:r>
                        <a:rPr lang="en-GB" sz="3200" b="0" i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D8A85D6-6AC7-4C9D-8F11-D203C8A7FE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7284" y="2861211"/>
                <a:ext cx="931344" cy="49244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3810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EB707FA-9F41-4E64-9D82-8B8B033BA4FD}"/>
                  </a:ext>
                </a:extLst>
              </p:cNvPr>
              <p:cNvSpPr txBox="1"/>
              <p:nvPr/>
            </p:nvSpPr>
            <p:spPr>
              <a:xfrm>
                <a:off x="5430645" y="2758733"/>
                <a:ext cx="580031" cy="71352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rgbClr val="0070C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GB" sz="4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4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sz="4400" b="0" i="0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GB" sz="4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EB707FA-9F41-4E64-9D82-8B8B033BA4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0645" y="2758733"/>
                <a:ext cx="580031" cy="71352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3810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59099F8-BC30-4752-B001-5F084F7EB697}"/>
                  </a:ext>
                </a:extLst>
              </p:cNvPr>
              <p:cNvSpPr txBox="1"/>
              <p:nvPr/>
            </p:nvSpPr>
            <p:spPr>
              <a:xfrm>
                <a:off x="8730788" y="2752953"/>
                <a:ext cx="476797" cy="67710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 cmpd="sng">
                <a:solidFill>
                  <a:srgbClr val="0070C0"/>
                </a:solidFill>
                <a:prstDash val="solid"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GB" sz="4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4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e>
                      </m:acc>
                    </m:oMath>
                  </m:oMathPara>
                </a14:m>
                <a:endParaRPr lang="en-GB" sz="4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59099F8-BC30-4752-B001-5F084F7EB6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0788" y="2752953"/>
                <a:ext cx="476797" cy="67710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38100" cmpd="sng">
                <a:solidFill>
                  <a:srgbClr val="0070C0"/>
                </a:solidFill>
                <a:prstDash val="solid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8AAAD33-2638-4E0D-B4D7-42EA21588722}"/>
              </a:ext>
            </a:extLst>
          </p:cNvPr>
          <p:cNvCxnSpPr>
            <a:cxnSpLocks/>
            <a:stCxn id="14" idx="3"/>
            <a:endCxn id="12" idx="1"/>
          </p:cNvCxnSpPr>
          <p:nvPr/>
        </p:nvCxnSpPr>
        <p:spPr>
          <a:xfrm>
            <a:off x="3048628" y="3107433"/>
            <a:ext cx="823555" cy="49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A0F29E0-227C-4BE9-8EC2-267C6EBA563E}"/>
              </a:ext>
            </a:extLst>
          </p:cNvPr>
          <p:cNvCxnSpPr>
            <a:cxnSpLocks/>
            <a:stCxn id="12" idx="3"/>
            <a:endCxn id="15" idx="1"/>
          </p:cNvCxnSpPr>
          <p:nvPr/>
        </p:nvCxnSpPr>
        <p:spPr>
          <a:xfrm>
            <a:off x="4756977" y="3107931"/>
            <a:ext cx="673668" cy="756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78F58201-D93E-4549-9341-22F770A9CA61}"/>
              </a:ext>
            </a:extLst>
          </p:cNvPr>
          <p:cNvCxnSpPr>
            <a:cxnSpLocks/>
          </p:cNvCxnSpPr>
          <p:nvPr/>
        </p:nvCxnSpPr>
        <p:spPr>
          <a:xfrm flipH="1">
            <a:off x="7816523" y="3127985"/>
            <a:ext cx="914265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55C434EC-BEE5-4ECE-8B13-34C004E9F0A0}"/>
              </a:ext>
            </a:extLst>
          </p:cNvPr>
          <p:cNvCxnSpPr>
            <a:cxnSpLocks/>
          </p:cNvCxnSpPr>
          <p:nvPr/>
        </p:nvCxnSpPr>
        <p:spPr>
          <a:xfrm>
            <a:off x="9220285" y="3130450"/>
            <a:ext cx="1031235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F357F52-909B-4EEC-8F23-4F7BC97681FF}"/>
                  </a:ext>
                </a:extLst>
              </p:cNvPr>
              <p:cNvSpPr txBox="1"/>
              <p:nvPr/>
            </p:nvSpPr>
            <p:spPr>
              <a:xfrm>
                <a:off x="3659011" y="3986820"/>
                <a:ext cx="4123757" cy="1301831"/>
              </a:xfrm>
              <a:prstGeom prst="rect">
                <a:avLst/>
              </a:prstGeom>
              <a:noFill/>
              <a:ln w="38100"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GB" sz="2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sz="24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e>
                      </m:acc>
                      <m:r>
                        <a:rPr lang="en-GB" sz="2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kumimoji="0" lang="en-GB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en-GB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GB" sz="240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acc>
                            <m:accPr>
                              <m:chr m:val="̇"/>
                              <m:ctrlPr>
                                <a:rPr lang="en-GB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2400" b="0" i="0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b>
                              </m:sSub>
                            </m:e>
                          </m:acc>
                        </m:den>
                      </m:f>
                      <m:r>
                        <a:rPr kumimoji="0" lang="en-GB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 </m:t>
                      </m:r>
                      <m:f>
                        <m:fPr>
                          <m:ctrlPr>
                            <a:rPr kumimoji="0" lang="en-GB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GB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𝜀</m:t>
                              </m:r>
                            </m:e>
                            <m:sub>
                              <m:r>
                                <a:rPr kumimoji="0" lang="en-GB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∗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kumimoji="0" lang="en-GB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0" lang="en-GB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kumimoji="0" lang="en-GB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kumimoji="0" lang="en-GB" sz="24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GB" sz="24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kumimoji="0" lang="en-GB" sz="2400" b="0" i="0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h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kumimoji="0" lang="en-GB" sz="24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GB" sz="24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kumimoji="0" lang="en-GB" sz="2400" b="0" i="0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c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sSub>
                                <m:sSubPr>
                                  <m:ctrlPr>
                                    <a:rPr kumimoji="0" lang="en-GB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kumimoji="0" lang="en-GB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∗</m:t>
                                  </m:r>
                                </m:sub>
                              </m:sSub>
                            </m:sup>
                          </m:sSup>
                          <m:r>
                            <a:rPr kumimoji="0" lang="en-GB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</m:t>
                          </m:r>
                          <m:sSup>
                            <m:sSupPr>
                              <m:ctrlPr>
                                <a:rPr kumimoji="0" lang="en-GB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0" lang="en-GB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kumimoji="0" lang="en-GB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kumimoji="0" lang="en-GB" sz="24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GB" sz="24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kumimoji="0" lang="en-GB" sz="2400" b="0" i="0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h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kumimoji="0" lang="en-GB" sz="24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GB" sz="24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kumimoji="0" lang="en-GB" sz="2400" b="0" i="0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c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sSub>
                                <m:sSubPr>
                                  <m:ctrlPr>
                                    <a:rPr kumimoji="0" lang="en-GB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kumimoji="0" lang="en-GB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∗</m:t>
                                  </m:r>
                                </m:sub>
                              </m:sSub>
                            </m:sup>
                          </m:sSup>
                        </m:den>
                      </m:f>
                    </m:oMath>
                  </m:oMathPara>
                </a14:m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F357F52-909B-4EEC-8F23-4F7BC97681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9011" y="3986820"/>
                <a:ext cx="4123757" cy="130183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3810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57E668A-CF8C-46DF-BAEB-2F7501834A7D}"/>
              </a:ext>
            </a:extLst>
          </p:cNvPr>
          <p:cNvCxnSpPr>
            <a:cxnSpLocks/>
          </p:cNvCxnSpPr>
          <p:nvPr/>
        </p:nvCxnSpPr>
        <p:spPr>
          <a:xfrm flipH="1">
            <a:off x="10178539" y="4364678"/>
            <a:ext cx="15981" cy="144563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1B70735-824C-4836-9E89-4508779005BE}"/>
              </a:ext>
            </a:extLst>
          </p:cNvPr>
          <p:cNvCxnSpPr>
            <a:cxnSpLocks/>
          </p:cNvCxnSpPr>
          <p:nvPr/>
        </p:nvCxnSpPr>
        <p:spPr>
          <a:xfrm>
            <a:off x="10163140" y="5810313"/>
            <a:ext cx="1814525" cy="1147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D5839B1F-1983-4EB8-A524-4F6D7B2FD67D}"/>
              </a:ext>
            </a:extLst>
          </p:cNvPr>
          <p:cNvSpPr/>
          <p:nvPr/>
        </p:nvSpPr>
        <p:spPr>
          <a:xfrm>
            <a:off x="10169038" y="4449018"/>
            <a:ext cx="1761527" cy="1347086"/>
          </a:xfrm>
          <a:custGeom>
            <a:avLst/>
            <a:gdLst>
              <a:gd name="connsiteX0" fmla="*/ 0 w 3872286"/>
              <a:gd name="connsiteY0" fmla="*/ 2013351 h 2045156"/>
              <a:gd name="connsiteX1" fmla="*/ 727545 w 3872286"/>
              <a:gd name="connsiteY1" fmla="*/ 1572053 h 2045156"/>
              <a:gd name="connsiteX2" fmla="*/ 1558456 w 3872286"/>
              <a:gd name="connsiteY2" fmla="*/ 37452 h 2045156"/>
              <a:gd name="connsiteX3" fmla="*/ 2126974 w 3872286"/>
              <a:gd name="connsiteY3" fmla="*/ 578140 h 2045156"/>
              <a:gd name="connsiteX4" fmla="*/ 2651760 w 3872286"/>
              <a:gd name="connsiteY4" fmla="*/ 1750958 h 2045156"/>
              <a:gd name="connsiteX5" fmla="*/ 3872286 w 3872286"/>
              <a:gd name="connsiteY5" fmla="*/ 2045156 h 2045156"/>
              <a:gd name="connsiteX0" fmla="*/ 0 w 4309608"/>
              <a:gd name="connsiteY0" fmla="*/ 2335379 h 2335379"/>
              <a:gd name="connsiteX1" fmla="*/ 1164867 w 4309608"/>
              <a:gd name="connsiteY1" fmla="*/ 1572053 h 2335379"/>
              <a:gd name="connsiteX2" fmla="*/ 1995778 w 4309608"/>
              <a:gd name="connsiteY2" fmla="*/ 37452 h 2335379"/>
              <a:gd name="connsiteX3" fmla="*/ 2564296 w 4309608"/>
              <a:gd name="connsiteY3" fmla="*/ 578140 h 2335379"/>
              <a:gd name="connsiteX4" fmla="*/ 3089082 w 4309608"/>
              <a:gd name="connsiteY4" fmla="*/ 1750958 h 2335379"/>
              <a:gd name="connsiteX5" fmla="*/ 4309608 w 4309608"/>
              <a:gd name="connsiteY5" fmla="*/ 2045156 h 2335379"/>
              <a:gd name="connsiteX0" fmla="*/ 0 w 4309608"/>
              <a:gd name="connsiteY0" fmla="*/ 2348861 h 2348861"/>
              <a:gd name="connsiteX1" fmla="*/ 1212574 w 4309608"/>
              <a:gd name="connsiteY1" fmla="*/ 1820098 h 2348861"/>
              <a:gd name="connsiteX2" fmla="*/ 1995778 w 4309608"/>
              <a:gd name="connsiteY2" fmla="*/ 50934 h 2348861"/>
              <a:gd name="connsiteX3" fmla="*/ 2564296 w 4309608"/>
              <a:gd name="connsiteY3" fmla="*/ 591622 h 2348861"/>
              <a:gd name="connsiteX4" fmla="*/ 3089082 w 4309608"/>
              <a:gd name="connsiteY4" fmla="*/ 1764440 h 2348861"/>
              <a:gd name="connsiteX5" fmla="*/ 4309608 w 4309608"/>
              <a:gd name="connsiteY5" fmla="*/ 2058638 h 2348861"/>
              <a:gd name="connsiteX0" fmla="*/ 0 w 4309608"/>
              <a:gd name="connsiteY0" fmla="*/ 2264352 h 2264352"/>
              <a:gd name="connsiteX1" fmla="*/ 1212574 w 4309608"/>
              <a:gd name="connsiteY1" fmla="*/ 1735589 h 2264352"/>
              <a:gd name="connsiteX2" fmla="*/ 2023608 w 4309608"/>
              <a:gd name="connsiteY2" fmla="*/ 57865 h 2264352"/>
              <a:gd name="connsiteX3" fmla="*/ 2564296 w 4309608"/>
              <a:gd name="connsiteY3" fmla="*/ 507113 h 2264352"/>
              <a:gd name="connsiteX4" fmla="*/ 3089082 w 4309608"/>
              <a:gd name="connsiteY4" fmla="*/ 1679931 h 2264352"/>
              <a:gd name="connsiteX5" fmla="*/ 4309608 w 4309608"/>
              <a:gd name="connsiteY5" fmla="*/ 1974129 h 2264352"/>
              <a:gd name="connsiteX0" fmla="*/ 0 w 4309608"/>
              <a:gd name="connsiteY0" fmla="*/ 2233745 h 2233745"/>
              <a:gd name="connsiteX1" fmla="*/ 1212574 w 4309608"/>
              <a:gd name="connsiteY1" fmla="*/ 1704982 h 2233745"/>
              <a:gd name="connsiteX2" fmla="*/ 2023608 w 4309608"/>
              <a:gd name="connsiteY2" fmla="*/ 27258 h 2233745"/>
              <a:gd name="connsiteX3" fmla="*/ 2552369 w 4309608"/>
              <a:gd name="connsiteY3" fmla="*/ 734923 h 2233745"/>
              <a:gd name="connsiteX4" fmla="*/ 3089082 w 4309608"/>
              <a:gd name="connsiteY4" fmla="*/ 1649324 h 2233745"/>
              <a:gd name="connsiteX5" fmla="*/ 4309608 w 4309608"/>
              <a:gd name="connsiteY5" fmla="*/ 1943522 h 2233745"/>
              <a:gd name="connsiteX0" fmla="*/ 0 w 4309608"/>
              <a:gd name="connsiteY0" fmla="*/ 2236198 h 2236198"/>
              <a:gd name="connsiteX1" fmla="*/ 1212574 w 4309608"/>
              <a:gd name="connsiteY1" fmla="*/ 1707435 h 2236198"/>
              <a:gd name="connsiteX2" fmla="*/ 2023608 w 4309608"/>
              <a:gd name="connsiteY2" fmla="*/ 29711 h 2236198"/>
              <a:gd name="connsiteX3" fmla="*/ 2552369 w 4309608"/>
              <a:gd name="connsiteY3" fmla="*/ 737376 h 2236198"/>
              <a:gd name="connsiteX4" fmla="*/ 3089082 w 4309608"/>
              <a:gd name="connsiteY4" fmla="*/ 1651777 h 2236198"/>
              <a:gd name="connsiteX5" fmla="*/ 4309608 w 4309608"/>
              <a:gd name="connsiteY5" fmla="*/ 1945975 h 2236198"/>
              <a:gd name="connsiteX0" fmla="*/ 0 w 4309608"/>
              <a:gd name="connsiteY0" fmla="*/ 2234570 h 2234570"/>
              <a:gd name="connsiteX1" fmla="*/ 1212574 w 4309608"/>
              <a:gd name="connsiteY1" fmla="*/ 1705807 h 2234570"/>
              <a:gd name="connsiteX2" fmla="*/ 2023608 w 4309608"/>
              <a:gd name="connsiteY2" fmla="*/ 28083 h 2234570"/>
              <a:gd name="connsiteX3" fmla="*/ 2552369 w 4309608"/>
              <a:gd name="connsiteY3" fmla="*/ 735748 h 2234570"/>
              <a:gd name="connsiteX4" fmla="*/ 3029448 w 4309608"/>
              <a:gd name="connsiteY4" fmla="*/ 1785321 h 2234570"/>
              <a:gd name="connsiteX5" fmla="*/ 4309608 w 4309608"/>
              <a:gd name="connsiteY5" fmla="*/ 1944347 h 2234570"/>
              <a:gd name="connsiteX0" fmla="*/ 0 w 4401048"/>
              <a:gd name="connsiteY0" fmla="*/ 2234570 h 2254448"/>
              <a:gd name="connsiteX1" fmla="*/ 1212574 w 4401048"/>
              <a:gd name="connsiteY1" fmla="*/ 1705807 h 2254448"/>
              <a:gd name="connsiteX2" fmla="*/ 2023608 w 4401048"/>
              <a:gd name="connsiteY2" fmla="*/ 28083 h 2254448"/>
              <a:gd name="connsiteX3" fmla="*/ 2552369 w 4401048"/>
              <a:gd name="connsiteY3" fmla="*/ 735748 h 2254448"/>
              <a:gd name="connsiteX4" fmla="*/ 3029448 w 4401048"/>
              <a:gd name="connsiteY4" fmla="*/ 1785321 h 2254448"/>
              <a:gd name="connsiteX5" fmla="*/ 4401048 w 4401048"/>
              <a:gd name="connsiteY5" fmla="*/ 2254448 h 2254448"/>
              <a:gd name="connsiteX0" fmla="*/ 0 w 4401048"/>
              <a:gd name="connsiteY0" fmla="*/ 2229553 h 2249431"/>
              <a:gd name="connsiteX1" fmla="*/ 1212574 w 4401048"/>
              <a:gd name="connsiteY1" fmla="*/ 1700790 h 2249431"/>
              <a:gd name="connsiteX2" fmla="*/ 2023608 w 4401048"/>
              <a:gd name="connsiteY2" fmla="*/ 23066 h 2249431"/>
              <a:gd name="connsiteX3" fmla="*/ 2540442 w 4401048"/>
              <a:gd name="connsiteY3" fmla="*/ 794342 h 2249431"/>
              <a:gd name="connsiteX4" fmla="*/ 3029448 w 4401048"/>
              <a:gd name="connsiteY4" fmla="*/ 1780304 h 2249431"/>
              <a:gd name="connsiteX5" fmla="*/ 4401048 w 4401048"/>
              <a:gd name="connsiteY5" fmla="*/ 2249431 h 2249431"/>
              <a:gd name="connsiteX0" fmla="*/ 0 w 4401048"/>
              <a:gd name="connsiteY0" fmla="*/ 2230150 h 2250028"/>
              <a:gd name="connsiteX1" fmla="*/ 1212574 w 4401048"/>
              <a:gd name="connsiteY1" fmla="*/ 1701387 h 2250028"/>
              <a:gd name="connsiteX2" fmla="*/ 2023608 w 4401048"/>
              <a:gd name="connsiteY2" fmla="*/ 23663 h 2250028"/>
              <a:gd name="connsiteX3" fmla="*/ 2540442 w 4401048"/>
              <a:gd name="connsiteY3" fmla="*/ 794939 h 2250028"/>
              <a:gd name="connsiteX4" fmla="*/ 3029448 w 4401048"/>
              <a:gd name="connsiteY4" fmla="*/ 1780901 h 2250028"/>
              <a:gd name="connsiteX5" fmla="*/ 4401048 w 4401048"/>
              <a:gd name="connsiteY5" fmla="*/ 2250028 h 225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01048" h="2250028">
                <a:moveTo>
                  <a:pt x="0" y="2230150"/>
                </a:moveTo>
                <a:cubicBezTo>
                  <a:pt x="233901" y="2174159"/>
                  <a:pt x="875306" y="2069135"/>
                  <a:pt x="1212574" y="1701387"/>
                </a:cubicBezTo>
                <a:cubicBezTo>
                  <a:pt x="1549842" y="1333639"/>
                  <a:pt x="1802297" y="174738"/>
                  <a:pt x="2023608" y="23663"/>
                </a:cubicBezTo>
                <a:cubicBezTo>
                  <a:pt x="2244919" y="-127412"/>
                  <a:pt x="2432437" y="482187"/>
                  <a:pt x="2540442" y="794939"/>
                </a:cubicBezTo>
                <a:cubicBezTo>
                  <a:pt x="2648447" y="1107691"/>
                  <a:pt x="2738563" y="1536398"/>
                  <a:pt x="3029448" y="1780901"/>
                </a:cubicBezTo>
                <a:cubicBezTo>
                  <a:pt x="3320333" y="2025404"/>
                  <a:pt x="3936227" y="2225180"/>
                  <a:pt x="4401048" y="2250028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11DB627F-101E-4629-96C3-C9AE44A78C87}"/>
                  </a:ext>
                </a:extLst>
              </p:cNvPr>
              <p:cNvSpPr txBox="1"/>
              <p:nvPr/>
            </p:nvSpPr>
            <p:spPr>
              <a:xfrm>
                <a:off x="10514968" y="5838067"/>
                <a:ext cx="1031773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</a:rPr>
                        <m:t>⟨</m:t>
                      </m:r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200" b="0" i="0" smtClean="0">
                              <a:latin typeface="Cambria Math" panose="02040503050406030204" pitchFamily="18" charset="0"/>
                            </a:rPr>
                            <m:t>UV</m:t>
                          </m:r>
                        </m:sub>
                      </m:sSub>
                      <m:r>
                        <a:rPr lang="en-GB" sz="1200" i="1"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11DB627F-101E-4629-96C3-C9AE44A78C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4968" y="5838067"/>
                <a:ext cx="1031773" cy="184666"/>
              </a:xfrm>
              <a:prstGeom prst="rect">
                <a:avLst/>
              </a:prstGeom>
              <a:blipFill>
                <a:blip r:embed="rId13"/>
                <a:stretch>
                  <a:fillRect t="-3333" b="-3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2122C64-BF3F-4C7F-BA26-FDF92E004F15}"/>
              </a:ext>
            </a:extLst>
          </p:cNvPr>
          <p:cNvCxnSpPr>
            <a:cxnSpLocks/>
          </p:cNvCxnSpPr>
          <p:nvPr/>
        </p:nvCxnSpPr>
        <p:spPr>
          <a:xfrm>
            <a:off x="11009776" y="4482729"/>
            <a:ext cx="0" cy="1339063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8D4E0080-C6B1-4709-AB83-E3D2DC1C75CE}"/>
                  </a:ext>
                </a:extLst>
              </p:cNvPr>
              <p:cNvSpPr txBox="1"/>
              <p:nvPr/>
            </p:nvSpPr>
            <p:spPr>
              <a:xfrm>
                <a:off x="11289286" y="5122561"/>
                <a:ext cx="438278" cy="2017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200">
                                  <a:latin typeface="Cambria Math" panose="02040503050406030204" pitchFamily="18" charset="0"/>
                                </a:rPr>
                                <m:t>UV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sz="1200" dirty="0"/>
              </a:p>
            </p:txBody>
          </p:sp>
        </mc:Choice>
        <mc:Fallback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8D4E0080-C6B1-4709-AB83-E3D2DC1C75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89286" y="5122561"/>
                <a:ext cx="438278" cy="201722"/>
              </a:xfrm>
              <a:prstGeom prst="rect">
                <a:avLst/>
              </a:prstGeom>
              <a:blipFill>
                <a:blip r:embed="rId14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25EDA5AC-C3D6-4CBF-8B8B-77124D7C74C1}"/>
              </a:ext>
            </a:extLst>
          </p:cNvPr>
          <p:cNvCxnSpPr/>
          <p:nvPr/>
        </p:nvCxnSpPr>
        <p:spPr>
          <a:xfrm>
            <a:off x="11009776" y="5265846"/>
            <a:ext cx="2795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E6D400A-983F-4E0C-8C92-1DB5F8F5D0DF}"/>
              </a:ext>
            </a:extLst>
          </p:cNvPr>
          <p:cNvCxnSpPr>
            <a:cxnSpLocks/>
          </p:cNvCxnSpPr>
          <p:nvPr/>
        </p:nvCxnSpPr>
        <p:spPr>
          <a:xfrm>
            <a:off x="1454347" y="3120418"/>
            <a:ext cx="673668" cy="756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4F6D2163-35D7-455C-A0A9-A954F2E804E8}"/>
              </a:ext>
            </a:extLst>
          </p:cNvPr>
          <p:cNvCxnSpPr>
            <a:cxnSpLocks/>
          </p:cNvCxnSpPr>
          <p:nvPr/>
        </p:nvCxnSpPr>
        <p:spPr>
          <a:xfrm>
            <a:off x="6010673" y="3116308"/>
            <a:ext cx="1031235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FD551D4-8475-44A4-9A79-E215F7C28721}"/>
              </a:ext>
            </a:extLst>
          </p:cNvPr>
          <p:cNvCxnSpPr>
            <a:cxnSpLocks/>
            <a:stCxn id="18" idx="2"/>
            <a:endCxn id="66" idx="0"/>
          </p:cNvCxnSpPr>
          <p:nvPr/>
        </p:nvCxnSpPr>
        <p:spPr>
          <a:xfrm flipH="1">
            <a:off x="8969186" y="3430061"/>
            <a:ext cx="1" cy="55675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DE04FBAA-96A3-4E7F-9913-68821CB8908F}"/>
              </a:ext>
            </a:extLst>
          </p:cNvPr>
          <p:cNvCxnSpPr>
            <a:cxnSpLocks/>
            <a:stCxn id="15" idx="2"/>
            <a:endCxn id="38" idx="0"/>
          </p:cNvCxnSpPr>
          <p:nvPr/>
        </p:nvCxnSpPr>
        <p:spPr>
          <a:xfrm>
            <a:off x="5720661" y="3472262"/>
            <a:ext cx="229" cy="51455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D50E4DF4-6924-4108-9130-46560200212F}"/>
                  </a:ext>
                </a:extLst>
              </p:cNvPr>
              <p:cNvSpPr txBox="1"/>
              <p:nvPr/>
            </p:nvSpPr>
            <p:spPr>
              <a:xfrm>
                <a:off x="3872183" y="5391398"/>
                <a:ext cx="4123757" cy="461665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b>
                    </m:sSub>
                    <m:r>
                      <a:rPr lang="en-GB" sz="24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b>
                    </m:sSub>
                    <m:r>
                      <a:rPr lang="en-GB" sz="24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b>
                    </m:sSub>
                    <m:r>
                      <a:rPr lang="en-GB" sz="24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4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rPr>
                  <a:t> free parameters</a:t>
                </a: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D50E4DF4-6924-4108-9130-4656020021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2183" y="5391398"/>
                <a:ext cx="4123757" cy="461665"/>
              </a:xfrm>
              <a:prstGeom prst="rect">
                <a:avLst/>
              </a:prstGeom>
              <a:blipFill>
                <a:blip r:embed="rId15"/>
                <a:stretch>
                  <a:fillRect t="-10526" b="-28947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9" name="TextBox 238">
            <a:extLst>
              <a:ext uri="{FF2B5EF4-FFF2-40B4-BE49-F238E27FC236}">
                <a16:creationId xmlns:a16="http://schemas.microsoft.com/office/drawing/2014/main" id="{C29FBD8E-19FF-422A-8FD6-5A8232D4F254}"/>
              </a:ext>
            </a:extLst>
          </p:cNvPr>
          <p:cNvSpPr txBox="1"/>
          <p:nvPr/>
        </p:nvSpPr>
        <p:spPr>
          <a:xfrm>
            <a:off x="7489065" y="6022733"/>
            <a:ext cx="2092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Wechsler+2018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45F2E1B-7022-4402-9B79-65A76AAF190A}"/>
              </a:ext>
            </a:extLst>
          </p:cNvPr>
          <p:cNvSpPr txBox="1"/>
          <p:nvPr/>
        </p:nvSpPr>
        <p:spPr>
          <a:xfrm>
            <a:off x="1836958" y="3988170"/>
            <a:ext cx="1491995" cy="83099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2400" dirty="0"/>
              <a:t>N-body calibration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0E2DD4B3-6F58-4265-8B91-2511C798C19A}"/>
              </a:ext>
            </a:extLst>
          </p:cNvPr>
          <p:cNvCxnSpPr>
            <a:cxnSpLocks/>
            <a:stCxn id="14" idx="2"/>
            <a:endCxn id="85" idx="0"/>
          </p:cNvCxnSpPr>
          <p:nvPr/>
        </p:nvCxnSpPr>
        <p:spPr>
          <a:xfrm>
            <a:off x="2582956" y="3353654"/>
            <a:ext cx="0" cy="634516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3BEF6575-FA0F-49B3-BC6B-68D726715478}"/>
              </a:ext>
            </a:extLst>
          </p:cNvPr>
          <p:cNvCxnSpPr>
            <a:cxnSpLocks/>
          </p:cNvCxnSpPr>
          <p:nvPr/>
        </p:nvCxnSpPr>
        <p:spPr>
          <a:xfrm>
            <a:off x="11002635" y="3606929"/>
            <a:ext cx="0" cy="63451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2884EC83-F856-4EEB-A921-15004DCDA613}"/>
                  </a:ext>
                </a:extLst>
              </p:cNvPr>
              <p:cNvSpPr txBox="1"/>
              <p:nvPr/>
            </p:nvSpPr>
            <p:spPr>
              <a:xfrm>
                <a:off x="11739039" y="5847577"/>
                <a:ext cx="346281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200" b="0" i="0" smtClean="0">
                              <a:latin typeface="Cambria Math" panose="02040503050406030204" pitchFamily="18" charset="0"/>
                            </a:rPr>
                            <m:t>UV</m:t>
                          </m:r>
                        </m:sub>
                      </m:sSub>
                    </m:oMath>
                  </m:oMathPara>
                </a14:m>
                <a:endParaRPr lang="en-GB" sz="1200" dirty="0"/>
              </a:p>
            </p:txBody>
          </p:sp>
        </mc:Choice>
        <mc:Fallback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2884EC83-F856-4EEB-A921-15004DCDA6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39039" y="5847577"/>
                <a:ext cx="346281" cy="184666"/>
              </a:xfrm>
              <a:prstGeom prst="rect">
                <a:avLst/>
              </a:prstGeom>
              <a:blipFill>
                <a:blip r:embed="rId16"/>
                <a:stretch>
                  <a:fillRect l="-1754" b="-161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FA6EE7A6-B6A5-487E-B3FC-10564FE98576}"/>
                  </a:ext>
                </a:extLst>
              </p:cNvPr>
              <p:cNvSpPr txBox="1"/>
              <p:nvPr/>
            </p:nvSpPr>
            <p:spPr>
              <a:xfrm rot="16200000">
                <a:off x="9674669" y="4854112"/>
                <a:ext cx="755676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200" b="0" i="0" smtClean="0">
                            <a:latin typeface="Cambria Math" panose="02040503050406030204" pitchFamily="18" charset="0"/>
                          </a:rPr>
                          <m:t>UV</m:t>
                        </m:r>
                      </m:sub>
                    </m:sSub>
                  </m:oMath>
                </a14:m>
                <a:r>
                  <a:rPr lang="en-GB" sz="1200" dirty="0"/>
                  <a:t>)</a:t>
                </a:r>
              </a:p>
            </p:txBody>
          </p:sp>
        </mc:Choice>
        <mc:Fallback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FA6EE7A6-B6A5-487E-B3FC-10564FE985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9674669" y="4854112"/>
                <a:ext cx="755676" cy="184666"/>
              </a:xfrm>
              <a:prstGeom prst="rect">
                <a:avLst/>
              </a:prstGeom>
              <a:blipFill>
                <a:blip r:embed="rId17"/>
                <a:stretch>
                  <a:fillRect l="-26667" r="-50000" b="-72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F2CEB508-E533-4FD7-B795-47260B8F9EDE}"/>
              </a:ext>
            </a:extLst>
          </p:cNvPr>
          <p:cNvSpPr txBox="1"/>
          <p:nvPr/>
        </p:nvSpPr>
        <p:spPr>
          <a:xfrm>
            <a:off x="10495052" y="6161870"/>
            <a:ext cx="201140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/>
            <a:r>
              <a:rPr lang="en-GB" sz="2000" dirty="0"/>
              <a:t>Stochasticity</a:t>
            </a:r>
          </a:p>
        </p:txBody>
      </p:sp>
      <p:pic>
        <p:nvPicPr>
          <p:cNvPr id="47" name="Graphic 46" descr="Harvey Balls 100% outline">
            <a:extLst>
              <a:ext uri="{FF2B5EF4-FFF2-40B4-BE49-F238E27FC236}">
                <a16:creationId xmlns:a16="http://schemas.microsoft.com/office/drawing/2014/main" id="{8879EF60-4496-46C6-BB87-9935CD1A2AE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209985" y="1712472"/>
            <a:ext cx="678928" cy="678928"/>
          </a:xfrm>
          <a:prstGeom prst="rect">
            <a:avLst/>
          </a:prstGeom>
        </p:spPr>
      </p:pic>
      <p:pic>
        <p:nvPicPr>
          <p:cNvPr id="48" name="Graphic 47" descr="Harvey Balls 100% outline">
            <a:extLst>
              <a:ext uri="{FF2B5EF4-FFF2-40B4-BE49-F238E27FC236}">
                <a16:creationId xmlns:a16="http://schemas.microsoft.com/office/drawing/2014/main" id="{4FB9395C-0484-4F5D-8EB3-A9BA17917FF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961886" y="2098407"/>
            <a:ext cx="435655" cy="435655"/>
          </a:xfrm>
          <a:prstGeom prst="rect">
            <a:avLst/>
          </a:prstGeom>
        </p:spPr>
      </p:pic>
      <p:pic>
        <p:nvPicPr>
          <p:cNvPr id="50" name="Graphic 49" descr="Harvey Balls 100% outline">
            <a:extLst>
              <a:ext uri="{FF2B5EF4-FFF2-40B4-BE49-F238E27FC236}">
                <a16:creationId xmlns:a16="http://schemas.microsoft.com/office/drawing/2014/main" id="{DE2A581F-A08E-43D9-BE7B-EB9BFC18226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182127" y="1398671"/>
            <a:ext cx="1075986" cy="1075986"/>
          </a:xfrm>
          <a:prstGeom prst="rect">
            <a:avLst/>
          </a:prstGeom>
        </p:spPr>
      </p:pic>
      <p:pic>
        <p:nvPicPr>
          <p:cNvPr id="54" name="Graphic 53" descr="Stars with solid fill">
            <a:extLst>
              <a:ext uri="{FF2B5EF4-FFF2-40B4-BE49-F238E27FC236}">
                <a16:creationId xmlns:a16="http://schemas.microsoft.com/office/drawing/2014/main" id="{B4D73BBE-9E0F-40ED-8EFC-C74654D67187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54668" t="28046" r="4620" b="32970"/>
          <a:stretch/>
        </p:blipFill>
        <p:spPr>
          <a:xfrm>
            <a:off x="8848610" y="1782634"/>
            <a:ext cx="372261" cy="356461"/>
          </a:xfrm>
          <a:prstGeom prst="rect">
            <a:avLst/>
          </a:prstGeom>
        </p:spPr>
      </p:pic>
      <p:pic>
        <p:nvPicPr>
          <p:cNvPr id="55" name="Graphic 54" descr="Stars with solid fill">
            <a:extLst>
              <a:ext uri="{FF2B5EF4-FFF2-40B4-BE49-F238E27FC236}">
                <a16:creationId xmlns:a16="http://schemas.microsoft.com/office/drawing/2014/main" id="{C6665F53-E954-4069-8CF6-FA9D63E7143C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30340" t="58418" r="39802" b="-5169"/>
          <a:stretch/>
        </p:blipFill>
        <p:spPr>
          <a:xfrm>
            <a:off x="8584564" y="2094938"/>
            <a:ext cx="273020" cy="427496"/>
          </a:xfrm>
          <a:prstGeom prst="rect">
            <a:avLst/>
          </a:prstGeom>
        </p:spPr>
      </p:pic>
      <p:pic>
        <p:nvPicPr>
          <p:cNvPr id="56" name="Graphic 55" descr="Stars with solid fill">
            <a:extLst>
              <a:ext uri="{FF2B5EF4-FFF2-40B4-BE49-F238E27FC236}">
                <a16:creationId xmlns:a16="http://schemas.microsoft.com/office/drawing/2014/main" id="{A52B6E5C-0DB1-4CE3-817E-B8AC8734116E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7533" t="2682" r="44166" b="40459"/>
          <a:stretch/>
        </p:blipFill>
        <p:spPr>
          <a:xfrm>
            <a:off x="8934454" y="1196584"/>
            <a:ext cx="441655" cy="519905"/>
          </a:xfrm>
          <a:prstGeom prst="rect">
            <a:avLst/>
          </a:prstGeom>
        </p:spPr>
      </p:pic>
      <p:pic>
        <p:nvPicPr>
          <p:cNvPr id="58" name="Graphic 57" descr="Stars with solid fill">
            <a:extLst>
              <a:ext uri="{FF2B5EF4-FFF2-40B4-BE49-F238E27FC236}">
                <a16:creationId xmlns:a16="http://schemas.microsoft.com/office/drawing/2014/main" id="{0023DB79-5F66-4530-B8AE-FCB64D57B0EB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7533" t="2682" r="44166" b="40459"/>
          <a:stretch/>
        </p:blipFill>
        <p:spPr>
          <a:xfrm>
            <a:off x="5494959" y="1974767"/>
            <a:ext cx="260069" cy="306147"/>
          </a:xfrm>
          <a:prstGeom prst="rect">
            <a:avLst/>
          </a:prstGeom>
        </p:spPr>
      </p:pic>
      <p:pic>
        <p:nvPicPr>
          <p:cNvPr id="59" name="Graphic 58" descr="Harvey Balls 100% outline">
            <a:extLst>
              <a:ext uri="{FF2B5EF4-FFF2-40B4-BE49-F238E27FC236}">
                <a16:creationId xmlns:a16="http://schemas.microsoft.com/office/drawing/2014/main" id="{E320FC4C-E149-4D7A-9577-0C1D958DADA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430487" y="962353"/>
            <a:ext cx="1075986" cy="1075986"/>
          </a:xfrm>
          <a:prstGeom prst="rect">
            <a:avLst/>
          </a:prstGeom>
        </p:spPr>
      </p:pic>
      <p:pic>
        <p:nvPicPr>
          <p:cNvPr id="75" name="Graphic 74" descr="Stars with solid fill">
            <a:extLst>
              <a:ext uri="{FF2B5EF4-FFF2-40B4-BE49-F238E27FC236}">
                <a16:creationId xmlns:a16="http://schemas.microsoft.com/office/drawing/2014/main" id="{3A1506C3-C0FC-49D9-94BD-90148CC9F513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7533" t="2682" r="44166" b="40459"/>
          <a:stretch/>
        </p:blipFill>
        <p:spPr>
          <a:xfrm>
            <a:off x="5704384" y="1845069"/>
            <a:ext cx="155618" cy="183190"/>
          </a:xfrm>
          <a:prstGeom prst="rect">
            <a:avLst/>
          </a:prstGeom>
        </p:spPr>
      </p:pic>
      <p:pic>
        <p:nvPicPr>
          <p:cNvPr id="76" name="Graphic 75" descr="Stars with solid fill">
            <a:extLst>
              <a:ext uri="{FF2B5EF4-FFF2-40B4-BE49-F238E27FC236}">
                <a16:creationId xmlns:a16="http://schemas.microsoft.com/office/drawing/2014/main" id="{593028A6-9F06-4193-9167-5CDEB65237C9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7533" t="2682" r="44166" b="40459"/>
          <a:stretch/>
        </p:blipFill>
        <p:spPr>
          <a:xfrm>
            <a:off x="5416185" y="1794057"/>
            <a:ext cx="173368" cy="204085"/>
          </a:xfrm>
          <a:prstGeom prst="rect">
            <a:avLst/>
          </a:prstGeom>
        </p:spPr>
      </p:pic>
      <p:pic>
        <p:nvPicPr>
          <p:cNvPr id="78" name="Graphic 77" descr="Stars with solid fill">
            <a:extLst>
              <a:ext uri="{FF2B5EF4-FFF2-40B4-BE49-F238E27FC236}">
                <a16:creationId xmlns:a16="http://schemas.microsoft.com/office/drawing/2014/main" id="{86E084A7-0F37-4AC0-887C-E11EE1CC3B09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7533" t="2682" r="44166" b="40459"/>
          <a:stretch/>
        </p:blipFill>
        <p:spPr>
          <a:xfrm>
            <a:off x="5516747" y="1565874"/>
            <a:ext cx="260068" cy="306146"/>
          </a:xfrm>
          <a:prstGeom prst="rect">
            <a:avLst/>
          </a:prstGeom>
        </p:spPr>
      </p:pic>
      <p:pic>
        <p:nvPicPr>
          <p:cNvPr id="80" name="Graphic 79" descr="Stars with solid fill">
            <a:extLst>
              <a:ext uri="{FF2B5EF4-FFF2-40B4-BE49-F238E27FC236}">
                <a16:creationId xmlns:a16="http://schemas.microsoft.com/office/drawing/2014/main" id="{6D1D2BB8-6B10-4B7B-9ABC-EF6C97A98489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7533" t="2682" r="44166" b="40459"/>
          <a:stretch/>
        </p:blipFill>
        <p:spPr>
          <a:xfrm>
            <a:off x="5876069" y="1661404"/>
            <a:ext cx="219931" cy="306146"/>
          </a:xfrm>
          <a:prstGeom prst="rect">
            <a:avLst/>
          </a:prstGeom>
        </p:spPr>
      </p:pic>
      <p:pic>
        <p:nvPicPr>
          <p:cNvPr id="238" name="Picture 237" descr="A screenshot of a cell phone&#10;&#10;Description automatically generated">
            <a:extLst>
              <a:ext uri="{FF2B5EF4-FFF2-40B4-BE49-F238E27FC236}">
                <a16:creationId xmlns:a16="http://schemas.microsoft.com/office/drawing/2014/main" id="{F1E9167B-EAFA-4179-AAC1-F342725B3B39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572" y="1394148"/>
            <a:ext cx="6456733" cy="46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616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66" grpId="0" animBg="1"/>
      <p:bldP spid="10" grpId="0"/>
      <p:bldP spid="12" grpId="0"/>
      <p:bldP spid="13" grpId="0"/>
      <p:bldP spid="14" grpId="0" animBg="1"/>
      <p:bldP spid="15" grpId="0" animBg="1"/>
      <p:bldP spid="18" grpId="0" animBg="1"/>
      <p:bldP spid="38" grpId="0" animBg="1"/>
      <p:bldP spid="32" grpId="0" animBg="1"/>
      <p:bldP spid="67" grpId="0"/>
      <p:bldP spid="77" grpId="0"/>
      <p:bldP spid="79" grpId="0" animBg="1"/>
      <p:bldP spid="239" grpId="0"/>
      <p:bldP spid="239" grpId="1"/>
      <p:bldP spid="85" grpId="0" animBg="1"/>
      <p:bldP spid="93" grpId="0"/>
      <p:bldP spid="94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F92FD-85C9-45C3-8A63-A70753E5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86FFFA-756F-4482-AE3E-B0EE7780BBBE}"/>
              </a:ext>
            </a:extLst>
          </p:cNvPr>
          <p:cNvSpPr txBox="1"/>
          <p:nvPr/>
        </p:nvSpPr>
        <p:spPr>
          <a:xfrm>
            <a:off x="223103" y="253266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UV LF Parameter Dependence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B616DE-D6DB-4020-92E3-66454DF2BFEC}"/>
              </a:ext>
            </a:extLst>
          </p:cNvPr>
          <p:cNvCxnSpPr>
            <a:cxnSpLocks/>
          </p:cNvCxnSpPr>
          <p:nvPr/>
        </p:nvCxnSpPr>
        <p:spPr>
          <a:xfrm>
            <a:off x="270691" y="769523"/>
            <a:ext cx="6078024" cy="5787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3F4A70BB-F94E-45EA-9449-159EC678E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617" y="1199046"/>
            <a:ext cx="10388765" cy="521350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6D13E70-8EFD-4DDC-A8E0-5EE67EF4AA93}"/>
              </a:ext>
            </a:extLst>
          </p:cNvPr>
          <p:cNvSpPr/>
          <p:nvPr/>
        </p:nvSpPr>
        <p:spPr>
          <a:xfrm>
            <a:off x="8920431" y="3505953"/>
            <a:ext cx="2343966" cy="2802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AB8832-9327-46CE-8664-53EEBFC5EB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50" t="87377" r="69852" b="1122"/>
          <a:stretch/>
        </p:blipFill>
        <p:spPr>
          <a:xfrm>
            <a:off x="9061821" y="3505953"/>
            <a:ext cx="2191803" cy="599687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9EC8BA7-C4FA-479F-9578-7CD1AB3543A7}"/>
              </a:ext>
            </a:extLst>
          </p:cNvPr>
          <p:cNvCxnSpPr>
            <a:cxnSpLocks/>
          </p:cNvCxnSpPr>
          <p:nvPr/>
        </p:nvCxnSpPr>
        <p:spPr>
          <a:xfrm flipH="1">
            <a:off x="9432656" y="4787918"/>
            <a:ext cx="65975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F977EFA-D1F7-45AD-9077-6212E8DEA443}"/>
              </a:ext>
            </a:extLst>
          </p:cNvPr>
          <p:cNvCxnSpPr>
            <a:cxnSpLocks/>
          </p:cNvCxnSpPr>
          <p:nvPr/>
        </p:nvCxnSpPr>
        <p:spPr>
          <a:xfrm flipV="1">
            <a:off x="10085271" y="4778675"/>
            <a:ext cx="685657" cy="924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67F0284-C008-438B-A712-E1F145F4A4F5}"/>
              </a:ext>
            </a:extLst>
          </p:cNvPr>
          <p:cNvSpPr txBox="1"/>
          <p:nvPr/>
        </p:nvSpPr>
        <p:spPr>
          <a:xfrm>
            <a:off x="9297923" y="4936076"/>
            <a:ext cx="65975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Brighter galaxies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645E11-EBA6-44F1-A83C-D5E4FAC435F5}"/>
              </a:ext>
            </a:extLst>
          </p:cNvPr>
          <p:cNvSpPr txBox="1"/>
          <p:nvPr/>
        </p:nvSpPr>
        <p:spPr>
          <a:xfrm>
            <a:off x="10428100" y="4936076"/>
            <a:ext cx="56082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Fainter</a:t>
            </a:r>
          </a:p>
          <a:p>
            <a:pPr algn="ctr"/>
            <a:r>
              <a:rPr lang="en-GB" sz="1400" dirty="0"/>
              <a:t>galaxies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144E079-8412-43E0-9A6B-043195745592}"/>
                  </a:ext>
                </a:extLst>
              </p:cNvPr>
              <p:cNvSpPr txBox="1"/>
              <p:nvPr/>
            </p:nvSpPr>
            <p:spPr>
              <a:xfrm>
                <a:off x="9825595" y="4409344"/>
                <a:ext cx="54292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800" b="0" i="0" smtClean="0">
                              <a:latin typeface="Cambria Math" panose="02040503050406030204" pitchFamily="18" charset="0"/>
                            </a:rPr>
                            <m:t>UV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144E079-8412-43E0-9A6B-0431957455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5595" y="4409344"/>
                <a:ext cx="542925" cy="369332"/>
              </a:xfrm>
              <a:prstGeom prst="rect">
                <a:avLst/>
              </a:prstGeom>
              <a:blipFill>
                <a:blip r:embed="rId3"/>
                <a:stretch>
                  <a:fillRect r="-5618" b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EB4298F7-AAE8-4E04-BD62-8ACE99DBFCBA}"/>
              </a:ext>
            </a:extLst>
          </p:cNvPr>
          <p:cNvSpPr txBox="1"/>
          <p:nvPr/>
        </p:nvSpPr>
        <p:spPr>
          <a:xfrm>
            <a:off x="8372130" y="6421791"/>
            <a:ext cx="327238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NS, Muñoz, Blas - 2110.13168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097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F92FD-85C9-45C3-8A63-A70753E5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5247" y="254371"/>
            <a:ext cx="811019" cy="503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86FFFA-756F-4482-AE3E-B0EE7780BBBE}"/>
              </a:ext>
            </a:extLst>
          </p:cNvPr>
          <p:cNvSpPr txBox="1"/>
          <p:nvPr/>
        </p:nvSpPr>
        <p:spPr>
          <a:xfrm>
            <a:off x="223103" y="253266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dirty="0">
                <a:latin typeface="+mj-lt"/>
                <a:ea typeface="+mj-ea"/>
                <a:cs typeface="+mj-cs"/>
              </a:rPr>
              <a:t>UV LF Parameter Dependence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B616DE-D6DB-4020-92E3-66454DF2BFEC}"/>
              </a:ext>
            </a:extLst>
          </p:cNvPr>
          <p:cNvCxnSpPr>
            <a:cxnSpLocks/>
          </p:cNvCxnSpPr>
          <p:nvPr/>
        </p:nvCxnSpPr>
        <p:spPr>
          <a:xfrm>
            <a:off x="270691" y="769523"/>
            <a:ext cx="6078024" cy="5787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3F4A70BB-F94E-45EA-9449-159EC678E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617" y="1199046"/>
            <a:ext cx="10388765" cy="521350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6D13E70-8EFD-4DDC-A8E0-5EE67EF4AA93}"/>
              </a:ext>
            </a:extLst>
          </p:cNvPr>
          <p:cNvSpPr/>
          <p:nvPr/>
        </p:nvSpPr>
        <p:spPr>
          <a:xfrm>
            <a:off x="8924251" y="3512637"/>
            <a:ext cx="2343966" cy="2802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AB8832-9327-46CE-8664-53EEBFC5EB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50" t="87377" r="69852" b="1122"/>
          <a:stretch/>
        </p:blipFill>
        <p:spPr>
          <a:xfrm>
            <a:off x="9061821" y="3505953"/>
            <a:ext cx="2191803" cy="5996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A9AC6-5AB3-4EE6-85AB-EBAEA87E75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3000"/>
          </a:blip>
          <a:srcRect l="8740" t="3251" r="69941" b="58498"/>
          <a:stretch/>
        </p:blipFill>
        <p:spPr>
          <a:xfrm>
            <a:off x="1801230" y="1374952"/>
            <a:ext cx="2214778" cy="19942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1716E05-7D14-4755-B0FB-2B452F9A37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3000"/>
          </a:blip>
          <a:srcRect l="31961" t="47241" r="46720" b="14508"/>
          <a:stretch/>
        </p:blipFill>
        <p:spPr>
          <a:xfrm>
            <a:off x="4228143" y="3664734"/>
            <a:ext cx="2214778" cy="199422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FD52471-B8DA-4AAB-ABD3-AE7667EA906F}"/>
              </a:ext>
            </a:extLst>
          </p:cNvPr>
          <p:cNvCxnSpPr>
            <a:cxnSpLocks/>
          </p:cNvCxnSpPr>
          <p:nvPr/>
        </p:nvCxnSpPr>
        <p:spPr>
          <a:xfrm flipH="1">
            <a:off x="9945869" y="5134759"/>
            <a:ext cx="65975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27C37CE-0819-4881-940D-F798E9DE8861}"/>
              </a:ext>
            </a:extLst>
          </p:cNvPr>
          <p:cNvCxnSpPr>
            <a:cxnSpLocks/>
          </p:cNvCxnSpPr>
          <p:nvPr/>
        </p:nvCxnSpPr>
        <p:spPr>
          <a:xfrm flipV="1">
            <a:off x="10598484" y="4553407"/>
            <a:ext cx="1" cy="5813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003B336-4FC4-4FC5-92CD-2283CAF7B4F7}"/>
              </a:ext>
            </a:extLst>
          </p:cNvPr>
          <p:cNvSpPr txBox="1"/>
          <p:nvPr/>
        </p:nvSpPr>
        <p:spPr>
          <a:xfrm>
            <a:off x="9948250" y="5144969"/>
            <a:ext cx="65975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Brighter galaxies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3C8D468-A255-4886-9D8D-D356B634B241}"/>
              </a:ext>
            </a:extLst>
          </p:cNvPr>
          <p:cNvSpPr txBox="1"/>
          <p:nvPr/>
        </p:nvSpPr>
        <p:spPr>
          <a:xfrm>
            <a:off x="10635701" y="4634955"/>
            <a:ext cx="56082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More</a:t>
            </a:r>
            <a:br>
              <a:rPr lang="en-GB" sz="1400" dirty="0"/>
            </a:br>
            <a:r>
              <a:rPr lang="en-GB" sz="1400" dirty="0"/>
              <a:t>galaxies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E11D07-809C-444E-97DB-8C2D23F7C2E4}"/>
              </a:ext>
            </a:extLst>
          </p:cNvPr>
          <p:cNvSpPr txBox="1"/>
          <p:nvPr/>
        </p:nvSpPr>
        <p:spPr>
          <a:xfrm>
            <a:off x="8372130" y="6421791"/>
            <a:ext cx="327238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NS, Muñoz, Blas - 2110.13168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74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59024 0.340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05" y="1703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3.33333E-6 L 0.3901 0.0104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05" y="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2" grpId="0"/>
      <p:bldP spid="33" grpId="0"/>
    </p:bld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22974</TotalTime>
  <Words>767</Words>
  <Application>Microsoft Office PowerPoint</Application>
  <PresentationFormat>Widescreen</PresentationFormat>
  <Paragraphs>204</Paragraphs>
  <Slides>36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Calibri</vt:lpstr>
      <vt:lpstr>Cambria Math</vt:lpstr>
      <vt:lpstr>Gill Sans MT</vt:lpstr>
      <vt:lpstr>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Sabti, Nashwan</dc:creator>
  <cp:lastModifiedBy>Sabti, Nashwan</cp:lastModifiedBy>
  <cp:revision>442</cp:revision>
  <dcterms:created xsi:type="dcterms:W3CDTF">2020-09-19T20:29:49Z</dcterms:created>
  <dcterms:modified xsi:type="dcterms:W3CDTF">2021-11-09T00:42:38Z</dcterms:modified>
</cp:coreProperties>
</file>