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3"/>
  </p:notesMasterIdLst>
  <p:sldIdLst>
    <p:sldId id="256" r:id="rId2"/>
    <p:sldId id="285" r:id="rId3"/>
    <p:sldId id="286" r:id="rId4"/>
    <p:sldId id="519" r:id="rId5"/>
    <p:sldId id="258" r:id="rId6"/>
    <p:sldId id="261" r:id="rId7"/>
    <p:sldId id="263" r:id="rId8"/>
    <p:sldId id="260" r:id="rId9"/>
    <p:sldId id="262" r:id="rId10"/>
    <p:sldId id="520" r:id="rId11"/>
    <p:sldId id="527" r:id="rId12"/>
    <p:sldId id="529" r:id="rId13"/>
    <p:sldId id="530" r:id="rId14"/>
    <p:sldId id="537" r:id="rId15"/>
    <p:sldId id="531" r:id="rId16"/>
    <p:sldId id="528" r:id="rId17"/>
    <p:sldId id="532" r:id="rId18"/>
    <p:sldId id="536" r:id="rId19"/>
    <p:sldId id="533" r:id="rId20"/>
    <p:sldId id="534" r:id="rId21"/>
    <p:sldId id="539" r:id="rId22"/>
    <p:sldId id="540" r:id="rId23"/>
    <p:sldId id="494" r:id="rId24"/>
    <p:sldId id="496" r:id="rId25"/>
    <p:sldId id="358" r:id="rId26"/>
    <p:sldId id="542" r:id="rId27"/>
    <p:sldId id="538" r:id="rId28"/>
    <p:sldId id="541" r:id="rId29"/>
    <p:sldId id="543" r:id="rId30"/>
    <p:sldId id="544" r:id="rId31"/>
    <p:sldId id="423" r:id="rId32"/>
    <p:sldId id="430" r:id="rId33"/>
    <p:sldId id="497" r:id="rId34"/>
    <p:sldId id="515" r:id="rId35"/>
    <p:sldId id="513" r:id="rId36"/>
    <p:sldId id="518" r:id="rId37"/>
    <p:sldId id="512" r:id="rId38"/>
    <p:sldId id="522" r:id="rId39"/>
    <p:sldId id="523" r:id="rId40"/>
    <p:sldId id="524" r:id="rId41"/>
    <p:sldId id="52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9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1982"/>
    <p:restoredTop sz="89571"/>
  </p:normalViewPr>
  <p:slideViewPr>
    <p:cSldViewPr snapToGrid="0" snapToObjects="1">
      <p:cViewPr varScale="1">
        <p:scale>
          <a:sx n="65" d="100"/>
          <a:sy n="65" d="100"/>
        </p:scale>
        <p:origin x="224" y="944"/>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AE4144-B551-C74B-91CE-0DB98C7D6DE5}" type="datetimeFigureOut">
              <a:rPr lang="en-US" smtClean="0"/>
              <a:t>6/3/21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FEC271-1495-6E4E-B0E5-D17B90F19C14}" type="slidenum">
              <a:rPr lang="en-US" smtClean="0"/>
              <a:t>‹#›</a:t>
            </a:fld>
            <a:endParaRPr lang="en-US"/>
          </a:p>
        </p:txBody>
      </p:sp>
    </p:spTree>
    <p:extLst>
      <p:ext uri="{BB962C8B-B14F-4D97-AF65-F5344CB8AC3E}">
        <p14:creationId xmlns:p14="http://schemas.microsoft.com/office/powerpoint/2010/main" val="3569491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physicstoday.scitation.org/do/10.1063/PT.6.1.20181105a/ful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apod.nasa.gov/apod/ap050617.html" TargetMode="External"/><Relationship Id="rId3" Type="http://schemas.openxmlformats.org/officeDocument/2006/relationships/hyperlink" Target="http://apod.nasa.gov/apod/ap070222.html" TargetMode="External"/><Relationship Id="rId7" Type="http://schemas.openxmlformats.org/officeDocument/2006/relationships/hyperlink" Target="http://apod.nasa.gov/apod/ap060510.html" TargetMode="External"/><Relationship Id="rId12" Type="http://schemas.openxmlformats.org/officeDocument/2006/relationships/hyperlink" Target="http://www.zam.fme.vutbr.cz/~druck/Index.htm"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maps.google.com/maps?f=q&amp;hl=en&amp;q=S+41%C2%B0+11.34',+W+71%C2%B0+32.95'&amp;layer=&amp;ie=UTF8&amp;om=1&amp;z=8&amp;ll=-41.112469,-71.548462&amp;spn=1.961703,5.537109&amp;t=h&amp;iwloc=addr" TargetMode="External"/><Relationship Id="rId11" Type="http://schemas.openxmlformats.org/officeDocument/2006/relationships/hyperlink" Target="http://ssd.jpl.nasa.gov/?great_comets" TargetMode="External"/><Relationship Id="rId5" Type="http://schemas.openxmlformats.org/officeDocument/2006/relationships/hyperlink" Target="http://www.zam.fme.vutbr.cz/~druck/Astro/Mcnaugh/3772-84/0-info.htm" TargetMode="External"/><Relationship Id="rId10" Type="http://schemas.openxmlformats.org/officeDocument/2006/relationships/hyperlink" Target="http://apod.nasa.gov/apod/ap070119.html" TargetMode="External"/><Relationship Id="rId4" Type="http://schemas.openxmlformats.org/officeDocument/2006/relationships/hyperlink" Target="http://home.arcor-online.de/axel.mellinger/" TargetMode="External"/><Relationship Id="rId9" Type="http://schemas.openxmlformats.org/officeDocument/2006/relationships/hyperlink" Target="http://apod.nasa.gov/apod/ap070201.html"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Large (top right) and Small </a:t>
            </a:r>
            <a:r>
              <a:rPr lang="en-US" dirty="0" err="1"/>
              <a:t>Magellanic</a:t>
            </a:r>
            <a:r>
              <a:rPr lang="en-US" dirty="0"/>
              <a:t> Clouds. Credit: ESO/S. </a:t>
            </a:r>
            <a:r>
              <a:rPr lang="en-US" dirty="0" err="1"/>
              <a:t>Brunier</a:t>
            </a:r>
            <a:br>
              <a:rPr lang="en-US" dirty="0"/>
            </a:br>
            <a:r>
              <a:rPr lang="en-US" dirty="0">
                <a:hlinkClick r:id="rId3"/>
              </a:rPr>
              <a:t>https://physicstoday.scitation.org/do/10.1063/PT.6.1.20181105a/full/</a:t>
            </a:r>
            <a:endParaRPr lang="en-US" dirty="0"/>
          </a:p>
        </p:txBody>
      </p:sp>
      <p:sp>
        <p:nvSpPr>
          <p:cNvPr id="4" name="Slide Number Placeholder 3"/>
          <p:cNvSpPr>
            <a:spLocks noGrp="1"/>
          </p:cNvSpPr>
          <p:nvPr>
            <p:ph type="sldNum" sz="quarter" idx="5"/>
          </p:nvPr>
        </p:nvSpPr>
        <p:spPr/>
        <p:txBody>
          <a:bodyPr/>
          <a:lstStyle/>
          <a:p>
            <a:fld id="{CAFEC271-1495-6E4E-B0E5-D17B90F19C14}" type="slidenum">
              <a:rPr lang="en-US" smtClean="0"/>
              <a:t>1</a:t>
            </a:fld>
            <a:endParaRPr lang="en-US"/>
          </a:p>
        </p:txBody>
      </p:sp>
    </p:spTree>
    <p:extLst>
      <p:ext uri="{BB962C8B-B14F-4D97-AF65-F5344CB8AC3E}">
        <p14:creationId xmlns:p14="http://schemas.microsoft.com/office/powerpoint/2010/main" val="1115944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800-840 is roughly the escape speed in these units. </a:t>
            </a:r>
          </a:p>
        </p:txBody>
      </p:sp>
      <p:sp>
        <p:nvSpPr>
          <p:cNvPr id="4" name="Slide Number Placeholder 3"/>
          <p:cNvSpPr>
            <a:spLocks noGrp="1"/>
          </p:cNvSpPr>
          <p:nvPr>
            <p:ph type="sldNum" sz="quarter" idx="5"/>
          </p:nvPr>
        </p:nvSpPr>
        <p:spPr/>
        <p:txBody>
          <a:bodyPr/>
          <a:lstStyle/>
          <a:p>
            <a:fld id="{CAFEC271-1495-6E4E-B0E5-D17B90F19C14}" type="slidenum">
              <a:rPr lang="en-US" smtClean="0"/>
              <a:t>36</a:t>
            </a:fld>
            <a:endParaRPr lang="en-US"/>
          </a:p>
        </p:txBody>
      </p:sp>
    </p:spTree>
    <p:extLst>
      <p:ext uri="{BB962C8B-B14F-4D97-AF65-F5344CB8AC3E}">
        <p14:creationId xmlns:p14="http://schemas.microsoft.com/office/powerpoint/2010/main" val="196556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FEC271-1495-6E4E-B0E5-D17B90F19C14}" type="slidenum">
              <a:rPr lang="en-US" smtClean="0"/>
              <a:t>2</a:t>
            </a:fld>
            <a:endParaRPr lang="en-US"/>
          </a:p>
        </p:txBody>
      </p:sp>
    </p:spTree>
    <p:extLst>
      <p:ext uri="{BB962C8B-B14F-4D97-AF65-F5344CB8AC3E}">
        <p14:creationId xmlns:p14="http://schemas.microsoft.com/office/powerpoint/2010/main" val="4293261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FEC271-1495-6E4E-B0E5-D17B90F19C14}" type="slidenum">
              <a:rPr lang="en-US" smtClean="0"/>
              <a:t>11</a:t>
            </a:fld>
            <a:endParaRPr lang="en-US"/>
          </a:p>
        </p:txBody>
      </p:sp>
    </p:spTree>
    <p:extLst>
      <p:ext uri="{BB962C8B-B14F-4D97-AF65-F5344CB8AC3E}">
        <p14:creationId xmlns:p14="http://schemas.microsoft.com/office/powerpoint/2010/main" val="1267125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fld id="{0D5226BA-3410-B047-9EF8-6BB1522EB6A9}" type="slidenum">
              <a:rPr lang="en-US" sz="1200"/>
              <a:pPr/>
              <a:t>23</a:t>
            </a:fld>
            <a:endParaRPr lang="en-US" sz="1200"/>
          </a:p>
        </p:txBody>
      </p:sp>
      <p:sp>
        <p:nvSpPr>
          <p:cNvPr id="921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378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b="1" dirty="0"/>
              <a:t>~ 10-100 times smaller than the MW </a:t>
            </a:r>
          </a:p>
          <a:p>
            <a:pPr eaLnBrk="1" hangingPunct="1"/>
            <a:r>
              <a:rPr lang="en-US" b="1" dirty="0"/>
              <a:t>LMC 157 000 light year s   SMC  170 0000 </a:t>
            </a:r>
            <a:r>
              <a:rPr lang="en-US" b="1" dirty="0" err="1"/>
              <a:t>ly</a:t>
            </a:r>
            <a:r>
              <a:rPr lang="en-US" b="1" dirty="0"/>
              <a:t> </a:t>
            </a:r>
          </a:p>
          <a:p>
            <a:pPr eaLnBrk="1" hangingPunct="1"/>
            <a:r>
              <a:rPr lang="en-US" b="1" dirty="0"/>
              <a:t>Humans</a:t>
            </a:r>
            <a:r>
              <a:rPr lang="en-US" b="1" baseline="0" dirty="0"/>
              <a:t> have</a:t>
            </a:r>
            <a:r>
              <a:rPr lang="en-US" b="1" dirty="0"/>
              <a:t> known about</a:t>
            </a:r>
            <a:r>
              <a:rPr lang="en-US" b="1" baseline="0" dirty="0"/>
              <a:t> other companion galaxies to our Milky Way for as long as we’ve been around. </a:t>
            </a:r>
          </a:p>
          <a:p>
            <a:pPr eaLnBrk="1" hangingPunct="1"/>
            <a:endParaRPr lang="en-US" b="1" dirty="0"/>
          </a:p>
          <a:p>
            <a:pPr eaLnBrk="1" hangingPunct="1"/>
            <a:endParaRPr lang="en-US" b="1" dirty="0"/>
          </a:p>
          <a:p>
            <a:pPr eaLnBrk="1" hangingPunct="1"/>
            <a:r>
              <a:rPr lang="en-US" b="1" dirty="0"/>
              <a:t>Interests -- two brightest satellites of the MW. Their interaction history with our MW. How has the MW influenced their evolution? How has their mutual interaction history </a:t>
            </a:r>
          </a:p>
          <a:p>
            <a:pPr eaLnBrk="1" hangingPunct="1"/>
            <a:r>
              <a:rPr lang="en-US" dirty="0">
                <a:latin typeface="Georgia" charset="0"/>
              </a:rPr>
              <a:t>Our home galaxy, the Milky Way, is a collection of about 400 billions stars spread out in a thin disk more than 100,000 light year across. Our sun is one of those stars sitting about midway out in the disk moving around with the others on nearly circular orbits. The Milky Way would look like an average looking spiral galaxy if we could see it from the outside.</a:t>
            </a:r>
            <a:endParaRPr lang="en-US" b="1" dirty="0"/>
          </a:p>
          <a:p>
            <a:pPr eaLnBrk="1" hangingPunct="1"/>
            <a:endParaRPr lang="en-US" b="1" dirty="0"/>
          </a:p>
          <a:p>
            <a:pPr eaLnBrk="1" hangingPunct="1"/>
            <a:r>
              <a:rPr lang="en-US" b="1" dirty="0"/>
              <a:t>Explanation: </a:t>
            </a:r>
            <a:r>
              <a:rPr lang="en-US" dirty="0"/>
              <a:t>Diffuse starlight and dark nebulae </a:t>
            </a:r>
            <a:r>
              <a:rPr lang="en-US" u="sng" dirty="0">
                <a:solidFill>
                  <a:srgbClr val="001AF1"/>
                </a:solidFill>
                <a:hlinkClick r:id="rId3"/>
              </a:rPr>
              <a:t>along</a:t>
            </a:r>
            <a:r>
              <a:rPr lang="en-US" dirty="0"/>
              <a:t> the southern </a:t>
            </a:r>
            <a:r>
              <a:rPr lang="en-US" u="sng" dirty="0">
                <a:solidFill>
                  <a:srgbClr val="001AF1"/>
                </a:solidFill>
                <a:hlinkClick r:id="rId4"/>
              </a:rPr>
              <a:t>Milky Way</a:t>
            </a:r>
            <a:r>
              <a:rPr lang="en-US" dirty="0"/>
              <a:t> arc over the horizon and sprawl diagonally through this gorgeous nightscape. The </a:t>
            </a:r>
            <a:r>
              <a:rPr lang="en-US" u="sng" dirty="0">
                <a:solidFill>
                  <a:srgbClr val="001AF1"/>
                </a:solidFill>
                <a:hlinkClick r:id="rId5"/>
              </a:rPr>
              <a:t>breath-taking mosaic</a:t>
            </a:r>
            <a:r>
              <a:rPr lang="en-US" dirty="0"/>
              <a:t> spans a wide 100 degrees, with the rugged </a:t>
            </a:r>
            <a:r>
              <a:rPr lang="en-US" u="sng" dirty="0">
                <a:solidFill>
                  <a:srgbClr val="001AF1"/>
                </a:solidFill>
                <a:hlinkClick r:id="rId6"/>
              </a:rPr>
              <a:t>terrain</a:t>
            </a:r>
            <a:r>
              <a:rPr lang="en-US" dirty="0"/>
              <a:t> of the Patagonia, Argentina region in the foreground. Along with the insider's view of our own galaxy, the image features our outside perspective on two irregular satellite galaxies - the </a:t>
            </a:r>
            <a:r>
              <a:rPr lang="en-US" u="sng" dirty="0">
                <a:solidFill>
                  <a:srgbClr val="001AF1"/>
                </a:solidFill>
                <a:hlinkClick r:id="rId7"/>
              </a:rPr>
              <a:t>Large</a:t>
            </a:r>
            <a:r>
              <a:rPr lang="en-US" dirty="0"/>
              <a:t> and </a:t>
            </a:r>
            <a:r>
              <a:rPr lang="en-US" u="sng" dirty="0">
                <a:solidFill>
                  <a:srgbClr val="001AF1"/>
                </a:solidFill>
                <a:hlinkClick r:id="rId8"/>
              </a:rPr>
              <a:t>Small</a:t>
            </a:r>
            <a:r>
              <a:rPr lang="en-US" dirty="0"/>
              <a:t> </a:t>
            </a:r>
            <a:r>
              <a:rPr lang="en-US" dirty="0" err="1"/>
              <a:t>Magellanic</a:t>
            </a:r>
            <a:r>
              <a:rPr lang="en-US" dirty="0"/>
              <a:t> Clouds. Recorded on January 28, the scene also captures the </a:t>
            </a:r>
            <a:r>
              <a:rPr lang="en-US" u="sng" dirty="0">
                <a:solidFill>
                  <a:srgbClr val="001AF1"/>
                </a:solidFill>
                <a:hlinkClick r:id="rId9"/>
              </a:rPr>
              <a:t>broad tail</a:t>
            </a:r>
            <a:r>
              <a:rPr lang="en-US" dirty="0"/>
              <a:t> and </a:t>
            </a:r>
            <a:r>
              <a:rPr lang="en-US" u="sng" dirty="0">
                <a:solidFill>
                  <a:srgbClr val="001AF1"/>
                </a:solidFill>
                <a:hlinkClick r:id="rId10"/>
              </a:rPr>
              <a:t>bright coma</a:t>
            </a:r>
            <a:r>
              <a:rPr lang="en-US" dirty="0"/>
              <a:t> of Comet </a:t>
            </a:r>
            <a:r>
              <a:rPr lang="en-US" dirty="0" err="1"/>
              <a:t>McNaught</a:t>
            </a:r>
            <a:r>
              <a:rPr lang="en-US" dirty="0"/>
              <a:t>, The </a:t>
            </a:r>
            <a:r>
              <a:rPr lang="en-US" u="sng" dirty="0">
                <a:solidFill>
                  <a:srgbClr val="001AF1"/>
                </a:solidFill>
                <a:hlinkClick r:id="rId11"/>
              </a:rPr>
              <a:t>Great Comet of</a:t>
            </a:r>
            <a:r>
              <a:rPr lang="en-US" dirty="0"/>
              <a:t> 2007. </a:t>
            </a:r>
            <a:r>
              <a:rPr lang="en-US" u="sng" dirty="0">
                <a:solidFill>
                  <a:srgbClr val="001AF1"/>
                </a:solidFill>
                <a:hlinkClick r:id="rId12"/>
              </a:rPr>
              <a:t>Miloslav Druckmuller</a:t>
            </a:r>
            <a:r>
              <a:rPr lang="en-US" dirty="0"/>
              <a:t> (Brno University of Technology)</a:t>
            </a:r>
          </a:p>
          <a:p>
            <a:pPr eaLnBrk="1" hangingPunct="1"/>
            <a:r>
              <a:rPr lang="en-US" dirty="0"/>
              <a:t>MCs:  Largest and brightest galaxies on the sky</a:t>
            </a:r>
          </a:p>
        </p:txBody>
      </p:sp>
    </p:spTree>
    <p:extLst>
      <p:ext uri="{BB962C8B-B14F-4D97-AF65-F5344CB8AC3E}">
        <p14:creationId xmlns:p14="http://schemas.microsoft.com/office/powerpoint/2010/main" val="3099096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and LMC – hold a substantial</a:t>
            </a:r>
            <a:r>
              <a:rPr lang="en-US" baseline="0" dirty="0"/>
              <a:t> amount of gas.  </a:t>
            </a:r>
          </a:p>
          <a:p>
            <a:r>
              <a:rPr lang="en-US" baseline="0" dirty="0"/>
              <a:t>Abundance matching with large error bars</a:t>
            </a:r>
          </a:p>
          <a:p>
            <a:endParaRPr lang="en-US" baseline="0" dirty="0"/>
          </a:p>
          <a:p>
            <a:r>
              <a:rPr lang="en-US" baseline="0" dirty="0"/>
              <a:t>Also the timing argument</a:t>
            </a:r>
            <a:endParaRPr lang="en-US" dirty="0"/>
          </a:p>
        </p:txBody>
      </p:sp>
      <p:sp>
        <p:nvSpPr>
          <p:cNvPr id="4" name="Slide Number Placeholder 3"/>
          <p:cNvSpPr>
            <a:spLocks noGrp="1"/>
          </p:cNvSpPr>
          <p:nvPr>
            <p:ph type="sldNum" sz="quarter" idx="10"/>
          </p:nvPr>
        </p:nvSpPr>
        <p:spPr/>
        <p:txBody>
          <a:bodyPr/>
          <a:lstStyle/>
          <a:p>
            <a:fld id="{CBD91784-F702-654A-AEF8-0C0A44563DC5}" type="slidenum">
              <a:rPr lang="en-US" smtClean="0"/>
              <a:t>25</a:t>
            </a:fld>
            <a:endParaRPr lang="en-US"/>
          </a:p>
        </p:txBody>
      </p:sp>
    </p:spTree>
    <p:extLst>
      <p:ext uri="{BB962C8B-B14F-4D97-AF65-F5344CB8AC3E}">
        <p14:creationId xmlns:p14="http://schemas.microsoft.com/office/powerpoint/2010/main" val="705141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and LMC – hold a substantial</a:t>
            </a:r>
            <a:r>
              <a:rPr lang="en-US" baseline="0" dirty="0"/>
              <a:t> amount of gas.  </a:t>
            </a:r>
          </a:p>
          <a:p>
            <a:r>
              <a:rPr lang="en-US" baseline="0" dirty="0"/>
              <a:t>Abundance matching with large error bars</a:t>
            </a:r>
          </a:p>
          <a:p>
            <a:endParaRPr lang="en-US" baseline="0" dirty="0"/>
          </a:p>
          <a:p>
            <a:r>
              <a:rPr lang="en-US" baseline="0" dirty="0"/>
              <a:t>Also the timing argument</a:t>
            </a:r>
            <a:endParaRPr lang="en-US" dirty="0"/>
          </a:p>
        </p:txBody>
      </p:sp>
      <p:sp>
        <p:nvSpPr>
          <p:cNvPr id="4" name="Slide Number Placeholder 3"/>
          <p:cNvSpPr>
            <a:spLocks noGrp="1"/>
          </p:cNvSpPr>
          <p:nvPr>
            <p:ph type="sldNum" sz="quarter" idx="10"/>
          </p:nvPr>
        </p:nvSpPr>
        <p:spPr/>
        <p:txBody>
          <a:bodyPr/>
          <a:lstStyle/>
          <a:p>
            <a:fld id="{CBD91784-F702-654A-AEF8-0C0A44563DC5}" type="slidenum">
              <a:rPr lang="en-US" smtClean="0"/>
              <a:t>26</a:t>
            </a:fld>
            <a:endParaRPr lang="en-US"/>
          </a:p>
        </p:txBody>
      </p:sp>
    </p:spTree>
    <p:extLst>
      <p:ext uri="{BB962C8B-B14F-4D97-AF65-F5344CB8AC3E}">
        <p14:creationId xmlns:p14="http://schemas.microsoft.com/office/powerpoint/2010/main" val="2965044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Neither direct or indirect detection – LSST </a:t>
            </a:r>
          </a:p>
          <a:p>
            <a:endParaRPr lang="en-US" baseline="0" dirty="0"/>
          </a:p>
          <a:p>
            <a:r>
              <a:rPr lang="en-US" baseline="0" dirty="0"/>
              <a:t>Normalized change in density </a:t>
            </a:r>
          </a:p>
          <a:p>
            <a:r>
              <a:rPr lang="en-US" baseline="0" dirty="0"/>
              <a:t>Where = 1.0  is where ambient density has essentially doubled. </a:t>
            </a:r>
          </a:p>
          <a:p>
            <a:r>
              <a:rPr lang="en-US" dirty="0"/>
              <a:t> rho = (</a:t>
            </a:r>
            <a:r>
              <a:rPr lang="en-US" dirty="0" err="1"/>
              <a:t>rho_mwlmc</a:t>
            </a:r>
            <a:r>
              <a:rPr lang="en-US" dirty="0"/>
              <a:t> - </a:t>
            </a:r>
            <a:r>
              <a:rPr lang="en-US" dirty="0" err="1"/>
              <a:t>rho_mw</a:t>
            </a:r>
            <a:r>
              <a:rPr lang="en-US" dirty="0"/>
              <a:t>)/</a:t>
            </a:r>
            <a:r>
              <a:rPr lang="en-US" dirty="0" err="1"/>
              <a:t>rho_mw</a:t>
            </a:r>
            <a:r>
              <a:rPr lang="en-US" dirty="0"/>
              <a:t> </a:t>
            </a:r>
          </a:p>
        </p:txBody>
      </p:sp>
      <p:sp>
        <p:nvSpPr>
          <p:cNvPr id="4" name="Slide Number Placeholder 3"/>
          <p:cNvSpPr>
            <a:spLocks noGrp="1"/>
          </p:cNvSpPr>
          <p:nvPr>
            <p:ph type="sldNum" sz="quarter" idx="10"/>
          </p:nvPr>
        </p:nvSpPr>
        <p:spPr/>
        <p:txBody>
          <a:bodyPr/>
          <a:lstStyle/>
          <a:p>
            <a:fld id="{A6580042-C03E-174A-ADF9-8C3E722E7665}" type="slidenum">
              <a:rPr lang="en-US" smtClean="0"/>
              <a:t>32</a:t>
            </a:fld>
            <a:endParaRPr lang="en-US"/>
          </a:p>
        </p:txBody>
      </p:sp>
    </p:spTree>
    <p:extLst>
      <p:ext uri="{BB962C8B-B14F-4D97-AF65-F5344CB8AC3E}">
        <p14:creationId xmlns:p14="http://schemas.microsoft.com/office/powerpoint/2010/main" val="488009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LMC particles comprise a small fraction (∼0.2%) of particles in the Solar Neighborhood, they dominate the high speed tail: 76% of DM particles with Galactocentric speeds &gt; 600 km/s originate from the LMC in Model 1.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combined effect of LMC particles and accelerated MW halo particles together augment the local DM density distribution by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LMC particles contribute at high speeds, primarily from 550km/s−630km/s (blue histograms), with a median value of ∼570 km/s in both Model 1 (left panel; quartile Q1 = 529, Q3 = 598km/s) and Model 2 (right panel; Q1 = 545, Q3 = 592km/s). These speeds are near or exceed the local escape speed,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AFEC271-1495-6E4E-B0E5-D17B90F19C14}" type="slidenum">
              <a:rPr lang="en-US" smtClean="0"/>
              <a:t>33</a:t>
            </a:fld>
            <a:endParaRPr lang="en-US"/>
          </a:p>
        </p:txBody>
      </p:sp>
    </p:spTree>
    <p:extLst>
      <p:ext uri="{BB962C8B-B14F-4D97-AF65-F5344CB8AC3E}">
        <p14:creationId xmlns:p14="http://schemas.microsoft.com/office/powerpoint/2010/main" val="2228640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mass density at speeds &gt; 500 km/s increases by a factor of 2 in Model 1 and a factor of 5 in Model 2. </a:t>
            </a:r>
            <a:endParaRPr lang="en-US" dirty="0"/>
          </a:p>
          <a:p>
            <a:endParaRPr lang="en-US" dirty="0"/>
          </a:p>
        </p:txBody>
      </p:sp>
      <p:sp>
        <p:nvSpPr>
          <p:cNvPr id="4" name="Slide Number Placeholder 3"/>
          <p:cNvSpPr>
            <a:spLocks noGrp="1"/>
          </p:cNvSpPr>
          <p:nvPr>
            <p:ph type="sldNum" sz="quarter" idx="5"/>
          </p:nvPr>
        </p:nvSpPr>
        <p:spPr/>
        <p:txBody>
          <a:bodyPr/>
          <a:lstStyle/>
          <a:p>
            <a:fld id="{CAFEC271-1495-6E4E-B0E5-D17B90F19C14}" type="slidenum">
              <a:rPr lang="en-US" smtClean="0"/>
              <a:t>34</a:t>
            </a:fld>
            <a:endParaRPr lang="en-US"/>
          </a:p>
        </p:txBody>
      </p:sp>
    </p:spTree>
    <p:extLst>
      <p:ext uri="{BB962C8B-B14F-4D97-AF65-F5344CB8AC3E}">
        <p14:creationId xmlns:p14="http://schemas.microsoft.com/office/powerpoint/2010/main" val="1465698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9DE3C2-65E3-504E-B26B-426D621E2930}" type="datetimeFigureOut">
              <a:rPr lang="en-US" smtClean="0"/>
              <a:t>6/3/21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118238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9DE3C2-65E3-504E-B26B-426D621E2930}" type="datetimeFigureOut">
              <a:rPr lang="en-US" smtClean="0"/>
              <a:t>6/3/21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61492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9DE3C2-65E3-504E-B26B-426D621E2930}" type="datetimeFigureOut">
              <a:rPr lang="en-US" smtClean="0"/>
              <a:t>6/3/21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2684247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9DE3C2-65E3-504E-B26B-426D621E2930}" type="datetimeFigureOut">
              <a:rPr lang="en-US" smtClean="0"/>
              <a:t>6/3/21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3650194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9DE3C2-65E3-504E-B26B-426D621E2930}" type="datetimeFigureOut">
              <a:rPr lang="en-US" smtClean="0"/>
              <a:t>6/3/21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2032816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9DE3C2-65E3-504E-B26B-426D621E2930}" type="datetimeFigureOut">
              <a:rPr lang="en-US" smtClean="0"/>
              <a:t>6/3/21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1595559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9DE3C2-65E3-504E-B26B-426D621E2930}" type="datetimeFigureOut">
              <a:rPr lang="en-US" smtClean="0"/>
              <a:t>6/3/21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2919863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99DE3C2-65E3-504E-B26B-426D621E2930}" type="datetimeFigureOut">
              <a:rPr lang="en-US" smtClean="0"/>
              <a:t>6/3/21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2439519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9DE3C2-65E3-504E-B26B-426D621E2930}" type="datetimeFigureOut">
              <a:rPr lang="en-US" smtClean="0"/>
              <a:t>6/3/21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3573719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9DE3C2-65E3-504E-B26B-426D621E2930}" type="datetimeFigureOut">
              <a:rPr lang="en-US" smtClean="0"/>
              <a:t>6/3/21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1390983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9DE3C2-65E3-504E-B26B-426D621E2930}" type="datetimeFigureOut">
              <a:rPr lang="en-US" smtClean="0"/>
              <a:t>6/3/21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4507-F643-C246-82D1-4FE959A14092}" type="slidenum">
              <a:rPr lang="en-US" smtClean="0"/>
              <a:t>‹#›</a:t>
            </a:fld>
            <a:endParaRPr lang="en-US"/>
          </a:p>
        </p:txBody>
      </p:sp>
    </p:spTree>
    <p:extLst>
      <p:ext uri="{BB962C8B-B14F-4D97-AF65-F5344CB8AC3E}">
        <p14:creationId xmlns:p14="http://schemas.microsoft.com/office/powerpoint/2010/main" val="2635595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9DE3C2-65E3-504E-B26B-426D621E2930}" type="datetimeFigureOut">
              <a:rPr lang="en-US" smtClean="0"/>
              <a:t>6/3/21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4507-F643-C246-82D1-4FE959A14092}" type="slidenum">
              <a:rPr lang="en-US" smtClean="0"/>
              <a:t>‹#›</a:t>
            </a:fld>
            <a:endParaRPr lang="en-US"/>
          </a:p>
        </p:txBody>
      </p:sp>
    </p:spTree>
    <p:extLst>
      <p:ext uri="{BB962C8B-B14F-4D97-AF65-F5344CB8AC3E}">
        <p14:creationId xmlns:p14="http://schemas.microsoft.com/office/powerpoint/2010/main" val="247629159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gif"/><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tar, object, sky, black&#10;&#10;Description automatically generated">
            <a:extLst>
              <a:ext uri="{FF2B5EF4-FFF2-40B4-BE49-F238E27FC236}">
                <a16:creationId xmlns:a16="http://schemas.microsoft.com/office/drawing/2014/main" id="{37C23587-61B5-8048-96A7-BB73DC9804A4}"/>
              </a:ext>
            </a:extLst>
          </p:cNvPr>
          <p:cNvPicPr>
            <a:picLocks noChangeAspect="1"/>
          </p:cNvPicPr>
          <p:nvPr/>
        </p:nvPicPr>
        <p:blipFill>
          <a:blip r:embed="rId3"/>
          <a:stretch>
            <a:fillRect/>
          </a:stretch>
        </p:blipFill>
        <p:spPr>
          <a:xfrm>
            <a:off x="0" y="0"/>
            <a:ext cx="12192000" cy="7754112"/>
          </a:xfrm>
          <a:prstGeom prst="rect">
            <a:avLst/>
          </a:prstGeom>
        </p:spPr>
      </p:pic>
      <p:sp>
        <p:nvSpPr>
          <p:cNvPr id="2" name="Title 1">
            <a:extLst>
              <a:ext uri="{FF2B5EF4-FFF2-40B4-BE49-F238E27FC236}">
                <a16:creationId xmlns:a16="http://schemas.microsoft.com/office/drawing/2014/main" id="{D850E020-D778-5A4C-A0A6-1596A399733E}"/>
              </a:ext>
            </a:extLst>
          </p:cNvPr>
          <p:cNvSpPr>
            <a:spLocks noGrp="1"/>
          </p:cNvSpPr>
          <p:nvPr>
            <p:ph type="ctrTitle"/>
          </p:nvPr>
        </p:nvSpPr>
        <p:spPr>
          <a:xfrm>
            <a:off x="493853" y="396433"/>
            <a:ext cx="9144000" cy="2387600"/>
          </a:xfrm>
        </p:spPr>
        <p:txBody>
          <a:bodyPr>
            <a:normAutofit fontScale="90000"/>
          </a:bodyPr>
          <a:lstStyle/>
          <a:p>
            <a:pPr algn="l"/>
            <a:r>
              <a:rPr lang="en-US" dirty="0">
                <a:latin typeface="Garamond" panose="02020404030301010803" pitchFamily="18" charset="0"/>
              </a:rPr>
              <a:t>The fastest particles in the Solar Neighborhood come from the Large </a:t>
            </a:r>
            <a:r>
              <a:rPr lang="en-US" dirty="0" err="1">
                <a:latin typeface="Garamond" panose="02020404030301010803" pitchFamily="18" charset="0"/>
              </a:rPr>
              <a:t>Magellanic</a:t>
            </a:r>
            <a:r>
              <a:rPr lang="en-US" dirty="0">
                <a:latin typeface="Garamond" panose="02020404030301010803" pitchFamily="18" charset="0"/>
              </a:rPr>
              <a:t> Cloud</a:t>
            </a:r>
          </a:p>
        </p:txBody>
      </p:sp>
      <p:sp>
        <p:nvSpPr>
          <p:cNvPr id="3" name="Subtitle 2">
            <a:extLst>
              <a:ext uri="{FF2B5EF4-FFF2-40B4-BE49-F238E27FC236}">
                <a16:creationId xmlns:a16="http://schemas.microsoft.com/office/drawing/2014/main" id="{5705D46D-0338-2F40-A3D7-EA1975101AC7}"/>
              </a:ext>
            </a:extLst>
          </p:cNvPr>
          <p:cNvSpPr>
            <a:spLocks noGrp="1"/>
          </p:cNvSpPr>
          <p:nvPr>
            <p:ph type="subTitle" idx="1"/>
          </p:nvPr>
        </p:nvSpPr>
        <p:spPr>
          <a:xfrm>
            <a:off x="2669894" y="5476635"/>
            <a:ext cx="9144000" cy="1700693"/>
          </a:xfrm>
        </p:spPr>
        <p:txBody>
          <a:bodyPr>
            <a:normAutofit/>
          </a:bodyPr>
          <a:lstStyle/>
          <a:p>
            <a:pPr algn="r"/>
            <a:r>
              <a:rPr lang="en-US" b="1" dirty="0">
                <a:latin typeface="Avenir Book" panose="02000503020000020003" pitchFamily="2" charset="0"/>
              </a:rPr>
              <a:t>Annika Peter (The Ohio State University)</a:t>
            </a:r>
          </a:p>
          <a:p>
            <a:pPr algn="r"/>
            <a:r>
              <a:rPr lang="en-US" dirty="0">
                <a:latin typeface="Avenir Book" panose="02000503020000020003" pitchFamily="2" charset="0"/>
              </a:rPr>
              <a:t>Based on work w/</a:t>
            </a:r>
            <a:r>
              <a:rPr lang="en-US" dirty="0" err="1">
                <a:latin typeface="Avenir Book" panose="02000503020000020003" pitchFamily="2" charset="0"/>
              </a:rPr>
              <a:t>Gurtina</a:t>
            </a:r>
            <a:r>
              <a:rPr lang="en-US" dirty="0">
                <a:latin typeface="Avenir Book" panose="02000503020000020003" pitchFamily="2" charset="0"/>
              </a:rPr>
              <a:t> </a:t>
            </a:r>
            <a:r>
              <a:rPr lang="en-US" dirty="0" err="1">
                <a:latin typeface="Avenir Book" panose="02000503020000020003" pitchFamily="2" charset="0"/>
              </a:rPr>
              <a:t>Besla</a:t>
            </a:r>
            <a:r>
              <a:rPr lang="en-US" dirty="0">
                <a:latin typeface="Avenir Book" panose="02000503020000020003" pitchFamily="2" charset="0"/>
              </a:rPr>
              <a:t> and Nico </a:t>
            </a:r>
            <a:r>
              <a:rPr lang="en-US" dirty="0" err="1">
                <a:latin typeface="Avenir Book" panose="02000503020000020003" pitchFamily="2" charset="0"/>
              </a:rPr>
              <a:t>Garavito</a:t>
            </a:r>
            <a:r>
              <a:rPr lang="en-US" dirty="0">
                <a:latin typeface="Avenir Book" panose="02000503020000020003" pitchFamily="2" charset="0"/>
              </a:rPr>
              <a:t>-Camargo</a:t>
            </a:r>
          </a:p>
          <a:p>
            <a:pPr algn="r"/>
            <a:r>
              <a:rPr lang="en-US" dirty="0">
                <a:latin typeface="Avenir Book" panose="02000503020000020003" pitchFamily="2" charset="0"/>
              </a:rPr>
              <a:t>1909.04140</a:t>
            </a:r>
          </a:p>
          <a:p>
            <a:pPr algn="r"/>
            <a:endParaRPr lang="en-US" dirty="0"/>
          </a:p>
        </p:txBody>
      </p:sp>
      <p:pic>
        <p:nvPicPr>
          <p:cNvPr id="6" name="Picture 5">
            <a:extLst>
              <a:ext uri="{FF2B5EF4-FFF2-40B4-BE49-F238E27FC236}">
                <a16:creationId xmlns:a16="http://schemas.microsoft.com/office/drawing/2014/main" id="{F8B2B955-D2C8-6F46-AC81-AE08812083EF}"/>
              </a:ext>
            </a:extLst>
          </p:cNvPr>
          <p:cNvPicPr>
            <a:picLocks noChangeAspect="1"/>
          </p:cNvPicPr>
          <p:nvPr/>
        </p:nvPicPr>
        <p:blipFill>
          <a:blip r:embed="rId4"/>
          <a:stretch>
            <a:fillRect/>
          </a:stretch>
        </p:blipFill>
        <p:spPr>
          <a:xfrm rot="10800000" flipH="1" flipV="1">
            <a:off x="712396" y="5588723"/>
            <a:ext cx="1517400" cy="1066446"/>
          </a:xfrm>
          <a:prstGeom prst="rect">
            <a:avLst/>
          </a:prstGeom>
        </p:spPr>
      </p:pic>
    </p:spTree>
    <p:extLst>
      <p:ext uri="{BB962C8B-B14F-4D97-AF65-F5344CB8AC3E}">
        <p14:creationId xmlns:p14="http://schemas.microsoft.com/office/powerpoint/2010/main" val="4280217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3288D-7D8E-454B-A8CB-F76D5BB03AE2}"/>
              </a:ext>
            </a:extLst>
          </p:cNvPr>
          <p:cNvSpPr>
            <a:spLocks noGrp="1"/>
          </p:cNvSpPr>
          <p:nvPr>
            <p:ph type="title"/>
          </p:nvPr>
        </p:nvSpPr>
        <p:spPr/>
        <p:txBody>
          <a:bodyPr/>
          <a:lstStyle/>
          <a:p>
            <a:r>
              <a:rPr lang="en-US" b="1" dirty="0">
                <a:latin typeface="Avenir Black" panose="02000503020000020003" pitchFamily="2" charset="0"/>
              </a:rPr>
              <a:t>The problem AND the opportunity</a:t>
            </a:r>
          </a:p>
        </p:txBody>
      </p:sp>
      <p:sp>
        <p:nvSpPr>
          <p:cNvPr id="3" name="Content Placeholder 2">
            <a:extLst>
              <a:ext uri="{FF2B5EF4-FFF2-40B4-BE49-F238E27FC236}">
                <a16:creationId xmlns:a16="http://schemas.microsoft.com/office/drawing/2014/main" id="{5CCB683F-E65C-A54A-8E0F-5AFD5847D43A}"/>
              </a:ext>
            </a:extLst>
          </p:cNvPr>
          <p:cNvSpPr>
            <a:spLocks noGrp="1"/>
          </p:cNvSpPr>
          <p:nvPr>
            <p:ph sz="half" idx="1"/>
          </p:nvPr>
        </p:nvSpPr>
        <p:spPr/>
        <p:txBody>
          <a:bodyPr/>
          <a:lstStyle/>
          <a:p>
            <a:r>
              <a:rPr lang="en-US" dirty="0">
                <a:latin typeface="Avenir Book" panose="02000503020000020003" pitchFamily="2" charset="0"/>
              </a:rPr>
              <a:t>The local phase space density is unknown.</a:t>
            </a:r>
          </a:p>
          <a:p>
            <a:r>
              <a:rPr lang="en-US" dirty="0">
                <a:latin typeface="Avenir Book" panose="02000503020000020003" pitchFamily="2" charset="0"/>
              </a:rPr>
              <a:t>The local phase space density depends on the assembly history of the Milky Way.</a:t>
            </a:r>
          </a:p>
          <a:p>
            <a:r>
              <a:rPr lang="en-US" dirty="0">
                <a:latin typeface="Avenir Book" panose="02000503020000020003" pitchFamily="2" charset="0"/>
              </a:rPr>
              <a:t>Renewed interest and capability  in the Gaia era.</a:t>
            </a:r>
          </a:p>
        </p:txBody>
      </p:sp>
      <p:pic>
        <p:nvPicPr>
          <p:cNvPr id="5" name="Content Placeholder 6" descr="Screenshot 2017-01-30 11.33.51.png">
            <a:extLst>
              <a:ext uri="{FF2B5EF4-FFF2-40B4-BE49-F238E27FC236}">
                <a16:creationId xmlns:a16="http://schemas.microsoft.com/office/drawing/2014/main" id="{01B469D6-6222-584F-A4F3-1F50CCB67059}"/>
              </a:ext>
            </a:extLst>
          </p:cNvPr>
          <p:cNvPicPr>
            <a:picLocks noChangeAspect="1"/>
          </p:cNvPicPr>
          <p:nvPr/>
        </p:nvPicPr>
        <p:blipFill>
          <a:blip r:embed="rId2">
            <a:extLst>
              <a:ext uri="{28A0092B-C50C-407E-A947-70E740481C1C}">
                <a14:useLocalDpi xmlns:a14="http://schemas.microsoft.com/office/drawing/2010/main" val="0"/>
              </a:ext>
            </a:extLst>
          </a:blip>
          <a:srcRect l="-28833" r="-28833"/>
          <a:stretch>
            <a:fillRect/>
          </a:stretch>
        </p:blipFill>
        <p:spPr>
          <a:xfrm>
            <a:off x="6716332" y="1295775"/>
            <a:ext cx="4637468" cy="5197100"/>
          </a:xfrm>
          <a:prstGeom prst="rect">
            <a:avLst/>
          </a:prstGeom>
        </p:spPr>
      </p:pic>
      <p:sp>
        <p:nvSpPr>
          <p:cNvPr id="8" name="TextBox 7">
            <a:extLst>
              <a:ext uri="{FF2B5EF4-FFF2-40B4-BE49-F238E27FC236}">
                <a16:creationId xmlns:a16="http://schemas.microsoft.com/office/drawing/2014/main" id="{BC5BEC87-B54F-464F-A32D-D2F7FC370A35}"/>
              </a:ext>
            </a:extLst>
          </p:cNvPr>
          <p:cNvSpPr txBox="1"/>
          <p:nvPr/>
        </p:nvSpPr>
        <p:spPr>
          <a:xfrm>
            <a:off x="5222176" y="6123543"/>
            <a:ext cx="2291781" cy="369332"/>
          </a:xfrm>
          <a:prstGeom prst="rect">
            <a:avLst/>
          </a:prstGeom>
          <a:noFill/>
        </p:spPr>
        <p:txBody>
          <a:bodyPr wrap="none" rtlCol="0">
            <a:spAutoFit/>
          </a:bodyPr>
          <a:lstStyle/>
          <a:p>
            <a:r>
              <a:rPr lang="en-US" dirty="0" err="1">
                <a:latin typeface="Avenir Book" panose="02000503020000020003" pitchFamily="2" charset="0"/>
              </a:rPr>
              <a:t>Vogelsberger</a:t>
            </a:r>
            <a:r>
              <a:rPr lang="en-US" dirty="0">
                <a:latin typeface="Avenir Book" panose="02000503020000020003" pitchFamily="2" charset="0"/>
              </a:rPr>
              <a:t>+ 2009</a:t>
            </a:r>
          </a:p>
        </p:txBody>
      </p:sp>
    </p:spTree>
    <p:extLst>
      <p:ext uri="{BB962C8B-B14F-4D97-AF65-F5344CB8AC3E}">
        <p14:creationId xmlns:p14="http://schemas.microsoft.com/office/powerpoint/2010/main" val="1718631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05B89A-BC04-E847-8B8B-D52986809B9C}"/>
              </a:ext>
            </a:extLst>
          </p:cNvPr>
          <p:cNvSpPr>
            <a:spLocks noGrp="1"/>
          </p:cNvSpPr>
          <p:nvPr>
            <p:ph type="title"/>
          </p:nvPr>
        </p:nvSpPr>
        <p:spPr/>
        <p:txBody>
          <a:bodyPr/>
          <a:lstStyle/>
          <a:p>
            <a:r>
              <a:rPr lang="en-US" b="1" dirty="0">
                <a:latin typeface="Avenir Black" panose="02000503020000020003" pitchFamily="2" charset="0"/>
              </a:rPr>
              <a:t>Smooth halo</a:t>
            </a:r>
          </a:p>
        </p:txBody>
      </p:sp>
      <p:sp>
        <p:nvSpPr>
          <p:cNvPr id="6" name="TextBox 5">
            <a:extLst>
              <a:ext uri="{FF2B5EF4-FFF2-40B4-BE49-F238E27FC236}">
                <a16:creationId xmlns:a16="http://schemas.microsoft.com/office/drawing/2014/main" id="{358185C9-5AE0-1343-A63E-C85D225B2F50}"/>
              </a:ext>
            </a:extLst>
          </p:cNvPr>
          <p:cNvSpPr txBox="1"/>
          <p:nvPr/>
        </p:nvSpPr>
        <p:spPr>
          <a:xfrm>
            <a:off x="558800" y="2198688"/>
            <a:ext cx="6338595" cy="1569660"/>
          </a:xfrm>
          <a:prstGeom prst="rect">
            <a:avLst/>
          </a:prstGeom>
          <a:noFill/>
        </p:spPr>
        <p:txBody>
          <a:bodyPr wrap="none" rtlCol="0">
            <a:spAutoFit/>
          </a:bodyPr>
          <a:lstStyle/>
          <a:p>
            <a:r>
              <a:rPr lang="en-US" sz="2400" b="1" dirty="0">
                <a:latin typeface="Avenir Book" panose="02000503020000020003" pitchFamily="2" charset="0"/>
              </a:rPr>
              <a:t>Key unknowns:</a:t>
            </a:r>
          </a:p>
          <a:p>
            <a:pPr marL="285750" indent="-285750">
              <a:buFont typeface="Arial" panose="020B0604020202020204" pitchFamily="34" charset="0"/>
              <a:buChar char="•"/>
            </a:pPr>
            <a:r>
              <a:rPr lang="en-US" sz="2400" dirty="0">
                <a:latin typeface="Avenir Book" panose="02000503020000020003" pitchFamily="2" charset="0"/>
              </a:rPr>
              <a:t>Milky Way halo mass</a:t>
            </a:r>
          </a:p>
          <a:p>
            <a:pPr marL="285750" indent="-285750">
              <a:buFont typeface="Arial" panose="020B0604020202020204" pitchFamily="34" charset="0"/>
              <a:buChar char="•"/>
            </a:pPr>
            <a:r>
              <a:rPr lang="en-US" sz="2400" dirty="0">
                <a:latin typeface="Avenir Book" panose="02000503020000020003" pitchFamily="2" charset="0"/>
              </a:rPr>
              <a:t>Velocity anisotropy of dark matter particles</a:t>
            </a:r>
          </a:p>
          <a:p>
            <a:pPr marL="285750" indent="-285750">
              <a:buFont typeface="Arial" panose="020B0604020202020204" pitchFamily="34" charset="0"/>
              <a:buChar char="•"/>
            </a:pPr>
            <a:r>
              <a:rPr lang="en-US" sz="2400" dirty="0">
                <a:latin typeface="Avenir Book" panose="02000503020000020003" pitchFamily="2" charset="0"/>
              </a:rPr>
              <a:t>Shape of density profile (3D)</a:t>
            </a:r>
          </a:p>
        </p:txBody>
      </p:sp>
      <p:sp>
        <p:nvSpPr>
          <p:cNvPr id="7" name="TextBox 6">
            <a:extLst>
              <a:ext uri="{FF2B5EF4-FFF2-40B4-BE49-F238E27FC236}">
                <a16:creationId xmlns:a16="http://schemas.microsoft.com/office/drawing/2014/main" id="{EA1A08C7-FB71-934D-B589-1E656AB050A1}"/>
              </a:ext>
            </a:extLst>
          </p:cNvPr>
          <p:cNvSpPr txBox="1"/>
          <p:nvPr/>
        </p:nvSpPr>
        <p:spPr>
          <a:xfrm>
            <a:off x="558800" y="5334000"/>
            <a:ext cx="3650358" cy="923330"/>
          </a:xfrm>
          <a:prstGeom prst="rect">
            <a:avLst/>
          </a:prstGeom>
          <a:noFill/>
        </p:spPr>
        <p:txBody>
          <a:bodyPr wrap="none" rtlCol="0">
            <a:spAutoFit/>
          </a:bodyPr>
          <a:lstStyle/>
          <a:p>
            <a:r>
              <a:rPr lang="en-US" dirty="0"/>
              <a:t>See Read 1404.1938 on local density,</a:t>
            </a:r>
          </a:p>
          <a:p>
            <a:r>
              <a:rPr lang="en-US" dirty="0" err="1"/>
              <a:t>Strigari</a:t>
            </a:r>
            <a:r>
              <a:rPr lang="en-US" dirty="0"/>
              <a:t> 1211.7090 Galactic searches</a:t>
            </a:r>
          </a:p>
          <a:p>
            <a:r>
              <a:rPr lang="en-US" dirty="0"/>
              <a:t> </a:t>
            </a:r>
          </a:p>
        </p:txBody>
      </p:sp>
      <p:pic>
        <p:nvPicPr>
          <p:cNvPr id="8" name="Picture 7">
            <a:extLst>
              <a:ext uri="{FF2B5EF4-FFF2-40B4-BE49-F238E27FC236}">
                <a16:creationId xmlns:a16="http://schemas.microsoft.com/office/drawing/2014/main" id="{D52EBE61-8BD7-724E-AC8B-FC67FAF5CD20}"/>
              </a:ext>
            </a:extLst>
          </p:cNvPr>
          <p:cNvPicPr>
            <a:picLocks noChangeAspect="1"/>
          </p:cNvPicPr>
          <p:nvPr/>
        </p:nvPicPr>
        <p:blipFill>
          <a:blip r:embed="rId3"/>
          <a:stretch>
            <a:fillRect/>
          </a:stretch>
        </p:blipFill>
        <p:spPr>
          <a:xfrm>
            <a:off x="7321550" y="482600"/>
            <a:ext cx="4241800" cy="5892800"/>
          </a:xfrm>
          <a:prstGeom prst="rect">
            <a:avLst/>
          </a:prstGeom>
        </p:spPr>
      </p:pic>
      <p:sp>
        <p:nvSpPr>
          <p:cNvPr id="9" name="TextBox 8">
            <a:extLst>
              <a:ext uri="{FF2B5EF4-FFF2-40B4-BE49-F238E27FC236}">
                <a16:creationId xmlns:a16="http://schemas.microsoft.com/office/drawing/2014/main" id="{AEF1D340-C7F3-B34F-ACB7-67EA1BE1BE7A}"/>
              </a:ext>
            </a:extLst>
          </p:cNvPr>
          <p:cNvSpPr txBox="1"/>
          <p:nvPr/>
        </p:nvSpPr>
        <p:spPr>
          <a:xfrm>
            <a:off x="4613023" y="6091198"/>
            <a:ext cx="2509341" cy="369332"/>
          </a:xfrm>
          <a:prstGeom prst="rect">
            <a:avLst/>
          </a:prstGeom>
          <a:noFill/>
        </p:spPr>
        <p:txBody>
          <a:bodyPr wrap="none" rtlCol="0">
            <a:spAutoFit/>
          </a:bodyPr>
          <a:lstStyle/>
          <a:p>
            <a:r>
              <a:rPr lang="en-US" dirty="0"/>
              <a:t>Green </a:t>
            </a:r>
            <a:r>
              <a:rPr lang="en-US" dirty="0" err="1"/>
              <a:t>astro-ph</a:t>
            </a:r>
            <a:r>
              <a:rPr lang="en-US" dirty="0"/>
              <a:t>/0207366</a:t>
            </a:r>
          </a:p>
        </p:txBody>
      </p:sp>
    </p:spTree>
    <p:extLst>
      <p:ext uri="{BB962C8B-B14F-4D97-AF65-F5344CB8AC3E}">
        <p14:creationId xmlns:p14="http://schemas.microsoft.com/office/powerpoint/2010/main" val="1001053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05B89A-BC04-E847-8B8B-D52986809B9C}"/>
              </a:ext>
            </a:extLst>
          </p:cNvPr>
          <p:cNvSpPr>
            <a:spLocks noGrp="1"/>
          </p:cNvSpPr>
          <p:nvPr>
            <p:ph type="title"/>
          </p:nvPr>
        </p:nvSpPr>
        <p:spPr/>
        <p:txBody>
          <a:bodyPr/>
          <a:lstStyle/>
          <a:p>
            <a:r>
              <a:rPr lang="en-US" b="1" dirty="0">
                <a:latin typeface="Avenir Black" panose="02000503020000020003" pitchFamily="2" charset="0"/>
              </a:rPr>
              <a:t>Smooth halo</a:t>
            </a:r>
          </a:p>
        </p:txBody>
      </p:sp>
      <p:sp>
        <p:nvSpPr>
          <p:cNvPr id="6" name="TextBox 5">
            <a:extLst>
              <a:ext uri="{FF2B5EF4-FFF2-40B4-BE49-F238E27FC236}">
                <a16:creationId xmlns:a16="http://schemas.microsoft.com/office/drawing/2014/main" id="{358185C9-5AE0-1343-A63E-C85D225B2F50}"/>
              </a:ext>
            </a:extLst>
          </p:cNvPr>
          <p:cNvSpPr txBox="1"/>
          <p:nvPr/>
        </p:nvSpPr>
        <p:spPr>
          <a:xfrm>
            <a:off x="558800" y="2198688"/>
            <a:ext cx="6338595" cy="1569660"/>
          </a:xfrm>
          <a:prstGeom prst="rect">
            <a:avLst/>
          </a:prstGeom>
          <a:noFill/>
        </p:spPr>
        <p:txBody>
          <a:bodyPr wrap="none" rtlCol="0">
            <a:spAutoFit/>
          </a:bodyPr>
          <a:lstStyle/>
          <a:p>
            <a:r>
              <a:rPr lang="en-US" sz="2400" b="1" dirty="0">
                <a:latin typeface="Avenir Book" panose="02000503020000020003" pitchFamily="2" charset="0"/>
              </a:rPr>
              <a:t>Key unknowns:</a:t>
            </a:r>
          </a:p>
          <a:p>
            <a:pPr marL="285750" indent="-285750">
              <a:buFont typeface="Arial" panose="020B0604020202020204" pitchFamily="34" charset="0"/>
              <a:buChar char="•"/>
            </a:pPr>
            <a:r>
              <a:rPr lang="en-US" sz="2400" dirty="0">
                <a:latin typeface="Avenir Book" panose="02000503020000020003" pitchFamily="2" charset="0"/>
              </a:rPr>
              <a:t>Milky Way halo mass</a:t>
            </a:r>
          </a:p>
          <a:p>
            <a:pPr marL="285750" indent="-285750">
              <a:buFont typeface="Arial" panose="020B0604020202020204" pitchFamily="34" charset="0"/>
              <a:buChar char="•"/>
            </a:pPr>
            <a:r>
              <a:rPr lang="en-US" sz="2400" dirty="0">
                <a:latin typeface="Avenir Book" panose="02000503020000020003" pitchFamily="2" charset="0"/>
              </a:rPr>
              <a:t>Velocity anisotropy of dark matter particles</a:t>
            </a:r>
          </a:p>
          <a:p>
            <a:pPr marL="285750" indent="-285750">
              <a:buFont typeface="Arial" panose="020B0604020202020204" pitchFamily="34" charset="0"/>
              <a:buChar char="•"/>
            </a:pPr>
            <a:r>
              <a:rPr lang="en-US" sz="2400" dirty="0">
                <a:latin typeface="Avenir Book" panose="02000503020000020003" pitchFamily="2" charset="0"/>
              </a:rPr>
              <a:t>Shape of density profile (3D)</a:t>
            </a:r>
          </a:p>
        </p:txBody>
      </p:sp>
      <p:sp>
        <p:nvSpPr>
          <p:cNvPr id="7" name="TextBox 6">
            <a:extLst>
              <a:ext uri="{FF2B5EF4-FFF2-40B4-BE49-F238E27FC236}">
                <a16:creationId xmlns:a16="http://schemas.microsoft.com/office/drawing/2014/main" id="{EA1A08C7-FB71-934D-B589-1E656AB050A1}"/>
              </a:ext>
            </a:extLst>
          </p:cNvPr>
          <p:cNvSpPr txBox="1"/>
          <p:nvPr/>
        </p:nvSpPr>
        <p:spPr>
          <a:xfrm>
            <a:off x="558800" y="5334000"/>
            <a:ext cx="3650358" cy="923330"/>
          </a:xfrm>
          <a:prstGeom prst="rect">
            <a:avLst/>
          </a:prstGeom>
          <a:noFill/>
        </p:spPr>
        <p:txBody>
          <a:bodyPr wrap="none" rtlCol="0">
            <a:spAutoFit/>
          </a:bodyPr>
          <a:lstStyle/>
          <a:p>
            <a:r>
              <a:rPr lang="en-US" dirty="0"/>
              <a:t>See Read 1404.1938 on local density,</a:t>
            </a:r>
          </a:p>
          <a:p>
            <a:r>
              <a:rPr lang="en-US" dirty="0" err="1"/>
              <a:t>Strigari</a:t>
            </a:r>
            <a:r>
              <a:rPr lang="en-US" dirty="0"/>
              <a:t> 1211.7090 Galactic searches</a:t>
            </a:r>
          </a:p>
          <a:p>
            <a:r>
              <a:rPr lang="en-US" dirty="0"/>
              <a:t> </a:t>
            </a:r>
          </a:p>
        </p:txBody>
      </p:sp>
      <p:sp>
        <p:nvSpPr>
          <p:cNvPr id="9" name="TextBox 8">
            <a:extLst>
              <a:ext uri="{FF2B5EF4-FFF2-40B4-BE49-F238E27FC236}">
                <a16:creationId xmlns:a16="http://schemas.microsoft.com/office/drawing/2014/main" id="{AEF1D340-C7F3-B34F-ACB7-67EA1BE1BE7A}"/>
              </a:ext>
            </a:extLst>
          </p:cNvPr>
          <p:cNvSpPr txBox="1"/>
          <p:nvPr/>
        </p:nvSpPr>
        <p:spPr>
          <a:xfrm>
            <a:off x="4613023" y="6091198"/>
            <a:ext cx="2509341" cy="369332"/>
          </a:xfrm>
          <a:prstGeom prst="rect">
            <a:avLst/>
          </a:prstGeom>
          <a:noFill/>
        </p:spPr>
        <p:txBody>
          <a:bodyPr wrap="none" rtlCol="0">
            <a:spAutoFit/>
          </a:bodyPr>
          <a:lstStyle/>
          <a:p>
            <a:r>
              <a:rPr lang="en-US" dirty="0"/>
              <a:t>Green </a:t>
            </a:r>
            <a:r>
              <a:rPr lang="en-US" dirty="0" err="1"/>
              <a:t>astro-ph</a:t>
            </a:r>
            <a:r>
              <a:rPr lang="en-US" dirty="0"/>
              <a:t>/0207366</a:t>
            </a:r>
          </a:p>
        </p:txBody>
      </p:sp>
      <p:pic>
        <p:nvPicPr>
          <p:cNvPr id="2" name="Picture 1">
            <a:extLst>
              <a:ext uri="{FF2B5EF4-FFF2-40B4-BE49-F238E27FC236}">
                <a16:creationId xmlns:a16="http://schemas.microsoft.com/office/drawing/2014/main" id="{DA34F0E7-DFC6-334C-B483-6A82F09BD326}"/>
              </a:ext>
            </a:extLst>
          </p:cNvPr>
          <p:cNvPicPr>
            <a:picLocks noChangeAspect="1"/>
          </p:cNvPicPr>
          <p:nvPr/>
        </p:nvPicPr>
        <p:blipFill>
          <a:blip r:embed="rId2"/>
          <a:stretch>
            <a:fillRect/>
          </a:stretch>
        </p:blipFill>
        <p:spPr>
          <a:xfrm>
            <a:off x="7768905" y="482897"/>
            <a:ext cx="3864295" cy="5892205"/>
          </a:xfrm>
          <a:prstGeom prst="rect">
            <a:avLst/>
          </a:prstGeom>
        </p:spPr>
      </p:pic>
    </p:spTree>
    <p:extLst>
      <p:ext uri="{BB962C8B-B14F-4D97-AF65-F5344CB8AC3E}">
        <p14:creationId xmlns:p14="http://schemas.microsoft.com/office/powerpoint/2010/main" val="1347138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05B89A-BC04-E847-8B8B-D52986809B9C}"/>
              </a:ext>
            </a:extLst>
          </p:cNvPr>
          <p:cNvSpPr>
            <a:spLocks noGrp="1"/>
          </p:cNvSpPr>
          <p:nvPr>
            <p:ph type="title"/>
          </p:nvPr>
        </p:nvSpPr>
        <p:spPr/>
        <p:txBody>
          <a:bodyPr/>
          <a:lstStyle/>
          <a:p>
            <a:r>
              <a:rPr lang="en-US" b="1" dirty="0">
                <a:latin typeface="Avenir Black" panose="02000503020000020003" pitchFamily="2" charset="0"/>
              </a:rPr>
              <a:t>Smooth halo</a:t>
            </a:r>
          </a:p>
        </p:txBody>
      </p:sp>
      <p:sp>
        <p:nvSpPr>
          <p:cNvPr id="6" name="TextBox 5">
            <a:extLst>
              <a:ext uri="{FF2B5EF4-FFF2-40B4-BE49-F238E27FC236}">
                <a16:creationId xmlns:a16="http://schemas.microsoft.com/office/drawing/2014/main" id="{358185C9-5AE0-1343-A63E-C85D225B2F50}"/>
              </a:ext>
            </a:extLst>
          </p:cNvPr>
          <p:cNvSpPr txBox="1"/>
          <p:nvPr/>
        </p:nvSpPr>
        <p:spPr>
          <a:xfrm>
            <a:off x="558800" y="2198688"/>
            <a:ext cx="6338595" cy="1569660"/>
          </a:xfrm>
          <a:prstGeom prst="rect">
            <a:avLst/>
          </a:prstGeom>
          <a:noFill/>
        </p:spPr>
        <p:txBody>
          <a:bodyPr wrap="none" rtlCol="0">
            <a:spAutoFit/>
          </a:bodyPr>
          <a:lstStyle/>
          <a:p>
            <a:r>
              <a:rPr lang="en-US" sz="2400" b="1" dirty="0">
                <a:latin typeface="Avenir Book" panose="02000503020000020003" pitchFamily="2" charset="0"/>
              </a:rPr>
              <a:t>Key unknowns:</a:t>
            </a:r>
          </a:p>
          <a:p>
            <a:pPr marL="285750" indent="-285750">
              <a:buFont typeface="Arial" panose="020B0604020202020204" pitchFamily="34" charset="0"/>
              <a:buChar char="•"/>
            </a:pPr>
            <a:r>
              <a:rPr lang="en-US" sz="2400" dirty="0">
                <a:latin typeface="Avenir Book" panose="02000503020000020003" pitchFamily="2" charset="0"/>
              </a:rPr>
              <a:t>Milky Way halo mass</a:t>
            </a:r>
          </a:p>
          <a:p>
            <a:pPr marL="285750" indent="-285750">
              <a:buFont typeface="Arial" panose="020B0604020202020204" pitchFamily="34" charset="0"/>
              <a:buChar char="•"/>
            </a:pPr>
            <a:r>
              <a:rPr lang="en-US" sz="2400" dirty="0">
                <a:latin typeface="Avenir Book" panose="02000503020000020003" pitchFamily="2" charset="0"/>
              </a:rPr>
              <a:t>Velocity anisotropy of dark matter particles</a:t>
            </a:r>
          </a:p>
          <a:p>
            <a:pPr marL="285750" indent="-285750">
              <a:buFont typeface="Arial" panose="020B0604020202020204" pitchFamily="34" charset="0"/>
              <a:buChar char="•"/>
            </a:pPr>
            <a:r>
              <a:rPr lang="en-US" sz="2400" dirty="0">
                <a:latin typeface="Avenir Book" panose="02000503020000020003" pitchFamily="2" charset="0"/>
              </a:rPr>
              <a:t>Shape of density profile (3D)</a:t>
            </a:r>
          </a:p>
        </p:txBody>
      </p:sp>
      <p:sp>
        <p:nvSpPr>
          <p:cNvPr id="7" name="TextBox 6">
            <a:extLst>
              <a:ext uri="{FF2B5EF4-FFF2-40B4-BE49-F238E27FC236}">
                <a16:creationId xmlns:a16="http://schemas.microsoft.com/office/drawing/2014/main" id="{EA1A08C7-FB71-934D-B589-1E656AB050A1}"/>
              </a:ext>
            </a:extLst>
          </p:cNvPr>
          <p:cNvSpPr txBox="1"/>
          <p:nvPr/>
        </p:nvSpPr>
        <p:spPr>
          <a:xfrm>
            <a:off x="558800" y="5334000"/>
            <a:ext cx="3650358" cy="923330"/>
          </a:xfrm>
          <a:prstGeom prst="rect">
            <a:avLst/>
          </a:prstGeom>
          <a:noFill/>
        </p:spPr>
        <p:txBody>
          <a:bodyPr wrap="none" rtlCol="0">
            <a:spAutoFit/>
          </a:bodyPr>
          <a:lstStyle/>
          <a:p>
            <a:r>
              <a:rPr lang="en-US" dirty="0"/>
              <a:t>See Read 1404.1938 on local density,</a:t>
            </a:r>
          </a:p>
          <a:p>
            <a:r>
              <a:rPr lang="en-US" dirty="0" err="1"/>
              <a:t>Strigari</a:t>
            </a:r>
            <a:r>
              <a:rPr lang="en-US" dirty="0"/>
              <a:t> 1211.7090 Galactic searches</a:t>
            </a:r>
          </a:p>
          <a:p>
            <a:r>
              <a:rPr lang="en-US" dirty="0"/>
              <a:t> </a:t>
            </a:r>
          </a:p>
        </p:txBody>
      </p:sp>
      <p:sp>
        <p:nvSpPr>
          <p:cNvPr id="9" name="TextBox 8">
            <a:extLst>
              <a:ext uri="{FF2B5EF4-FFF2-40B4-BE49-F238E27FC236}">
                <a16:creationId xmlns:a16="http://schemas.microsoft.com/office/drawing/2014/main" id="{AEF1D340-C7F3-B34F-ACB7-67EA1BE1BE7A}"/>
              </a:ext>
            </a:extLst>
          </p:cNvPr>
          <p:cNvSpPr txBox="1"/>
          <p:nvPr/>
        </p:nvSpPr>
        <p:spPr>
          <a:xfrm>
            <a:off x="4613023" y="6091198"/>
            <a:ext cx="2509341" cy="369332"/>
          </a:xfrm>
          <a:prstGeom prst="rect">
            <a:avLst/>
          </a:prstGeom>
          <a:noFill/>
        </p:spPr>
        <p:txBody>
          <a:bodyPr wrap="none" rtlCol="0">
            <a:spAutoFit/>
          </a:bodyPr>
          <a:lstStyle/>
          <a:p>
            <a:r>
              <a:rPr lang="en-US" dirty="0"/>
              <a:t>Green </a:t>
            </a:r>
            <a:r>
              <a:rPr lang="en-US" dirty="0" err="1"/>
              <a:t>astro-ph</a:t>
            </a:r>
            <a:r>
              <a:rPr lang="en-US" dirty="0"/>
              <a:t>/0207366</a:t>
            </a:r>
          </a:p>
        </p:txBody>
      </p:sp>
      <p:pic>
        <p:nvPicPr>
          <p:cNvPr id="3" name="Picture 2">
            <a:extLst>
              <a:ext uri="{FF2B5EF4-FFF2-40B4-BE49-F238E27FC236}">
                <a16:creationId xmlns:a16="http://schemas.microsoft.com/office/drawing/2014/main" id="{1064CDED-3B96-0A44-8A0E-65DA0A03BE25}"/>
              </a:ext>
            </a:extLst>
          </p:cNvPr>
          <p:cNvPicPr>
            <a:picLocks noChangeAspect="1"/>
          </p:cNvPicPr>
          <p:nvPr/>
        </p:nvPicPr>
        <p:blipFill>
          <a:blip r:embed="rId2"/>
          <a:stretch>
            <a:fillRect/>
          </a:stretch>
        </p:blipFill>
        <p:spPr>
          <a:xfrm>
            <a:off x="7954267" y="477596"/>
            <a:ext cx="3650358" cy="5779734"/>
          </a:xfrm>
          <a:prstGeom prst="rect">
            <a:avLst/>
          </a:prstGeom>
        </p:spPr>
      </p:pic>
    </p:spTree>
    <p:extLst>
      <p:ext uri="{BB962C8B-B14F-4D97-AF65-F5344CB8AC3E}">
        <p14:creationId xmlns:p14="http://schemas.microsoft.com/office/powerpoint/2010/main" val="4035303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E71C-19CF-D44C-9A1E-875CD775F482}"/>
              </a:ext>
            </a:extLst>
          </p:cNvPr>
          <p:cNvSpPr>
            <a:spLocks noGrp="1"/>
          </p:cNvSpPr>
          <p:nvPr>
            <p:ph type="title"/>
          </p:nvPr>
        </p:nvSpPr>
        <p:spPr/>
        <p:txBody>
          <a:bodyPr/>
          <a:lstStyle/>
          <a:p>
            <a:r>
              <a:rPr lang="en-US" b="1" dirty="0">
                <a:latin typeface="Avenir Black" panose="02000503020000020003" pitchFamily="2" charset="0"/>
              </a:rPr>
              <a:t>Smooth halo</a:t>
            </a:r>
            <a:endParaRPr lang="en-US" dirty="0"/>
          </a:p>
        </p:txBody>
      </p:sp>
      <p:sp>
        <p:nvSpPr>
          <p:cNvPr id="4" name="TextBox 3">
            <a:extLst>
              <a:ext uri="{FF2B5EF4-FFF2-40B4-BE49-F238E27FC236}">
                <a16:creationId xmlns:a16="http://schemas.microsoft.com/office/drawing/2014/main" id="{7E277507-DB8B-3544-9279-9D7981209B61}"/>
              </a:ext>
            </a:extLst>
          </p:cNvPr>
          <p:cNvSpPr txBox="1"/>
          <p:nvPr/>
        </p:nvSpPr>
        <p:spPr>
          <a:xfrm>
            <a:off x="558800" y="2198688"/>
            <a:ext cx="6338595" cy="1569660"/>
          </a:xfrm>
          <a:prstGeom prst="rect">
            <a:avLst/>
          </a:prstGeom>
          <a:noFill/>
        </p:spPr>
        <p:txBody>
          <a:bodyPr wrap="none" rtlCol="0">
            <a:spAutoFit/>
          </a:bodyPr>
          <a:lstStyle/>
          <a:p>
            <a:r>
              <a:rPr lang="en-US" sz="2400" b="1" dirty="0">
                <a:latin typeface="Avenir Book" panose="02000503020000020003" pitchFamily="2" charset="0"/>
              </a:rPr>
              <a:t>Key unknowns:</a:t>
            </a:r>
          </a:p>
          <a:p>
            <a:pPr marL="285750" indent="-285750">
              <a:buFont typeface="Arial" panose="020B0604020202020204" pitchFamily="34" charset="0"/>
              <a:buChar char="•"/>
            </a:pPr>
            <a:r>
              <a:rPr lang="en-US" sz="2400" dirty="0">
                <a:latin typeface="Avenir Book" panose="02000503020000020003" pitchFamily="2" charset="0"/>
              </a:rPr>
              <a:t>Milky Way halo mass</a:t>
            </a:r>
          </a:p>
          <a:p>
            <a:pPr marL="285750" indent="-285750">
              <a:buFont typeface="Arial" panose="020B0604020202020204" pitchFamily="34" charset="0"/>
              <a:buChar char="•"/>
            </a:pPr>
            <a:r>
              <a:rPr lang="en-US" sz="2400" dirty="0">
                <a:latin typeface="Avenir Book" panose="02000503020000020003" pitchFamily="2" charset="0"/>
              </a:rPr>
              <a:t>Velocity anisotropy of dark matter particles</a:t>
            </a:r>
          </a:p>
          <a:p>
            <a:pPr marL="285750" indent="-285750">
              <a:buFont typeface="Arial" panose="020B0604020202020204" pitchFamily="34" charset="0"/>
              <a:buChar char="•"/>
            </a:pPr>
            <a:r>
              <a:rPr lang="en-US" sz="2400" dirty="0">
                <a:latin typeface="Avenir Book" panose="02000503020000020003" pitchFamily="2" charset="0"/>
              </a:rPr>
              <a:t>Shape of density profile (3D)</a:t>
            </a:r>
          </a:p>
        </p:txBody>
      </p:sp>
      <p:sp>
        <p:nvSpPr>
          <p:cNvPr id="5" name="TextBox 4">
            <a:extLst>
              <a:ext uri="{FF2B5EF4-FFF2-40B4-BE49-F238E27FC236}">
                <a16:creationId xmlns:a16="http://schemas.microsoft.com/office/drawing/2014/main" id="{F465B1DD-33BF-BC44-B249-6414830DB210}"/>
              </a:ext>
            </a:extLst>
          </p:cNvPr>
          <p:cNvSpPr txBox="1"/>
          <p:nvPr/>
        </p:nvSpPr>
        <p:spPr>
          <a:xfrm>
            <a:off x="558800" y="5162550"/>
            <a:ext cx="4721677" cy="461665"/>
          </a:xfrm>
          <a:prstGeom prst="rect">
            <a:avLst/>
          </a:prstGeom>
          <a:noFill/>
        </p:spPr>
        <p:txBody>
          <a:bodyPr wrap="none" rtlCol="0">
            <a:spAutoFit/>
          </a:bodyPr>
          <a:lstStyle/>
          <a:p>
            <a:r>
              <a:rPr lang="en-US" sz="2400" dirty="0">
                <a:latin typeface="Avenir Book" panose="02000503020000020003" pitchFamily="2" charset="0"/>
              </a:rPr>
              <a:t>Trace with metal-poor halo stars?</a:t>
            </a:r>
          </a:p>
        </p:txBody>
      </p:sp>
      <p:pic>
        <p:nvPicPr>
          <p:cNvPr id="7" name="Picture 6" descr="Chart, histogram&#10;&#10;Description automatically generated">
            <a:extLst>
              <a:ext uri="{FF2B5EF4-FFF2-40B4-BE49-F238E27FC236}">
                <a16:creationId xmlns:a16="http://schemas.microsoft.com/office/drawing/2014/main" id="{E9B42A3E-4D98-314F-9225-49C2D1067878}"/>
              </a:ext>
            </a:extLst>
          </p:cNvPr>
          <p:cNvPicPr>
            <a:picLocks noChangeAspect="1"/>
          </p:cNvPicPr>
          <p:nvPr/>
        </p:nvPicPr>
        <p:blipFill>
          <a:blip r:embed="rId2"/>
          <a:stretch>
            <a:fillRect/>
          </a:stretch>
        </p:blipFill>
        <p:spPr>
          <a:xfrm>
            <a:off x="6911525" y="1435676"/>
            <a:ext cx="4853218" cy="3726874"/>
          </a:xfrm>
          <a:prstGeom prst="rect">
            <a:avLst/>
          </a:prstGeom>
        </p:spPr>
      </p:pic>
      <p:sp>
        <p:nvSpPr>
          <p:cNvPr id="8" name="TextBox 7">
            <a:extLst>
              <a:ext uri="{FF2B5EF4-FFF2-40B4-BE49-F238E27FC236}">
                <a16:creationId xmlns:a16="http://schemas.microsoft.com/office/drawing/2014/main" id="{EAABDD69-F6B6-CF42-B9CF-D41811ED9D74}"/>
              </a:ext>
            </a:extLst>
          </p:cNvPr>
          <p:cNvSpPr txBox="1"/>
          <p:nvPr/>
        </p:nvSpPr>
        <p:spPr>
          <a:xfrm>
            <a:off x="6911525" y="5301049"/>
            <a:ext cx="4897495" cy="646331"/>
          </a:xfrm>
          <a:prstGeom prst="rect">
            <a:avLst/>
          </a:prstGeom>
          <a:noFill/>
        </p:spPr>
        <p:txBody>
          <a:bodyPr wrap="none" rtlCol="0">
            <a:spAutoFit/>
          </a:bodyPr>
          <a:lstStyle/>
          <a:p>
            <a:r>
              <a:rPr lang="en-US" dirty="0">
                <a:latin typeface="Avenir Book" panose="02000503020000020003" pitchFamily="2" charset="0"/>
              </a:rPr>
              <a:t>Herzog-</a:t>
            </a:r>
            <a:r>
              <a:rPr lang="en-US" dirty="0" err="1">
                <a:latin typeface="Avenir Book" panose="02000503020000020003" pitchFamily="2" charset="0"/>
              </a:rPr>
              <a:t>Arbeitman</a:t>
            </a:r>
            <a:r>
              <a:rPr lang="en-US" dirty="0">
                <a:latin typeface="Avenir Book" panose="02000503020000020003" pitchFamily="2" charset="0"/>
              </a:rPr>
              <a:t>, </a:t>
            </a:r>
            <a:r>
              <a:rPr lang="en-US" dirty="0" err="1">
                <a:latin typeface="Avenir Book" panose="02000503020000020003" pitchFamily="2" charset="0"/>
              </a:rPr>
              <a:t>Lisanti</a:t>
            </a:r>
            <a:r>
              <a:rPr lang="en-US" dirty="0">
                <a:latin typeface="Avenir Book" panose="02000503020000020003" pitchFamily="2" charset="0"/>
              </a:rPr>
              <a:t>, </a:t>
            </a:r>
            <a:r>
              <a:rPr lang="en-US" dirty="0" err="1">
                <a:latin typeface="Avenir Book" panose="02000503020000020003" pitchFamily="2" charset="0"/>
              </a:rPr>
              <a:t>Necib</a:t>
            </a:r>
            <a:r>
              <a:rPr lang="en-US" dirty="0">
                <a:latin typeface="Avenir Book" panose="02000503020000020003" pitchFamily="2" charset="0"/>
              </a:rPr>
              <a:t> 1708.03635</a:t>
            </a:r>
          </a:p>
          <a:p>
            <a:pPr algn="r"/>
            <a:r>
              <a:rPr lang="en-US" dirty="0">
                <a:latin typeface="Avenir Book" panose="02000503020000020003" pitchFamily="2" charset="0"/>
              </a:rPr>
              <a:t>RAVE-TGAS</a:t>
            </a:r>
          </a:p>
        </p:txBody>
      </p:sp>
    </p:spTree>
    <p:extLst>
      <p:ext uri="{BB962C8B-B14F-4D97-AF65-F5344CB8AC3E}">
        <p14:creationId xmlns:p14="http://schemas.microsoft.com/office/powerpoint/2010/main" val="2402079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05B89A-BC04-E847-8B8B-D52986809B9C}"/>
              </a:ext>
            </a:extLst>
          </p:cNvPr>
          <p:cNvSpPr>
            <a:spLocks noGrp="1"/>
          </p:cNvSpPr>
          <p:nvPr>
            <p:ph type="title"/>
          </p:nvPr>
        </p:nvSpPr>
        <p:spPr/>
        <p:txBody>
          <a:bodyPr/>
          <a:lstStyle/>
          <a:p>
            <a:r>
              <a:rPr lang="en-US" b="1" dirty="0">
                <a:latin typeface="Avenir Black" panose="02000503020000020003" pitchFamily="2" charset="0"/>
              </a:rPr>
              <a:t>Smooth halo: recover</a:t>
            </a:r>
          </a:p>
        </p:txBody>
      </p:sp>
      <p:sp>
        <p:nvSpPr>
          <p:cNvPr id="7" name="TextBox 6">
            <a:extLst>
              <a:ext uri="{FF2B5EF4-FFF2-40B4-BE49-F238E27FC236}">
                <a16:creationId xmlns:a16="http://schemas.microsoft.com/office/drawing/2014/main" id="{EA1A08C7-FB71-934D-B589-1E656AB050A1}"/>
              </a:ext>
            </a:extLst>
          </p:cNvPr>
          <p:cNvSpPr txBox="1"/>
          <p:nvPr/>
        </p:nvSpPr>
        <p:spPr>
          <a:xfrm>
            <a:off x="520624" y="5657671"/>
            <a:ext cx="11256505" cy="1200329"/>
          </a:xfrm>
          <a:prstGeom prst="rect">
            <a:avLst/>
          </a:prstGeom>
          <a:noFill/>
        </p:spPr>
        <p:txBody>
          <a:bodyPr wrap="square" rtlCol="0">
            <a:spAutoFit/>
          </a:bodyPr>
          <a:lstStyle/>
          <a:p>
            <a:r>
              <a:rPr lang="en-US" dirty="0">
                <a:latin typeface="Avenir Book" panose="02000503020000020003" pitchFamily="2" charset="0"/>
              </a:rPr>
              <a:t>See papers by Kavanagh, O’Hare, Green, Ferrer, Shan, </a:t>
            </a:r>
            <a:r>
              <a:rPr lang="en-US" dirty="0" err="1">
                <a:latin typeface="Avenir Book" panose="02000503020000020003" pitchFamily="2" charset="0"/>
              </a:rPr>
              <a:t>Arina</a:t>
            </a:r>
            <a:r>
              <a:rPr lang="en-US" dirty="0">
                <a:latin typeface="Avenir Book" panose="02000503020000020003" pitchFamily="2" charset="0"/>
              </a:rPr>
              <a:t>, McCabe w/more ideas on recovering the velocity distribution from experiment</a:t>
            </a:r>
          </a:p>
          <a:p>
            <a:r>
              <a:rPr lang="en-US" dirty="0">
                <a:latin typeface="Avenir Book" panose="02000503020000020003" pitchFamily="2" charset="0"/>
              </a:rPr>
              <a:t>Reviews by AP+  1310.7039, Green 1703.10102</a:t>
            </a:r>
          </a:p>
          <a:p>
            <a:r>
              <a:rPr lang="en-US" dirty="0"/>
              <a:t> </a:t>
            </a:r>
          </a:p>
        </p:txBody>
      </p:sp>
      <p:grpSp>
        <p:nvGrpSpPr>
          <p:cNvPr id="10" name="Group 9">
            <a:extLst>
              <a:ext uri="{FF2B5EF4-FFF2-40B4-BE49-F238E27FC236}">
                <a16:creationId xmlns:a16="http://schemas.microsoft.com/office/drawing/2014/main" id="{F47AC1A9-C289-6C46-95B3-E9FC92C2E8DF}"/>
              </a:ext>
            </a:extLst>
          </p:cNvPr>
          <p:cNvGrpSpPr/>
          <p:nvPr/>
        </p:nvGrpSpPr>
        <p:grpSpPr>
          <a:xfrm>
            <a:off x="1953683" y="1598612"/>
            <a:ext cx="3278717" cy="3660776"/>
            <a:chOff x="3257550" y="1598612"/>
            <a:chExt cx="3278717" cy="3660776"/>
          </a:xfrm>
        </p:grpSpPr>
        <p:sp>
          <p:nvSpPr>
            <p:cNvPr id="8" name="Rectangle 7">
              <a:extLst>
                <a:ext uri="{FF2B5EF4-FFF2-40B4-BE49-F238E27FC236}">
                  <a16:creationId xmlns:a16="http://schemas.microsoft.com/office/drawing/2014/main" id="{91581129-F6AD-5F4F-96A0-D7EF728CB0FA}"/>
                </a:ext>
              </a:extLst>
            </p:cNvPr>
            <p:cNvSpPr/>
            <p:nvPr/>
          </p:nvSpPr>
          <p:spPr>
            <a:xfrm>
              <a:off x="3257550" y="1598612"/>
              <a:ext cx="3278717" cy="36607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8EEAC24-3865-004E-8A39-1B76052D9D42}"/>
                </a:ext>
              </a:extLst>
            </p:cNvPr>
            <p:cNvPicPr>
              <a:picLocks noChangeAspect="1"/>
            </p:cNvPicPr>
            <p:nvPr/>
          </p:nvPicPr>
          <p:blipFill>
            <a:blip r:embed="rId2"/>
            <a:stretch>
              <a:fillRect/>
            </a:stretch>
          </p:blipFill>
          <p:spPr>
            <a:xfrm>
              <a:off x="3916891" y="1690688"/>
              <a:ext cx="2540000" cy="3568700"/>
            </a:xfrm>
            <a:prstGeom prst="rect">
              <a:avLst/>
            </a:prstGeom>
          </p:spPr>
        </p:pic>
        <p:pic>
          <p:nvPicPr>
            <p:cNvPr id="4" name="Picture 3">
              <a:extLst>
                <a:ext uri="{FF2B5EF4-FFF2-40B4-BE49-F238E27FC236}">
                  <a16:creationId xmlns:a16="http://schemas.microsoft.com/office/drawing/2014/main" id="{B5D5AF93-837A-6447-A2B1-882DB3F304F1}"/>
                </a:ext>
              </a:extLst>
            </p:cNvPr>
            <p:cNvPicPr>
              <a:picLocks noChangeAspect="1"/>
            </p:cNvPicPr>
            <p:nvPr/>
          </p:nvPicPr>
          <p:blipFill rotWithShape="1">
            <a:blip r:embed="rId3"/>
            <a:srcRect l="2" t="924" r="28174" b="-77"/>
            <a:stretch/>
          </p:blipFill>
          <p:spPr>
            <a:xfrm>
              <a:off x="3693471" y="2075688"/>
              <a:ext cx="446839" cy="2706624"/>
            </a:xfrm>
            <a:prstGeom prst="rect">
              <a:avLst/>
            </a:prstGeom>
          </p:spPr>
        </p:pic>
      </p:grpSp>
      <p:pic>
        <p:nvPicPr>
          <p:cNvPr id="11" name="Picture 10">
            <a:extLst>
              <a:ext uri="{FF2B5EF4-FFF2-40B4-BE49-F238E27FC236}">
                <a16:creationId xmlns:a16="http://schemas.microsoft.com/office/drawing/2014/main" id="{6BD2C6F9-E423-E74E-8194-89B65B3798E8}"/>
              </a:ext>
            </a:extLst>
          </p:cNvPr>
          <p:cNvPicPr>
            <a:picLocks noChangeAspect="1"/>
          </p:cNvPicPr>
          <p:nvPr/>
        </p:nvPicPr>
        <p:blipFill>
          <a:blip r:embed="rId4"/>
          <a:stretch>
            <a:fillRect/>
          </a:stretch>
        </p:blipFill>
        <p:spPr>
          <a:xfrm>
            <a:off x="5668321" y="1578680"/>
            <a:ext cx="3910655" cy="3708380"/>
          </a:xfrm>
          <a:prstGeom prst="rect">
            <a:avLst/>
          </a:prstGeom>
        </p:spPr>
      </p:pic>
      <p:sp>
        <p:nvSpPr>
          <p:cNvPr id="12" name="TextBox 11">
            <a:extLst>
              <a:ext uri="{FF2B5EF4-FFF2-40B4-BE49-F238E27FC236}">
                <a16:creationId xmlns:a16="http://schemas.microsoft.com/office/drawing/2014/main" id="{DFA922E7-4FAC-7042-B236-EBBF05C355EC}"/>
              </a:ext>
            </a:extLst>
          </p:cNvPr>
          <p:cNvSpPr txBox="1"/>
          <p:nvPr/>
        </p:nvSpPr>
        <p:spPr>
          <a:xfrm>
            <a:off x="9922933" y="3429000"/>
            <a:ext cx="2202847" cy="1200329"/>
          </a:xfrm>
          <a:prstGeom prst="rect">
            <a:avLst/>
          </a:prstGeom>
          <a:noFill/>
        </p:spPr>
        <p:txBody>
          <a:bodyPr wrap="none" rtlCol="0">
            <a:spAutoFit/>
          </a:bodyPr>
          <a:lstStyle/>
          <a:p>
            <a:r>
              <a:rPr lang="en-US" dirty="0">
                <a:latin typeface="Avenir Book" panose="02000503020000020003" pitchFamily="2" charset="0"/>
              </a:rPr>
              <a:t>AP</a:t>
            </a:r>
          </a:p>
          <a:p>
            <a:r>
              <a:rPr lang="en-US" dirty="0">
                <a:latin typeface="Avenir Book" panose="02000503020000020003" pitchFamily="2" charset="0"/>
              </a:rPr>
              <a:t>1103.5145</a:t>
            </a:r>
          </a:p>
          <a:p>
            <a:endParaRPr lang="en-US" dirty="0">
              <a:latin typeface="Avenir Book" panose="02000503020000020003" pitchFamily="2" charset="0"/>
            </a:endParaRPr>
          </a:p>
          <a:p>
            <a:r>
              <a:rPr lang="en-US" dirty="0">
                <a:latin typeface="Avenir Book" panose="02000503020000020003" pitchFamily="2" charset="0"/>
              </a:rPr>
              <a:t>Includes a dark disk</a:t>
            </a:r>
          </a:p>
        </p:txBody>
      </p:sp>
    </p:spTree>
    <p:extLst>
      <p:ext uri="{BB962C8B-B14F-4D97-AF65-F5344CB8AC3E}">
        <p14:creationId xmlns:p14="http://schemas.microsoft.com/office/powerpoint/2010/main" val="1510765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lanet with rings around it&#10;&#10;Description automatically generated with low confidence">
            <a:extLst>
              <a:ext uri="{FF2B5EF4-FFF2-40B4-BE49-F238E27FC236}">
                <a16:creationId xmlns:a16="http://schemas.microsoft.com/office/drawing/2014/main" id="{CCDB9A6E-734B-DA43-8AF0-8978AE7C139D}"/>
              </a:ext>
            </a:extLst>
          </p:cNvPr>
          <p:cNvPicPr>
            <a:picLocks noChangeAspect="1"/>
          </p:cNvPicPr>
          <p:nvPr/>
        </p:nvPicPr>
        <p:blipFill rotWithShape="1">
          <a:blip r:embed="rId2">
            <a:extLst>
              <a:ext uri="{28A0092B-C50C-407E-A947-70E740481C1C}">
                <a14:useLocalDpi xmlns:a14="http://schemas.microsoft.com/office/drawing/2010/main" val="0"/>
              </a:ext>
            </a:extLst>
          </a:blip>
          <a:srcRect t="5355" b="4646"/>
          <a:stretch/>
        </p:blipFill>
        <p:spPr>
          <a:xfrm>
            <a:off x="20" y="10"/>
            <a:ext cx="12191980" cy="6857990"/>
          </a:xfrm>
          <a:prstGeom prst="rect">
            <a:avLst/>
          </a:prstGeom>
        </p:spPr>
      </p:pic>
      <p:sp>
        <p:nvSpPr>
          <p:cNvPr id="8" name="Rectangle 7">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900D75-0AD3-034E-8F93-7A454ED46F00}"/>
              </a:ext>
            </a:extLst>
          </p:cNvPr>
          <p:cNvSpPr>
            <a:spLocks noGrp="1"/>
          </p:cNvSpPr>
          <p:nvPr>
            <p:ph type="title"/>
          </p:nvPr>
        </p:nvSpPr>
        <p:spPr>
          <a:xfrm>
            <a:off x="523875" y="5317240"/>
            <a:ext cx="11210925" cy="744836"/>
          </a:xfrm>
        </p:spPr>
        <p:txBody>
          <a:bodyPr>
            <a:normAutofit/>
          </a:bodyPr>
          <a:lstStyle/>
          <a:p>
            <a:pPr algn="ctr"/>
            <a:r>
              <a:rPr lang="en-US" sz="3600" b="1">
                <a:solidFill>
                  <a:schemeClr val="tx1">
                    <a:lumMod val="85000"/>
                    <a:lumOff val="15000"/>
                  </a:schemeClr>
                </a:solidFill>
                <a:latin typeface="Avenir Black" panose="02000503020000020003" pitchFamily="2" charset="0"/>
              </a:rPr>
              <a:t>The unsmooth bits</a:t>
            </a:r>
          </a:p>
        </p:txBody>
      </p:sp>
      <p:cxnSp>
        <p:nvCxnSpPr>
          <p:cNvPr id="10" name="Straight Connector 9">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A9992F0-1869-2340-BC48-790FF7FE6C3D}"/>
              </a:ext>
            </a:extLst>
          </p:cNvPr>
          <p:cNvSpPr txBox="1"/>
          <p:nvPr/>
        </p:nvSpPr>
        <p:spPr>
          <a:xfrm>
            <a:off x="9182100" y="190500"/>
            <a:ext cx="2002471" cy="369332"/>
          </a:xfrm>
          <a:prstGeom prst="rect">
            <a:avLst/>
          </a:prstGeom>
          <a:noFill/>
        </p:spPr>
        <p:txBody>
          <a:bodyPr wrap="none" rtlCol="0">
            <a:spAutoFit/>
          </a:bodyPr>
          <a:lstStyle/>
          <a:p>
            <a:r>
              <a:rPr lang="en-US" dirty="0">
                <a:latin typeface="Avenir Book" panose="02000503020000020003" pitchFamily="2" charset="0"/>
              </a:rPr>
              <a:t>Gaia DR1 </a:t>
            </a:r>
            <a:r>
              <a:rPr lang="en-US" dirty="0" err="1">
                <a:latin typeface="Avenir Book" panose="02000503020000020003" pitchFamily="2" charset="0"/>
              </a:rPr>
              <a:t>skymap</a:t>
            </a:r>
            <a:endParaRPr lang="en-US" dirty="0">
              <a:latin typeface="Avenir Book" panose="02000503020000020003" pitchFamily="2" charset="0"/>
            </a:endParaRPr>
          </a:p>
        </p:txBody>
      </p:sp>
    </p:spTree>
    <p:extLst>
      <p:ext uri="{BB962C8B-B14F-4D97-AF65-F5344CB8AC3E}">
        <p14:creationId xmlns:p14="http://schemas.microsoft.com/office/powerpoint/2010/main" val="253064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643A-6469-D34C-8C28-5DEA154D49B0}"/>
              </a:ext>
            </a:extLst>
          </p:cNvPr>
          <p:cNvSpPr>
            <a:spLocks noGrp="1"/>
          </p:cNvSpPr>
          <p:nvPr>
            <p:ph type="title"/>
          </p:nvPr>
        </p:nvSpPr>
        <p:spPr/>
        <p:txBody>
          <a:bodyPr/>
          <a:lstStyle/>
          <a:p>
            <a:r>
              <a:rPr lang="en-US" b="1" dirty="0">
                <a:latin typeface="Avenir Black" panose="02000503020000020003" pitchFamily="2" charset="0"/>
              </a:rPr>
              <a:t>Sagittarius</a:t>
            </a:r>
          </a:p>
        </p:txBody>
      </p:sp>
      <p:pic>
        <p:nvPicPr>
          <p:cNvPr id="4" name="Picture 3" descr="Diagram, schematic&#10;&#10;Description automatically generated">
            <a:extLst>
              <a:ext uri="{FF2B5EF4-FFF2-40B4-BE49-F238E27FC236}">
                <a16:creationId xmlns:a16="http://schemas.microsoft.com/office/drawing/2014/main" id="{A39C03CC-77E1-6B49-9E38-C5B5B593D884}"/>
              </a:ext>
            </a:extLst>
          </p:cNvPr>
          <p:cNvPicPr>
            <a:picLocks noChangeAspect="1"/>
          </p:cNvPicPr>
          <p:nvPr/>
        </p:nvPicPr>
        <p:blipFill>
          <a:blip r:embed="rId2"/>
          <a:stretch>
            <a:fillRect/>
          </a:stretch>
        </p:blipFill>
        <p:spPr>
          <a:xfrm>
            <a:off x="761121" y="1419479"/>
            <a:ext cx="5334879" cy="4882896"/>
          </a:xfrm>
          <a:prstGeom prst="rect">
            <a:avLst/>
          </a:prstGeom>
        </p:spPr>
      </p:pic>
      <p:sp>
        <p:nvSpPr>
          <p:cNvPr id="5" name="TextBox 4">
            <a:extLst>
              <a:ext uri="{FF2B5EF4-FFF2-40B4-BE49-F238E27FC236}">
                <a16:creationId xmlns:a16="http://schemas.microsoft.com/office/drawing/2014/main" id="{23CA3087-CAA4-4C44-BF6C-AABD4105F6E3}"/>
              </a:ext>
            </a:extLst>
          </p:cNvPr>
          <p:cNvSpPr txBox="1"/>
          <p:nvPr/>
        </p:nvSpPr>
        <p:spPr>
          <a:xfrm>
            <a:off x="872855" y="6270109"/>
            <a:ext cx="5178662" cy="369332"/>
          </a:xfrm>
          <a:prstGeom prst="rect">
            <a:avLst/>
          </a:prstGeom>
          <a:noFill/>
        </p:spPr>
        <p:txBody>
          <a:bodyPr wrap="none" rtlCol="0">
            <a:spAutoFit/>
          </a:bodyPr>
          <a:lstStyle/>
          <a:p>
            <a:r>
              <a:rPr lang="en-US" dirty="0">
                <a:latin typeface="Avenir Book" panose="02000503020000020003" pitchFamily="2" charset="0"/>
              </a:rPr>
              <a:t>Majewski+ 2003; first discovered by </a:t>
            </a:r>
            <a:r>
              <a:rPr lang="en-US" dirty="0" err="1">
                <a:latin typeface="Avenir Book" panose="02000503020000020003" pitchFamily="2" charset="0"/>
              </a:rPr>
              <a:t>Ibata</a:t>
            </a:r>
            <a:r>
              <a:rPr lang="en-US" dirty="0">
                <a:latin typeface="Avenir Book" panose="02000503020000020003" pitchFamily="2" charset="0"/>
              </a:rPr>
              <a:t>+ 1994</a:t>
            </a:r>
          </a:p>
        </p:txBody>
      </p:sp>
    </p:spTree>
    <p:extLst>
      <p:ext uri="{BB962C8B-B14F-4D97-AF65-F5344CB8AC3E}">
        <p14:creationId xmlns:p14="http://schemas.microsoft.com/office/powerpoint/2010/main" val="412697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643A-6469-D34C-8C28-5DEA154D49B0}"/>
              </a:ext>
            </a:extLst>
          </p:cNvPr>
          <p:cNvSpPr>
            <a:spLocks noGrp="1"/>
          </p:cNvSpPr>
          <p:nvPr>
            <p:ph type="title"/>
          </p:nvPr>
        </p:nvSpPr>
        <p:spPr/>
        <p:txBody>
          <a:bodyPr/>
          <a:lstStyle/>
          <a:p>
            <a:r>
              <a:rPr lang="en-US" b="1" dirty="0">
                <a:latin typeface="Avenir Black" panose="02000503020000020003" pitchFamily="2" charset="0"/>
              </a:rPr>
              <a:t>Sagittarius</a:t>
            </a:r>
          </a:p>
        </p:txBody>
      </p:sp>
      <p:pic>
        <p:nvPicPr>
          <p:cNvPr id="4" name="Picture 3" descr="Diagram, schematic&#10;&#10;Description automatically generated">
            <a:extLst>
              <a:ext uri="{FF2B5EF4-FFF2-40B4-BE49-F238E27FC236}">
                <a16:creationId xmlns:a16="http://schemas.microsoft.com/office/drawing/2014/main" id="{A39C03CC-77E1-6B49-9E38-C5B5B593D884}"/>
              </a:ext>
            </a:extLst>
          </p:cNvPr>
          <p:cNvPicPr>
            <a:picLocks noChangeAspect="1"/>
          </p:cNvPicPr>
          <p:nvPr/>
        </p:nvPicPr>
        <p:blipFill>
          <a:blip r:embed="rId2"/>
          <a:stretch>
            <a:fillRect/>
          </a:stretch>
        </p:blipFill>
        <p:spPr>
          <a:xfrm>
            <a:off x="761121" y="1419479"/>
            <a:ext cx="5334879" cy="4882896"/>
          </a:xfrm>
          <a:prstGeom prst="rect">
            <a:avLst/>
          </a:prstGeom>
        </p:spPr>
      </p:pic>
      <p:sp>
        <p:nvSpPr>
          <p:cNvPr id="5" name="TextBox 4">
            <a:extLst>
              <a:ext uri="{FF2B5EF4-FFF2-40B4-BE49-F238E27FC236}">
                <a16:creationId xmlns:a16="http://schemas.microsoft.com/office/drawing/2014/main" id="{23CA3087-CAA4-4C44-BF6C-AABD4105F6E3}"/>
              </a:ext>
            </a:extLst>
          </p:cNvPr>
          <p:cNvSpPr txBox="1"/>
          <p:nvPr/>
        </p:nvSpPr>
        <p:spPr>
          <a:xfrm>
            <a:off x="872855" y="6270109"/>
            <a:ext cx="5178662" cy="369332"/>
          </a:xfrm>
          <a:prstGeom prst="rect">
            <a:avLst/>
          </a:prstGeom>
          <a:noFill/>
        </p:spPr>
        <p:txBody>
          <a:bodyPr wrap="none" rtlCol="0">
            <a:spAutoFit/>
          </a:bodyPr>
          <a:lstStyle/>
          <a:p>
            <a:r>
              <a:rPr lang="en-US" dirty="0">
                <a:latin typeface="Avenir Book" panose="02000503020000020003" pitchFamily="2" charset="0"/>
              </a:rPr>
              <a:t>Majewski+ 2003; first discovered by </a:t>
            </a:r>
            <a:r>
              <a:rPr lang="en-US" dirty="0" err="1">
                <a:latin typeface="Avenir Book" panose="02000503020000020003" pitchFamily="2" charset="0"/>
              </a:rPr>
              <a:t>Ibata</a:t>
            </a:r>
            <a:r>
              <a:rPr lang="en-US" dirty="0">
                <a:latin typeface="Avenir Book" panose="02000503020000020003" pitchFamily="2" charset="0"/>
              </a:rPr>
              <a:t>+ 1994</a:t>
            </a:r>
          </a:p>
        </p:txBody>
      </p:sp>
      <p:pic>
        <p:nvPicPr>
          <p:cNvPr id="3" name="Picture 2">
            <a:extLst>
              <a:ext uri="{FF2B5EF4-FFF2-40B4-BE49-F238E27FC236}">
                <a16:creationId xmlns:a16="http://schemas.microsoft.com/office/drawing/2014/main" id="{90C3AE8B-B016-2D4D-B467-C908915BFBD9}"/>
              </a:ext>
            </a:extLst>
          </p:cNvPr>
          <p:cNvPicPr>
            <a:picLocks noChangeAspect="1"/>
          </p:cNvPicPr>
          <p:nvPr/>
        </p:nvPicPr>
        <p:blipFill>
          <a:blip r:embed="rId3"/>
          <a:stretch>
            <a:fillRect/>
          </a:stretch>
        </p:blipFill>
        <p:spPr>
          <a:xfrm>
            <a:off x="7639050" y="1629029"/>
            <a:ext cx="4076700" cy="4076700"/>
          </a:xfrm>
          <a:prstGeom prst="rect">
            <a:avLst/>
          </a:prstGeom>
        </p:spPr>
      </p:pic>
      <p:sp>
        <p:nvSpPr>
          <p:cNvPr id="6" name="TextBox 5">
            <a:extLst>
              <a:ext uri="{FF2B5EF4-FFF2-40B4-BE49-F238E27FC236}">
                <a16:creationId xmlns:a16="http://schemas.microsoft.com/office/drawing/2014/main" id="{D7A56411-BAD5-3141-8362-8184581BCAE5}"/>
              </a:ext>
            </a:extLst>
          </p:cNvPr>
          <p:cNvSpPr txBox="1"/>
          <p:nvPr/>
        </p:nvSpPr>
        <p:spPr>
          <a:xfrm>
            <a:off x="9340641" y="5833328"/>
            <a:ext cx="2524089" cy="646331"/>
          </a:xfrm>
          <a:prstGeom prst="rect">
            <a:avLst/>
          </a:prstGeom>
          <a:noFill/>
        </p:spPr>
        <p:txBody>
          <a:bodyPr wrap="none" rtlCol="0">
            <a:spAutoFit/>
          </a:bodyPr>
          <a:lstStyle/>
          <a:p>
            <a:pPr algn="r"/>
            <a:r>
              <a:rPr lang="en-US" dirty="0">
                <a:latin typeface="Avenir Book" panose="02000503020000020003" pitchFamily="2" charset="0"/>
              </a:rPr>
              <a:t>Freese+ 2004</a:t>
            </a:r>
          </a:p>
          <a:p>
            <a:pPr algn="r"/>
            <a:r>
              <a:rPr lang="en-US" dirty="0">
                <a:latin typeface="Avenir Book" panose="02000503020000020003" pitchFamily="2" charset="0"/>
              </a:rPr>
              <a:t>See also Purcell+ 2012</a:t>
            </a:r>
          </a:p>
        </p:txBody>
      </p:sp>
    </p:spTree>
    <p:extLst>
      <p:ext uri="{BB962C8B-B14F-4D97-AF65-F5344CB8AC3E}">
        <p14:creationId xmlns:p14="http://schemas.microsoft.com/office/powerpoint/2010/main" val="4009410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9836A-1138-9244-A23B-14E174785D9E}"/>
              </a:ext>
            </a:extLst>
          </p:cNvPr>
          <p:cNvSpPr>
            <a:spLocks noGrp="1"/>
          </p:cNvSpPr>
          <p:nvPr>
            <p:ph type="title"/>
          </p:nvPr>
        </p:nvSpPr>
        <p:spPr/>
        <p:txBody>
          <a:bodyPr/>
          <a:lstStyle/>
          <a:p>
            <a:r>
              <a:rPr lang="en-US" b="1" dirty="0">
                <a:latin typeface="Avenir Black" panose="02000503020000020003" pitchFamily="2" charset="0"/>
              </a:rPr>
              <a:t>Debris flow</a:t>
            </a:r>
          </a:p>
        </p:txBody>
      </p:sp>
      <p:sp>
        <p:nvSpPr>
          <p:cNvPr id="3" name="TextBox 2">
            <a:extLst>
              <a:ext uri="{FF2B5EF4-FFF2-40B4-BE49-F238E27FC236}">
                <a16:creationId xmlns:a16="http://schemas.microsoft.com/office/drawing/2014/main" id="{FA4AC910-C6C8-254C-A33C-4841F02A1965}"/>
              </a:ext>
            </a:extLst>
          </p:cNvPr>
          <p:cNvSpPr txBox="1"/>
          <p:nvPr/>
        </p:nvSpPr>
        <p:spPr>
          <a:xfrm>
            <a:off x="838200" y="1367522"/>
            <a:ext cx="5118709" cy="646331"/>
          </a:xfrm>
          <a:prstGeom prst="rect">
            <a:avLst/>
          </a:prstGeom>
          <a:noFill/>
        </p:spPr>
        <p:txBody>
          <a:bodyPr wrap="none" rtlCol="0">
            <a:spAutoFit/>
          </a:bodyPr>
          <a:lstStyle/>
          <a:p>
            <a:r>
              <a:rPr lang="en-US" dirty="0">
                <a:latin typeface="Avenir Book" panose="02000503020000020003" pitchFamily="2" charset="0"/>
              </a:rPr>
              <a:t>Smooth in position space but not velocity space</a:t>
            </a:r>
          </a:p>
          <a:p>
            <a:r>
              <a:rPr lang="en-US" dirty="0">
                <a:latin typeface="Avenir Book" panose="02000503020000020003" pitchFamily="2" charset="0"/>
              </a:rPr>
              <a:t>Unmixed merger remnants</a:t>
            </a:r>
          </a:p>
        </p:txBody>
      </p:sp>
      <p:pic>
        <p:nvPicPr>
          <p:cNvPr id="5" name="Picture 4" descr="Chart, histogram&#10;&#10;Description automatically generated">
            <a:extLst>
              <a:ext uri="{FF2B5EF4-FFF2-40B4-BE49-F238E27FC236}">
                <a16:creationId xmlns:a16="http://schemas.microsoft.com/office/drawing/2014/main" id="{CA40CFFA-1ECD-5F49-B680-6780FFA1F40A}"/>
              </a:ext>
            </a:extLst>
          </p:cNvPr>
          <p:cNvPicPr>
            <a:picLocks noChangeAspect="1"/>
          </p:cNvPicPr>
          <p:nvPr/>
        </p:nvPicPr>
        <p:blipFill>
          <a:blip r:embed="rId2"/>
          <a:stretch>
            <a:fillRect/>
          </a:stretch>
        </p:blipFill>
        <p:spPr>
          <a:xfrm>
            <a:off x="3929644" y="2258328"/>
            <a:ext cx="7786105" cy="3232150"/>
          </a:xfrm>
          <a:prstGeom prst="rect">
            <a:avLst/>
          </a:prstGeom>
        </p:spPr>
      </p:pic>
      <p:pic>
        <p:nvPicPr>
          <p:cNvPr id="6" name="Picture 5">
            <a:extLst>
              <a:ext uri="{FF2B5EF4-FFF2-40B4-BE49-F238E27FC236}">
                <a16:creationId xmlns:a16="http://schemas.microsoft.com/office/drawing/2014/main" id="{08221821-FF2E-A942-847D-D07AFFCEB8C8}"/>
              </a:ext>
            </a:extLst>
          </p:cNvPr>
          <p:cNvPicPr>
            <a:picLocks noChangeAspect="1"/>
          </p:cNvPicPr>
          <p:nvPr/>
        </p:nvPicPr>
        <p:blipFill>
          <a:blip r:embed="rId3"/>
          <a:stretch>
            <a:fillRect/>
          </a:stretch>
        </p:blipFill>
        <p:spPr>
          <a:xfrm>
            <a:off x="329193" y="2258328"/>
            <a:ext cx="3844407" cy="3232150"/>
          </a:xfrm>
          <a:prstGeom prst="rect">
            <a:avLst/>
          </a:prstGeom>
        </p:spPr>
      </p:pic>
      <p:sp>
        <p:nvSpPr>
          <p:cNvPr id="7" name="TextBox 6">
            <a:extLst>
              <a:ext uri="{FF2B5EF4-FFF2-40B4-BE49-F238E27FC236}">
                <a16:creationId xmlns:a16="http://schemas.microsoft.com/office/drawing/2014/main" id="{190094EC-6F95-2C43-868D-BDE3D9F98F90}"/>
              </a:ext>
            </a:extLst>
          </p:cNvPr>
          <p:cNvSpPr txBox="1"/>
          <p:nvPr/>
        </p:nvSpPr>
        <p:spPr>
          <a:xfrm>
            <a:off x="8332078" y="5627598"/>
            <a:ext cx="3421771" cy="923330"/>
          </a:xfrm>
          <a:prstGeom prst="rect">
            <a:avLst/>
          </a:prstGeom>
          <a:noFill/>
        </p:spPr>
        <p:txBody>
          <a:bodyPr wrap="none" rtlCol="0">
            <a:spAutoFit/>
          </a:bodyPr>
          <a:lstStyle/>
          <a:p>
            <a:pPr algn="r"/>
            <a:r>
              <a:rPr lang="en-US" dirty="0" err="1">
                <a:latin typeface="Avenir Book" panose="02000503020000020003" pitchFamily="2" charset="0"/>
              </a:rPr>
              <a:t>Necib</a:t>
            </a:r>
            <a:r>
              <a:rPr lang="en-US" dirty="0">
                <a:latin typeface="Avenir Book" panose="02000503020000020003" pitchFamily="2" charset="0"/>
              </a:rPr>
              <a:t>, </a:t>
            </a:r>
            <a:r>
              <a:rPr lang="en-US" dirty="0" err="1">
                <a:latin typeface="Avenir Book" panose="02000503020000020003" pitchFamily="2" charset="0"/>
              </a:rPr>
              <a:t>Lisanti</a:t>
            </a:r>
            <a:r>
              <a:rPr lang="en-US" dirty="0">
                <a:latin typeface="Avenir Book" panose="02000503020000020003" pitchFamily="2" charset="0"/>
              </a:rPr>
              <a:t>, </a:t>
            </a:r>
            <a:r>
              <a:rPr lang="en-US" dirty="0" err="1">
                <a:latin typeface="Avenir Book" panose="02000503020000020003" pitchFamily="2" charset="0"/>
              </a:rPr>
              <a:t>Belokurov</a:t>
            </a:r>
            <a:r>
              <a:rPr lang="en-US" dirty="0">
                <a:latin typeface="Avenir Book" panose="02000503020000020003" pitchFamily="2" charset="0"/>
              </a:rPr>
              <a:t> 2019</a:t>
            </a:r>
          </a:p>
          <a:p>
            <a:pPr algn="r"/>
            <a:r>
              <a:rPr lang="en-US" dirty="0">
                <a:latin typeface="Avenir Book" panose="02000503020000020003" pitchFamily="2" charset="0"/>
              </a:rPr>
              <a:t>See also </a:t>
            </a:r>
            <a:r>
              <a:rPr lang="en-US" dirty="0" err="1">
                <a:latin typeface="Avenir Book" panose="02000503020000020003" pitchFamily="2" charset="0"/>
              </a:rPr>
              <a:t>Lisanti</a:t>
            </a:r>
            <a:r>
              <a:rPr lang="en-US" dirty="0">
                <a:latin typeface="Avenir Book" panose="02000503020000020003" pitchFamily="2" charset="0"/>
              </a:rPr>
              <a:t> &amp; </a:t>
            </a:r>
            <a:r>
              <a:rPr lang="en-US" dirty="0" err="1">
                <a:latin typeface="Avenir Book" panose="02000503020000020003" pitchFamily="2" charset="0"/>
              </a:rPr>
              <a:t>Spergel</a:t>
            </a:r>
            <a:r>
              <a:rPr lang="en-US" dirty="0">
                <a:latin typeface="Avenir Book" panose="02000503020000020003" pitchFamily="2" charset="0"/>
              </a:rPr>
              <a:t> 2012</a:t>
            </a:r>
          </a:p>
          <a:p>
            <a:pPr algn="r"/>
            <a:r>
              <a:rPr lang="en-US" dirty="0">
                <a:latin typeface="Avenir Book" panose="02000503020000020003" pitchFamily="2" charset="0"/>
              </a:rPr>
              <a:t>Kuhlen+2012</a:t>
            </a:r>
          </a:p>
        </p:txBody>
      </p:sp>
      <p:sp>
        <p:nvSpPr>
          <p:cNvPr id="8" name="TextBox 7">
            <a:extLst>
              <a:ext uri="{FF2B5EF4-FFF2-40B4-BE49-F238E27FC236}">
                <a16:creationId xmlns:a16="http://schemas.microsoft.com/office/drawing/2014/main" id="{106FBF2C-AA66-3340-9F8A-32CE95531B5C}"/>
              </a:ext>
            </a:extLst>
          </p:cNvPr>
          <p:cNvSpPr txBox="1"/>
          <p:nvPr/>
        </p:nvSpPr>
        <p:spPr>
          <a:xfrm>
            <a:off x="329193" y="5608548"/>
            <a:ext cx="1293944" cy="369332"/>
          </a:xfrm>
          <a:prstGeom prst="rect">
            <a:avLst/>
          </a:prstGeom>
          <a:noFill/>
        </p:spPr>
        <p:txBody>
          <a:bodyPr wrap="none" rtlCol="0">
            <a:spAutoFit/>
          </a:bodyPr>
          <a:lstStyle/>
          <a:p>
            <a:r>
              <a:rPr lang="en-US" dirty="0">
                <a:latin typeface="Avenir Book" panose="02000503020000020003" pitchFamily="2" charset="0"/>
              </a:rPr>
              <a:t>SDSS-Gaia</a:t>
            </a:r>
          </a:p>
        </p:txBody>
      </p:sp>
    </p:spTree>
    <p:extLst>
      <p:ext uri="{BB962C8B-B14F-4D97-AF65-F5344CB8AC3E}">
        <p14:creationId xmlns:p14="http://schemas.microsoft.com/office/powerpoint/2010/main" val="96972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232C-2ADB-1740-85EE-945CC0307E58}"/>
              </a:ext>
            </a:extLst>
          </p:cNvPr>
          <p:cNvSpPr>
            <a:spLocks noGrp="1"/>
          </p:cNvSpPr>
          <p:nvPr>
            <p:ph type="title"/>
          </p:nvPr>
        </p:nvSpPr>
        <p:spPr/>
        <p:txBody>
          <a:bodyPr>
            <a:normAutofit/>
          </a:bodyPr>
          <a:lstStyle/>
          <a:p>
            <a:pPr algn="l"/>
            <a:r>
              <a:rPr lang="en-US" b="1" dirty="0">
                <a:latin typeface="Avenir Black" panose="02000503020000020003" pitchFamily="2" charset="0"/>
              </a:rPr>
              <a:t>Our Galactic environment</a:t>
            </a:r>
          </a:p>
        </p:txBody>
      </p:sp>
      <p:sp>
        <p:nvSpPr>
          <p:cNvPr id="3" name="Content Placeholder 2">
            <a:extLst>
              <a:ext uri="{FF2B5EF4-FFF2-40B4-BE49-F238E27FC236}">
                <a16:creationId xmlns:a16="http://schemas.microsoft.com/office/drawing/2014/main" id="{BB306E34-2234-914D-9D8D-B1C6E7E27CC9}"/>
              </a:ext>
            </a:extLst>
          </p:cNvPr>
          <p:cNvSpPr>
            <a:spLocks noGrp="1"/>
          </p:cNvSpPr>
          <p:nvPr>
            <p:ph idx="1"/>
          </p:nvPr>
        </p:nvSpPr>
        <p:spPr/>
        <p:txBody>
          <a:bodyPr/>
          <a:lstStyle/>
          <a:p>
            <a:endParaRPr lang="en-US"/>
          </a:p>
        </p:txBody>
      </p:sp>
      <p:grpSp>
        <p:nvGrpSpPr>
          <p:cNvPr id="4" name="Group 3">
            <a:extLst>
              <a:ext uri="{FF2B5EF4-FFF2-40B4-BE49-F238E27FC236}">
                <a16:creationId xmlns:a16="http://schemas.microsoft.com/office/drawing/2014/main" id="{52FFC005-3AFC-3E45-905D-0DA7973EB13C}"/>
              </a:ext>
            </a:extLst>
          </p:cNvPr>
          <p:cNvGrpSpPr/>
          <p:nvPr/>
        </p:nvGrpSpPr>
        <p:grpSpPr>
          <a:xfrm>
            <a:off x="5738191" y="1600200"/>
            <a:ext cx="4664202" cy="5041241"/>
            <a:chOff x="3488673" y="1271117"/>
            <a:chExt cx="5521306" cy="5446429"/>
          </a:xfrm>
        </p:grpSpPr>
        <p:pic>
          <p:nvPicPr>
            <p:cNvPr id="5" name="Picture 4" descr="Aq-B-2_1024x1024.jpg">
              <a:extLst>
                <a:ext uri="{FF2B5EF4-FFF2-40B4-BE49-F238E27FC236}">
                  <a16:creationId xmlns:a16="http://schemas.microsoft.com/office/drawing/2014/main" id="{2100A379-ABE5-C041-838D-7D370ED65D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8673" y="1271117"/>
              <a:ext cx="5440362" cy="5440362"/>
            </a:xfrm>
            <a:prstGeom prst="rect">
              <a:avLst/>
            </a:prstGeom>
          </p:spPr>
        </p:pic>
        <p:pic>
          <p:nvPicPr>
            <p:cNvPr id="6" name="Picture 5" descr="giphy.gif">
              <a:extLst>
                <a:ext uri="{FF2B5EF4-FFF2-40B4-BE49-F238E27FC236}">
                  <a16:creationId xmlns:a16="http://schemas.microsoft.com/office/drawing/2014/main" id="{FABECDA3-DEE3-C841-A863-5FBDDA1782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1076" y="3882689"/>
              <a:ext cx="557562" cy="228600"/>
            </a:xfrm>
            <a:prstGeom prst="rect">
              <a:avLst/>
            </a:prstGeom>
          </p:spPr>
        </p:pic>
        <p:sp>
          <p:nvSpPr>
            <p:cNvPr id="7" name="TextBox 6">
              <a:extLst>
                <a:ext uri="{FF2B5EF4-FFF2-40B4-BE49-F238E27FC236}">
                  <a16:creationId xmlns:a16="http://schemas.microsoft.com/office/drawing/2014/main" id="{45E24981-A5F1-8F46-BE83-F3EE34DA83B4}"/>
                </a:ext>
              </a:extLst>
            </p:cNvPr>
            <p:cNvSpPr txBox="1"/>
            <p:nvPr/>
          </p:nvSpPr>
          <p:spPr>
            <a:xfrm>
              <a:off x="6884449" y="1417639"/>
              <a:ext cx="2008014" cy="764782"/>
            </a:xfrm>
            <a:prstGeom prst="rect">
              <a:avLst/>
            </a:prstGeom>
            <a:noFill/>
          </p:spPr>
          <p:txBody>
            <a:bodyPr wrap="none" rtlCol="0">
              <a:spAutoFit/>
            </a:bodyPr>
            <a:lstStyle/>
            <a:p>
              <a:r>
                <a:rPr lang="en-US" sz="4000" b="1" dirty="0">
                  <a:latin typeface="Avenir Book"/>
                  <a:cs typeface="Avenir Book"/>
                </a:rPr>
                <a:t>“halo”</a:t>
              </a:r>
            </a:p>
          </p:txBody>
        </p:sp>
        <p:sp>
          <p:nvSpPr>
            <p:cNvPr id="8" name="TextBox 7">
              <a:extLst>
                <a:ext uri="{FF2B5EF4-FFF2-40B4-BE49-F238E27FC236}">
                  <a16:creationId xmlns:a16="http://schemas.microsoft.com/office/drawing/2014/main" id="{1F6CF266-26F2-9D48-ACB1-9F19CE60C2DA}"/>
                </a:ext>
              </a:extLst>
            </p:cNvPr>
            <p:cNvSpPr txBox="1"/>
            <p:nvPr/>
          </p:nvSpPr>
          <p:spPr>
            <a:xfrm>
              <a:off x="4946892" y="6307375"/>
              <a:ext cx="4063087" cy="410171"/>
            </a:xfrm>
            <a:prstGeom prst="rect">
              <a:avLst/>
            </a:prstGeom>
            <a:noFill/>
          </p:spPr>
          <p:txBody>
            <a:bodyPr wrap="none" rtlCol="0">
              <a:spAutoFit/>
            </a:bodyPr>
            <a:lstStyle/>
            <a:p>
              <a:r>
                <a:rPr lang="en-US" sz="1867" dirty="0">
                  <a:latin typeface="Avenir Book"/>
                  <a:cs typeface="Avenir Book"/>
                </a:rPr>
                <a:t>Image credit: V. </a:t>
              </a:r>
              <a:r>
                <a:rPr lang="en-US" sz="1867" dirty="0" err="1">
                  <a:latin typeface="Avenir Book"/>
                  <a:cs typeface="Avenir Book"/>
                </a:rPr>
                <a:t>Springel</a:t>
              </a:r>
              <a:r>
                <a:rPr lang="en-US" sz="1867" dirty="0">
                  <a:latin typeface="Avenir Book"/>
                  <a:cs typeface="Avenir Book"/>
                </a:rPr>
                <a:t>, MPA</a:t>
              </a:r>
            </a:p>
          </p:txBody>
        </p:sp>
      </p:grpSp>
      <p:sp>
        <p:nvSpPr>
          <p:cNvPr id="9" name="Rectangle 8">
            <a:extLst>
              <a:ext uri="{FF2B5EF4-FFF2-40B4-BE49-F238E27FC236}">
                <a16:creationId xmlns:a16="http://schemas.microsoft.com/office/drawing/2014/main" id="{A3656EA0-3A40-2247-841D-B92C6F52D075}"/>
              </a:ext>
            </a:extLst>
          </p:cNvPr>
          <p:cNvSpPr/>
          <p:nvPr/>
        </p:nvSpPr>
        <p:spPr>
          <a:xfrm>
            <a:off x="6970042" y="6485700"/>
            <a:ext cx="3597844" cy="338554"/>
          </a:xfrm>
          <a:prstGeom prst="rect">
            <a:avLst/>
          </a:prstGeom>
        </p:spPr>
        <p:txBody>
          <a:bodyPr wrap="none">
            <a:spAutoFit/>
          </a:bodyPr>
          <a:lstStyle/>
          <a:p>
            <a:r>
              <a:rPr lang="en-US" sz="1600" dirty="0">
                <a:latin typeface="Avenir Book"/>
                <a:cs typeface="Avenir Book"/>
              </a:rPr>
              <a:t>https://</a:t>
            </a:r>
            <a:r>
              <a:rPr lang="en-US" sz="1600" dirty="0" err="1">
                <a:latin typeface="Avenir Book"/>
                <a:cs typeface="Avenir Book"/>
              </a:rPr>
              <a:t>giphy.com</a:t>
            </a:r>
            <a:r>
              <a:rPr lang="en-US" sz="1600" dirty="0">
                <a:latin typeface="Avenir Book"/>
                <a:cs typeface="Avenir Book"/>
              </a:rPr>
              <a:t>/gifs/</a:t>
            </a:r>
            <a:r>
              <a:rPr lang="en-US" sz="1600" dirty="0" err="1">
                <a:latin typeface="Avenir Book"/>
                <a:cs typeface="Avenir Book"/>
              </a:rPr>
              <a:t>ZzyOiywrAjnXi</a:t>
            </a:r>
            <a:endParaRPr lang="en-US" sz="1600" dirty="0">
              <a:latin typeface="Avenir Book"/>
              <a:cs typeface="Avenir Book"/>
            </a:endParaRPr>
          </a:p>
        </p:txBody>
      </p:sp>
    </p:spTree>
    <p:extLst>
      <p:ext uri="{BB962C8B-B14F-4D97-AF65-F5344CB8AC3E}">
        <p14:creationId xmlns:p14="http://schemas.microsoft.com/office/powerpoint/2010/main" val="3819344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050E8-2E3A-084F-BD61-632E11FD350E}"/>
              </a:ext>
            </a:extLst>
          </p:cNvPr>
          <p:cNvSpPr>
            <a:spLocks noGrp="1"/>
          </p:cNvSpPr>
          <p:nvPr>
            <p:ph type="title"/>
          </p:nvPr>
        </p:nvSpPr>
        <p:spPr/>
        <p:txBody>
          <a:bodyPr/>
          <a:lstStyle/>
          <a:p>
            <a:r>
              <a:rPr lang="en-US" b="1" dirty="0">
                <a:latin typeface="Avenir Black" panose="02000503020000020003" pitchFamily="2" charset="0"/>
              </a:rPr>
              <a:t>Gaia discoveries</a:t>
            </a:r>
          </a:p>
        </p:txBody>
      </p:sp>
      <p:pic>
        <p:nvPicPr>
          <p:cNvPr id="4" name="Picture 3" descr="Chart&#10;&#10;Description automatically generated">
            <a:extLst>
              <a:ext uri="{FF2B5EF4-FFF2-40B4-BE49-F238E27FC236}">
                <a16:creationId xmlns:a16="http://schemas.microsoft.com/office/drawing/2014/main" id="{17BBB748-332B-CB43-A227-8C57B259889A}"/>
              </a:ext>
            </a:extLst>
          </p:cNvPr>
          <p:cNvPicPr>
            <a:picLocks noChangeAspect="1"/>
          </p:cNvPicPr>
          <p:nvPr/>
        </p:nvPicPr>
        <p:blipFill>
          <a:blip r:embed="rId2"/>
          <a:stretch>
            <a:fillRect/>
          </a:stretch>
        </p:blipFill>
        <p:spPr>
          <a:xfrm>
            <a:off x="8756650" y="635000"/>
            <a:ext cx="2832100" cy="2794000"/>
          </a:xfrm>
          <a:prstGeom prst="rect">
            <a:avLst/>
          </a:prstGeom>
        </p:spPr>
      </p:pic>
      <p:sp>
        <p:nvSpPr>
          <p:cNvPr id="5" name="TextBox 4">
            <a:extLst>
              <a:ext uri="{FF2B5EF4-FFF2-40B4-BE49-F238E27FC236}">
                <a16:creationId xmlns:a16="http://schemas.microsoft.com/office/drawing/2014/main" id="{A2E3D678-AB06-C347-8B1D-E97D69085960}"/>
              </a:ext>
            </a:extLst>
          </p:cNvPr>
          <p:cNvSpPr txBox="1"/>
          <p:nvPr/>
        </p:nvSpPr>
        <p:spPr>
          <a:xfrm>
            <a:off x="9678924" y="3514209"/>
            <a:ext cx="2060179" cy="369332"/>
          </a:xfrm>
          <a:prstGeom prst="rect">
            <a:avLst/>
          </a:prstGeom>
          <a:noFill/>
        </p:spPr>
        <p:txBody>
          <a:bodyPr wrap="none" rtlCol="0">
            <a:spAutoFit/>
          </a:bodyPr>
          <a:lstStyle/>
          <a:p>
            <a:r>
              <a:rPr lang="en-US" dirty="0">
                <a:latin typeface="Avenir Book" panose="02000503020000020003" pitchFamily="2" charset="0"/>
              </a:rPr>
              <a:t>Nyx; </a:t>
            </a:r>
            <a:r>
              <a:rPr lang="en-US" dirty="0" err="1">
                <a:latin typeface="Avenir Book" panose="02000503020000020003" pitchFamily="2" charset="0"/>
              </a:rPr>
              <a:t>Necib</a:t>
            </a:r>
            <a:r>
              <a:rPr lang="en-US" dirty="0">
                <a:latin typeface="Avenir Book" panose="02000503020000020003" pitchFamily="2" charset="0"/>
              </a:rPr>
              <a:t>+ 2020</a:t>
            </a:r>
          </a:p>
        </p:txBody>
      </p:sp>
      <p:pic>
        <p:nvPicPr>
          <p:cNvPr id="6" name="Picture 5">
            <a:extLst>
              <a:ext uri="{FF2B5EF4-FFF2-40B4-BE49-F238E27FC236}">
                <a16:creationId xmlns:a16="http://schemas.microsoft.com/office/drawing/2014/main" id="{EF93AB72-C356-F14A-81F6-C2BDB8419388}"/>
              </a:ext>
            </a:extLst>
          </p:cNvPr>
          <p:cNvPicPr>
            <a:picLocks noChangeAspect="1"/>
          </p:cNvPicPr>
          <p:nvPr/>
        </p:nvPicPr>
        <p:blipFill>
          <a:blip r:embed="rId3"/>
          <a:stretch>
            <a:fillRect/>
          </a:stretch>
        </p:blipFill>
        <p:spPr>
          <a:xfrm>
            <a:off x="5530850" y="1158875"/>
            <a:ext cx="2730500" cy="5080000"/>
          </a:xfrm>
          <a:prstGeom prst="rect">
            <a:avLst/>
          </a:prstGeom>
        </p:spPr>
      </p:pic>
      <p:sp>
        <p:nvSpPr>
          <p:cNvPr id="7" name="TextBox 6">
            <a:extLst>
              <a:ext uri="{FF2B5EF4-FFF2-40B4-BE49-F238E27FC236}">
                <a16:creationId xmlns:a16="http://schemas.microsoft.com/office/drawing/2014/main" id="{432184A0-200A-3F40-BEE4-65A69731EB50}"/>
              </a:ext>
            </a:extLst>
          </p:cNvPr>
          <p:cNvSpPr txBox="1"/>
          <p:nvPr/>
        </p:nvSpPr>
        <p:spPr>
          <a:xfrm>
            <a:off x="6635571" y="6308209"/>
            <a:ext cx="1765227" cy="369332"/>
          </a:xfrm>
          <a:prstGeom prst="rect">
            <a:avLst/>
          </a:prstGeom>
          <a:noFill/>
        </p:spPr>
        <p:txBody>
          <a:bodyPr wrap="none" rtlCol="0">
            <a:spAutoFit/>
          </a:bodyPr>
          <a:lstStyle/>
          <a:p>
            <a:r>
              <a:rPr lang="en-US" dirty="0" err="1">
                <a:latin typeface="Avenir Book" panose="02000503020000020003" pitchFamily="2" charset="0"/>
              </a:rPr>
              <a:t>Myeong</a:t>
            </a:r>
            <a:r>
              <a:rPr lang="en-US" dirty="0">
                <a:latin typeface="Avenir Book" panose="02000503020000020003" pitchFamily="2" charset="0"/>
              </a:rPr>
              <a:t>+ 2018</a:t>
            </a:r>
          </a:p>
        </p:txBody>
      </p:sp>
      <p:pic>
        <p:nvPicPr>
          <p:cNvPr id="9" name="Picture 8" descr="Chart, scatter chart&#10;&#10;Description automatically generated">
            <a:extLst>
              <a:ext uri="{FF2B5EF4-FFF2-40B4-BE49-F238E27FC236}">
                <a16:creationId xmlns:a16="http://schemas.microsoft.com/office/drawing/2014/main" id="{8D2DFBF2-5D29-154A-A5F4-BC9EACCDDCEC}"/>
              </a:ext>
            </a:extLst>
          </p:cNvPr>
          <p:cNvPicPr>
            <a:picLocks noChangeAspect="1"/>
          </p:cNvPicPr>
          <p:nvPr/>
        </p:nvPicPr>
        <p:blipFill>
          <a:blip r:embed="rId4"/>
          <a:stretch>
            <a:fillRect/>
          </a:stretch>
        </p:blipFill>
        <p:spPr>
          <a:xfrm>
            <a:off x="1012825" y="1690688"/>
            <a:ext cx="3784600" cy="3048000"/>
          </a:xfrm>
          <a:prstGeom prst="rect">
            <a:avLst/>
          </a:prstGeom>
        </p:spPr>
      </p:pic>
      <p:sp>
        <p:nvSpPr>
          <p:cNvPr id="10" name="TextBox 9">
            <a:extLst>
              <a:ext uri="{FF2B5EF4-FFF2-40B4-BE49-F238E27FC236}">
                <a16:creationId xmlns:a16="http://schemas.microsoft.com/office/drawing/2014/main" id="{B0307D4E-FA81-A847-B602-0EE6E8AC514A}"/>
              </a:ext>
            </a:extLst>
          </p:cNvPr>
          <p:cNvSpPr txBox="1"/>
          <p:nvPr/>
        </p:nvSpPr>
        <p:spPr>
          <a:xfrm>
            <a:off x="1012825" y="4807069"/>
            <a:ext cx="4022725" cy="1477328"/>
          </a:xfrm>
          <a:prstGeom prst="rect">
            <a:avLst/>
          </a:prstGeom>
          <a:noFill/>
        </p:spPr>
        <p:txBody>
          <a:bodyPr wrap="square" rtlCol="0">
            <a:spAutoFit/>
          </a:bodyPr>
          <a:lstStyle/>
          <a:p>
            <a:r>
              <a:rPr lang="en-US" dirty="0">
                <a:latin typeface="Avenir Book" panose="02000503020000020003" pitchFamily="2" charset="0"/>
              </a:rPr>
              <a:t>Gaia-Enceladus/Gaia Sausage</a:t>
            </a:r>
          </a:p>
          <a:p>
            <a:r>
              <a:rPr lang="en-US" dirty="0">
                <a:latin typeface="Avenir Book" panose="02000503020000020003" pitchFamily="2" charset="0"/>
              </a:rPr>
              <a:t>Small </a:t>
            </a:r>
            <a:r>
              <a:rPr lang="en-US" dirty="0" err="1">
                <a:latin typeface="Avenir Book" panose="02000503020000020003" pitchFamily="2" charset="0"/>
              </a:rPr>
              <a:t>Magellanic</a:t>
            </a:r>
            <a:r>
              <a:rPr lang="en-US" dirty="0">
                <a:latin typeface="Avenir Book" panose="02000503020000020003" pitchFamily="2" charset="0"/>
              </a:rPr>
              <a:t> Cloud-sized system infalling ~10 </a:t>
            </a:r>
            <a:r>
              <a:rPr lang="en-US" dirty="0" err="1">
                <a:latin typeface="Avenir Book" panose="02000503020000020003" pitchFamily="2" charset="0"/>
              </a:rPr>
              <a:t>Gyr</a:t>
            </a:r>
            <a:r>
              <a:rPr lang="en-US" dirty="0">
                <a:latin typeface="Avenir Book" panose="02000503020000020003" pitchFamily="2" charset="0"/>
              </a:rPr>
              <a:t> ago</a:t>
            </a:r>
          </a:p>
          <a:p>
            <a:r>
              <a:rPr lang="en-US" b="1" dirty="0">
                <a:latin typeface="Avenir Book" panose="02000503020000020003" pitchFamily="2" charset="0"/>
              </a:rPr>
              <a:t>Helmi+ 2018</a:t>
            </a:r>
          </a:p>
          <a:p>
            <a:r>
              <a:rPr lang="en-US" dirty="0" err="1">
                <a:latin typeface="Avenir Book" panose="02000503020000020003" pitchFamily="2" charset="0"/>
              </a:rPr>
              <a:t>Belokurov</a:t>
            </a:r>
            <a:r>
              <a:rPr lang="en-US" dirty="0">
                <a:latin typeface="Avenir Book" panose="02000503020000020003" pitchFamily="2" charset="0"/>
              </a:rPr>
              <a:t>+ 2018</a:t>
            </a:r>
          </a:p>
        </p:txBody>
      </p:sp>
      <p:sp>
        <p:nvSpPr>
          <p:cNvPr id="11" name="TextBox 10">
            <a:extLst>
              <a:ext uri="{FF2B5EF4-FFF2-40B4-BE49-F238E27FC236}">
                <a16:creationId xmlns:a16="http://schemas.microsoft.com/office/drawing/2014/main" id="{A857C939-1798-5945-B886-79A5C3541283}"/>
              </a:ext>
            </a:extLst>
          </p:cNvPr>
          <p:cNvSpPr txBox="1"/>
          <p:nvPr/>
        </p:nvSpPr>
        <p:spPr>
          <a:xfrm>
            <a:off x="8826469" y="5200213"/>
            <a:ext cx="2912634" cy="1477328"/>
          </a:xfrm>
          <a:prstGeom prst="rect">
            <a:avLst/>
          </a:prstGeom>
          <a:noFill/>
        </p:spPr>
        <p:txBody>
          <a:bodyPr wrap="square" rtlCol="0">
            <a:spAutoFit/>
          </a:bodyPr>
          <a:lstStyle/>
          <a:p>
            <a:r>
              <a:rPr lang="en-US" dirty="0">
                <a:latin typeface="Avenir Book" panose="02000503020000020003" pitchFamily="2" charset="0"/>
              </a:rPr>
              <a:t>+more!  See papers on the Helmi streams</a:t>
            </a:r>
          </a:p>
          <a:p>
            <a:endParaRPr lang="en-US" dirty="0">
              <a:latin typeface="Avenir Book" panose="02000503020000020003" pitchFamily="2" charset="0"/>
            </a:endParaRPr>
          </a:p>
          <a:p>
            <a:r>
              <a:rPr lang="en-US" dirty="0">
                <a:latin typeface="Avenir Book" panose="02000503020000020003" pitchFamily="2" charset="0"/>
              </a:rPr>
              <a:t>Helmi’s ARAA review article from 2020</a:t>
            </a:r>
          </a:p>
        </p:txBody>
      </p:sp>
    </p:spTree>
    <p:extLst>
      <p:ext uri="{BB962C8B-B14F-4D97-AF65-F5344CB8AC3E}">
        <p14:creationId xmlns:p14="http://schemas.microsoft.com/office/powerpoint/2010/main" val="96844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D38F5-802B-F04C-90A6-01BAD0C47E40}"/>
              </a:ext>
            </a:extLst>
          </p:cNvPr>
          <p:cNvSpPr>
            <a:spLocks noGrp="1"/>
          </p:cNvSpPr>
          <p:nvPr>
            <p:ph type="title"/>
          </p:nvPr>
        </p:nvSpPr>
        <p:spPr/>
        <p:txBody>
          <a:bodyPr/>
          <a:lstStyle/>
          <a:p>
            <a:r>
              <a:rPr lang="en-US" b="1" dirty="0">
                <a:latin typeface="Avenir Black" panose="02000503020000020003" pitchFamily="2" charset="0"/>
              </a:rPr>
              <a:t>Gaia discoveries</a:t>
            </a:r>
          </a:p>
        </p:txBody>
      </p:sp>
      <p:pic>
        <p:nvPicPr>
          <p:cNvPr id="4" name="Picture 3" descr="Chart, histogram&#10;&#10;Description automatically generated">
            <a:extLst>
              <a:ext uri="{FF2B5EF4-FFF2-40B4-BE49-F238E27FC236}">
                <a16:creationId xmlns:a16="http://schemas.microsoft.com/office/drawing/2014/main" id="{B0401D7E-7AF3-9640-9F5B-8EDF61ECF1E4}"/>
              </a:ext>
            </a:extLst>
          </p:cNvPr>
          <p:cNvPicPr>
            <a:picLocks noChangeAspect="1"/>
          </p:cNvPicPr>
          <p:nvPr/>
        </p:nvPicPr>
        <p:blipFill>
          <a:blip r:embed="rId2"/>
          <a:stretch>
            <a:fillRect/>
          </a:stretch>
        </p:blipFill>
        <p:spPr>
          <a:xfrm>
            <a:off x="3944498" y="1447800"/>
            <a:ext cx="7504552" cy="4768850"/>
          </a:xfrm>
          <a:prstGeom prst="rect">
            <a:avLst/>
          </a:prstGeom>
        </p:spPr>
      </p:pic>
      <p:sp>
        <p:nvSpPr>
          <p:cNvPr id="5" name="TextBox 4">
            <a:extLst>
              <a:ext uri="{FF2B5EF4-FFF2-40B4-BE49-F238E27FC236}">
                <a16:creationId xmlns:a16="http://schemas.microsoft.com/office/drawing/2014/main" id="{E6145756-9314-484E-9E84-3C8BE331D74E}"/>
              </a:ext>
            </a:extLst>
          </p:cNvPr>
          <p:cNvSpPr txBox="1"/>
          <p:nvPr/>
        </p:nvSpPr>
        <p:spPr>
          <a:xfrm>
            <a:off x="590550" y="2895600"/>
            <a:ext cx="1655261" cy="646331"/>
          </a:xfrm>
          <a:prstGeom prst="rect">
            <a:avLst/>
          </a:prstGeom>
          <a:noFill/>
        </p:spPr>
        <p:txBody>
          <a:bodyPr wrap="none" rtlCol="0">
            <a:spAutoFit/>
          </a:bodyPr>
          <a:lstStyle/>
          <a:p>
            <a:r>
              <a:rPr lang="en-US" dirty="0" err="1">
                <a:latin typeface="Avenir Book" panose="02000503020000020003" pitchFamily="2" charset="0"/>
              </a:rPr>
              <a:t>DarkShards</a:t>
            </a:r>
            <a:endParaRPr lang="en-US" dirty="0">
              <a:latin typeface="Avenir Book" panose="02000503020000020003" pitchFamily="2" charset="0"/>
            </a:endParaRPr>
          </a:p>
          <a:p>
            <a:r>
              <a:rPr lang="en-US" dirty="0">
                <a:latin typeface="Avenir Book" panose="02000503020000020003" pitchFamily="2" charset="0"/>
              </a:rPr>
              <a:t>O’Hare+ 2020</a:t>
            </a:r>
          </a:p>
        </p:txBody>
      </p:sp>
    </p:spTree>
    <p:extLst>
      <p:ext uri="{BB962C8B-B14F-4D97-AF65-F5344CB8AC3E}">
        <p14:creationId xmlns:p14="http://schemas.microsoft.com/office/powerpoint/2010/main" val="283819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81974-08B8-BE46-875A-CD4451D9FA66}"/>
              </a:ext>
            </a:extLst>
          </p:cNvPr>
          <p:cNvSpPr>
            <a:spLocks noGrp="1"/>
          </p:cNvSpPr>
          <p:nvPr>
            <p:ph type="title"/>
          </p:nvPr>
        </p:nvSpPr>
        <p:spPr/>
        <p:txBody>
          <a:bodyPr>
            <a:normAutofit/>
          </a:bodyPr>
          <a:lstStyle/>
          <a:p>
            <a:r>
              <a:rPr lang="en-US" sz="4000" b="1" dirty="0">
                <a:latin typeface="Avenir Black" panose="02000503020000020003" pitchFamily="2" charset="0"/>
              </a:rPr>
              <a:t>What’s missing when you focus on stars?</a:t>
            </a:r>
          </a:p>
        </p:txBody>
      </p:sp>
      <p:sp>
        <p:nvSpPr>
          <p:cNvPr id="4" name="Rectangle 3">
            <a:extLst>
              <a:ext uri="{FF2B5EF4-FFF2-40B4-BE49-F238E27FC236}">
                <a16:creationId xmlns:a16="http://schemas.microsoft.com/office/drawing/2014/main" id="{5F8BD215-7ABD-1844-9395-AAEE184775D3}"/>
              </a:ext>
            </a:extLst>
          </p:cNvPr>
          <p:cNvSpPr/>
          <p:nvPr/>
        </p:nvSpPr>
        <p:spPr>
          <a:xfrm>
            <a:off x="909722" y="3382833"/>
            <a:ext cx="10067756" cy="646331"/>
          </a:xfrm>
          <a:prstGeom prst="rect">
            <a:avLst/>
          </a:prstGeom>
        </p:spPr>
        <p:txBody>
          <a:bodyPr wrap="none">
            <a:spAutoFit/>
          </a:bodyPr>
          <a:lstStyle/>
          <a:p>
            <a:r>
              <a:rPr lang="en-US" sz="3600" dirty="0">
                <a:latin typeface="Avenir Book" panose="02000503020000020003" pitchFamily="2" charset="0"/>
              </a:rPr>
              <a:t>Only the biggest thing to ever hit the Milky Way</a:t>
            </a:r>
          </a:p>
        </p:txBody>
      </p:sp>
    </p:spTree>
    <p:extLst>
      <p:ext uri="{BB962C8B-B14F-4D97-AF65-F5344CB8AC3E}">
        <p14:creationId xmlns:p14="http://schemas.microsoft.com/office/powerpoint/2010/main" val="367467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harpenSoften amount="24000"/>
                    </a14:imgEffect>
                    <a14:imgEffect>
                      <a14:brightnessContrast bright="20000" contrast="30000"/>
                    </a14:imgEffect>
                  </a14:imgLayer>
                </a14:imgProps>
              </a:ext>
            </a:extLst>
          </a:blip>
          <a:stretch>
            <a:fillRect/>
          </a:stretch>
        </p:blipFill>
        <p:spPr>
          <a:xfrm>
            <a:off x="1366345" y="-410456"/>
            <a:ext cx="9701048" cy="7678912"/>
          </a:xfrm>
          <a:prstGeom prst="rect">
            <a:avLst/>
          </a:prstGeom>
        </p:spPr>
      </p:pic>
      <p:sp>
        <p:nvSpPr>
          <p:cNvPr id="36866" name="Text Box 3"/>
          <p:cNvSpPr txBox="1">
            <a:spLocks noChangeArrowheads="1"/>
          </p:cNvSpPr>
          <p:nvPr/>
        </p:nvSpPr>
        <p:spPr bwMode="auto">
          <a:xfrm>
            <a:off x="1524000" y="6581228"/>
            <a:ext cx="2769358" cy="2923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r>
              <a:rPr lang="en-US" sz="1300" dirty="0"/>
              <a:t>Image Credit: </a:t>
            </a:r>
            <a:r>
              <a:rPr lang="en-US" sz="1300" dirty="0" err="1"/>
              <a:t>Miloslav</a:t>
            </a:r>
            <a:r>
              <a:rPr lang="en-US" sz="1300" dirty="0"/>
              <a:t> </a:t>
            </a:r>
            <a:r>
              <a:rPr lang="en-US" sz="1300" dirty="0" err="1"/>
              <a:t>Druckmuller</a:t>
            </a:r>
            <a:endParaRPr lang="en-US" sz="1300" dirty="0"/>
          </a:p>
        </p:txBody>
      </p:sp>
      <p:sp>
        <p:nvSpPr>
          <p:cNvPr id="36868" name="Text Box 5"/>
          <p:cNvSpPr txBox="1">
            <a:spLocks noChangeArrowheads="1"/>
          </p:cNvSpPr>
          <p:nvPr/>
        </p:nvSpPr>
        <p:spPr bwMode="auto">
          <a:xfrm>
            <a:off x="9144000" y="1644907"/>
            <a:ext cx="1143000" cy="4270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r>
              <a:rPr lang="en-US" sz="2200" dirty="0">
                <a:solidFill>
                  <a:srgbClr val="FFFDB1"/>
                </a:solidFill>
                <a:latin typeface="Verdana" charset="0"/>
              </a:rPr>
              <a:t>LMC</a:t>
            </a:r>
            <a:endParaRPr lang="en-US" sz="2200" dirty="0">
              <a:solidFill>
                <a:srgbClr val="FFFB99"/>
              </a:solidFill>
            </a:endParaRPr>
          </a:p>
        </p:txBody>
      </p:sp>
      <p:sp>
        <p:nvSpPr>
          <p:cNvPr id="36869" name="Text Box 6"/>
          <p:cNvSpPr txBox="1">
            <a:spLocks noChangeArrowheads="1"/>
          </p:cNvSpPr>
          <p:nvPr/>
        </p:nvSpPr>
        <p:spPr bwMode="auto">
          <a:xfrm>
            <a:off x="8839200" y="4191000"/>
            <a:ext cx="1371600" cy="4270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r>
              <a:rPr lang="en-US" sz="2200" dirty="0">
                <a:solidFill>
                  <a:srgbClr val="FFFDB1"/>
                </a:solidFill>
                <a:latin typeface="Verdana" charset="0"/>
              </a:rPr>
              <a:t>SMC</a:t>
            </a:r>
            <a:endParaRPr lang="en-US" sz="2600" dirty="0">
              <a:solidFill>
                <a:srgbClr val="FFFDB1"/>
              </a:solidFill>
            </a:endParaRPr>
          </a:p>
        </p:txBody>
      </p:sp>
      <p:sp>
        <p:nvSpPr>
          <p:cNvPr id="8" name="TextBox 7"/>
          <p:cNvSpPr txBox="1"/>
          <p:nvPr/>
        </p:nvSpPr>
        <p:spPr>
          <a:xfrm>
            <a:off x="1524000" y="6125637"/>
            <a:ext cx="3302484" cy="477054"/>
          </a:xfrm>
          <a:prstGeom prst="rect">
            <a:avLst/>
          </a:prstGeom>
          <a:noFill/>
        </p:spPr>
        <p:txBody>
          <a:bodyPr wrap="none" rtlCol="0">
            <a:spAutoFit/>
          </a:bodyPr>
          <a:lstStyle/>
          <a:p>
            <a:r>
              <a:rPr lang="en-US" sz="2500" dirty="0">
                <a:solidFill>
                  <a:srgbClr val="FFFFFF"/>
                </a:solidFill>
                <a:latin typeface="Helvetica Light"/>
                <a:cs typeface="Helvetica Light"/>
              </a:rPr>
              <a:t>Southern Hemisphere</a:t>
            </a:r>
          </a:p>
        </p:txBody>
      </p:sp>
    </p:spTree>
    <p:extLst>
      <p:ext uri="{BB962C8B-B14F-4D97-AF65-F5344CB8AC3E}">
        <p14:creationId xmlns:p14="http://schemas.microsoft.com/office/powerpoint/2010/main" val="348220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p:bldP spid="368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4D3AE66-63FA-B04B-8431-7981173922D6}"/>
              </a:ext>
            </a:extLst>
          </p:cNvPr>
          <p:cNvPicPr>
            <a:picLocks noChangeAspect="1"/>
          </p:cNvPicPr>
          <p:nvPr/>
        </p:nvPicPr>
        <p:blipFill>
          <a:blip r:embed="rId2"/>
          <a:stretch>
            <a:fillRect/>
          </a:stretch>
        </p:blipFill>
        <p:spPr>
          <a:xfrm>
            <a:off x="1213490" y="4011"/>
            <a:ext cx="9454511" cy="7082589"/>
          </a:xfrm>
          <a:prstGeom prst="rect">
            <a:avLst/>
          </a:prstGeom>
        </p:spPr>
      </p:pic>
      <p:sp>
        <p:nvSpPr>
          <p:cNvPr id="3" name="Text Box 3">
            <a:extLst>
              <a:ext uri="{FF2B5EF4-FFF2-40B4-BE49-F238E27FC236}">
                <a16:creationId xmlns:a16="http://schemas.microsoft.com/office/drawing/2014/main" id="{024A69D1-5657-CB4C-AE6D-65A1CEE30E8F}"/>
              </a:ext>
            </a:extLst>
          </p:cNvPr>
          <p:cNvSpPr txBox="1">
            <a:spLocks noChangeArrowheads="1"/>
          </p:cNvSpPr>
          <p:nvPr/>
        </p:nvSpPr>
        <p:spPr bwMode="auto">
          <a:xfrm>
            <a:off x="1524001" y="6557918"/>
            <a:ext cx="2579617" cy="30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128"/>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128"/>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128"/>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128"/>
              </a:defRPr>
            </a:lvl9pPr>
          </a:lstStyle>
          <a:p>
            <a:pPr algn="l"/>
            <a:r>
              <a:rPr lang="en-US" altLang="en-US" sz="1350" dirty="0">
                <a:solidFill>
                  <a:schemeClr val="accent6">
                    <a:lumMod val="40000"/>
                    <a:lumOff val="60000"/>
                  </a:schemeClr>
                </a:solidFill>
                <a:latin typeface="Helvetica" charset="0"/>
              </a:rPr>
              <a:t>Image Credit: Carlos </a:t>
            </a:r>
            <a:r>
              <a:rPr lang="en-US" altLang="en-US" sz="1350" dirty="0" err="1">
                <a:solidFill>
                  <a:schemeClr val="accent6">
                    <a:lumMod val="40000"/>
                    <a:lumOff val="60000"/>
                  </a:schemeClr>
                </a:solidFill>
                <a:latin typeface="Helvetica" charset="0"/>
              </a:rPr>
              <a:t>Milovic</a:t>
            </a:r>
            <a:r>
              <a:rPr lang="en-US" altLang="en-US" sz="1350" dirty="0">
                <a:solidFill>
                  <a:schemeClr val="accent6">
                    <a:lumMod val="40000"/>
                    <a:lumOff val="60000"/>
                  </a:schemeClr>
                </a:solidFill>
                <a:latin typeface="Helvetica" charset="0"/>
              </a:rPr>
              <a:t> F. </a:t>
            </a:r>
          </a:p>
        </p:txBody>
      </p:sp>
    </p:spTree>
    <p:extLst>
      <p:ext uri="{BB962C8B-B14F-4D97-AF65-F5344CB8AC3E}">
        <p14:creationId xmlns:p14="http://schemas.microsoft.com/office/powerpoint/2010/main" val="3998258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Avenir Black" panose="02000503020000020003" pitchFamily="2" charset="0"/>
                <a:cs typeface="Helvetica Light"/>
              </a:rPr>
              <a:t>The LMC as a Massive Satellite</a:t>
            </a:r>
          </a:p>
        </p:txBody>
      </p:sp>
      <p:sp>
        <p:nvSpPr>
          <p:cNvPr id="4" name="Content Placeholder 2"/>
          <p:cNvSpPr>
            <a:spLocks noGrp="1"/>
          </p:cNvSpPr>
          <p:nvPr>
            <p:ph idx="1"/>
          </p:nvPr>
        </p:nvSpPr>
        <p:spPr>
          <a:xfrm>
            <a:off x="1763890" y="1600201"/>
            <a:ext cx="8635999" cy="4525963"/>
          </a:xfrm>
        </p:spPr>
        <p:txBody>
          <a:bodyPr>
            <a:normAutofit lnSpcReduction="10000"/>
          </a:bodyPr>
          <a:lstStyle/>
          <a:p>
            <a:pPr marL="0" indent="0">
              <a:buNone/>
            </a:pPr>
            <a:endParaRPr lang="en-US" sz="2000" dirty="0">
              <a:latin typeface="Helvetica Light"/>
              <a:cs typeface="Helvetica Light"/>
            </a:endParaRPr>
          </a:p>
          <a:p>
            <a:endParaRPr lang="en-US" sz="2000" dirty="0">
              <a:latin typeface="Helvetica Light"/>
              <a:cs typeface="Helvetica Light"/>
            </a:endParaRPr>
          </a:p>
          <a:p>
            <a:r>
              <a:rPr lang="en-US" b="1" dirty="0">
                <a:latin typeface="Avenir Book" panose="02000503020000020003" pitchFamily="2" charset="0"/>
                <a:cs typeface="Helvetica Light"/>
              </a:rPr>
              <a:t>Abundance Matching</a:t>
            </a:r>
          </a:p>
          <a:p>
            <a:pPr lvl="1"/>
            <a:r>
              <a:rPr lang="en-US" dirty="0">
                <a:latin typeface="Avenir Book" panose="02000503020000020003" pitchFamily="2" charset="0"/>
              </a:rPr>
              <a:t>M</a:t>
            </a:r>
            <a:r>
              <a:rPr lang="en-US" baseline="-25000" dirty="0">
                <a:latin typeface="Avenir Book" panose="02000503020000020003" pitchFamily="2" charset="0"/>
              </a:rPr>
              <a:t>200</a:t>
            </a:r>
            <a:r>
              <a:rPr lang="en-US" dirty="0">
                <a:latin typeface="Avenir Book" panose="02000503020000020003" pitchFamily="2" charset="0"/>
              </a:rPr>
              <a:t>  ~ 1.5 x 10</a:t>
            </a:r>
            <a:r>
              <a:rPr lang="en-US" baseline="30000" dirty="0">
                <a:latin typeface="Avenir Book" panose="02000503020000020003" pitchFamily="2" charset="0"/>
              </a:rPr>
              <a:t>11</a:t>
            </a:r>
            <a:r>
              <a:rPr lang="en-US" dirty="0">
                <a:latin typeface="Avenir Book" panose="02000503020000020003" pitchFamily="2" charset="0"/>
              </a:rPr>
              <a:t> M</a:t>
            </a:r>
            <a:r>
              <a:rPr lang="en-US" baseline="-25000" dirty="0">
                <a:latin typeface="Avenir Book" panose="02000503020000020003" pitchFamily="2" charset="0"/>
                <a:sym typeface="Wingdings" charset="0"/>
              </a:rPr>
              <a:t></a:t>
            </a:r>
            <a:r>
              <a:rPr lang="en-US" dirty="0">
                <a:latin typeface="Avenir Book" panose="02000503020000020003" pitchFamily="2" charset="0"/>
              </a:rPr>
              <a:t>  (</a:t>
            </a:r>
            <a:r>
              <a:rPr lang="en-US" dirty="0" err="1">
                <a:latin typeface="Avenir Book" panose="02000503020000020003" pitchFamily="2" charset="0"/>
              </a:rPr>
              <a:t>Moster</a:t>
            </a:r>
            <a:r>
              <a:rPr lang="en-US" dirty="0">
                <a:latin typeface="Avenir Book" panose="02000503020000020003" pitchFamily="2" charset="0"/>
              </a:rPr>
              <a:t>+ 2013)</a:t>
            </a:r>
          </a:p>
          <a:p>
            <a:r>
              <a:rPr lang="en-US" b="1" dirty="0">
                <a:latin typeface="Avenir Book" panose="02000503020000020003" pitchFamily="2" charset="0"/>
              </a:rPr>
              <a:t>Perturbation of stellar streams</a:t>
            </a:r>
          </a:p>
          <a:p>
            <a:pPr lvl="1"/>
            <a:r>
              <a:rPr lang="en-US" dirty="0">
                <a:latin typeface="Avenir Book" panose="02000503020000020003" pitchFamily="2" charset="0"/>
              </a:rPr>
              <a:t>M</a:t>
            </a:r>
            <a:r>
              <a:rPr lang="en-US" baseline="-25000" dirty="0">
                <a:latin typeface="Avenir Book" panose="02000503020000020003" pitchFamily="2" charset="0"/>
              </a:rPr>
              <a:t>200</a:t>
            </a:r>
            <a:r>
              <a:rPr lang="en-US" dirty="0">
                <a:latin typeface="Avenir Book" panose="02000503020000020003" pitchFamily="2" charset="0"/>
              </a:rPr>
              <a:t>  ~ 1.5 x 10</a:t>
            </a:r>
            <a:r>
              <a:rPr lang="en-US" baseline="30000" dirty="0">
                <a:latin typeface="Avenir Book" panose="02000503020000020003" pitchFamily="2" charset="0"/>
              </a:rPr>
              <a:t>11</a:t>
            </a:r>
            <a:r>
              <a:rPr lang="en-US" dirty="0">
                <a:latin typeface="Avenir Book" panose="02000503020000020003" pitchFamily="2" charset="0"/>
              </a:rPr>
              <a:t> M</a:t>
            </a:r>
            <a:r>
              <a:rPr lang="en-US" baseline="-25000" dirty="0">
                <a:latin typeface="Avenir Book" panose="02000503020000020003" pitchFamily="2" charset="0"/>
                <a:sym typeface="Wingdings" charset="0"/>
              </a:rPr>
              <a:t></a:t>
            </a:r>
            <a:r>
              <a:rPr lang="en-US" dirty="0">
                <a:latin typeface="Avenir Book" panose="02000503020000020003" pitchFamily="2" charset="0"/>
              </a:rPr>
              <a:t>  (</a:t>
            </a:r>
            <a:r>
              <a:rPr lang="en-US" dirty="0" err="1">
                <a:latin typeface="Avenir Book" panose="02000503020000020003" pitchFamily="2" charset="0"/>
              </a:rPr>
              <a:t>Erkal</a:t>
            </a:r>
            <a:r>
              <a:rPr lang="en-US" dirty="0">
                <a:latin typeface="Avenir Book" panose="02000503020000020003" pitchFamily="2" charset="0"/>
              </a:rPr>
              <a:t>+ 2019, Shipp+ 2019)</a:t>
            </a:r>
          </a:p>
          <a:p>
            <a:r>
              <a:rPr lang="en-US" b="1" dirty="0">
                <a:latin typeface="Avenir Book" panose="02000503020000020003" pitchFamily="2" charset="0"/>
              </a:rPr>
              <a:t>Satellite census</a:t>
            </a:r>
          </a:p>
          <a:p>
            <a:pPr lvl="1"/>
            <a:r>
              <a:rPr lang="en-US" dirty="0">
                <a:latin typeface="Avenir Book" panose="02000503020000020003" pitchFamily="2" charset="0"/>
              </a:rPr>
              <a:t>M</a:t>
            </a:r>
            <a:r>
              <a:rPr lang="en-US" baseline="-25000" dirty="0">
                <a:latin typeface="Avenir Book" panose="02000503020000020003" pitchFamily="2" charset="0"/>
              </a:rPr>
              <a:t>200</a:t>
            </a:r>
            <a:r>
              <a:rPr lang="en-US" dirty="0">
                <a:latin typeface="Avenir Book" panose="02000503020000020003" pitchFamily="2" charset="0"/>
              </a:rPr>
              <a:t>  &gt; 1.24 x 1011 M</a:t>
            </a:r>
            <a:r>
              <a:rPr lang="en-US" baseline="-25000" dirty="0">
                <a:latin typeface="Avenir Book" panose="02000503020000020003" pitchFamily="2" charset="0"/>
                <a:sym typeface="Wingdings" charset="0"/>
              </a:rPr>
              <a:t></a:t>
            </a:r>
            <a:r>
              <a:rPr lang="en-US" dirty="0">
                <a:latin typeface="Avenir Book" panose="02000503020000020003" pitchFamily="2" charset="0"/>
                <a:sym typeface="Wingdings" charset="0"/>
              </a:rPr>
              <a:t> (</a:t>
            </a:r>
            <a:r>
              <a:rPr lang="en-US" dirty="0" err="1">
                <a:latin typeface="Avenir Book" panose="02000503020000020003" pitchFamily="2" charset="0"/>
                <a:sym typeface="Wingdings" charset="0"/>
              </a:rPr>
              <a:t>Erkal</a:t>
            </a:r>
            <a:r>
              <a:rPr lang="en-US" dirty="0">
                <a:latin typeface="Avenir Book" panose="02000503020000020003" pitchFamily="2" charset="0"/>
                <a:sym typeface="Wingdings" charset="0"/>
              </a:rPr>
              <a:t> &amp; </a:t>
            </a:r>
            <a:r>
              <a:rPr lang="en-US" dirty="0" err="1">
                <a:latin typeface="Avenir Book" panose="02000503020000020003" pitchFamily="2" charset="0"/>
                <a:sym typeface="Wingdings" charset="0"/>
              </a:rPr>
              <a:t>Belokurov</a:t>
            </a:r>
            <a:r>
              <a:rPr lang="en-US" dirty="0">
                <a:latin typeface="Avenir Book" panose="02000503020000020003" pitchFamily="2" charset="0"/>
                <a:sym typeface="Wingdings" charset="0"/>
              </a:rPr>
              <a:t> 2020; see also Patel+ 2020)</a:t>
            </a:r>
            <a:endParaRPr lang="en-US" dirty="0">
              <a:latin typeface="Avenir Book" panose="02000503020000020003" pitchFamily="2" charset="0"/>
              <a:cs typeface="Helvetica Light"/>
            </a:endParaRPr>
          </a:p>
          <a:p>
            <a:r>
              <a:rPr lang="en-US" b="1" dirty="0">
                <a:latin typeface="Avenir Book" panose="02000503020000020003" pitchFamily="2" charset="0"/>
                <a:cs typeface="Helvetica Light"/>
              </a:rPr>
              <a:t>Existence of the SMC</a:t>
            </a:r>
          </a:p>
          <a:p>
            <a:pPr lvl="1"/>
            <a:r>
              <a:rPr lang="en-US" dirty="0">
                <a:latin typeface="Avenir Book" panose="02000503020000020003" pitchFamily="2" charset="0"/>
              </a:rPr>
              <a:t>M</a:t>
            </a:r>
            <a:r>
              <a:rPr lang="en-US" baseline="-25000" dirty="0">
                <a:latin typeface="Avenir Book" panose="02000503020000020003" pitchFamily="2" charset="0"/>
              </a:rPr>
              <a:t>200</a:t>
            </a:r>
            <a:r>
              <a:rPr lang="en-US" dirty="0">
                <a:latin typeface="Avenir Book" panose="02000503020000020003" pitchFamily="2" charset="0"/>
              </a:rPr>
              <a:t>  ~ 3.4 x 10</a:t>
            </a:r>
            <a:r>
              <a:rPr lang="en-US" baseline="30000" dirty="0">
                <a:latin typeface="Avenir Book" panose="02000503020000020003" pitchFamily="2" charset="0"/>
              </a:rPr>
              <a:t>11</a:t>
            </a:r>
            <a:r>
              <a:rPr lang="en-US" dirty="0">
                <a:latin typeface="Avenir Book" panose="02000503020000020003" pitchFamily="2" charset="0"/>
              </a:rPr>
              <a:t> M</a:t>
            </a:r>
            <a:r>
              <a:rPr lang="en-US" baseline="-25000" dirty="0">
                <a:latin typeface="Avenir Book" panose="02000503020000020003" pitchFamily="2" charset="0"/>
                <a:sym typeface="Wingdings" charset="0"/>
              </a:rPr>
              <a:t></a:t>
            </a:r>
            <a:r>
              <a:rPr lang="en-US" dirty="0">
                <a:latin typeface="Avenir Book" panose="02000503020000020003" pitchFamily="2" charset="0"/>
              </a:rPr>
              <a:t> (Shao+2018; </a:t>
            </a:r>
            <a:r>
              <a:rPr lang="en-US" dirty="0" err="1">
                <a:latin typeface="Avenir Book" panose="02000503020000020003" pitchFamily="2" charset="0"/>
              </a:rPr>
              <a:t>Besla</a:t>
            </a:r>
            <a:r>
              <a:rPr lang="en-US" dirty="0">
                <a:latin typeface="Avenir Book" panose="02000503020000020003" pitchFamily="2" charset="0"/>
              </a:rPr>
              <a:t>+ 2018)</a:t>
            </a:r>
          </a:p>
          <a:p>
            <a:pPr marL="0" indent="0">
              <a:buNone/>
            </a:pPr>
            <a:endParaRPr lang="en-US" dirty="0">
              <a:latin typeface="Helvetica Light"/>
              <a:cs typeface="Helvetica Light"/>
            </a:endParaRPr>
          </a:p>
        </p:txBody>
      </p:sp>
    </p:spTree>
    <p:extLst>
      <p:ext uri="{BB962C8B-B14F-4D97-AF65-F5344CB8AC3E}">
        <p14:creationId xmlns:p14="http://schemas.microsoft.com/office/powerpoint/2010/main" val="49970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Avenir Black" panose="02000503020000020003" pitchFamily="2" charset="0"/>
                <a:cs typeface="Helvetica Light"/>
              </a:rPr>
              <a:t>The LMC as a Massive Satellite</a:t>
            </a:r>
          </a:p>
        </p:txBody>
      </p:sp>
      <p:sp>
        <p:nvSpPr>
          <p:cNvPr id="6" name="Oval 5">
            <a:extLst>
              <a:ext uri="{FF2B5EF4-FFF2-40B4-BE49-F238E27FC236}">
                <a16:creationId xmlns:a16="http://schemas.microsoft.com/office/drawing/2014/main" id="{DFFF8A31-9CC8-1A49-B1D2-9383E621CF35}"/>
              </a:ext>
            </a:extLst>
          </p:cNvPr>
          <p:cNvSpPr/>
          <p:nvPr/>
        </p:nvSpPr>
        <p:spPr>
          <a:xfrm>
            <a:off x="1981200" y="1690688"/>
            <a:ext cx="4419600" cy="4095750"/>
          </a:xfrm>
          <a:prstGeom prst="ellipse">
            <a:avLst/>
          </a:prstGeom>
          <a:solidFill>
            <a:schemeClr val="accent1">
              <a:alpha val="45773"/>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latin typeface="Avenir Book" panose="02000503020000020003" pitchFamily="2" charset="0"/>
              </a:rPr>
              <a:t>Milky Way</a:t>
            </a:r>
          </a:p>
        </p:txBody>
      </p:sp>
      <p:sp>
        <p:nvSpPr>
          <p:cNvPr id="7" name="Oval 6">
            <a:extLst>
              <a:ext uri="{FF2B5EF4-FFF2-40B4-BE49-F238E27FC236}">
                <a16:creationId xmlns:a16="http://schemas.microsoft.com/office/drawing/2014/main" id="{852631AB-B5E4-7044-B788-20970EF83513}"/>
              </a:ext>
            </a:extLst>
          </p:cNvPr>
          <p:cNvSpPr/>
          <p:nvPr/>
        </p:nvSpPr>
        <p:spPr>
          <a:xfrm>
            <a:off x="5886450" y="1901826"/>
            <a:ext cx="2343150" cy="222885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Avenir Book" panose="02000503020000020003" pitchFamily="2" charset="0"/>
              </a:rPr>
              <a:t>Clouds</a:t>
            </a:r>
          </a:p>
        </p:txBody>
      </p:sp>
      <p:sp>
        <p:nvSpPr>
          <p:cNvPr id="11" name="Freeform 10">
            <a:extLst>
              <a:ext uri="{FF2B5EF4-FFF2-40B4-BE49-F238E27FC236}">
                <a16:creationId xmlns:a16="http://schemas.microsoft.com/office/drawing/2014/main" id="{A69A68E1-E0A1-9746-8E37-6D7CE14A5E8F}"/>
              </a:ext>
            </a:extLst>
          </p:cNvPr>
          <p:cNvSpPr/>
          <p:nvPr/>
        </p:nvSpPr>
        <p:spPr>
          <a:xfrm>
            <a:off x="4076700" y="2686050"/>
            <a:ext cx="1866900" cy="533400"/>
          </a:xfrm>
          <a:custGeom>
            <a:avLst/>
            <a:gdLst>
              <a:gd name="connsiteX0" fmla="*/ 1866900 w 1866900"/>
              <a:gd name="connsiteY0" fmla="*/ 0 h 533400"/>
              <a:gd name="connsiteX1" fmla="*/ 1714500 w 1866900"/>
              <a:gd name="connsiteY1" fmla="*/ 19050 h 533400"/>
              <a:gd name="connsiteX2" fmla="*/ 1047750 w 1866900"/>
              <a:gd name="connsiteY2" fmla="*/ 57150 h 533400"/>
              <a:gd name="connsiteX3" fmla="*/ 971550 w 1866900"/>
              <a:gd name="connsiteY3" fmla="*/ 76200 h 533400"/>
              <a:gd name="connsiteX4" fmla="*/ 800100 w 1866900"/>
              <a:gd name="connsiteY4" fmla="*/ 114300 h 533400"/>
              <a:gd name="connsiteX5" fmla="*/ 647700 w 1866900"/>
              <a:gd name="connsiteY5" fmla="*/ 171450 h 533400"/>
              <a:gd name="connsiteX6" fmla="*/ 438150 w 1866900"/>
              <a:gd name="connsiteY6" fmla="*/ 228600 h 533400"/>
              <a:gd name="connsiteX7" fmla="*/ 304800 w 1866900"/>
              <a:gd name="connsiteY7" fmla="*/ 323850 h 533400"/>
              <a:gd name="connsiteX8" fmla="*/ 247650 w 1866900"/>
              <a:gd name="connsiteY8" fmla="*/ 342900 h 533400"/>
              <a:gd name="connsiteX9" fmla="*/ 190500 w 1866900"/>
              <a:gd name="connsiteY9" fmla="*/ 400050 h 533400"/>
              <a:gd name="connsiteX10" fmla="*/ 76200 w 1866900"/>
              <a:gd name="connsiteY10" fmla="*/ 476250 h 533400"/>
              <a:gd name="connsiteX11" fmla="*/ 0 w 1866900"/>
              <a:gd name="connsiteY11" fmla="*/ 5334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900" h="533400">
                <a:moveTo>
                  <a:pt x="1866900" y="0"/>
                </a:moveTo>
                <a:cubicBezTo>
                  <a:pt x="1816100" y="6350"/>
                  <a:pt x="1765621" y="16287"/>
                  <a:pt x="1714500" y="19050"/>
                </a:cubicBezTo>
                <a:cubicBezTo>
                  <a:pt x="1366747" y="37847"/>
                  <a:pt x="1292800" y="8140"/>
                  <a:pt x="1047750" y="57150"/>
                </a:cubicBezTo>
                <a:cubicBezTo>
                  <a:pt x="1022077" y="62285"/>
                  <a:pt x="997108" y="70520"/>
                  <a:pt x="971550" y="76200"/>
                </a:cubicBezTo>
                <a:cubicBezTo>
                  <a:pt x="883163" y="95842"/>
                  <a:pt x="881403" y="91071"/>
                  <a:pt x="800100" y="114300"/>
                </a:cubicBezTo>
                <a:cubicBezTo>
                  <a:pt x="623723" y="164694"/>
                  <a:pt x="909386" y="90931"/>
                  <a:pt x="647700" y="171450"/>
                </a:cubicBezTo>
                <a:cubicBezTo>
                  <a:pt x="613264" y="182046"/>
                  <a:pt x="492269" y="205406"/>
                  <a:pt x="438150" y="228600"/>
                </a:cubicBezTo>
                <a:cubicBezTo>
                  <a:pt x="253971" y="307534"/>
                  <a:pt x="461608" y="219311"/>
                  <a:pt x="304800" y="323850"/>
                </a:cubicBezTo>
                <a:cubicBezTo>
                  <a:pt x="288092" y="334989"/>
                  <a:pt x="266700" y="336550"/>
                  <a:pt x="247650" y="342900"/>
                </a:cubicBezTo>
                <a:cubicBezTo>
                  <a:pt x="228600" y="361950"/>
                  <a:pt x="211766" y="383510"/>
                  <a:pt x="190500" y="400050"/>
                </a:cubicBezTo>
                <a:cubicBezTo>
                  <a:pt x="154355" y="428163"/>
                  <a:pt x="114300" y="450850"/>
                  <a:pt x="76200" y="476250"/>
                </a:cubicBezTo>
                <a:cubicBezTo>
                  <a:pt x="11578" y="519331"/>
                  <a:pt x="35239" y="498161"/>
                  <a:pt x="0" y="533400"/>
                </a:cubicBezTo>
              </a:path>
            </a:pathLst>
          </a:custGeom>
          <a:noFill/>
          <a:ln w="76200">
            <a:solidFill>
              <a:schemeClr val="accent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814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A7A7-B432-2A48-982D-16631F41A4E7}"/>
              </a:ext>
            </a:extLst>
          </p:cNvPr>
          <p:cNvSpPr>
            <a:spLocks noGrp="1"/>
          </p:cNvSpPr>
          <p:nvPr>
            <p:ph type="title"/>
          </p:nvPr>
        </p:nvSpPr>
        <p:spPr>
          <a:xfrm>
            <a:off x="308758" y="125103"/>
            <a:ext cx="11685320" cy="1325563"/>
          </a:xfrm>
        </p:spPr>
        <p:txBody>
          <a:bodyPr/>
          <a:lstStyle/>
          <a:p>
            <a:r>
              <a:rPr lang="en-US" b="1" dirty="0">
                <a:latin typeface="Avenir Black" panose="02000503020000020003" pitchFamily="2" charset="0"/>
              </a:rPr>
              <a:t>Only recently captured by the Milky Way</a:t>
            </a:r>
          </a:p>
        </p:txBody>
      </p:sp>
      <p:pic>
        <p:nvPicPr>
          <p:cNvPr id="4" name="Picture 3">
            <a:extLst>
              <a:ext uri="{FF2B5EF4-FFF2-40B4-BE49-F238E27FC236}">
                <a16:creationId xmlns:a16="http://schemas.microsoft.com/office/drawing/2014/main" id="{8600CBF1-02B1-B749-B9DA-171018E1C739}"/>
              </a:ext>
            </a:extLst>
          </p:cNvPr>
          <p:cNvPicPr>
            <a:picLocks noChangeAspect="1"/>
          </p:cNvPicPr>
          <p:nvPr/>
        </p:nvPicPr>
        <p:blipFill rotWithShape="1">
          <a:blip r:embed="rId2"/>
          <a:srcRect t="46150" b="7782"/>
          <a:stretch/>
        </p:blipFill>
        <p:spPr>
          <a:xfrm>
            <a:off x="115260" y="1846860"/>
            <a:ext cx="12395741" cy="4764955"/>
          </a:xfrm>
          <a:prstGeom prst="rect">
            <a:avLst/>
          </a:prstGeom>
        </p:spPr>
      </p:pic>
      <p:cxnSp>
        <p:nvCxnSpPr>
          <p:cNvPr id="6" name="Straight Connector 5">
            <a:extLst>
              <a:ext uri="{FF2B5EF4-FFF2-40B4-BE49-F238E27FC236}">
                <a16:creationId xmlns:a16="http://schemas.microsoft.com/office/drawing/2014/main" id="{9EB072AF-5BC8-7E4B-A711-ED790E5D9AE2}"/>
              </a:ext>
            </a:extLst>
          </p:cNvPr>
          <p:cNvCxnSpPr>
            <a:cxnSpLocks/>
          </p:cNvCxnSpPr>
          <p:nvPr/>
        </p:nvCxnSpPr>
        <p:spPr>
          <a:xfrm>
            <a:off x="5677449" y="2571071"/>
            <a:ext cx="1627434"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Straight Connector 6">
            <a:extLst>
              <a:ext uri="{FF2B5EF4-FFF2-40B4-BE49-F238E27FC236}">
                <a16:creationId xmlns:a16="http://schemas.microsoft.com/office/drawing/2014/main" id="{CFD637DD-AB15-0245-A44C-B1AEBC00C610}"/>
              </a:ext>
            </a:extLst>
          </p:cNvPr>
          <p:cNvCxnSpPr>
            <a:cxnSpLocks/>
          </p:cNvCxnSpPr>
          <p:nvPr/>
        </p:nvCxnSpPr>
        <p:spPr>
          <a:xfrm flipH="1">
            <a:off x="1969918" y="3606060"/>
            <a:ext cx="1778662"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F46712FE-99FD-214A-ACA8-9A670726C150}"/>
              </a:ext>
            </a:extLst>
          </p:cNvPr>
          <p:cNvSpPr txBox="1"/>
          <p:nvPr/>
        </p:nvSpPr>
        <p:spPr>
          <a:xfrm>
            <a:off x="5628389" y="2666156"/>
            <a:ext cx="3044231" cy="369332"/>
          </a:xfrm>
          <a:prstGeom prst="rect">
            <a:avLst/>
          </a:prstGeom>
          <a:noFill/>
        </p:spPr>
        <p:txBody>
          <a:bodyPr wrap="none" rtlCol="0">
            <a:spAutoFit/>
          </a:bodyPr>
          <a:lstStyle/>
          <a:p>
            <a:r>
              <a:rPr lang="en-US" dirty="0"/>
              <a:t>SOLAR MOTION. </a:t>
            </a:r>
            <a:r>
              <a:rPr lang="en-US" dirty="0" err="1"/>
              <a:t>Vy</a:t>
            </a:r>
            <a:r>
              <a:rPr lang="en-US" dirty="0"/>
              <a:t> ~240 km/s</a:t>
            </a:r>
          </a:p>
        </p:txBody>
      </p:sp>
      <p:sp>
        <p:nvSpPr>
          <p:cNvPr id="10" name="TextBox 9">
            <a:extLst>
              <a:ext uri="{FF2B5EF4-FFF2-40B4-BE49-F238E27FC236}">
                <a16:creationId xmlns:a16="http://schemas.microsoft.com/office/drawing/2014/main" id="{CB41ABA4-24AD-8242-9ECD-6669B5454312}"/>
              </a:ext>
            </a:extLst>
          </p:cNvPr>
          <p:cNvSpPr txBox="1"/>
          <p:nvPr/>
        </p:nvSpPr>
        <p:spPr>
          <a:xfrm>
            <a:off x="1846572" y="2850822"/>
            <a:ext cx="1532984" cy="646331"/>
          </a:xfrm>
          <a:prstGeom prst="rect">
            <a:avLst/>
          </a:prstGeom>
          <a:noFill/>
        </p:spPr>
        <p:txBody>
          <a:bodyPr wrap="none" rtlCol="0">
            <a:spAutoFit/>
          </a:bodyPr>
          <a:lstStyle/>
          <a:p>
            <a:r>
              <a:rPr lang="en-US" dirty="0"/>
              <a:t>LMC MOTION:</a:t>
            </a:r>
          </a:p>
          <a:p>
            <a:r>
              <a:rPr lang="en-US" dirty="0" err="1"/>
              <a:t>Vy</a:t>
            </a:r>
            <a:r>
              <a:rPr lang="en-US" dirty="0"/>
              <a:t> ~ 226 km/s</a:t>
            </a:r>
          </a:p>
        </p:txBody>
      </p:sp>
      <p:sp>
        <p:nvSpPr>
          <p:cNvPr id="8" name="TextBox 7">
            <a:extLst>
              <a:ext uri="{FF2B5EF4-FFF2-40B4-BE49-F238E27FC236}">
                <a16:creationId xmlns:a16="http://schemas.microsoft.com/office/drawing/2014/main" id="{1DEC9196-3A74-A745-B5D1-F148470FB456}"/>
              </a:ext>
            </a:extLst>
          </p:cNvPr>
          <p:cNvSpPr txBox="1"/>
          <p:nvPr/>
        </p:nvSpPr>
        <p:spPr>
          <a:xfrm>
            <a:off x="115260" y="2105678"/>
            <a:ext cx="2113590" cy="4247317"/>
          </a:xfrm>
          <a:prstGeom prst="rect">
            <a:avLst/>
          </a:prstGeom>
          <a:noFill/>
        </p:spPr>
        <p:txBody>
          <a:bodyPr wrap="square" rtlCol="0">
            <a:spAutoFit/>
          </a:bodyPr>
          <a:lstStyle/>
          <a:p>
            <a:r>
              <a:rPr lang="en-US" dirty="0">
                <a:latin typeface="Avenir Book" panose="02000503020000020003" pitchFamily="2" charset="0"/>
              </a:rPr>
              <a:t>The LMC has made its closest approach to the Milky Way ~ 50 </a:t>
            </a:r>
            <a:r>
              <a:rPr lang="en-US" dirty="0" err="1">
                <a:latin typeface="Avenir Book" panose="02000503020000020003" pitchFamily="2" charset="0"/>
              </a:rPr>
              <a:t>Myr</a:t>
            </a:r>
            <a:r>
              <a:rPr lang="en-US" dirty="0">
                <a:latin typeface="Avenir Book" panose="02000503020000020003" pitchFamily="2" charset="0"/>
              </a:rPr>
              <a:t> ago at a distance of ~49 kpc.</a:t>
            </a:r>
          </a:p>
          <a:p>
            <a:endParaRPr lang="en-US" dirty="0">
              <a:latin typeface="Avenir Book" panose="02000503020000020003" pitchFamily="2" charset="0"/>
            </a:endParaRPr>
          </a:p>
          <a:p>
            <a:r>
              <a:rPr lang="en-US" dirty="0">
                <a:latin typeface="Avenir Book" panose="02000503020000020003" pitchFamily="2" charset="0"/>
              </a:rPr>
              <a:t>Orbit over the past 1 </a:t>
            </a:r>
            <a:r>
              <a:rPr lang="en-US" dirty="0" err="1">
                <a:latin typeface="Avenir Book" panose="02000503020000020003" pitchFamily="2" charset="0"/>
              </a:rPr>
              <a:t>Gyr</a:t>
            </a:r>
            <a:r>
              <a:rPr lang="en-US" dirty="0">
                <a:latin typeface="Avenir Book" panose="02000503020000020003" pitchFamily="2" charset="0"/>
              </a:rPr>
              <a:t> is largely independent of Milky Way halo mass or density profile.</a:t>
            </a:r>
          </a:p>
        </p:txBody>
      </p:sp>
    </p:spTree>
    <p:extLst>
      <p:ext uri="{BB962C8B-B14F-4D97-AF65-F5344CB8AC3E}">
        <p14:creationId xmlns:p14="http://schemas.microsoft.com/office/powerpoint/2010/main" val="3660995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A7A7-B432-2A48-982D-16631F41A4E7}"/>
              </a:ext>
            </a:extLst>
          </p:cNvPr>
          <p:cNvSpPr>
            <a:spLocks noGrp="1"/>
          </p:cNvSpPr>
          <p:nvPr>
            <p:ph type="title"/>
          </p:nvPr>
        </p:nvSpPr>
        <p:spPr>
          <a:xfrm>
            <a:off x="308758" y="125103"/>
            <a:ext cx="11685320" cy="1325563"/>
          </a:xfrm>
        </p:spPr>
        <p:txBody>
          <a:bodyPr/>
          <a:lstStyle/>
          <a:p>
            <a:r>
              <a:rPr lang="en-US" b="1" dirty="0">
                <a:latin typeface="Avenir Black" panose="02000503020000020003" pitchFamily="2" charset="0"/>
              </a:rPr>
              <a:t>Only recently captured by the Milky Way</a:t>
            </a:r>
          </a:p>
        </p:txBody>
      </p:sp>
      <p:pic>
        <p:nvPicPr>
          <p:cNvPr id="4" name="Picture 3">
            <a:extLst>
              <a:ext uri="{FF2B5EF4-FFF2-40B4-BE49-F238E27FC236}">
                <a16:creationId xmlns:a16="http://schemas.microsoft.com/office/drawing/2014/main" id="{8600CBF1-02B1-B749-B9DA-171018E1C739}"/>
              </a:ext>
            </a:extLst>
          </p:cNvPr>
          <p:cNvPicPr>
            <a:picLocks noChangeAspect="1"/>
          </p:cNvPicPr>
          <p:nvPr/>
        </p:nvPicPr>
        <p:blipFill rotWithShape="1">
          <a:blip r:embed="rId2"/>
          <a:srcRect t="46150" b="7782"/>
          <a:stretch/>
        </p:blipFill>
        <p:spPr>
          <a:xfrm>
            <a:off x="115260" y="1846860"/>
            <a:ext cx="12395741" cy="4764955"/>
          </a:xfrm>
          <a:prstGeom prst="rect">
            <a:avLst/>
          </a:prstGeom>
        </p:spPr>
      </p:pic>
      <p:cxnSp>
        <p:nvCxnSpPr>
          <p:cNvPr id="6" name="Straight Connector 5">
            <a:extLst>
              <a:ext uri="{FF2B5EF4-FFF2-40B4-BE49-F238E27FC236}">
                <a16:creationId xmlns:a16="http://schemas.microsoft.com/office/drawing/2014/main" id="{9EB072AF-5BC8-7E4B-A711-ED790E5D9AE2}"/>
              </a:ext>
            </a:extLst>
          </p:cNvPr>
          <p:cNvCxnSpPr>
            <a:cxnSpLocks/>
          </p:cNvCxnSpPr>
          <p:nvPr/>
        </p:nvCxnSpPr>
        <p:spPr>
          <a:xfrm>
            <a:off x="5677449" y="2571071"/>
            <a:ext cx="1627434"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Straight Connector 6">
            <a:extLst>
              <a:ext uri="{FF2B5EF4-FFF2-40B4-BE49-F238E27FC236}">
                <a16:creationId xmlns:a16="http://schemas.microsoft.com/office/drawing/2014/main" id="{CFD637DD-AB15-0245-A44C-B1AEBC00C610}"/>
              </a:ext>
            </a:extLst>
          </p:cNvPr>
          <p:cNvCxnSpPr>
            <a:cxnSpLocks/>
          </p:cNvCxnSpPr>
          <p:nvPr/>
        </p:nvCxnSpPr>
        <p:spPr>
          <a:xfrm flipH="1">
            <a:off x="1969918" y="3606060"/>
            <a:ext cx="1778662"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F46712FE-99FD-214A-ACA8-9A670726C150}"/>
              </a:ext>
            </a:extLst>
          </p:cNvPr>
          <p:cNvSpPr txBox="1"/>
          <p:nvPr/>
        </p:nvSpPr>
        <p:spPr>
          <a:xfrm>
            <a:off x="5628389" y="2666156"/>
            <a:ext cx="3044231" cy="369332"/>
          </a:xfrm>
          <a:prstGeom prst="rect">
            <a:avLst/>
          </a:prstGeom>
          <a:noFill/>
        </p:spPr>
        <p:txBody>
          <a:bodyPr wrap="none" rtlCol="0">
            <a:spAutoFit/>
          </a:bodyPr>
          <a:lstStyle/>
          <a:p>
            <a:r>
              <a:rPr lang="en-US" dirty="0"/>
              <a:t>SOLAR MOTION. </a:t>
            </a:r>
            <a:r>
              <a:rPr lang="en-US" dirty="0" err="1"/>
              <a:t>Vy</a:t>
            </a:r>
            <a:r>
              <a:rPr lang="en-US" dirty="0"/>
              <a:t> ~240 km/s</a:t>
            </a:r>
          </a:p>
        </p:txBody>
      </p:sp>
      <p:sp>
        <p:nvSpPr>
          <p:cNvPr id="10" name="TextBox 9">
            <a:extLst>
              <a:ext uri="{FF2B5EF4-FFF2-40B4-BE49-F238E27FC236}">
                <a16:creationId xmlns:a16="http://schemas.microsoft.com/office/drawing/2014/main" id="{CB41ABA4-24AD-8242-9ECD-6669B5454312}"/>
              </a:ext>
            </a:extLst>
          </p:cNvPr>
          <p:cNvSpPr txBox="1"/>
          <p:nvPr/>
        </p:nvSpPr>
        <p:spPr>
          <a:xfrm>
            <a:off x="1846572" y="2850822"/>
            <a:ext cx="1532984" cy="646331"/>
          </a:xfrm>
          <a:prstGeom prst="rect">
            <a:avLst/>
          </a:prstGeom>
          <a:noFill/>
        </p:spPr>
        <p:txBody>
          <a:bodyPr wrap="none" rtlCol="0">
            <a:spAutoFit/>
          </a:bodyPr>
          <a:lstStyle/>
          <a:p>
            <a:r>
              <a:rPr lang="en-US" dirty="0"/>
              <a:t>LMC MOTION:</a:t>
            </a:r>
          </a:p>
          <a:p>
            <a:r>
              <a:rPr lang="en-US" dirty="0" err="1"/>
              <a:t>Vy</a:t>
            </a:r>
            <a:r>
              <a:rPr lang="en-US" dirty="0"/>
              <a:t> ~ 226 km/s</a:t>
            </a:r>
          </a:p>
        </p:txBody>
      </p:sp>
      <p:sp>
        <p:nvSpPr>
          <p:cNvPr id="8" name="TextBox 7">
            <a:extLst>
              <a:ext uri="{FF2B5EF4-FFF2-40B4-BE49-F238E27FC236}">
                <a16:creationId xmlns:a16="http://schemas.microsoft.com/office/drawing/2014/main" id="{1DEC9196-3A74-A745-B5D1-F148470FB456}"/>
              </a:ext>
            </a:extLst>
          </p:cNvPr>
          <p:cNvSpPr txBox="1"/>
          <p:nvPr/>
        </p:nvSpPr>
        <p:spPr>
          <a:xfrm>
            <a:off x="115260" y="2105678"/>
            <a:ext cx="1854658" cy="2862322"/>
          </a:xfrm>
          <a:prstGeom prst="rect">
            <a:avLst/>
          </a:prstGeom>
          <a:noFill/>
        </p:spPr>
        <p:txBody>
          <a:bodyPr wrap="square" rtlCol="0">
            <a:spAutoFit/>
          </a:bodyPr>
          <a:lstStyle/>
          <a:p>
            <a:r>
              <a:rPr lang="en-US" dirty="0">
                <a:latin typeface="Avenir Book" panose="02000503020000020003" pitchFamily="2" charset="0"/>
              </a:rPr>
              <a:t>Dark matter from the Clouds is tidally stripped by the Milky Way—but stars only start being stripped when &gt;90% of the dark matter is gone.</a:t>
            </a:r>
          </a:p>
        </p:txBody>
      </p:sp>
    </p:spTree>
    <p:extLst>
      <p:ext uri="{BB962C8B-B14F-4D97-AF65-F5344CB8AC3E}">
        <p14:creationId xmlns:p14="http://schemas.microsoft.com/office/powerpoint/2010/main" val="22004128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3D282-A2CA-3B44-AB2C-5755399C9302}"/>
              </a:ext>
            </a:extLst>
          </p:cNvPr>
          <p:cNvSpPr>
            <a:spLocks noGrp="1"/>
          </p:cNvSpPr>
          <p:nvPr>
            <p:ph type="title"/>
          </p:nvPr>
        </p:nvSpPr>
        <p:spPr/>
        <p:txBody>
          <a:bodyPr/>
          <a:lstStyle/>
          <a:p>
            <a:r>
              <a:rPr lang="en-US" b="1" dirty="0">
                <a:latin typeface="Avenir Black" panose="02000503020000020003" pitchFamily="2" charset="0"/>
              </a:rPr>
              <a:t>Dark matter effects of the Clouds</a:t>
            </a:r>
          </a:p>
        </p:txBody>
      </p:sp>
      <p:sp>
        <p:nvSpPr>
          <p:cNvPr id="3" name="Content Placeholder 2">
            <a:extLst>
              <a:ext uri="{FF2B5EF4-FFF2-40B4-BE49-F238E27FC236}">
                <a16:creationId xmlns:a16="http://schemas.microsoft.com/office/drawing/2014/main" id="{B315E84A-A090-D54B-8540-2B6D3EA6ED07}"/>
              </a:ext>
            </a:extLst>
          </p:cNvPr>
          <p:cNvSpPr>
            <a:spLocks noGrp="1"/>
          </p:cNvSpPr>
          <p:nvPr>
            <p:ph idx="1"/>
          </p:nvPr>
        </p:nvSpPr>
        <p:spPr/>
        <p:txBody>
          <a:bodyPr/>
          <a:lstStyle/>
          <a:p>
            <a:pPr marL="514350" indent="-514350">
              <a:buFont typeface="+mj-lt"/>
              <a:buAutoNum type="arabicPeriod"/>
            </a:pPr>
            <a:r>
              <a:rPr lang="en-US" dirty="0">
                <a:latin typeface="Avenir Book" panose="02000503020000020003" pitchFamily="2" charset="0"/>
              </a:rPr>
              <a:t>Tidal debris from the Clouds.</a:t>
            </a:r>
          </a:p>
        </p:txBody>
      </p:sp>
      <p:pic>
        <p:nvPicPr>
          <p:cNvPr id="4" name="Picture 3">
            <a:extLst>
              <a:ext uri="{FF2B5EF4-FFF2-40B4-BE49-F238E27FC236}">
                <a16:creationId xmlns:a16="http://schemas.microsoft.com/office/drawing/2014/main" id="{897D656F-A1AD-C246-BBBE-359286BA591D}"/>
              </a:ext>
            </a:extLst>
          </p:cNvPr>
          <p:cNvPicPr>
            <a:picLocks noChangeAspect="1"/>
          </p:cNvPicPr>
          <p:nvPr/>
        </p:nvPicPr>
        <p:blipFill>
          <a:blip r:embed="rId2"/>
          <a:stretch>
            <a:fillRect/>
          </a:stretch>
        </p:blipFill>
        <p:spPr>
          <a:xfrm>
            <a:off x="6840454" y="1529159"/>
            <a:ext cx="4513346" cy="4944269"/>
          </a:xfrm>
          <a:prstGeom prst="rect">
            <a:avLst/>
          </a:prstGeom>
        </p:spPr>
      </p:pic>
      <p:sp>
        <p:nvSpPr>
          <p:cNvPr id="5" name="TextBox 4">
            <a:extLst>
              <a:ext uri="{FF2B5EF4-FFF2-40B4-BE49-F238E27FC236}">
                <a16:creationId xmlns:a16="http://schemas.microsoft.com/office/drawing/2014/main" id="{4282B58A-655E-4D43-928F-29C4CA84BD5E}"/>
              </a:ext>
            </a:extLst>
          </p:cNvPr>
          <p:cNvSpPr txBox="1"/>
          <p:nvPr/>
        </p:nvSpPr>
        <p:spPr>
          <a:xfrm>
            <a:off x="3942026" y="6140530"/>
            <a:ext cx="2819041" cy="369332"/>
          </a:xfrm>
          <a:prstGeom prst="rect">
            <a:avLst/>
          </a:prstGeom>
          <a:noFill/>
        </p:spPr>
        <p:txBody>
          <a:bodyPr wrap="none" rtlCol="0">
            <a:spAutoFit/>
          </a:bodyPr>
          <a:lstStyle/>
          <a:p>
            <a:r>
              <a:rPr lang="en-US" dirty="0" err="1">
                <a:latin typeface="Avenir Book" panose="02000503020000020003" pitchFamily="2" charset="0"/>
              </a:rPr>
              <a:t>Garavito</a:t>
            </a:r>
            <a:r>
              <a:rPr lang="en-US" dirty="0">
                <a:latin typeface="Avenir Book" panose="02000503020000020003" pitchFamily="2" charset="0"/>
              </a:rPr>
              <a:t>-Camargo+ 2020</a:t>
            </a:r>
          </a:p>
        </p:txBody>
      </p:sp>
    </p:spTree>
    <p:extLst>
      <p:ext uri="{BB962C8B-B14F-4D97-AF65-F5344CB8AC3E}">
        <p14:creationId xmlns:p14="http://schemas.microsoft.com/office/powerpoint/2010/main" val="3066217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232C-2ADB-1740-85EE-945CC0307E58}"/>
              </a:ext>
            </a:extLst>
          </p:cNvPr>
          <p:cNvSpPr>
            <a:spLocks noGrp="1"/>
          </p:cNvSpPr>
          <p:nvPr>
            <p:ph type="title"/>
          </p:nvPr>
        </p:nvSpPr>
        <p:spPr/>
        <p:txBody>
          <a:bodyPr>
            <a:normAutofit/>
          </a:bodyPr>
          <a:lstStyle/>
          <a:p>
            <a:pPr algn="l"/>
            <a:r>
              <a:rPr lang="en-US" b="1" dirty="0">
                <a:latin typeface="Avenir Black" panose="02000503020000020003" pitchFamily="2" charset="0"/>
              </a:rPr>
              <a:t>Our Galactic environment</a:t>
            </a:r>
          </a:p>
        </p:txBody>
      </p:sp>
      <p:sp>
        <p:nvSpPr>
          <p:cNvPr id="3" name="Content Placeholder 2">
            <a:extLst>
              <a:ext uri="{FF2B5EF4-FFF2-40B4-BE49-F238E27FC236}">
                <a16:creationId xmlns:a16="http://schemas.microsoft.com/office/drawing/2014/main" id="{BB306E34-2234-914D-9D8D-B1C6E7E27CC9}"/>
              </a:ext>
            </a:extLst>
          </p:cNvPr>
          <p:cNvSpPr>
            <a:spLocks noGrp="1"/>
          </p:cNvSpPr>
          <p:nvPr>
            <p:ph idx="1"/>
          </p:nvPr>
        </p:nvSpPr>
        <p:spPr/>
        <p:txBody>
          <a:bodyPr/>
          <a:lstStyle/>
          <a:p>
            <a:endParaRPr lang="en-US" dirty="0"/>
          </a:p>
        </p:txBody>
      </p:sp>
      <p:grpSp>
        <p:nvGrpSpPr>
          <p:cNvPr id="4" name="Group 3">
            <a:extLst>
              <a:ext uri="{FF2B5EF4-FFF2-40B4-BE49-F238E27FC236}">
                <a16:creationId xmlns:a16="http://schemas.microsoft.com/office/drawing/2014/main" id="{52FFC005-3AFC-3E45-905D-0DA7973EB13C}"/>
              </a:ext>
            </a:extLst>
          </p:cNvPr>
          <p:cNvGrpSpPr/>
          <p:nvPr/>
        </p:nvGrpSpPr>
        <p:grpSpPr>
          <a:xfrm>
            <a:off x="5738191" y="1600200"/>
            <a:ext cx="4664202" cy="5041241"/>
            <a:chOff x="3488673" y="1271117"/>
            <a:chExt cx="5521306" cy="5446429"/>
          </a:xfrm>
        </p:grpSpPr>
        <p:pic>
          <p:nvPicPr>
            <p:cNvPr id="5" name="Picture 4" descr="Aq-B-2_1024x1024.jpg">
              <a:extLst>
                <a:ext uri="{FF2B5EF4-FFF2-40B4-BE49-F238E27FC236}">
                  <a16:creationId xmlns:a16="http://schemas.microsoft.com/office/drawing/2014/main" id="{2100A379-ABE5-C041-838D-7D370ED65D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8673" y="1271117"/>
              <a:ext cx="5440362" cy="5440362"/>
            </a:xfrm>
            <a:prstGeom prst="rect">
              <a:avLst/>
            </a:prstGeom>
          </p:spPr>
        </p:pic>
        <p:pic>
          <p:nvPicPr>
            <p:cNvPr id="6" name="Picture 5" descr="giphy.gif">
              <a:extLst>
                <a:ext uri="{FF2B5EF4-FFF2-40B4-BE49-F238E27FC236}">
                  <a16:creationId xmlns:a16="http://schemas.microsoft.com/office/drawing/2014/main" id="{FABECDA3-DEE3-C841-A863-5FBDDA1782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1076" y="3882689"/>
              <a:ext cx="557562" cy="228600"/>
            </a:xfrm>
            <a:prstGeom prst="rect">
              <a:avLst/>
            </a:prstGeom>
          </p:spPr>
        </p:pic>
        <p:sp>
          <p:nvSpPr>
            <p:cNvPr id="7" name="TextBox 6">
              <a:extLst>
                <a:ext uri="{FF2B5EF4-FFF2-40B4-BE49-F238E27FC236}">
                  <a16:creationId xmlns:a16="http://schemas.microsoft.com/office/drawing/2014/main" id="{45E24981-A5F1-8F46-BE83-F3EE34DA83B4}"/>
                </a:ext>
              </a:extLst>
            </p:cNvPr>
            <p:cNvSpPr txBox="1"/>
            <p:nvPr/>
          </p:nvSpPr>
          <p:spPr>
            <a:xfrm>
              <a:off x="6884449" y="1417639"/>
              <a:ext cx="2008014" cy="764782"/>
            </a:xfrm>
            <a:prstGeom prst="rect">
              <a:avLst/>
            </a:prstGeom>
            <a:noFill/>
          </p:spPr>
          <p:txBody>
            <a:bodyPr wrap="none" rtlCol="0">
              <a:spAutoFit/>
            </a:bodyPr>
            <a:lstStyle/>
            <a:p>
              <a:r>
                <a:rPr lang="en-US" sz="4000" b="1" dirty="0">
                  <a:latin typeface="Avenir Book"/>
                  <a:cs typeface="Avenir Book"/>
                </a:rPr>
                <a:t>“halo”</a:t>
              </a:r>
            </a:p>
          </p:txBody>
        </p:sp>
        <p:sp>
          <p:nvSpPr>
            <p:cNvPr id="8" name="TextBox 7">
              <a:extLst>
                <a:ext uri="{FF2B5EF4-FFF2-40B4-BE49-F238E27FC236}">
                  <a16:creationId xmlns:a16="http://schemas.microsoft.com/office/drawing/2014/main" id="{1F6CF266-26F2-9D48-ACB1-9F19CE60C2DA}"/>
                </a:ext>
              </a:extLst>
            </p:cNvPr>
            <p:cNvSpPr txBox="1"/>
            <p:nvPr/>
          </p:nvSpPr>
          <p:spPr>
            <a:xfrm>
              <a:off x="4946892" y="6307375"/>
              <a:ext cx="4063087" cy="410171"/>
            </a:xfrm>
            <a:prstGeom prst="rect">
              <a:avLst/>
            </a:prstGeom>
            <a:noFill/>
          </p:spPr>
          <p:txBody>
            <a:bodyPr wrap="none" rtlCol="0">
              <a:spAutoFit/>
            </a:bodyPr>
            <a:lstStyle/>
            <a:p>
              <a:r>
                <a:rPr lang="en-US" sz="1867" dirty="0">
                  <a:latin typeface="Avenir Book"/>
                  <a:cs typeface="Avenir Book"/>
                </a:rPr>
                <a:t>Image credit: V. </a:t>
              </a:r>
              <a:r>
                <a:rPr lang="en-US" sz="1867" dirty="0" err="1">
                  <a:latin typeface="Avenir Book"/>
                  <a:cs typeface="Avenir Book"/>
                </a:rPr>
                <a:t>Springel</a:t>
              </a:r>
              <a:r>
                <a:rPr lang="en-US" sz="1867" dirty="0">
                  <a:latin typeface="Avenir Book"/>
                  <a:cs typeface="Avenir Book"/>
                </a:rPr>
                <a:t>, MPA</a:t>
              </a:r>
            </a:p>
          </p:txBody>
        </p:sp>
      </p:grpSp>
      <p:sp>
        <p:nvSpPr>
          <p:cNvPr id="9" name="Rectangle 8">
            <a:extLst>
              <a:ext uri="{FF2B5EF4-FFF2-40B4-BE49-F238E27FC236}">
                <a16:creationId xmlns:a16="http://schemas.microsoft.com/office/drawing/2014/main" id="{A3656EA0-3A40-2247-841D-B92C6F52D075}"/>
              </a:ext>
            </a:extLst>
          </p:cNvPr>
          <p:cNvSpPr/>
          <p:nvPr/>
        </p:nvSpPr>
        <p:spPr>
          <a:xfrm>
            <a:off x="6970042" y="6485700"/>
            <a:ext cx="3597844" cy="338554"/>
          </a:xfrm>
          <a:prstGeom prst="rect">
            <a:avLst/>
          </a:prstGeom>
        </p:spPr>
        <p:txBody>
          <a:bodyPr wrap="none">
            <a:spAutoFit/>
          </a:bodyPr>
          <a:lstStyle/>
          <a:p>
            <a:r>
              <a:rPr lang="en-US" sz="1600" dirty="0">
                <a:latin typeface="Avenir Book"/>
                <a:cs typeface="Avenir Book"/>
              </a:rPr>
              <a:t>https://</a:t>
            </a:r>
            <a:r>
              <a:rPr lang="en-US" sz="1600" dirty="0" err="1">
                <a:latin typeface="Avenir Book"/>
                <a:cs typeface="Avenir Book"/>
              </a:rPr>
              <a:t>giphy.com</a:t>
            </a:r>
            <a:r>
              <a:rPr lang="en-US" sz="1600" dirty="0">
                <a:latin typeface="Avenir Book"/>
                <a:cs typeface="Avenir Book"/>
              </a:rPr>
              <a:t>/gifs/</a:t>
            </a:r>
            <a:r>
              <a:rPr lang="en-US" sz="1600" dirty="0" err="1">
                <a:latin typeface="Avenir Book"/>
                <a:cs typeface="Avenir Book"/>
              </a:rPr>
              <a:t>ZzyOiywrAjnXi</a:t>
            </a:r>
            <a:endParaRPr lang="en-US" sz="1600" dirty="0">
              <a:latin typeface="Avenir Book"/>
              <a:cs typeface="Avenir Book"/>
            </a:endParaRPr>
          </a:p>
        </p:txBody>
      </p:sp>
      <p:cxnSp>
        <p:nvCxnSpPr>
          <p:cNvPr id="11" name="Straight Arrow Connector 10">
            <a:extLst>
              <a:ext uri="{FF2B5EF4-FFF2-40B4-BE49-F238E27FC236}">
                <a16:creationId xmlns:a16="http://schemas.microsoft.com/office/drawing/2014/main" id="{EFC1D1E3-7BDD-AA4F-8102-311E188ABB8B}"/>
              </a:ext>
            </a:extLst>
          </p:cNvPr>
          <p:cNvCxnSpPr>
            <a:cxnSpLocks/>
          </p:cNvCxnSpPr>
          <p:nvPr/>
        </p:nvCxnSpPr>
        <p:spPr>
          <a:xfrm flipV="1">
            <a:off x="4015438" y="4126098"/>
            <a:ext cx="3836564" cy="689113"/>
          </a:xfrm>
          <a:prstGeom prst="straightConnector1">
            <a:avLst/>
          </a:prstGeom>
          <a:ln w="317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F015D79-FB05-9647-96D8-947A2A033EF6}"/>
              </a:ext>
            </a:extLst>
          </p:cNvPr>
          <p:cNvSpPr txBox="1"/>
          <p:nvPr/>
        </p:nvSpPr>
        <p:spPr>
          <a:xfrm>
            <a:off x="2493400" y="4630544"/>
            <a:ext cx="1479572" cy="369332"/>
          </a:xfrm>
          <a:prstGeom prst="rect">
            <a:avLst/>
          </a:prstGeom>
          <a:noFill/>
        </p:spPr>
        <p:txBody>
          <a:bodyPr wrap="none" rtlCol="0">
            <a:spAutoFit/>
          </a:bodyPr>
          <a:lstStyle/>
          <a:p>
            <a:r>
              <a:rPr lang="en-US" dirty="0">
                <a:latin typeface="Avenir" panose="02000503020000020003" pitchFamily="2" charset="0"/>
              </a:rPr>
              <a:t>You are here</a:t>
            </a:r>
          </a:p>
        </p:txBody>
      </p:sp>
    </p:spTree>
    <p:extLst>
      <p:ext uri="{BB962C8B-B14F-4D97-AF65-F5344CB8AC3E}">
        <p14:creationId xmlns:p14="http://schemas.microsoft.com/office/powerpoint/2010/main" val="1534424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3D282-A2CA-3B44-AB2C-5755399C9302}"/>
              </a:ext>
            </a:extLst>
          </p:cNvPr>
          <p:cNvSpPr>
            <a:spLocks noGrp="1"/>
          </p:cNvSpPr>
          <p:nvPr>
            <p:ph type="title"/>
          </p:nvPr>
        </p:nvSpPr>
        <p:spPr/>
        <p:txBody>
          <a:bodyPr/>
          <a:lstStyle/>
          <a:p>
            <a:r>
              <a:rPr lang="en-US" b="1" dirty="0">
                <a:latin typeface="Avenir Black" panose="02000503020000020003" pitchFamily="2" charset="0"/>
              </a:rPr>
              <a:t>Dark matter effects of the Clouds</a:t>
            </a:r>
          </a:p>
        </p:txBody>
      </p:sp>
      <p:sp>
        <p:nvSpPr>
          <p:cNvPr id="3" name="Content Placeholder 2">
            <a:extLst>
              <a:ext uri="{FF2B5EF4-FFF2-40B4-BE49-F238E27FC236}">
                <a16:creationId xmlns:a16="http://schemas.microsoft.com/office/drawing/2014/main" id="{B315E84A-A090-D54B-8540-2B6D3EA6ED07}"/>
              </a:ext>
            </a:extLst>
          </p:cNvPr>
          <p:cNvSpPr>
            <a:spLocks noGrp="1"/>
          </p:cNvSpPr>
          <p:nvPr>
            <p:ph idx="1"/>
          </p:nvPr>
        </p:nvSpPr>
        <p:spPr/>
        <p:txBody>
          <a:bodyPr/>
          <a:lstStyle/>
          <a:p>
            <a:pPr marL="514350" indent="-514350">
              <a:buFont typeface="+mj-lt"/>
              <a:buAutoNum type="arabicPeriod"/>
            </a:pPr>
            <a:r>
              <a:rPr lang="en-US" dirty="0">
                <a:latin typeface="Avenir Book" panose="02000503020000020003" pitchFamily="2" charset="0"/>
              </a:rPr>
              <a:t>Tidal debris from the Clouds.</a:t>
            </a:r>
          </a:p>
          <a:p>
            <a:pPr marL="514350" indent="-514350">
              <a:buFont typeface="+mj-lt"/>
              <a:buAutoNum type="arabicPeriod"/>
            </a:pPr>
            <a:r>
              <a:rPr lang="en-US" dirty="0">
                <a:latin typeface="Avenir Book" panose="02000503020000020003" pitchFamily="2" charset="0"/>
              </a:rPr>
              <a:t>Dynamical imprint of the Clouds on the Milky Way dark matter halo.</a:t>
            </a:r>
          </a:p>
        </p:txBody>
      </p:sp>
    </p:spTree>
    <p:extLst>
      <p:ext uri="{BB962C8B-B14F-4D97-AF65-F5344CB8AC3E}">
        <p14:creationId xmlns:p14="http://schemas.microsoft.com/office/powerpoint/2010/main" val="2089078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CE45A3A-FCF9-4D4B-AF03-C72B50A4C4AF}"/>
              </a:ext>
            </a:extLst>
          </p:cNvPr>
          <p:cNvPicPr>
            <a:picLocks noChangeAspect="1"/>
          </p:cNvPicPr>
          <p:nvPr/>
        </p:nvPicPr>
        <p:blipFill>
          <a:blip r:embed="rId2"/>
          <a:stretch>
            <a:fillRect/>
          </a:stretch>
        </p:blipFill>
        <p:spPr>
          <a:xfrm>
            <a:off x="5959293" y="681913"/>
            <a:ext cx="4409000" cy="3935569"/>
          </a:xfrm>
          <a:prstGeom prst="rect">
            <a:avLst/>
          </a:prstGeom>
        </p:spPr>
      </p:pic>
      <p:sp>
        <p:nvSpPr>
          <p:cNvPr id="2" name="Title 1"/>
          <p:cNvSpPr>
            <a:spLocks noGrp="1"/>
          </p:cNvSpPr>
          <p:nvPr>
            <p:ph type="title"/>
          </p:nvPr>
        </p:nvSpPr>
        <p:spPr>
          <a:xfrm>
            <a:off x="729236" y="1895345"/>
            <a:ext cx="3080763" cy="1143000"/>
          </a:xfrm>
        </p:spPr>
        <p:txBody>
          <a:bodyPr>
            <a:normAutofit fontScale="90000"/>
          </a:bodyPr>
          <a:lstStyle/>
          <a:p>
            <a:r>
              <a:rPr lang="en-US" b="1" dirty="0">
                <a:latin typeface="Avenir Black" panose="02000503020000020003" pitchFamily="2" charset="0"/>
                <a:ea typeface="Helvetica Light" charset="0"/>
                <a:cs typeface="Helvetica Light" charset="0"/>
              </a:rPr>
              <a:t>Dynamical Friction</a:t>
            </a:r>
            <a:br>
              <a:rPr lang="en-US" dirty="0">
                <a:latin typeface="Helvetica Light" charset="0"/>
                <a:ea typeface="Helvetica Light" charset="0"/>
                <a:cs typeface="Helvetica Light" charset="0"/>
              </a:rPr>
            </a:br>
            <a:br>
              <a:rPr lang="en-US" dirty="0">
                <a:latin typeface="Helvetica Light" charset="0"/>
                <a:ea typeface="Helvetica Light" charset="0"/>
                <a:cs typeface="Helvetica Light" charset="0"/>
              </a:rPr>
            </a:br>
            <a:r>
              <a:rPr lang="en-US" sz="3300" dirty="0">
                <a:latin typeface="Helvetica Light" charset="0"/>
                <a:ea typeface="Helvetica Light" charset="0"/>
                <a:cs typeface="Helvetica Light" charset="0"/>
              </a:rPr>
              <a:t>(details depend on nature of dark matter particle)</a:t>
            </a:r>
            <a:endParaRPr lang="en-US" sz="3300" dirty="0"/>
          </a:p>
        </p:txBody>
      </p:sp>
      <p:sp>
        <p:nvSpPr>
          <p:cNvPr id="4" name="TextBox 3">
            <a:extLst>
              <a:ext uri="{FF2B5EF4-FFF2-40B4-BE49-F238E27FC236}">
                <a16:creationId xmlns:a16="http://schemas.microsoft.com/office/drawing/2014/main" id="{65DC6A9A-AA60-2742-92CE-597737ECF626}"/>
              </a:ext>
            </a:extLst>
          </p:cNvPr>
          <p:cNvSpPr txBox="1"/>
          <p:nvPr/>
        </p:nvSpPr>
        <p:spPr>
          <a:xfrm>
            <a:off x="298766" y="5672408"/>
            <a:ext cx="3885968" cy="646331"/>
          </a:xfrm>
          <a:prstGeom prst="rect">
            <a:avLst/>
          </a:prstGeom>
          <a:noFill/>
        </p:spPr>
        <p:txBody>
          <a:bodyPr wrap="square" rtlCol="0">
            <a:spAutoFit/>
          </a:bodyPr>
          <a:lstStyle/>
          <a:p>
            <a:r>
              <a:rPr lang="en-US" dirty="0">
                <a:latin typeface="Avenir Book" panose="02000503020000020003" pitchFamily="2" charset="0"/>
              </a:rPr>
              <a:t>See also </a:t>
            </a:r>
          </a:p>
          <a:p>
            <a:r>
              <a:rPr lang="en-US" dirty="0" err="1">
                <a:latin typeface="Avenir Book" panose="02000503020000020003" pitchFamily="2" charset="0"/>
              </a:rPr>
              <a:t>Vesperini</a:t>
            </a:r>
            <a:r>
              <a:rPr lang="en-US" dirty="0">
                <a:latin typeface="Avenir Book" panose="02000503020000020003" pitchFamily="2" charset="0"/>
              </a:rPr>
              <a:t> &amp; Weinberg 2000</a:t>
            </a:r>
          </a:p>
        </p:txBody>
      </p:sp>
      <p:sp>
        <p:nvSpPr>
          <p:cNvPr id="5" name="TextBox 4">
            <a:extLst>
              <a:ext uri="{FF2B5EF4-FFF2-40B4-BE49-F238E27FC236}">
                <a16:creationId xmlns:a16="http://schemas.microsoft.com/office/drawing/2014/main" id="{61578225-9D10-554C-97F3-57EB778663FE}"/>
              </a:ext>
            </a:extLst>
          </p:cNvPr>
          <p:cNvSpPr txBox="1"/>
          <p:nvPr/>
        </p:nvSpPr>
        <p:spPr>
          <a:xfrm>
            <a:off x="219604" y="4962655"/>
            <a:ext cx="5672387" cy="477054"/>
          </a:xfrm>
          <a:prstGeom prst="rect">
            <a:avLst/>
          </a:prstGeom>
          <a:noFill/>
        </p:spPr>
        <p:txBody>
          <a:bodyPr wrap="none" rtlCol="0">
            <a:spAutoFit/>
          </a:bodyPr>
          <a:lstStyle/>
          <a:p>
            <a:r>
              <a:rPr lang="en-US" sz="2500" dirty="0" err="1">
                <a:latin typeface="Avenir Book" panose="02000503020000020003" pitchFamily="2" charset="0"/>
              </a:rPr>
              <a:t>Garavito</a:t>
            </a:r>
            <a:r>
              <a:rPr lang="en-US" sz="2500" dirty="0">
                <a:latin typeface="Avenir Book" panose="02000503020000020003" pitchFamily="2" charset="0"/>
              </a:rPr>
              <a:t>-Camargo, </a:t>
            </a:r>
            <a:r>
              <a:rPr lang="en-US" sz="2500" dirty="0" err="1">
                <a:latin typeface="Avenir Book" panose="02000503020000020003" pitchFamily="2" charset="0"/>
              </a:rPr>
              <a:t>Besla</a:t>
            </a:r>
            <a:r>
              <a:rPr lang="en-US" sz="2500" dirty="0">
                <a:latin typeface="Avenir Book" panose="02000503020000020003" pitchFamily="2" charset="0"/>
              </a:rPr>
              <a:t>+ 2019, 2020</a:t>
            </a:r>
          </a:p>
        </p:txBody>
      </p:sp>
      <p:sp>
        <p:nvSpPr>
          <p:cNvPr id="7" name="TextBox 6">
            <a:extLst>
              <a:ext uri="{FF2B5EF4-FFF2-40B4-BE49-F238E27FC236}">
                <a16:creationId xmlns:a16="http://schemas.microsoft.com/office/drawing/2014/main" id="{7561A34C-9602-024D-9E01-E9134E75186A}"/>
              </a:ext>
            </a:extLst>
          </p:cNvPr>
          <p:cNvSpPr txBox="1"/>
          <p:nvPr/>
        </p:nvSpPr>
        <p:spPr>
          <a:xfrm>
            <a:off x="4184734" y="1581150"/>
            <a:ext cx="2200282" cy="369332"/>
          </a:xfrm>
          <a:prstGeom prst="rect">
            <a:avLst/>
          </a:prstGeom>
          <a:noFill/>
        </p:spPr>
        <p:txBody>
          <a:bodyPr wrap="none" rtlCol="0">
            <a:spAutoFit/>
          </a:bodyPr>
          <a:lstStyle/>
          <a:p>
            <a:r>
              <a:rPr lang="en-US" dirty="0">
                <a:latin typeface="Avenir Book" panose="02000503020000020003" pitchFamily="2" charset="0"/>
              </a:rPr>
              <a:t>Collective response</a:t>
            </a:r>
          </a:p>
        </p:txBody>
      </p:sp>
      <p:sp>
        <p:nvSpPr>
          <p:cNvPr id="8" name="TextBox 7">
            <a:extLst>
              <a:ext uri="{FF2B5EF4-FFF2-40B4-BE49-F238E27FC236}">
                <a16:creationId xmlns:a16="http://schemas.microsoft.com/office/drawing/2014/main" id="{F88AB89D-4D30-E64C-A079-076EED3496D6}"/>
              </a:ext>
            </a:extLst>
          </p:cNvPr>
          <p:cNvSpPr txBox="1"/>
          <p:nvPr/>
        </p:nvSpPr>
        <p:spPr>
          <a:xfrm>
            <a:off x="9518734" y="4248150"/>
            <a:ext cx="1699119" cy="369332"/>
          </a:xfrm>
          <a:prstGeom prst="rect">
            <a:avLst/>
          </a:prstGeom>
          <a:noFill/>
        </p:spPr>
        <p:txBody>
          <a:bodyPr wrap="none" rtlCol="0">
            <a:spAutoFit/>
          </a:bodyPr>
          <a:lstStyle/>
          <a:p>
            <a:r>
              <a:rPr lang="en-US" dirty="0">
                <a:latin typeface="Avenir Book" panose="02000503020000020003" pitchFamily="2" charset="0"/>
              </a:rPr>
              <a:t>Transient wake</a:t>
            </a:r>
          </a:p>
        </p:txBody>
      </p:sp>
      <p:sp>
        <p:nvSpPr>
          <p:cNvPr id="9" name="TextBox 8">
            <a:extLst>
              <a:ext uri="{FF2B5EF4-FFF2-40B4-BE49-F238E27FC236}">
                <a16:creationId xmlns:a16="http://schemas.microsoft.com/office/drawing/2014/main" id="{087AA49D-31BA-B345-91D4-4F7AC14240A3}"/>
              </a:ext>
            </a:extLst>
          </p:cNvPr>
          <p:cNvSpPr txBox="1"/>
          <p:nvPr/>
        </p:nvSpPr>
        <p:spPr>
          <a:xfrm>
            <a:off x="8462679" y="6134073"/>
            <a:ext cx="3430555" cy="369332"/>
          </a:xfrm>
          <a:prstGeom prst="rect">
            <a:avLst/>
          </a:prstGeom>
          <a:noFill/>
        </p:spPr>
        <p:txBody>
          <a:bodyPr wrap="none" rtlCol="0">
            <a:spAutoFit/>
          </a:bodyPr>
          <a:lstStyle/>
          <a:p>
            <a:r>
              <a:rPr lang="en-US" dirty="0">
                <a:latin typeface="Avenir Book" panose="02000503020000020003" pitchFamily="2" charset="0"/>
              </a:rPr>
              <a:t>Video courtesy of </a:t>
            </a:r>
            <a:r>
              <a:rPr lang="en-US" dirty="0" err="1">
                <a:latin typeface="Avenir Book" panose="02000503020000020003" pitchFamily="2" charset="0"/>
              </a:rPr>
              <a:t>Gurtina</a:t>
            </a:r>
            <a:r>
              <a:rPr lang="en-US" dirty="0">
                <a:latin typeface="Avenir Book" panose="02000503020000020003" pitchFamily="2" charset="0"/>
              </a:rPr>
              <a:t> </a:t>
            </a:r>
            <a:r>
              <a:rPr lang="en-US" dirty="0" err="1">
                <a:latin typeface="Avenir Book" panose="02000503020000020003" pitchFamily="2" charset="0"/>
              </a:rPr>
              <a:t>Besla</a:t>
            </a:r>
            <a:endParaRPr lang="en-US" dirty="0">
              <a:latin typeface="Avenir Book" panose="02000503020000020003" pitchFamily="2" charset="0"/>
            </a:endParaRPr>
          </a:p>
        </p:txBody>
      </p:sp>
    </p:spTree>
    <p:extLst>
      <p:ext uri="{BB962C8B-B14F-4D97-AF65-F5344CB8AC3E}">
        <p14:creationId xmlns:p14="http://schemas.microsoft.com/office/powerpoint/2010/main" val="188849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80" y="152400"/>
            <a:ext cx="12084908" cy="1143000"/>
          </a:xfrm>
        </p:spPr>
        <p:txBody>
          <a:bodyPr>
            <a:normAutofit/>
          </a:bodyPr>
          <a:lstStyle/>
          <a:p>
            <a:r>
              <a:rPr lang="en-US" b="1" dirty="0">
                <a:latin typeface="Avenir Black" panose="02000503020000020003" pitchFamily="2" charset="0"/>
                <a:ea typeface="Helvetica Light" charset="0"/>
                <a:cs typeface="Helvetica Light" charset="0"/>
              </a:rPr>
              <a:t>Observed in stars in the Milky Way!</a:t>
            </a:r>
          </a:p>
        </p:txBody>
      </p:sp>
      <p:sp>
        <p:nvSpPr>
          <p:cNvPr id="4" name="TextBox 3"/>
          <p:cNvSpPr txBox="1"/>
          <p:nvPr/>
        </p:nvSpPr>
        <p:spPr>
          <a:xfrm>
            <a:off x="326580" y="6212320"/>
            <a:ext cx="2206053" cy="861774"/>
          </a:xfrm>
          <a:prstGeom prst="rect">
            <a:avLst/>
          </a:prstGeom>
          <a:noFill/>
        </p:spPr>
        <p:txBody>
          <a:bodyPr wrap="none" rtlCol="0">
            <a:spAutoFit/>
          </a:bodyPr>
          <a:lstStyle/>
          <a:p>
            <a:r>
              <a:rPr lang="en-US" sz="2500" dirty="0">
                <a:latin typeface="Arial" panose="020B0604020202020204" pitchFamily="34" charset="0"/>
                <a:cs typeface="Arial" panose="020B0604020202020204" pitchFamily="34" charset="0"/>
              </a:rPr>
              <a:t>Conroy+ 2021</a:t>
            </a:r>
          </a:p>
          <a:p>
            <a:endParaRPr lang="en-US" sz="2500" dirty="0"/>
          </a:p>
        </p:txBody>
      </p:sp>
      <p:pic>
        <p:nvPicPr>
          <p:cNvPr id="5" name="Picture 4">
            <a:extLst>
              <a:ext uri="{FF2B5EF4-FFF2-40B4-BE49-F238E27FC236}">
                <a16:creationId xmlns:a16="http://schemas.microsoft.com/office/drawing/2014/main" id="{C293DD52-9B39-3540-B0A9-BD249C26C6BA}"/>
              </a:ext>
            </a:extLst>
          </p:cNvPr>
          <p:cNvPicPr>
            <a:picLocks noChangeAspect="1"/>
          </p:cNvPicPr>
          <p:nvPr/>
        </p:nvPicPr>
        <p:blipFill>
          <a:blip r:embed="rId3"/>
          <a:stretch>
            <a:fillRect/>
          </a:stretch>
        </p:blipFill>
        <p:spPr>
          <a:xfrm>
            <a:off x="326580" y="1414282"/>
            <a:ext cx="11442856" cy="3995918"/>
          </a:xfrm>
          <a:prstGeom prst="rect">
            <a:avLst/>
          </a:prstGeom>
        </p:spPr>
      </p:pic>
      <p:sp>
        <p:nvSpPr>
          <p:cNvPr id="6" name="TextBox 5">
            <a:extLst>
              <a:ext uri="{FF2B5EF4-FFF2-40B4-BE49-F238E27FC236}">
                <a16:creationId xmlns:a16="http://schemas.microsoft.com/office/drawing/2014/main" id="{4B7A48EB-86EF-3F40-9552-E65C7B0DCCA2}"/>
              </a:ext>
            </a:extLst>
          </p:cNvPr>
          <p:cNvSpPr txBox="1"/>
          <p:nvPr/>
        </p:nvSpPr>
        <p:spPr>
          <a:xfrm>
            <a:off x="1504950" y="4434126"/>
            <a:ext cx="888385" cy="461665"/>
          </a:xfrm>
          <a:prstGeom prst="rect">
            <a:avLst/>
          </a:prstGeom>
          <a:noFill/>
        </p:spPr>
        <p:txBody>
          <a:bodyPr wrap="none" rtlCol="0">
            <a:spAutoFit/>
          </a:bodyPr>
          <a:lstStyle/>
          <a:p>
            <a:r>
              <a:rPr lang="en-US" sz="2400" dirty="0">
                <a:solidFill>
                  <a:schemeClr val="bg1"/>
                </a:solidFill>
                <a:latin typeface="Avenir Book" panose="02000503020000020003" pitchFamily="2" charset="0"/>
              </a:rPr>
              <a:t>wake</a:t>
            </a:r>
          </a:p>
        </p:txBody>
      </p:sp>
      <p:sp>
        <p:nvSpPr>
          <p:cNvPr id="8" name="TextBox 7">
            <a:extLst>
              <a:ext uri="{FF2B5EF4-FFF2-40B4-BE49-F238E27FC236}">
                <a16:creationId xmlns:a16="http://schemas.microsoft.com/office/drawing/2014/main" id="{64597628-4F3E-6141-A833-265B498313A6}"/>
              </a:ext>
            </a:extLst>
          </p:cNvPr>
          <p:cNvSpPr txBox="1"/>
          <p:nvPr/>
        </p:nvSpPr>
        <p:spPr>
          <a:xfrm>
            <a:off x="3848100" y="1633776"/>
            <a:ext cx="1481496" cy="461665"/>
          </a:xfrm>
          <a:prstGeom prst="rect">
            <a:avLst/>
          </a:prstGeom>
          <a:noFill/>
        </p:spPr>
        <p:txBody>
          <a:bodyPr wrap="none" rtlCol="0">
            <a:spAutoFit/>
          </a:bodyPr>
          <a:lstStyle/>
          <a:p>
            <a:r>
              <a:rPr lang="en-US" sz="2400" dirty="0">
                <a:solidFill>
                  <a:schemeClr val="bg1"/>
                </a:solidFill>
                <a:latin typeface="Avenir Book" panose="02000503020000020003" pitchFamily="2" charset="0"/>
              </a:rPr>
              <a:t>collective</a:t>
            </a:r>
          </a:p>
        </p:txBody>
      </p:sp>
    </p:spTree>
    <p:extLst>
      <p:ext uri="{BB962C8B-B14F-4D97-AF65-F5344CB8AC3E}">
        <p14:creationId xmlns:p14="http://schemas.microsoft.com/office/powerpoint/2010/main" val="4218522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95A6400-4B7F-2A4B-8E5D-DF87C5C522B0}"/>
              </a:ext>
            </a:extLst>
          </p:cNvPr>
          <p:cNvSpPr txBox="1"/>
          <p:nvPr/>
        </p:nvSpPr>
        <p:spPr>
          <a:xfrm>
            <a:off x="418069" y="6373590"/>
            <a:ext cx="3937425" cy="369332"/>
          </a:xfrm>
          <a:prstGeom prst="rect">
            <a:avLst/>
          </a:prstGeom>
          <a:noFill/>
        </p:spPr>
        <p:txBody>
          <a:bodyPr wrap="none" rtlCol="0">
            <a:spAutoFit/>
          </a:bodyPr>
          <a:lstStyle/>
          <a:p>
            <a:r>
              <a:rPr lang="en-US" dirty="0" err="1"/>
              <a:t>Besla</a:t>
            </a:r>
            <a:r>
              <a:rPr lang="en-US" dirty="0"/>
              <a:t>, Peter &amp; </a:t>
            </a:r>
            <a:r>
              <a:rPr lang="en-US" dirty="0" err="1"/>
              <a:t>Garavito</a:t>
            </a:r>
            <a:r>
              <a:rPr lang="en-US" dirty="0"/>
              <a:t>-Camargo + 2019</a:t>
            </a:r>
          </a:p>
        </p:txBody>
      </p:sp>
      <p:pic>
        <p:nvPicPr>
          <p:cNvPr id="12" name="Picture 11">
            <a:extLst>
              <a:ext uri="{FF2B5EF4-FFF2-40B4-BE49-F238E27FC236}">
                <a16:creationId xmlns:a16="http://schemas.microsoft.com/office/drawing/2014/main" id="{81995004-CAFA-2B4A-81A6-F076E0F877A3}"/>
              </a:ext>
            </a:extLst>
          </p:cNvPr>
          <p:cNvPicPr>
            <a:picLocks noChangeAspect="1"/>
          </p:cNvPicPr>
          <p:nvPr/>
        </p:nvPicPr>
        <p:blipFill rotWithShape="1">
          <a:blip r:embed="rId3"/>
          <a:srcRect t="11893" r="8975" b="4694"/>
          <a:stretch/>
        </p:blipFill>
        <p:spPr>
          <a:xfrm>
            <a:off x="154559" y="171001"/>
            <a:ext cx="6505501" cy="5961466"/>
          </a:xfrm>
          <a:prstGeom prst="rect">
            <a:avLst/>
          </a:prstGeom>
        </p:spPr>
      </p:pic>
      <p:pic>
        <p:nvPicPr>
          <p:cNvPr id="5" name="Picture 4">
            <a:extLst>
              <a:ext uri="{FF2B5EF4-FFF2-40B4-BE49-F238E27FC236}">
                <a16:creationId xmlns:a16="http://schemas.microsoft.com/office/drawing/2014/main" id="{FC393DD7-82F9-6B47-851B-EE5885C6D99D}"/>
              </a:ext>
            </a:extLst>
          </p:cNvPr>
          <p:cNvPicPr>
            <a:picLocks noChangeAspect="1"/>
          </p:cNvPicPr>
          <p:nvPr/>
        </p:nvPicPr>
        <p:blipFill>
          <a:blip r:embed="rId4"/>
          <a:stretch>
            <a:fillRect/>
          </a:stretch>
        </p:blipFill>
        <p:spPr>
          <a:xfrm>
            <a:off x="7574692" y="0"/>
            <a:ext cx="4409000" cy="3935569"/>
          </a:xfrm>
          <a:prstGeom prst="rect">
            <a:avLst/>
          </a:prstGeom>
        </p:spPr>
      </p:pic>
      <p:cxnSp>
        <p:nvCxnSpPr>
          <p:cNvPr id="3" name="Straight Connector 2">
            <a:extLst>
              <a:ext uri="{FF2B5EF4-FFF2-40B4-BE49-F238E27FC236}">
                <a16:creationId xmlns:a16="http://schemas.microsoft.com/office/drawing/2014/main" id="{ADE7C74B-185E-C24D-BB60-46E948C1A625}"/>
              </a:ext>
            </a:extLst>
          </p:cNvPr>
          <p:cNvCxnSpPr>
            <a:cxnSpLocks/>
          </p:cNvCxnSpPr>
          <p:nvPr/>
        </p:nvCxnSpPr>
        <p:spPr>
          <a:xfrm flipV="1">
            <a:off x="4809506" y="2277216"/>
            <a:ext cx="3063834" cy="1312872"/>
          </a:xfrm>
          <a:prstGeom prst="line">
            <a:avLst/>
          </a:prstGeom>
          <a:ln w="762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B98936D-2BD0-EA4C-913A-2EB95E4F8389}"/>
              </a:ext>
            </a:extLst>
          </p:cNvPr>
          <p:cNvCxnSpPr>
            <a:cxnSpLocks/>
          </p:cNvCxnSpPr>
          <p:nvPr/>
        </p:nvCxnSpPr>
        <p:spPr>
          <a:xfrm>
            <a:off x="6660060" y="4690753"/>
            <a:ext cx="1213280" cy="308759"/>
          </a:xfrm>
          <a:prstGeom prst="line">
            <a:avLst/>
          </a:prstGeom>
          <a:ln w="76200">
            <a:solidFill>
              <a:srgbClr val="B296FF"/>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E04A9B8-81A2-3C41-859E-227760CE73DD}"/>
              </a:ext>
            </a:extLst>
          </p:cNvPr>
          <p:cNvSpPr txBox="1"/>
          <p:nvPr/>
        </p:nvSpPr>
        <p:spPr>
          <a:xfrm>
            <a:off x="10290278" y="4329596"/>
            <a:ext cx="1747163" cy="1754326"/>
          </a:xfrm>
          <a:prstGeom prst="rect">
            <a:avLst/>
          </a:prstGeom>
          <a:noFill/>
        </p:spPr>
        <p:txBody>
          <a:bodyPr wrap="square" rtlCol="0">
            <a:spAutoFit/>
          </a:bodyPr>
          <a:lstStyle/>
          <a:p>
            <a:r>
              <a:rPr lang="en-US" dirty="0"/>
              <a:t>76% of DM particles with Galactocentric speeds &gt; 600 km/s originate from the LMC</a:t>
            </a:r>
          </a:p>
        </p:txBody>
      </p:sp>
      <p:pic>
        <p:nvPicPr>
          <p:cNvPr id="9" name="Picture 8">
            <a:extLst>
              <a:ext uri="{FF2B5EF4-FFF2-40B4-BE49-F238E27FC236}">
                <a16:creationId xmlns:a16="http://schemas.microsoft.com/office/drawing/2014/main" id="{79461FEC-BE6C-4B49-9D16-EEA5E18C51BB}"/>
              </a:ext>
            </a:extLst>
          </p:cNvPr>
          <p:cNvPicPr>
            <a:picLocks noChangeAspect="1"/>
          </p:cNvPicPr>
          <p:nvPr/>
        </p:nvPicPr>
        <p:blipFill>
          <a:blip r:embed="rId5"/>
          <a:stretch>
            <a:fillRect/>
          </a:stretch>
        </p:blipFill>
        <p:spPr>
          <a:xfrm>
            <a:off x="7724450" y="3747449"/>
            <a:ext cx="2565828" cy="2810807"/>
          </a:xfrm>
          <a:prstGeom prst="rect">
            <a:avLst/>
          </a:prstGeom>
        </p:spPr>
      </p:pic>
    </p:spTree>
    <p:extLst>
      <p:ext uri="{BB962C8B-B14F-4D97-AF65-F5344CB8AC3E}">
        <p14:creationId xmlns:p14="http://schemas.microsoft.com/office/powerpoint/2010/main" val="214843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0C5AA228-07CD-9D44-861B-081869873A50}"/>
              </a:ext>
            </a:extLst>
          </p:cNvPr>
          <p:cNvPicPr>
            <a:picLocks noChangeAspect="1"/>
          </p:cNvPicPr>
          <p:nvPr/>
        </p:nvPicPr>
        <p:blipFill rotWithShape="1">
          <a:blip r:embed="rId3"/>
          <a:srcRect t="8718" r="7607" b="4695"/>
          <a:stretch/>
        </p:blipFill>
        <p:spPr>
          <a:xfrm>
            <a:off x="271848" y="177758"/>
            <a:ext cx="6932141" cy="6496542"/>
          </a:xfrm>
          <a:prstGeom prst="rect">
            <a:avLst/>
          </a:prstGeom>
        </p:spPr>
      </p:pic>
      <p:sp>
        <p:nvSpPr>
          <p:cNvPr id="5" name="Rectangle 4">
            <a:extLst>
              <a:ext uri="{FF2B5EF4-FFF2-40B4-BE49-F238E27FC236}">
                <a16:creationId xmlns:a16="http://schemas.microsoft.com/office/drawing/2014/main" id="{2A7C4BF7-90EA-5244-9D96-D56E14A260C3}"/>
              </a:ext>
            </a:extLst>
          </p:cNvPr>
          <p:cNvSpPr/>
          <p:nvPr/>
        </p:nvSpPr>
        <p:spPr>
          <a:xfrm>
            <a:off x="7399637" y="1092230"/>
            <a:ext cx="4732268" cy="1569660"/>
          </a:xfrm>
          <a:prstGeom prst="rect">
            <a:avLst/>
          </a:prstGeom>
        </p:spPr>
        <p:txBody>
          <a:bodyPr wrap="square">
            <a:spAutoFit/>
          </a:bodyPr>
          <a:lstStyle/>
          <a:p>
            <a:pPr lvl="0" defTabSz="914400">
              <a:defRPr/>
            </a:pPr>
            <a:r>
              <a:rPr lang="en-US" sz="2400" dirty="0"/>
              <a:t>The combined effect of LMC particles and accelerated MW halo particles together augment the local DM density distribution by ∼5%. </a:t>
            </a:r>
          </a:p>
        </p:txBody>
      </p:sp>
      <p:sp>
        <p:nvSpPr>
          <p:cNvPr id="6" name="TextBox 5">
            <a:extLst>
              <a:ext uri="{FF2B5EF4-FFF2-40B4-BE49-F238E27FC236}">
                <a16:creationId xmlns:a16="http://schemas.microsoft.com/office/drawing/2014/main" id="{CB93B185-1457-AB43-83FE-44935EF2EA14}"/>
              </a:ext>
            </a:extLst>
          </p:cNvPr>
          <p:cNvSpPr txBox="1"/>
          <p:nvPr/>
        </p:nvSpPr>
        <p:spPr>
          <a:xfrm>
            <a:off x="7399637" y="4196110"/>
            <a:ext cx="3937425" cy="369332"/>
          </a:xfrm>
          <a:prstGeom prst="rect">
            <a:avLst/>
          </a:prstGeom>
          <a:noFill/>
        </p:spPr>
        <p:txBody>
          <a:bodyPr wrap="none" rtlCol="0">
            <a:spAutoFit/>
          </a:bodyPr>
          <a:lstStyle/>
          <a:p>
            <a:r>
              <a:rPr lang="en-US" dirty="0" err="1"/>
              <a:t>Besla</a:t>
            </a:r>
            <a:r>
              <a:rPr lang="en-US" dirty="0"/>
              <a:t>, Peter &amp; </a:t>
            </a:r>
            <a:r>
              <a:rPr lang="en-US" dirty="0" err="1"/>
              <a:t>Garavito</a:t>
            </a:r>
            <a:r>
              <a:rPr lang="en-US" dirty="0"/>
              <a:t>-Camargo + 2019</a:t>
            </a:r>
          </a:p>
        </p:txBody>
      </p:sp>
    </p:spTree>
    <p:extLst>
      <p:ext uri="{BB962C8B-B14F-4D97-AF65-F5344CB8AC3E}">
        <p14:creationId xmlns:p14="http://schemas.microsoft.com/office/powerpoint/2010/main" val="12434924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A7A7-B432-2A48-982D-16631F41A4E7}"/>
              </a:ext>
            </a:extLst>
          </p:cNvPr>
          <p:cNvSpPr>
            <a:spLocks noGrp="1"/>
          </p:cNvSpPr>
          <p:nvPr>
            <p:ph type="title"/>
          </p:nvPr>
        </p:nvSpPr>
        <p:spPr>
          <a:xfrm>
            <a:off x="308758" y="125103"/>
            <a:ext cx="11685320" cy="1325563"/>
          </a:xfrm>
        </p:spPr>
        <p:txBody>
          <a:bodyPr>
            <a:normAutofit fontScale="90000"/>
          </a:bodyPr>
          <a:lstStyle/>
          <a:p>
            <a:r>
              <a:rPr lang="en-US" b="1" dirty="0">
                <a:latin typeface="Avenir Black" panose="02000503020000020003" pitchFamily="2" charset="0"/>
              </a:rPr>
              <a:t>Earth Frame: Velocity boost because the LMC is moving in the opposite direction as the Sun</a:t>
            </a:r>
          </a:p>
        </p:txBody>
      </p:sp>
      <p:pic>
        <p:nvPicPr>
          <p:cNvPr id="4" name="Picture 3">
            <a:extLst>
              <a:ext uri="{FF2B5EF4-FFF2-40B4-BE49-F238E27FC236}">
                <a16:creationId xmlns:a16="http://schemas.microsoft.com/office/drawing/2014/main" id="{8600CBF1-02B1-B749-B9DA-171018E1C739}"/>
              </a:ext>
            </a:extLst>
          </p:cNvPr>
          <p:cNvPicPr>
            <a:picLocks noChangeAspect="1"/>
          </p:cNvPicPr>
          <p:nvPr/>
        </p:nvPicPr>
        <p:blipFill rotWithShape="1">
          <a:blip r:embed="rId2"/>
          <a:srcRect t="46150" b="7782"/>
          <a:stretch/>
        </p:blipFill>
        <p:spPr>
          <a:xfrm>
            <a:off x="115260" y="1846860"/>
            <a:ext cx="12395741" cy="4764955"/>
          </a:xfrm>
          <a:prstGeom prst="rect">
            <a:avLst/>
          </a:prstGeom>
        </p:spPr>
      </p:pic>
      <p:cxnSp>
        <p:nvCxnSpPr>
          <p:cNvPr id="6" name="Straight Connector 5">
            <a:extLst>
              <a:ext uri="{FF2B5EF4-FFF2-40B4-BE49-F238E27FC236}">
                <a16:creationId xmlns:a16="http://schemas.microsoft.com/office/drawing/2014/main" id="{9EB072AF-5BC8-7E4B-A711-ED790E5D9AE2}"/>
              </a:ext>
            </a:extLst>
          </p:cNvPr>
          <p:cNvCxnSpPr>
            <a:cxnSpLocks/>
          </p:cNvCxnSpPr>
          <p:nvPr/>
        </p:nvCxnSpPr>
        <p:spPr>
          <a:xfrm>
            <a:off x="5677449" y="2571071"/>
            <a:ext cx="1627434"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Straight Connector 6">
            <a:extLst>
              <a:ext uri="{FF2B5EF4-FFF2-40B4-BE49-F238E27FC236}">
                <a16:creationId xmlns:a16="http://schemas.microsoft.com/office/drawing/2014/main" id="{CFD637DD-AB15-0245-A44C-B1AEBC00C610}"/>
              </a:ext>
            </a:extLst>
          </p:cNvPr>
          <p:cNvCxnSpPr>
            <a:cxnSpLocks/>
          </p:cNvCxnSpPr>
          <p:nvPr/>
        </p:nvCxnSpPr>
        <p:spPr>
          <a:xfrm flipH="1">
            <a:off x="1969918" y="3606060"/>
            <a:ext cx="1778662" cy="0"/>
          </a:xfrm>
          <a:prstGeom prst="line">
            <a:avLst/>
          </a:prstGeom>
          <a:ln w="76200" cap="flat" cmpd="sng" algn="ctr">
            <a:solidFill>
              <a:srgbClr val="FFFF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F46712FE-99FD-214A-ACA8-9A670726C150}"/>
              </a:ext>
            </a:extLst>
          </p:cNvPr>
          <p:cNvSpPr txBox="1"/>
          <p:nvPr/>
        </p:nvSpPr>
        <p:spPr>
          <a:xfrm>
            <a:off x="5628389" y="2666156"/>
            <a:ext cx="3044231" cy="369332"/>
          </a:xfrm>
          <a:prstGeom prst="rect">
            <a:avLst/>
          </a:prstGeom>
          <a:noFill/>
        </p:spPr>
        <p:txBody>
          <a:bodyPr wrap="none" rtlCol="0">
            <a:spAutoFit/>
          </a:bodyPr>
          <a:lstStyle/>
          <a:p>
            <a:r>
              <a:rPr lang="en-US" dirty="0"/>
              <a:t>SOLAR MOTION. </a:t>
            </a:r>
            <a:r>
              <a:rPr lang="en-US" dirty="0" err="1"/>
              <a:t>Vy</a:t>
            </a:r>
            <a:r>
              <a:rPr lang="en-US" dirty="0"/>
              <a:t> ~240 km/s</a:t>
            </a:r>
          </a:p>
        </p:txBody>
      </p:sp>
      <p:sp>
        <p:nvSpPr>
          <p:cNvPr id="10" name="TextBox 9">
            <a:extLst>
              <a:ext uri="{FF2B5EF4-FFF2-40B4-BE49-F238E27FC236}">
                <a16:creationId xmlns:a16="http://schemas.microsoft.com/office/drawing/2014/main" id="{CB41ABA4-24AD-8242-9ECD-6669B5454312}"/>
              </a:ext>
            </a:extLst>
          </p:cNvPr>
          <p:cNvSpPr txBox="1"/>
          <p:nvPr/>
        </p:nvSpPr>
        <p:spPr>
          <a:xfrm>
            <a:off x="1846572" y="2850822"/>
            <a:ext cx="1532984" cy="646331"/>
          </a:xfrm>
          <a:prstGeom prst="rect">
            <a:avLst/>
          </a:prstGeom>
          <a:noFill/>
        </p:spPr>
        <p:txBody>
          <a:bodyPr wrap="none" rtlCol="0">
            <a:spAutoFit/>
          </a:bodyPr>
          <a:lstStyle/>
          <a:p>
            <a:r>
              <a:rPr lang="en-US" dirty="0"/>
              <a:t>LMC MOTION:</a:t>
            </a:r>
          </a:p>
          <a:p>
            <a:r>
              <a:rPr lang="en-US" dirty="0" err="1"/>
              <a:t>Vy</a:t>
            </a:r>
            <a:r>
              <a:rPr lang="en-US" dirty="0"/>
              <a:t> ~ 226 km/s</a:t>
            </a:r>
          </a:p>
        </p:txBody>
      </p:sp>
    </p:spTree>
    <p:extLst>
      <p:ext uri="{BB962C8B-B14F-4D97-AF65-F5344CB8AC3E}">
        <p14:creationId xmlns:p14="http://schemas.microsoft.com/office/powerpoint/2010/main" val="36971588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p&#10;&#10;Description automatically generated">
            <a:extLst>
              <a:ext uri="{FF2B5EF4-FFF2-40B4-BE49-F238E27FC236}">
                <a16:creationId xmlns:a16="http://schemas.microsoft.com/office/drawing/2014/main" id="{424EB4DC-064D-0043-840E-37C87A562ABD}"/>
              </a:ext>
            </a:extLst>
          </p:cNvPr>
          <p:cNvPicPr>
            <a:picLocks noChangeAspect="1"/>
          </p:cNvPicPr>
          <p:nvPr/>
        </p:nvPicPr>
        <p:blipFill rotWithShape="1">
          <a:blip r:embed="rId3"/>
          <a:srcRect t="8962" r="6430" b="3825"/>
          <a:stretch/>
        </p:blipFill>
        <p:spPr>
          <a:xfrm>
            <a:off x="4690673" y="0"/>
            <a:ext cx="7357884" cy="6858001"/>
          </a:xfrm>
          <a:prstGeom prst="rect">
            <a:avLst/>
          </a:prstGeom>
        </p:spPr>
      </p:pic>
      <p:sp>
        <p:nvSpPr>
          <p:cNvPr id="6" name="TextBox 5">
            <a:extLst>
              <a:ext uri="{FF2B5EF4-FFF2-40B4-BE49-F238E27FC236}">
                <a16:creationId xmlns:a16="http://schemas.microsoft.com/office/drawing/2014/main" id="{61C7ACCD-90BB-C34C-AC9E-7C717815D433}"/>
              </a:ext>
            </a:extLst>
          </p:cNvPr>
          <p:cNvSpPr txBox="1"/>
          <p:nvPr/>
        </p:nvSpPr>
        <p:spPr>
          <a:xfrm>
            <a:off x="0" y="6467732"/>
            <a:ext cx="4393190" cy="369332"/>
          </a:xfrm>
          <a:prstGeom prst="rect">
            <a:avLst/>
          </a:prstGeom>
          <a:noFill/>
        </p:spPr>
        <p:txBody>
          <a:bodyPr wrap="none" rtlCol="0">
            <a:spAutoFit/>
          </a:bodyPr>
          <a:lstStyle/>
          <a:p>
            <a:r>
              <a:rPr lang="en-US" dirty="0" err="1">
                <a:latin typeface="Avenir Book" panose="02000503020000020003" pitchFamily="2" charset="0"/>
              </a:rPr>
              <a:t>Besla</a:t>
            </a:r>
            <a:r>
              <a:rPr lang="en-US" dirty="0">
                <a:latin typeface="Avenir Book" panose="02000503020000020003" pitchFamily="2" charset="0"/>
              </a:rPr>
              <a:t>, Peter &amp; </a:t>
            </a:r>
            <a:r>
              <a:rPr lang="en-US" dirty="0" err="1">
                <a:latin typeface="Avenir Book" panose="02000503020000020003" pitchFamily="2" charset="0"/>
              </a:rPr>
              <a:t>Garavito</a:t>
            </a:r>
            <a:r>
              <a:rPr lang="en-US" dirty="0">
                <a:latin typeface="Avenir Book" panose="02000503020000020003" pitchFamily="2" charset="0"/>
              </a:rPr>
              <a:t>-Camargo + 2019</a:t>
            </a:r>
          </a:p>
        </p:txBody>
      </p:sp>
      <p:sp>
        <p:nvSpPr>
          <p:cNvPr id="7" name="TextBox 6">
            <a:extLst>
              <a:ext uri="{FF2B5EF4-FFF2-40B4-BE49-F238E27FC236}">
                <a16:creationId xmlns:a16="http://schemas.microsoft.com/office/drawing/2014/main" id="{99940F1A-D84A-4340-BECF-DBBD57F88F85}"/>
              </a:ext>
            </a:extLst>
          </p:cNvPr>
          <p:cNvSpPr txBox="1"/>
          <p:nvPr/>
        </p:nvSpPr>
        <p:spPr>
          <a:xfrm>
            <a:off x="143443" y="689548"/>
            <a:ext cx="3937426" cy="2015936"/>
          </a:xfrm>
          <a:prstGeom prst="rect">
            <a:avLst/>
          </a:prstGeom>
          <a:noFill/>
        </p:spPr>
        <p:txBody>
          <a:bodyPr wrap="square" rtlCol="0">
            <a:spAutoFit/>
          </a:bodyPr>
          <a:lstStyle/>
          <a:p>
            <a:r>
              <a:rPr lang="en-US" sz="2500" b="1" dirty="0">
                <a:latin typeface="Avenir Black" panose="02000503020000020003" pitchFamily="2" charset="0"/>
              </a:rPr>
              <a:t>Isotropic Halo Model</a:t>
            </a:r>
          </a:p>
          <a:p>
            <a:endParaRPr lang="en-US" sz="2500" dirty="0"/>
          </a:p>
          <a:p>
            <a:r>
              <a:rPr lang="en-US" sz="2500" dirty="0">
                <a:latin typeface="Avenir Book" panose="02000503020000020003" pitchFamily="2" charset="0"/>
              </a:rPr>
              <a:t>LMC particles dominate the change in the density profile</a:t>
            </a:r>
          </a:p>
        </p:txBody>
      </p:sp>
    </p:spTree>
    <p:extLst>
      <p:ext uri="{BB962C8B-B14F-4D97-AF65-F5344CB8AC3E}">
        <p14:creationId xmlns:p14="http://schemas.microsoft.com/office/powerpoint/2010/main" val="14003060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4D981E3F-8309-9D4A-B009-67C0B26BC4D5}"/>
              </a:ext>
            </a:extLst>
          </p:cNvPr>
          <p:cNvPicPr>
            <a:picLocks noChangeAspect="1"/>
          </p:cNvPicPr>
          <p:nvPr/>
        </p:nvPicPr>
        <p:blipFill rotWithShape="1">
          <a:blip r:embed="rId2"/>
          <a:srcRect t="9858" r="4626" b="4761"/>
          <a:stretch/>
        </p:blipFill>
        <p:spPr>
          <a:xfrm>
            <a:off x="4424828" y="0"/>
            <a:ext cx="7637251" cy="6837064"/>
          </a:xfrm>
          <a:prstGeom prst="rect">
            <a:avLst/>
          </a:prstGeom>
        </p:spPr>
      </p:pic>
      <p:pic>
        <p:nvPicPr>
          <p:cNvPr id="7" name="Picture 6" descr="A close up of a map&#10;&#10;Description automatically generated">
            <a:extLst>
              <a:ext uri="{FF2B5EF4-FFF2-40B4-BE49-F238E27FC236}">
                <a16:creationId xmlns:a16="http://schemas.microsoft.com/office/drawing/2014/main" id="{6DE4C1B4-42E5-8742-B204-42418979FAA4}"/>
              </a:ext>
            </a:extLst>
          </p:cNvPr>
          <p:cNvPicPr>
            <a:picLocks noChangeAspect="1"/>
          </p:cNvPicPr>
          <p:nvPr/>
        </p:nvPicPr>
        <p:blipFill rotWithShape="1">
          <a:blip r:embed="rId3"/>
          <a:srcRect l="63093" t="12793" r="11382" b="64684"/>
          <a:stretch/>
        </p:blipFill>
        <p:spPr>
          <a:xfrm>
            <a:off x="1142003" y="3767796"/>
            <a:ext cx="2270767" cy="2003617"/>
          </a:xfrm>
          <a:prstGeom prst="rect">
            <a:avLst/>
          </a:prstGeom>
        </p:spPr>
      </p:pic>
      <p:sp>
        <p:nvSpPr>
          <p:cNvPr id="8" name="TextBox 7">
            <a:extLst>
              <a:ext uri="{FF2B5EF4-FFF2-40B4-BE49-F238E27FC236}">
                <a16:creationId xmlns:a16="http://schemas.microsoft.com/office/drawing/2014/main" id="{C0A3DE42-173E-9B46-B7AC-B5B691F401FA}"/>
              </a:ext>
            </a:extLst>
          </p:cNvPr>
          <p:cNvSpPr txBox="1"/>
          <p:nvPr/>
        </p:nvSpPr>
        <p:spPr>
          <a:xfrm>
            <a:off x="0" y="6467732"/>
            <a:ext cx="4393190" cy="369332"/>
          </a:xfrm>
          <a:prstGeom prst="rect">
            <a:avLst/>
          </a:prstGeom>
          <a:noFill/>
        </p:spPr>
        <p:txBody>
          <a:bodyPr wrap="none" rtlCol="0">
            <a:spAutoFit/>
          </a:bodyPr>
          <a:lstStyle/>
          <a:p>
            <a:r>
              <a:rPr lang="en-US" dirty="0" err="1">
                <a:latin typeface="Avenir Book" panose="02000503020000020003" pitchFamily="2" charset="0"/>
              </a:rPr>
              <a:t>Besla</a:t>
            </a:r>
            <a:r>
              <a:rPr lang="en-US" dirty="0">
                <a:latin typeface="Avenir Book" panose="02000503020000020003" pitchFamily="2" charset="0"/>
              </a:rPr>
              <a:t>, Peter &amp; </a:t>
            </a:r>
            <a:r>
              <a:rPr lang="en-US" dirty="0" err="1">
                <a:latin typeface="Avenir Book" panose="02000503020000020003" pitchFamily="2" charset="0"/>
              </a:rPr>
              <a:t>Garavito</a:t>
            </a:r>
            <a:r>
              <a:rPr lang="en-US" dirty="0">
                <a:latin typeface="Avenir Book" panose="02000503020000020003" pitchFamily="2" charset="0"/>
              </a:rPr>
              <a:t>-Camargo + 2019</a:t>
            </a:r>
          </a:p>
        </p:txBody>
      </p:sp>
      <p:sp>
        <p:nvSpPr>
          <p:cNvPr id="6" name="TextBox 5">
            <a:extLst>
              <a:ext uri="{FF2B5EF4-FFF2-40B4-BE49-F238E27FC236}">
                <a16:creationId xmlns:a16="http://schemas.microsoft.com/office/drawing/2014/main" id="{EF87E5F3-14D1-A64F-AD53-E4C8B46941ED}"/>
              </a:ext>
            </a:extLst>
          </p:cNvPr>
          <p:cNvSpPr txBox="1"/>
          <p:nvPr/>
        </p:nvSpPr>
        <p:spPr>
          <a:xfrm>
            <a:off x="421295" y="670820"/>
            <a:ext cx="3937426" cy="2015936"/>
          </a:xfrm>
          <a:prstGeom prst="rect">
            <a:avLst/>
          </a:prstGeom>
          <a:noFill/>
        </p:spPr>
        <p:txBody>
          <a:bodyPr wrap="square" rtlCol="0">
            <a:spAutoFit/>
          </a:bodyPr>
          <a:lstStyle/>
          <a:p>
            <a:r>
              <a:rPr lang="en-US" sz="2500" b="1" dirty="0">
                <a:latin typeface="Avenir Black" panose="02000503020000020003" pitchFamily="2" charset="0"/>
              </a:rPr>
              <a:t>Radially Biased Anisotropy Halo Model</a:t>
            </a:r>
            <a:endParaRPr lang="en-US" sz="2500" dirty="0"/>
          </a:p>
          <a:p>
            <a:r>
              <a:rPr lang="en-US" sz="2500" dirty="0">
                <a:latin typeface="Avenir Book" panose="02000503020000020003" pitchFamily="2" charset="0"/>
              </a:rPr>
              <a:t>Accelerated MW particles dominate the change in the density profile</a:t>
            </a:r>
          </a:p>
        </p:txBody>
      </p:sp>
    </p:spTree>
    <p:extLst>
      <p:ext uri="{BB962C8B-B14F-4D97-AF65-F5344CB8AC3E}">
        <p14:creationId xmlns:p14="http://schemas.microsoft.com/office/powerpoint/2010/main" val="21293333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4292DA-EE57-9E47-BA17-90B4B207BD41}"/>
              </a:ext>
            </a:extLst>
          </p:cNvPr>
          <p:cNvSpPr>
            <a:spLocks noGrp="1"/>
          </p:cNvSpPr>
          <p:nvPr>
            <p:ph type="title"/>
          </p:nvPr>
        </p:nvSpPr>
        <p:spPr/>
        <p:txBody>
          <a:bodyPr/>
          <a:lstStyle/>
          <a:p>
            <a:r>
              <a:rPr lang="en-US" b="1" dirty="0">
                <a:latin typeface="Avenir Black" panose="02000503020000020003" pitchFamily="2" charset="0"/>
              </a:rPr>
              <a:t>Implications</a:t>
            </a:r>
          </a:p>
        </p:txBody>
      </p:sp>
      <p:pic>
        <p:nvPicPr>
          <p:cNvPr id="8" name="Content Placeholder 7" descr="A close up of a map&#10;&#10;Description automatically generated">
            <a:extLst>
              <a:ext uri="{FF2B5EF4-FFF2-40B4-BE49-F238E27FC236}">
                <a16:creationId xmlns:a16="http://schemas.microsoft.com/office/drawing/2014/main" id="{7B104386-E459-1D4E-807D-D46D733D6321}"/>
              </a:ext>
            </a:extLst>
          </p:cNvPr>
          <p:cNvPicPr>
            <a:picLocks noGrp="1" noChangeAspect="1"/>
          </p:cNvPicPr>
          <p:nvPr>
            <p:ph idx="1"/>
          </p:nvPr>
        </p:nvPicPr>
        <p:blipFill>
          <a:blip r:embed="rId2"/>
          <a:stretch>
            <a:fillRect/>
          </a:stretch>
        </p:blipFill>
        <p:spPr>
          <a:xfrm>
            <a:off x="6162258" y="-175014"/>
            <a:ext cx="5766421" cy="7208027"/>
          </a:xfrm>
        </p:spPr>
      </p:pic>
      <p:sp>
        <p:nvSpPr>
          <p:cNvPr id="6" name="Text Placeholder 5">
            <a:extLst>
              <a:ext uri="{FF2B5EF4-FFF2-40B4-BE49-F238E27FC236}">
                <a16:creationId xmlns:a16="http://schemas.microsoft.com/office/drawing/2014/main" id="{67D759B2-FC73-E044-AC0C-8C07E14674F9}"/>
              </a:ext>
            </a:extLst>
          </p:cNvPr>
          <p:cNvSpPr>
            <a:spLocks noGrp="1"/>
          </p:cNvSpPr>
          <p:nvPr>
            <p:ph type="body" sz="half" idx="2"/>
          </p:nvPr>
        </p:nvSpPr>
        <p:spPr/>
        <p:txBody>
          <a:bodyPr>
            <a:normAutofit/>
          </a:bodyPr>
          <a:lstStyle/>
          <a:p>
            <a:r>
              <a:rPr lang="en-US" sz="2000" dirty="0">
                <a:latin typeface="Avenir Book" panose="02000503020000020003" pitchFamily="2" charset="0"/>
              </a:rPr>
              <a:t>Annual modulation amplitude becomes large at large energies.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7BF2B0D-ADBE-CB41-87C7-16963A4AAFA1}"/>
                  </a:ext>
                </a:extLst>
              </p:cNvPr>
              <p:cNvSpPr txBox="1"/>
              <p:nvPr/>
            </p:nvSpPr>
            <p:spPr>
              <a:xfrm>
                <a:off x="839788" y="3578087"/>
                <a:ext cx="3099823" cy="1552861"/>
              </a:xfrm>
              <a:prstGeom prst="rect">
                <a:avLst/>
              </a:prstGeom>
              <a:noFill/>
            </p:spPr>
            <p:txBody>
              <a:bodyPr wrap="none" rtlCol="0">
                <a:spAutoFit/>
              </a:bodyPr>
              <a:lstStyle/>
              <a:p>
                <a:r>
                  <a:rPr lang="en-US" dirty="0">
                    <a:latin typeface="Avenir Book" panose="02000503020000020003" pitchFamily="2" charset="0"/>
                  </a:rPr>
                  <a:t>For elastic scattering,</a:t>
                </a:r>
              </a:p>
              <a:p>
                <a:endParaRPr lang="en-US" dirty="0">
                  <a:latin typeface="Avenir Book" panose="02000503020000020003" pitchFamily="2" charset="0"/>
                </a:endParaRPr>
              </a:p>
              <a:p>
                <a:r>
                  <a:rPr lang="en-US" dirty="0">
                    <a:latin typeface="Avenir Book" panose="02000503020000020003" pitchFamily="2" charset="0"/>
                  </a:rPr>
                  <a:t> g(</a:t>
                </a:r>
                <a:r>
                  <a:rPr lang="en-US" dirty="0" err="1">
                    <a:latin typeface="Avenir Book" panose="02000503020000020003" pitchFamily="2" charset="0"/>
                  </a:rPr>
                  <a:t>vmin</a:t>
                </a:r>
                <a:r>
                  <a:rPr lang="en-US" dirty="0">
                    <a:latin typeface="Avenir Book" panose="02000503020000020003" pitchFamily="2" charset="0"/>
                  </a:rPr>
                  <a:t>) </a:t>
                </a:r>
                <a14:m>
                  <m:oMath xmlns:m="http://schemas.openxmlformats.org/officeDocument/2006/math">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𝑣</m:t>
                        </m:r>
                        <m:r>
                          <a:rPr lang="en-US" b="0" i="1" smtClean="0">
                            <a:latin typeface="Cambria Math" panose="02040503050406030204" pitchFamily="18" charset="0"/>
                          </a:rPr>
                          <m:t>𝑚𝑖𝑛</m:t>
                        </m:r>
                      </m:sub>
                      <m:sup>
                        <m:r>
                          <a:rPr lang="en-US" i="1">
                            <a:latin typeface="Cambria Math" panose="02040503050406030204" pitchFamily="18" charset="0"/>
                            <a:ea typeface="Cambria Math" panose="02040503050406030204" pitchFamily="18" charset="0"/>
                          </a:rPr>
                          <m:t>∞</m:t>
                        </m:r>
                      </m:sup>
                      <m:e>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3</m:t>
                            </m:r>
                          </m:sup>
                        </m:sSup>
                        <m:r>
                          <a:rPr lang="en-US" i="1">
                            <a:latin typeface="Cambria Math" panose="02040503050406030204" pitchFamily="18" charset="0"/>
                          </a:rPr>
                          <m:t>𝑣</m:t>
                        </m:r>
                        <m:r>
                          <a:rPr lang="en-US" i="1">
                            <a:latin typeface="Cambria Math" panose="02040503050406030204" pitchFamily="18" charset="0"/>
                          </a:rPr>
                          <m:t> </m:t>
                        </m:r>
                        <m:r>
                          <a:rPr lang="en-US" i="1">
                            <a:latin typeface="Cambria Math" panose="02040503050406030204" pitchFamily="18" charset="0"/>
                          </a:rPr>
                          <m:t>𝑓</m:t>
                        </m:r>
                        <m:r>
                          <a:rPr lang="en-US" i="1">
                            <a:latin typeface="Cambria Math" panose="02040503050406030204" pitchFamily="18" charset="0"/>
                          </a:rPr>
                          <m:t>(</m:t>
                        </m:r>
                        <m:r>
                          <a:rPr lang="en-US" i="1">
                            <a:latin typeface="Cambria Math" panose="02040503050406030204" pitchFamily="18" charset="0"/>
                          </a:rPr>
                          <m:t>𝑣</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3</m:t>
                            </m:r>
                          </m:sup>
                        </m:sSup>
                      </m:e>
                    </m:nary>
                  </m:oMath>
                </a14:m>
                <a:endParaRPr lang="en-US" dirty="0">
                  <a:latin typeface="Avenir Book" panose="02000503020000020003" pitchFamily="2" charset="0"/>
                </a:endParaRPr>
              </a:p>
              <a:p>
                <a:endParaRPr lang="en-US" dirty="0">
                  <a:latin typeface="Avenir Book" panose="02000503020000020003" pitchFamily="2" charset="0"/>
                </a:endParaRPr>
              </a:p>
              <a:p>
                <a:r>
                  <a:rPr lang="en-US" dirty="0">
                    <a:latin typeface="Avenir Book" panose="02000503020000020003" pitchFamily="2" charset="0"/>
                  </a:rPr>
                  <a:t>Energy spectrum ~ g(</a:t>
                </a:r>
                <a:r>
                  <a:rPr lang="en-US" dirty="0" err="1">
                    <a:latin typeface="Avenir Book" panose="02000503020000020003" pitchFamily="2" charset="0"/>
                  </a:rPr>
                  <a:t>vmin</a:t>
                </a:r>
                <a:r>
                  <a:rPr lang="en-US" dirty="0">
                    <a:latin typeface="Avenir Book" panose="02000503020000020003" pitchFamily="2" charset="0"/>
                  </a:rPr>
                  <a:t>)</a:t>
                </a:r>
              </a:p>
            </p:txBody>
          </p:sp>
        </mc:Choice>
        <mc:Fallback xmlns="">
          <p:sp>
            <p:nvSpPr>
              <p:cNvPr id="9" name="TextBox 8">
                <a:extLst>
                  <a:ext uri="{FF2B5EF4-FFF2-40B4-BE49-F238E27FC236}">
                    <a16:creationId xmlns:a16="http://schemas.microsoft.com/office/drawing/2014/main" id="{F7BF2B0D-ADBE-CB41-87C7-16963A4AAFA1}"/>
                  </a:ext>
                </a:extLst>
              </p:cNvPr>
              <p:cNvSpPr txBox="1">
                <a:spLocks noRot="1" noChangeAspect="1" noMove="1" noResize="1" noEditPoints="1" noAdjustHandles="1" noChangeArrowheads="1" noChangeShapeType="1" noTextEdit="1"/>
              </p:cNvSpPr>
              <p:nvPr/>
            </p:nvSpPr>
            <p:spPr>
              <a:xfrm>
                <a:off x="839788" y="3578087"/>
                <a:ext cx="3099823" cy="1552861"/>
              </a:xfrm>
              <a:prstGeom prst="rect">
                <a:avLst/>
              </a:prstGeom>
              <a:blipFill>
                <a:blip r:embed="rId3"/>
                <a:stretch>
                  <a:fillRect l="-2041" t="-1613" b="-12097"/>
                </a:stretch>
              </a:blipFill>
            </p:spPr>
            <p:txBody>
              <a:bodyPr/>
              <a:lstStyle/>
              <a:p>
                <a:r>
                  <a:rPr lang="en-US">
                    <a:noFill/>
                  </a:rPr>
                  <a:t> </a:t>
                </a:r>
              </a:p>
            </p:txBody>
          </p:sp>
        </mc:Fallback>
      </mc:AlternateContent>
    </p:spTree>
    <p:extLst>
      <p:ext uri="{BB962C8B-B14F-4D97-AF65-F5344CB8AC3E}">
        <p14:creationId xmlns:p14="http://schemas.microsoft.com/office/powerpoint/2010/main" val="34630176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7619F-506D-B74E-8E66-5ED923ABA0B5}"/>
              </a:ext>
            </a:extLst>
          </p:cNvPr>
          <p:cNvSpPr>
            <a:spLocks noGrp="1"/>
          </p:cNvSpPr>
          <p:nvPr>
            <p:ph type="title"/>
          </p:nvPr>
        </p:nvSpPr>
        <p:spPr/>
        <p:txBody>
          <a:bodyPr/>
          <a:lstStyle/>
          <a:p>
            <a:r>
              <a:rPr lang="en-US" b="1" dirty="0">
                <a:latin typeface="Avenir Black" panose="02000503020000020003" pitchFamily="2" charset="0"/>
              </a:rPr>
              <a:t>Implications</a:t>
            </a:r>
          </a:p>
        </p:txBody>
      </p:sp>
      <p:pic>
        <p:nvPicPr>
          <p:cNvPr id="6" name="Content Placeholder 5" descr="A close up of a map&#10;&#10;Description automatically generated">
            <a:extLst>
              <a:ext uri="{FF2B5EF4-FFF2-40B4-BE49-F238E27FC236}">
                <a16:creationId xmlns:a16="http://schemas.microsoft.com/office/drawing/2014/main" id="{4B57E324-F6FA-494D-BF15-131D152639CE}"/>
              </a:ext>
            </a:extLst>
          </p:cNvPr>
          <p:cNvPicPr>
            <a:picLocks noGrp="1" noChangeAspect="1"/>
          </p:cNvPicPr>
          <p:nvPr>
            <p:ph idx="1"/>
          </p:nvPr>
        </p:nvPicPr>
        <p:blipFill>
          <a:blip r:embed="rId2"/>
          <a:stretch>
            <a:fillRect/>
          </a:stretch>
        </p:blipFill>
        <p:spPr>
          <a:xfrm>
            <a:off x="4984199" y="-52318"/>
            <a:ext cx="6962636" cy="6962636"/>
          </a:xfrm>
        </p:spPr>
      </p:pic>
      <p:sp>
        <p:nvSpPr>
          <p:cNvPr id="4" name="Text Placeholder 3">
            <a:extLst>
              <a:ext uri="{FF2B5EF4-FFF2-40B4-BE49-F238E27FC236}">
                <a16:creationId xmlns:a16="http://schemas.microsoft.com/office/drawing/2014/main" id="{DFA7147A-7621-6C4B-AB0A-629DED04B50E}"/>
              </a:ext>
            </a:extLst>
          </p:cNvPr>
          <p:cNvSpPr>
            <a:spLocks noGrp="1"/>
          </p:cNvSpPr>
          <p:nvPr>
            <p:ph type="body" sz="half" idx="2"/>
          </p:nvPr>
        </p:nvSpPr>
        <p:spPr/>
        <p:txBody>
          <a:bodyPr>
            <a:normAutofit/>
          </a:bodyPr>
          <a:lstStyle/>
          <a:p>
            <a:r>
              <a:rPr lang="en-US" sz="2000" dirty="0">
                <a:latin typeface="Avenir Book" panose="02000503020000020003" pitchFamily="2" charset="0"/>
              </a:rPr>
              <a:t>More sensitivity for low-mass WIMPs</a:t>
            </a:r>
          </a:p>
        </p:txBody>
      </p:sp>
      <p:sp>
        <p:nvSpPr>
          <p:cNvPr id="7" name="TextBox 6">
            <a:extLst>
              <a:ext uri="{FF2B5EF4-FFF2-40B4-BE49-F238E27FC236}">
                <a16:creationId xmlns:a16="http://schemas.microsoft.com/office/drawing/2014/main" id="{17E2FB2F-2078-DC40-8E65-058EA8F7BA3E}"/>
              </a:ext>
            </a:extLst>
          </p:cNvPr>
          <p:cNvSpPr txBox="1"/>
          <p:nvPr/>
        </p:nvSpPr>
        <p:spPr>
          <a:xfrm>
            <a:off x="467578" y="5499656"/>
            <a:ext cx="4304448" cy="1200329"/>
          </a:xfrm>
          <a:prstGeom prst="rect">
            <a:avLst/>
          </a:prstGeom>
          <a:noFill/>
        </p:spPr>
        <p:txBody>
          <a:bodyPr wrap="square" rtlCol="0">
            <a:spAutoFit/>
          </a:bodyPr>
          <a:lstStyle/>
          <a:p>
            <a:r>
              <a:rPr lang="en-US" dirty="0">
                <a:latin typeface="Avenir Book" panose="02000503020000020003" pitchFamily="2" charset="0"/>
              </a:rPr>
              <a:t>Exclusion curves based on the first ton-year of Xenon 1T, and assumptions in </a:t>
            </a:r>
            <a:r>
              <a:rPr lang="en-US" dirty="0" err="1">
                <a:latin typeface="Avenir Book" panose="02000503020000020003" pitchFamily="2" charset="0"/>
              </a:rPr>
              <a:t>Necib</a:t>
            </a:r>
            <a:r>
              <a:rPr lang="en-US" dirty="0">
                <a:latin typeface="Avenir Book" panose="02000503020000020003" pitchFamily="2" charset="0"/>
              </a:rPr>
              <a:t>+ 2018.</a:t>
            </a:r>
          </a:p>
          <a:p>
            <a:r>
              <a:rPr lang="en-US" dirty="0"/>
              <a:t> </a:t>
            </a:r>
          </a:p>
        </p:txBody>
      </p:sp>
    </p:spTree>
    <p:extLst>
      <p:ext uri="{BB962C8B-B14F-4D97-AF65-F5344CB8AC3E}">
        <p14:creationId xmlns:p14="http://schemas.microsoft.com/office/powerpoint/2010/main" val="1403199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3495" y="-205899"/>
            <a:ext cx="8229600" cy="1959089"/>
          </a:xfrm>
        </p:spPr>
        <p:txBody>
          <a:bodyPr>
            <a:noAutofit/>
          </a:bodyPr>
          <a:lstStyle/>
          <a:p>
            <a:pPr algn="l"/>
            <a:r>
              <a:rPr lang="en-US" sz="3200" dirty="0"/>
              <a:t>“you revolve around me</a:t>
            </a:r>
            <a:br>
              <a:rPr lang="en-US" sz="3200" dirty="0"/>
            </a:br>
            <a:r>
              <a:rPr lang="en-US" sz="3200" dirty="0"/>
              <a:t>as we fly around the galaxy”</a:t>
            </a:r>
            <a:br>
              <a:rPr lang="en-US" sz="3200" dirty="0"/>
            </a:br>
            <a:r>
              <a:rPr lang="en-US" sz="3200" dirty="0"/>
              <a:t>	—</a:t>
            </a:r>
            <a:r>
              <a:rPr lang="en-US" sz="2400" dirty="0"/>
              <a:t>Kids Learning Tube, “The Sun”</a:t>
            </a:r>
          </a:p>
        </p:txBody>
      </p:sp>
      <p:pic>
        <p:nvPicPr>
          <p:cNvPr id="5" name="Content Placeholder 4" descr="flying through solar system tumblr_mp2zd5uZvF1qbpwkro2_r1_400.gif"/>
          <p:cNvPicPr>
            <a:picLocks noGrp="1" noChangeAspect="1"/>
          </p:cNvPicPr>
          <p:nvPr>
            <p:ph idx="1"/>
          </p:nvPr>
        </p:nvPicPr>
        <p:blipFill>
          <a:blip r:embed="rId2">
            <a:extLst>
              <a:ext uri="{28A0092B-C50C-407E-A947-70E740481C1C}">
                <a14:useLocalDpi xmlns:a14="http://schemas.microsoft.com/office/drawing/2010/main" val="0"/>
              </a:ext>
            </a:extLst>
          </a:blip>
          <a:srcRect l="-12862" r="-12862"/>
          <a:stretch>
            <a:fillRect/>
          </a:stretch>
        </p:blipFill>
        <p:spPr/>
      </p:pic>
      <p:sp>
        <p:nvSpPr>
          <p:cNvPr id="4" name="TextBox 3"/>
          <p:cNvSpPr txBox="1"/>
          <p:nvPr/>
        </p:nvSpPr>
        <p:spPr>
          <a:xfrm>
            <a:off x="6909801" y="6395191"/>
            <a:ext cx="3717597" cy="369332"/>
          </a:xfrm>
          <a:prstGeom prst="rect">
            <a:avLst/>
          </a:prstGeom>
          <a:noFill/>
        </p:spPr>
        <p:txBody>
          <a:bodyPr wrap="none" rtlCol="0">
            <a:spAutoFit/>
          </a:bodyPr>
          <a:lstStyle/>
          <a:p>
            <a:r>
              <a:rPr lang="en-US" dirty="0"/>
              <a:t>http://infinity-</a:t>
            </a:r>
            <a:r>
              <a:rPr lang="en-US" dirty="0" err="1"/>
              <a:t>imagined.tumblr.com</a:t>
            </a:r>
            <a:r>
              <a:rPr lang="en-US" dirty="0"/>
              <a:t>/</a:t>
            </a:r>
          </a:p>
        </p:txBody>
      </p:sp>
    </p:spTree>
    <p:extLst>
      <p:ext uri="{BB962C8B-B14F-4D97-AF65-F5344CB8AC3E}">
        <p14:creationId xmlns:p14="http://schemas.microsoft.com/office/powerpoint/2010/main" val="40313684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B2508-68C8-9440-BEF8-9495790E3970}"/>
              </a:ext>
            </a:extLst>
          </p:cNvPr>
          <p:cNvSpPr>
            <a:spLocks noGrp="1"/>
          </p:cNvSpPr>
          <p:nvPr>
            <p:ph type="title"/>
          </p:nvPr>
        </p:nvSpPr>
        <p:spPr/>
        <p:txBody>
          <a:bodyPr/>
          <a:lstStyle/>
          <a:p>
            <a:r>
              <a:rPr lang="en-US" b="1" dirty="0">
                <a:latin typeface="Avenir Black" panose="02000503020000020003" pitchFamily="2" charset="0"/>
              </a:rPr>
              <a:t>Implications</a:t>
            </a:r>
          </a:p>
        </p:txBody>
      </p:sp>
      <p:pic>
        <p:nvPicPr>
          <p:cNvPr id="6" name="Content Placeholder 5" descr="A picture containing text, map&#10;&#10;Description automatically generated">
            <a:extLst>
              <a:ext uri="{FF2B5EF4-FFF2-40B4-BE49-F238E27FC236}">
                <a16:creationId xmlns:a16="http://schemas.microsoft.com/office/drawing/2014/main" id="{57732D59-8DD7-5542-A3C0-34994B83A588}"/>
              </a:ext>
            </a:extLst>
          </p:cNvPr>
          <p:cNvPicPr>
            <a:picLocks noGrp="1" noChangeAspect="1"/>
          </p:cNvPicPr>
          <p:nvPr>
            <p:ph idx="1"/>
          </p:nvPr>
        </p:nvPicPr>
        <p:blipFill>
          <a:blip r:embed="rId2"/>
          <a:stretch>
            <a:fillRect/>
          </a:stretch>
        </p:blipFill>
        <p:spPr>
          <a:xfrm>
            <a:off x="6217685" y="-159026"/>
            <a:ext cx="5689393" cy="7111741"/>
          </a:xfrm>
        </p:spPr>
      </p:pic>
      <p:sp>
        <p:nvSpPr>
          <p:cNvPr id="4" name="Text Placeholder 3">
            <a:extLst>
              <a:ext uri="{FF2B5EF4-FFF2-40B4-BE49-F238E27FC236}">
                <a16:creationId xmlns:a16="http://schemas.microsoft.com/office/drawing/2014/main" id="{BE6F4B92-B99C-334B-966E-140BCA23F486}"/>
              </a:ext>
            </a:extLst>
          </p:cNvPr>
          <p:cNvSpPr>
            <a:spLocks noGrp="1"/>
          </p:cNvSpPr>
          <p:nvPr>
            <p:ph type="body" sz="half" idx="2"/>
          </p:nvPr>
        </p:nvSpPr>
        <p:spPr/>
        <p:txBody>
          <a:bodyPr>
            <a:normAutofit/>
          </a:bodyPr>
          <a:lstStyle/>
          <a:p>
            <a:r>
              <a:rPr lang="en-US" sz="2000" dirty="0">
                <a:latin typeface="Avenir Book" panose="02000503020000020003" pitchFamily="2" charset="0"/>
              </a:rPr>
              <a:t>The extra sensitivity is not a (very) strong function of LMC mass---it is a consequence of the LMC’s unicorn orbit.</a:t>
            </a:r>
          </a:p>
        </p:txBody>
      </p:sp>
    </p:spTree>
    <p:extLst>
      <p:ext uri="{BB962C8B-B14F-4D97-AF65-F5344CB8AC3E}">
        <p14:creationId xmlns:p14="http://schemas.microsoft.com/office/powerpoint/2010/main" val="4114233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276F3-01EE-F140-B5AF-398296E62F68}"/>
              </a:ext>
            </a:extLst>
          </p:cNvPr>
          <p:cNvSpPr>
            <a:spLocks noGrp="1"/>
          </p:cNvSpPr>
          <p:nvPr>
            <p:ph type="title"/>
          </p:nvPr>
        </p:nvSpPr>
        <p:spPr/>
        <p:txBody>
          <a:bodyPr/>
          <a:lstStyle/>
          <a:p>
            <a:r>
              <a:rPr lang="en-US" dirty="0"/>
              <a:t>Conclusions</a:t>
            </a:r>
          </a:p>
        </p:txBody>
      </p:sp>
      <p:pic>
        <p:nvPicPr>
          <p:cNvPr id="5" name="Content Placeholder 4" descr="flying through solar system tumblr_mp2zd5uZvF1qbpwkro2_r1_400.gif">
            <a:extLst>
              <a:ext uri="{FF2B5EF4-FFF2-40B4-BE49-F238E27FC236}">
                <a16:creationId xmlns:a16="http://schemas.microsoft.com/office/drawing/2014/main" id="{FA7A5835-C473-0148-AC4C-52D530327681}"/>
              </a:ext>
            </a:extLst>
          </p:cNvPr>
          <p:cNvPicPr>
            <a:picLocks noChangeAspect="1"/>
          </p:cNvPicPr>
          <p:nvPr/>
        </p:nvPicPr>
        <p:blipFill>
          <a:blip r:embed="rId2">
            <a:extLst>
              <a:ext uri="{28A0092B-C50C-407E-A947-70E740481C1C}">
                <a14:useLocalDpi xmlns:a14="http://schemas.microsoft.com/office/drawing/2010/main" val="0"/>
              </a:ext>
            </a:extLst>
          </a:blip>
          <a:srcRect l="-12862" r="-12862"/>
          <a:stretch>
            <a:fillRect/>
          </a:stretch>
        </p:blipFill>
        <p:spPr>
          <a:xfrm>
            <a:off x="-99816" y="2026736"/>
            <a:ext cx="5849188" cy="2334249"/>
          </a:xfrm>
          <a:prstGeom prst="rect">
            <a:avLst/>
          </a:prstGeom>
        </p:spPr>
      </p:pic>
      <p:pic>
        <p:nvPicPr>
          <p:cNvPr id="6" name="Picture 5">
            <a:extLst>
              <a:ext uri="{FF2B5EF4-FFF2-40B4-BE49-F238E27FC236}">
                <a16:creationId xmlns:a16="http://schemas.microsoft.com/office/drawing/2014/main" id="{B8FD9318-EE54-C74C-AD2B-8452CFE65EC2}"/>
              </a:ext>
            </a:extLst>
          </p:cNvPr>
          <p:cNvPicPr>
            <a:picLocks noChangeAspect="1"/>
          </p:cNvPicPr>
          <p:nvPr/>
        </p:nvPicPr>
        <p:blipFill>
          <a:blip r:embed="rId3"/>
          <a:stretch>
            <a:fillRect/>
          </a:stretch>
        </p:blipFill>
        <p:spPr>
          <a:xfrm>
            <a:off x="4772025" y="1762902"/>
            <a:ext cx="3206190" cy="2861915"/>
          </a:xfrm>
          <a:prstGeom prst="rect">
            <a:avLst/>
          </a:prstGeom>
        </p:spPr>
      </p:pic>
      <p:pic>
        <p:nvPicPr>
          <p:cNvPr id="7" name="Content Placeholder 5" descr="A close up of a map&#10;&#10;Description automatically generated">
            <a:extLst>
              <a:ext uri="{FF2B5EF4-FFF2-40B4-BE49-F238E27FC236}">
                <a16:creationId xmlns:a16="http://schemas.microsoft.com/office/drawing/2014/main" id="{E6A8400A-CB82-5E45-864C-5276FA9ABF7E}"/>
              </a:ext>
            </a:extLst>
          </p:cNvPr>
          <p:cNvPicPr>
            <a:picLocks noGrp="1" noChangeAspect="1"/>
          </p:cNvPicPr>
          <p:nvPr>
            <p:ph idx="1"/>
          </p:nvPr>
        </p:nvPicPr>
        <p:blipFill>
          <a:blip r:embed="rId4"/>
          <a:stretch>
            <a:fillRect/>
          </a:stretch>
        </p:blipFill>
        <p:spPr>
          <a:xfrm>
            <a:off x="8155282" y="1531087"/>
            <a:ext cx="3932237" cy="3932237"/>
          </a:xfrm>
        </p:spPr>
      </p:pic>
    </p:spTree>
    <p:extLst>
      <p:ext uri="{BB962C8B-B14F-4D97-AF65-F5344CB8AC3E}">
        <p14:creationId xmlns:p14="http://schemas.microsoft.com/office/powerpoint/2010/main" val="2263956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2258428" y="2203128"/>
            <a:ext cx="7952373" cy="973294"/>
            <a:chOff x="734427" y="2203128"/>
            <a:chExt cx="7952373" cy="973294"/>
          </a:xfrm>
        </p:grpSpPr>
        <p:cxnSp>
          <p:nvCxnSpPr>
            <p:cNvPr id="28" name="Straight Connector 27"/>
            <p:cNvCxnSpPr/>
            <p:nvPr/>
          </p:nvCxnSpPr>
          <p:spPr>
            <a:xfrm flipV="1">
              <a:off x="734427" y="3120284"/>
              <a:ext cx="7952373" cy="56138"/>
            </a:xfrm>
            <a:prstGeom prst="line">
              <a:avLst/>
            </a:prstGeom>
            <a:ln w="571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2" name="Freeform 31"/>
            <p:cNvSpPr/>
            <p:nvPr/>
          </p:nvSpPr>
          <p:spPr>
            <a:xfrm>
              <a:off x="6579243" y="2203128"/>
              <a:ext cx="642624" cy="719076"/>
            </a:xfrm>
            <a:custGeom>
              <a:avLst/>
              <a:gdLst>
                <a:gd name="connsiteX0" fmla="*/ 0 w 642624"/>
                <a:gd name="connsiteY0" fmla="*/ 0 h 719076"/>
                <a:gd name="connsiteX1" fmla="*/ 91803 w 642624"/>
                <a:gd name="connsiteY1" fmla="*/ 30599 h 719076"/>
                <a:gd name="connsiteX2" fmla="*/ 198907 w 642624"/>
                <a:gd name="connsiteY2" fmla="*/ 76497 h 719076"/>
                <a:gd name="connsiteX3" fmla="*/ 260109 w 642624"/>
                <a:gd name="connsiteY3" fmla="*/ 122396 h 719076"/>
                <a:gd name="connsiteX4" fmla="*/ 306011 w 642624"/>
                <a:gd name="connsiteY4" fmla="*/ 137695 h 719076"/>
                <a:gd name="connsiteX5" fmla="*/ 413115 w 642624"/>
                <a:gd name="connsiteY5" fmla="*/ 198893 h 719076"/>
                <a:gd name="connsiteX6" fmla="*/ 474317 w 642624"/>
                <a:gd name="connsiteY6" fmla="*/ 244792 h 719076"/>
                <a:gd name="connsiteX7" fmla="*/ 535520 w 642624"/>
                <a:gd name="connsiteY7" fmla="*/ 336589 h 719076"/>
                <a:gd name="connsiteX8" fmla="*/ 581421 w 642624"/>
                <a:gd name="connsiteY8" fmla="*/ 474284 h 719076"/>
                <a:gd name="connsiteX9" fmla="*/ 596722 w 642624"/>
                <a:gd name="connsiteY9" fmla="*/ 520183 h 719076"/>
                <a:gd name="connsiteX10" fmla="*/ 612022 w 642624"/>
                <a:gd name="connsiteY10" fmla="*/ 627279 h 719076"/>
                <a:gd name="connsiteX11" fmla="*/ 642624 w 642624"/>
                <a:gd name="connsiteY11" fmla="*/ 719076 h 71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2624" h="719076">
                  <a:moveTo>
                    <a:pt x="0" y="0"/>
                  </a:moveTo>
                  <a:cubicBezTo>
                    <a:pt x="30601" y="10200"/>
                    <a:pt x="61854" y="18620"/>
                    <a:pt x="91803" y="30599"/>
                  </a:cubicBezTo>
                  <a:cubicBezTo>
                    <a:pt x="280847" y="106212"/>
                    <a:pt x="51168" y="27256"/>
                    <a:pt x="198907" y="76497"/>
                  </a:cubicBezTo>
                  <a:cubicBezTo>
                    <a:pt x="219308" y="91797"/>
                    <a:pt x="237968" y="109745"/>
                    <a:pt x="260109" y="122396"/>
                  </a:cubicBezTo>
                  <a:cubicBezTo>
                    <a:pt x="274112" y="130397"/>
                    <a:pt x="291187" y="131342"/>
                    <a:pt x="306011" y="137695"/>
                  </a:cubicBezTo>
                  <a:cubicBezTo>
                    <a:pt x="350833" y="156903"/>
                    <a:pt x="374702" y="171457"/>
                    <a:pt x="413115" y="198893"/>
                  </a:cubicBezTo>
                  <a:cubicBezTo>
                    <a:pt x="433866" y="213714"/>
                    <a:pt x="457375" y="225733"/>
                    <a:pt x="474317" y="244792"/>
                  </a:cubicBezTo>
                  <a:cubicBezTo>
                    <a:pt x="498751" y="272278"/>
                    <a:pt x="535520" y="336589"/>
                    <a:pt x="535520" y="336589"/>
                  </a:cubicBezTo>
                  <a:lnTo>
                    <a:pt x="581421" y="474284"/>
                  </a:lnTo>
                  <a:lnTo>
                    <a:pt x="596722" y="520183"/>
                  </a:lnTo>
                  <a:cubicBezTo>
                    <a:pt x="601822" y="555882"/>
                    <a:pt x="603913" y="592141"/>
                    <a:pt x="612022" y="627279"/>
                  </a:cubicBezTo>
                  <a:cubicBezTo>
                    <a:pt x="619275" y="658707"/>
                    <a:pt x="642624" y="719076"/>
                    <a:pt x="642624" y="719076"/>
                  </a:cubicBezTo>
                </a:path>
              </a:pathLst>
            </a:custGeom>
            <a:ln>
              <a:solidFill>
                <a:srgbClr val="FFF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TextBox 32"/>
            <p:cNvSpPr txBox="1"/>
            <p:nvPr/>
          </p:nvSpPr>
          <p:spPr>
            <a:xfrm>
              <a:off x="7221867" y="2249234"/>
              <a:ext cx="463588" cy="707886"/>
            </a:xfrm>
            <a:prstGeom prst="rect">
              <a:avLst/>
            </a:prstGeom>
            <a:noFill/>
          </p:spPr>
          <p:txBody>
            <a:bodyPr wrap="none" rtlCol="0">
              <a:spAutoFit/>
            </a:bodyPr>
            <a:lstStyle/>
            <a:p>
              <a:r>
                <a:rPr lang="en-US" sz="4000" b="1" dirty="0" err="1"/>
                <a:t>θ</a:t>
              </a:r>
              <a:endParaRPr lang="en-US" sz="4000" b="1" dirty="0"/>
            </a:p>
          </p:txBody>
        </p:sp>
      </p:grpSp>
      <p:sp>
        <p:nvSpPr>
          <p:cNvPr id="2" name="Title 1"/>
          <p:cNvSpPr>
            <a:spLocks noGrp="1"/>
          </p:cNvSpPr>
          <p:nvPr>
            <p:ph type="title"/>
          </p:nvPr>
        </p:nvSpPr>
        <p:spPr/>
        <p:txBody>
          <a:bodyPr/>
          <a:lstStyle/>
          <a:p>
            <a:pPr algn="l"/>
            <a:r>
              <a:rPr lang="en-US" b="1" dirty="0">
                <a:latin typeface="Avenir Black" panose="02000503020000020003" pitchFamily="2" charset="0"/>
              </a:rPr>
              <a:t>Direct detection</a:t>
            </a:r>
          </a:p>
        </p:txBody>
      </p:sp>
      <p:grpSp>
        <p:nvGrpSpPr>
          <p:cNvPr id="3" name="Group 10"/>
          <p:cNvGrpSpPr/>
          <p:nvPr/>
        </p:nvGrpSpPr>
        <p:grpSpPr>
          <a:xfrm>
            <a:off x="4691187" y="2843824"/>
            <a:ext cx="985723" cy="912756"/>
            <a:chOff x="3510077" y="3071170"/>
            <a:chExt cx="985723" cy="912756"/>
          </a:xfrm>
        </p:grpSpPr>
        <p:sp>
          <p:nvSpPr>
            <p:cNvPr id="5" name="Oval 4"/>
            <p:cNvSpPr/>
            <p:nvPr/>
          </p:nvSpPr>
          <p:spPr>
            <a:xfrm>
              <a:off x="3510077" y="3071170"/>
              <a:ext cx="985723" cy="912756"/>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3715417" y="3469286"/>
              <a:ext cx="227475" cy="56874"/>
            </a:xfrm>
            <a:custGeom>
              <a:avLst/>
              <a:gdLst>
                <a:gd name="connsiteX0" fmla="*/ 0 w 227475"/>
                <a:gd name="connsiteY0" fmla="*/ 0 h 56874"/>
                <a:gd name="connsiteX1" fmla="*/ 113737 w 227475"/>
                <a:gd name="connsiteY1" fmla="*/ 56874 h 56874"/>
                <a:gd name="connsiteX2" fmla="*/ 227475 w 227475"/>
                <a:gd name="connsiteY2" fmla="*/ 37916 h 56874"/>
              </a:gdLst>
              <a:ahLst/>
              <a:cxnLst>
                <a:cxn ang="0">
                  <a:pos x="connsiteX0" y="connsiteY0"/>
                </a:cxn>
                <a:cxn ang="0">
                  <a:pos x="connsiteX1" y="connsiteY1"/>
                </a:cxn>
                <a:cxn ang="0">
                  <a:pos x="connsiteX2" y="connsiteY2"/>
                </a:cxn>
              </a:cxnLst>
              <a:rect l="l" t="t" r="r" b="b"/>
              <a:pathLst>
                <a:path w="227475" h="56874">
                  <a:moveTo>
                    <a:pt x="0" y="0"/>
                  </a:moveTo>
                  <a:cubicBezTo>
                    <a:pt x="28750" y="19169"/>
                    <a:pt x="74497" y="56874"/>
                    <a:pt x="113737" y="56874"/>
                  </a:cubicBezTo>
                  <a:cubicBezTo>
                    <a:pt x="152173" y="56874"/>
                    <a:pt x="227475" y="37916"/>
                    <a:pt x="227475" y="37916"/>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Freeform 8"/>
            <p:cNvSpPr/>
            <p:nvPr/>
          </p:nvSpPr>
          <p:spPr>
            <a:xfrm flipH="1">
              <a:off x="4076333" y="3470022"/>
              <a:ext cx="227475" cy="56874"/>
            </a:xfrm>
            <a:custGeom>
              <a:avLst/>
              <a:gdLst>
                <a:gd name="connsiteX0" fmla="*/ 0 w 227475"/>
                <a:gd name="connsiteY0" fmla="*/ 0 h 56874"/>
                <a:gd name="connsiteX1" fmla="*/ 113737 w 227475"/>
                <a:gd name="connsiteY1" fmla="*/ 56874 h 56874"/>
                <a:gd name="connsiteX2" fmla="*/ 227475 w 227475"/>
                <a:gd name="connsiteY2" fmla="*/ 37916 h 56874"/>
              </a:gdLst>
              <a:ahLst/>
              <a:cxnLst>
                <a:cxn ang="0">
                  <a:pos x="connsiteX0" y="connsiteY0"/>
                </a:cxn>
                <a:cxn ang="0">
                  <a:pos x="connsiteX1" y="connsiteY1"/>
                </a:cxn>
                <a:cxn ang="0">
                  <a:pos x="connsiteX2" y="connsiteY2"/>
                </a:cxn>
              </a:cxnLst>
              <a:rect l="l" t="t" r="r" b="b"/>
              <a:pathLst>
                <a:path w="227475" h="56874">
                  <a:moveTo>
                    <a:pt x="0" y="0"/>
                  </a:moveTo>
                  <a:cubicBezTo>
                    <a:pt x="28750" y="19169"/>
                    <a:pt x="74497" y="56874"/>
                    <a:pt x="113737" y="56874"/>
                  </a:cubicBezTo>
                  <a:cubicBezTo>
                    <a:pt x="152173" y="56874"/>
                    <a:pt x="227475" y="37916"/>
                    <a:pt x="227475" y="37916"/>
                  </a:cubicBezTo>
                </a:path>
              </a:pathLst>
            </a:custGeom>
            <a:ln w="50800">
              <a:solidFill>
                <a:schemeClr val="bg1"/>
              </a:solidFill>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a:off x="3772285" y="3677822"/>
              <a:ext cx="473905" cy="174200"/>
            </a:xfrm>
            <a:custGeom>
              <a:avLst/>
              <a:gdLst>
                <a:gd name="connsiteX0" fmla="*/ 0 w 473905"/>
                <a:gd name="connsiteY0" fmla="*/ 0 h 174200"/>
                <a:gd name="connsiteX1" fmla="*/ 18956 w 473905"/>
                <a:gd name="connsiteY1" fmla="*/ 56873 h 174200"/>
                <a:gd name="connsiteX2" fmla="*/ 132693 w 473905"/>
                <a:gd name="connsiteY2" fmla="*/ 113747 h 174200"/>
                <a:gd name="connsiteX3" fmla="*/ 265387 w 473905"/>
                <a:gd name="connsiteY3" fmla="*/ 151662 h 174200"/>
                <a:gd name="connsiteX4" fmla="*/ 454949 w 473905"/>
                <a:gd name="connsiteY4" fmla="*/ 75831 h 174200"/>
                <a:gd name="connsiteX5" fmla="*/ 473905 w 473905"/>
                <a:gd name="connsiteY5" fmla="*/ 37915 h 17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905" h="174200">
                  <a:moveTo>
                    <a:pt x="0" y="0"/>
                  </a:moveTo>
                  <a:cubicBezTo>
                    <a:pt x="6319" y="18958"/>
                    <a:pt x="8675" y="39737"/>
                    <a:pt x="18956" y="56873"/>
                  </a:cubicBezTo>
                  <a:cubicBezTo>
                    <a:pt x="49747" y="108196"/>
                    <a:pt x="76763" y="97765"/>
                    <a:pt x="132693" y="113747"/>
                  </a:cubicBezTo>
                  <a:cubicBezTo>
                    <a:pt x="323005" y="168127"/>
                    <a:pt x="28415" y="92417"/>
                    <a:pt x="265387" y="151662"/>
                  </a:cubicBezTo>
                  <a:cubicBezTo>
                    <a:pt x="423651" y="131878"/>
                    <a:pt x="395934" y="174200"/>
                    <a:pt x="454949" y="75831"/>
                  </a:cubicBezTo>
                  <a:cubicBezTo>
                    <a:pt x="462218" y="63714"/>
                    <a:pt x="467586" y="50554"/>
                    <a:pt x="473905" y="37915"/>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3" name="TextBox 22"/>
          <p:cNvSpPr txBox="1"/>
          <p:nvPr/>
        </p:nvSpPr>
        <p:spPr>
          <a:xfrm>
            <a:off x="4691187" y="2028490"/>
            <a:ext cx="998991" cy="646331"/>
          </a:xfrm>
          <a:prstGeom prst="rect">
            <a:avLst/>
          </a:prstGeom>
          <a:noFill/>
        </p:spPr>
        <p:txBody>
          <a:bodyPr wrap="none" rtlCol="0">
            <a:spAutoFit/>
          </a:bodyPr>
          <a:lstStyle/>
          <a:p>
            <a:r>
              <a:rPr lang="en-US" dirty="0"/>
              <a:t>Nucleus</a:t>
            </a:r>
          </a:p>
          <a:p>
            <a:r>
              <a:rPr lang="en-US" dirty="0"/>
              <a:t>Mass </a:t>
            </a:r>
            <a:r>
              <a:rPr lang="en-US" dirty="0" err="1"/>
              <a:t>m</a:t>
            </a:r>
            <a:r>
              <a:rPr lang="en-US" baseline="-25000" dirty="0" err="1"/>
              <a:t>A</a:t>
            </a:r>
            <a:endParaRPr lang="en-US" baseline="-25000" dirty="0"/>
          </a:p>
        </p:txBody>
      </p:sp>
      <p:sp>
        <p:nvSpPr>
          <p:cNvPr id="29" name="Explosion 1 28"/>
          <p:cNvSpPr/>
          <p:nvPr/>
        </p:nvSpPr>
        <p:spPr>
          <a:xfrm>
            <a:off x="5742314" y="2249234"/>
            <a:ext cx="1961410" cy="1659010"/>
          </a:xfrm>
          <a:prstGeom prst="irregularSeal1">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42"/>
          <p:cNvGrpSpPr/>
          <p:nvPr/>
        </p:nvGrpSpPr>
        <p:grpSpPr>
          <a:xfrm>
            <a:off x="7201641" y="356285"/>
            <a:ext cx="2035106" cy="1926735"/>
            <a:chOff x="5611038" y="274639"/>
            <a:chExt cx="2035106" cy="1926735"/>
          </a:xfrm>
        </p:grpSpPr>
        <p:grpSp>
          <p:nvGrpSpPr>
            <p:cNvPr id="15" name="Group 41"/>
            <p:cNvGrpSpPr/>
            <p:nvPr/>
          </p:nvGrpSpPr>
          <p:grpSpPr>
            <a:xfrm>
              <a:off x="5611038" y="1288618"/>
              <a:ext cx="985723" cy="912756"/>
              <a:chOff x="5611038" y="1288618"/>
              <a:chExt cx="985723" cy="912756"/>
            </a:xfrm>
          </p:grpSpPr>
          <p:sp>
            <p:nvSpPr>
              <p:cNvPr id="31" name="Oval 30"/>
              <p:cNvSpPr/>
              <p:nvPr/>
            </p:nvSpPr>
            <p:spPr>
              <a:xfrm>
                <a:off x="5611038" y="1288618"/>
                <a:ext cx="985723" cy="912756"/>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5858176" y="16500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181180" y="16507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009825" y="1821396"/>
                <a:ext cx="207811" cy="26396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40" name="Straight Arrow Connector 39"/>
            <p:cNvCxnSpPr/>
            <p:nvPr/>
          </p:nvCxnSpPr>
          <p:spPr>
            <a:xfrm rot="5400000" flipH="1" flipV="1">
              <a:off x="6449938" y="421461"/>
              <a:ext cx="1013980" cy="720335"/>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602268" y="1275644"/>
              <a:ext cx="1043876" cy="369332"/>
            </a:xfrm>
            <a:prstGeom prst="rect">
              <a:avLst/>
            </a:prstGeom>
            <a:noFill/>
          </p:spPr>
          <p:txBody>
            <a:bodyPr wrap="none" rtlCol="0">
              <a:spAutoFit/>
            </a:bodyPr>
            <a:lstStyle/>
            <a:p>
              <a:r>
                <a:rPr lang="en-US" dirty="0"/>
                <a:t>Energy Q</a:t>
              </a:r>
            </a:p>
          </p:txBody>
        </p:sp>
      </p:grpSp>
      <p:grpSp>
        <p:nvGrpSpPr>
          <p:cNvPr id="16" name="Group 54"/>
          <p:cNvGrpSpPr/>
          <p:nvPr/>
        </p:nvGrpSpPr>
        <p:grpSpPr>
          <a:xfrm>
            <a:off x="7316578" y="3756580"/>
            <a:ext cx="2827387" cy="1115588"/>
            <a:chOff x="5792577" y="3756580"/>
            <a:chExt cx="2827387" cy="1115588"/>
          </a:xfrm>
        </p:grpSpPr>
        <p:grpSp>
          <p:nvGrpSpPr>
            <p:cNvPr id="19" name="Group 43"/>
            <p:cNvGrpSpPr/>
            <p:nvPr/>
          </p:nvGrpSpPr>
          <p:grpSpPr>
            <a:xfrm>
              <a:off x="5792577" y="3756580"/>
              <a:ext cx="1004679" cy="947892"/>
              <a:chOff x="1573365" y="4872166"/>
              <a:chExt cx="1004679" cy="947892"/>
            </a:xfrm>
          </p:grpSpPr>
          <p:sp>
            <p:nvSpPr>
              <p:cNvPr id="45" name="Oval 44"/>
              <p:cNvSpPr/>
              <p:nvPr/>
            </p:nvSpPr>
            <p:spPr>
              <a:xfrm>
                <a:off x="1573365" y="4872166"/>
                <a:ext cx="1004679" cy="947892"/>
              </a:xfrm>
              <a:prstGeom prst="ellipse">
                <a:avLst/>
              </a:prstGeom>
              <a:solidFill>
                <a:schemeClr val="accent4"/>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 name="Group 20"/>
              <p:cNvGrpSpPr/>
              <p:nvPr/>
            </p:nvGrpSpPr>
            <p:grpSpPr>
              <a:xfrm>
                <a:off x="1838752" y="5080702"/>
                <a:ext cx="493610" cy="495230"/>
                <a:chOff x="1838752" y="5080702"/>
                <a:chExt cx="493610" cy="495230"/>
              </a:xfrm>
            </p:grpSpPr>
            <p:sp>
              <p:nvSpPr>
                <p:cNvPr id="47" name="Oval 46"/>
                <p:cNvSpPr/>
                <p:nvPr/>
              </p:nvSpPr>
              <p:spPr>
                <a:xfrm>
                  <a:off x="1857708" y="52892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2180712" y="52899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Freeform 48"/>
                <p:cNvSpPr/>
                <p:nvPr/>
              </p:nvSpPr>
              <p:spPr>
                <a:xfrm>
                  <a:off x="1838752" y="5080702"/>
                  <a:ext cx="170606" cy="94789"/>
                </a:xfrm>
                <a:custGeom>
                  <a:avLst/>
                  <a:gdLst>
                    <a:gd name="connsiteX0" fmla="*/ 170606 w 170606"/>
                    <a:gd name="connsiteY0" fmla="*/ 94789 h 94789"/>
                    <a:gd name="connsiteX1" fmla="*/ 18956 w 170606"/>
                    <a:gd name="connsiteY1" fmla="*/ 56874 h 94789"/>
                    <a:gd name="connsiteX2" fmla="*/ 0 w 170606"/>
                    <a:gd name="connsiteY2" fmla="*/ 0 h 94789"/>
                  </a:gdLst>
                  <a:ahLst/>
                  <a:cxnLst>
                    <a:cxn ang="0">
                      <a:pos x="connsiteX0" y="connsiteY0"/>
                    </a:cxn>
                    <a:cxn ang="0">
                      <a:pos x="connsiteX1" y="connsiteY1"/>
                    </a:cxn>
                    <a:cxn ang="0">
                      <a:pos x="connsiteX2" y="connsiteY2"/>
                    </a:cxn>
                  </a:cxnLst>
                  <a:rect l="l" t="t" r="r" b="b"/>
                  <a:pathLst>
                    <a:path w="170606" h="94789">
                      <a:moveTo>
                        <a:pt x="170606" y="94789"/>
                      </a:moveTo>
                      <a:cubicBezTo>
                        <a:pt x="120056" y="82151"/>
                        <a:pt x="64504" y="82180"/>
                        <a:pt x="18956" y="56874"/>
                      </a:cubicBezTo>
                      <a:cubicBezTo>
                        <a:pt x="1488" y="47169"/>
                        <a:pt x="0" y="0"/>
                        <a:pt x="0" y="0"/>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0" name="Freeform 49"/>
                <p:cNvSpPr/>
                <p:nvPr/>
              </p:nvSpPr>
              <p:spPr>
                <a:xfrm flipH="1">
                  <a:off x="2161756" y="5100396"/>
                  <a:ext cx="170606" cy="94789"/>
                </a:xfrm>
                <a:custGeom>
                  <a:avLst/>
                  <a:gdLst>
                    <a:gd name="connsiteX0" fmla="*/ 170606 w 170606"/>
                    <a:gd name="connsiteY0" fmla="*/ 94789 h 94789"/>
                    <a:gd name="connsiteX1" fmla="*/ 18956 w 170606"/>
                    <a:gd name="connsiteY1" fmla="*/ 56874 h 94789"/>
                    <a:gd name="connsiteX2" fmla="*/ 0 w 170606"/>
                    <a:gd name="connsiteY2" fmla="*/ 0 h 94789"/>
                  </a:gdLst>
                  <a:ahLst/>
                  <a:cxnLst>
                    <a:cxn ang="0">
                      <a:pos x="connsiteX0" y="connsiteY0"/>
                    </a:cxn>
                    <a:cxn ang="0">
                      <a:pos x="connsiteX1" y="connsiteY1"/>
                    </a:cxn>
                    <a:cxn ang="0">
                      <a:pos x="connsiteX2" y="connsiteY2"/>
                    </a:cxn>
                  </a:cxnLst>
                  <a:rect l="l" t="t" r="r" b="b"/>
                  <a:pathLst>
                    <a:path w="170606" h="94789">
                      <a:moveTo>
                        <a:pt x="170606" y="94789"/>
                      </a:moveTo>
                      <a:cubicBezTo>
                        <a:pt x="120056" y="82151"/>
                        <a:pt x="64504" y="82180"/>
                        <a:pt x="18956" y="56874"/>
                      </a:cubicBezTo>
                      <a:cubicBezTo>
                        <a:pt x="1488" y="47169"/>
                        <a:pt x="0" y="0"/>
                        <a:pt x="0" y="0"/>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1" name="Straight Connector 50"/>
                <p:cNvCxnSpPr/>
                <p:nvPr/>
              </p:nvCxnSpPr>
              <p:spPr>
                <a:xfrm>
                  <a:off x="1857708" y="5574344"/>
                  <a:ext cx="455697" cy="1588"/>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grpSp>
        </p:grpSp>
        <p:cxnSp>
          <p:nvCxnSpPr>
            <p:cNvPr id="52" name="Straight Arrow Connector 51"/>
            <p:cNvCxnSpPr/>
            <p:nvPr/>
          </p:nvCxnSpPr>
          <p:spPr>
            <a:xfrm>
              <a:off x="6956928" y="4460347"/>
              <a:ext cx="1156331" cy="411821"/>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6890092" y="3756580"/>
              <a:ext cx="1729872" cy="646331"/>
            </a:xfrm>
            <a:prstGeom prst="rect">
              <a:avLst/>
            </a:prstGeom>
            <a:noFill/>
          </p:spPr>
          <p:txBody>
            <a:bodyPr wrap="square" rtlCol="0">
              <a:spAutoFit/>
            </a:bodyPr>
            <a:lstStyle/>
            <a:p>
              <a:r>
                <a:rPr lang="en-US" dirty="0"/>
                <a:t>Who’s the wimp now, sucker?</a:t>
              </a:r>
            </a:p>
          </p:txBody>
        </p:sp>
      </p:grpSp>
      <p:grpSp>
        <p:nvGrpSpPr>
          <p:cNvPr id="24" name="Group 23"/>
          <p:cNvGrpSpPr/>
          <p:nvPr/>
        </p:nvGrpSpPr>
        <p:grpSpPr>
          <a:xfrm>
            <a:off x="3314583" y="3753917"/>
            <a:ext cx="1593821" cy="2485242"/>
            <a:chOff x="1573365" y="4038021"/>
            <a:chExt cx="1593821" cy="2485242"/>
          </a:xfrm>
        </p:grpSpPr>
        <p:grpSp>
          <p:nvGrpSpPr>
            <p:cNvPr id="21" name="Group 20"/>
            <p:cNvGrpSpPr/>
            <p:nvPr/>
          </p:nvGrpSpPr>
          <p:grpSpPr>
            <a:xfrm>
              <a:off x="1573365" y="4038021"/>
              <a:ext cx="1593821" cy="2485242"/>
              <a:chOff x="1573365" y="4038021"/>
              <a:chExt cx="1593821" cy="2485242"/>
            </a:xfrm>
          </p:grpSpPr>
          <p:grpSp>
            <p:nvGrpSpPr>
              <p:cNvPr id="4" name="Group 27"/>
              <p:cNvGrpSpPr/>
              <p:nvPr/>
            </p:nvGrpSpPr>
            <p:grpSpPr>
              <a:xfrm>
                <a:off x="1573365" y="4872166"/>
                <a:ext cx="1004679" cy="947892"/>
                <a:chOff x="1573365" y="4872166"/>
                <a:chExt cx="1004679" cy="947892"/>
              </a:xfrm>
            </p:grpSpPr>
            <p:sp>
              <p:nvSpPr>
                <p:cNvPr id="12" name="Oval 11"/>
                <p:cNvSpPr/>
                <p:nvPr/>
              </p:nvSpPr>
              <p:spPr>
                <a:xfrm>
                  <a:off x="1573365" y="4872166"/>
                  <a:ext cx="1004679" cy="947892"/>
                </a:xfrm>
                <a:prstGeom prst="ellipse">
                  <a:avLst/>
                </a:prstGeom>
                <a:solidFill>
                  <a:schemeClr val="accent4"/>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20"/>
                <p:cNvGrpSpPr/>
                <p:nvPr/>
              </p:nvGrpSpPr>
              <p:grpSpPr>
                <a:xfrm>
                  <a:off x="1838752" y="5080702"/>
                  <a:ext cx="493610" cy="323020"/>
                  <a:chOff x="1838752" y="5080702"/>
                  <a:chExt cx="493610" cy="323020"/>
                </a:xfrm>
              </p:grpSpPr>
              <p:sp>
                <p:nvSpPr>
                  <p:cNvPr id="13" name="Oval 12"/>
                  <p:cNvSpPr/>
                  <p:nvPr/>
                </p:nvSpPr>
                <p:spPr>
                  <a:xfrm>
                    <a:off x="1857708" y="52892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2180712" y="52899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1838752" y="5080702"/>
                    <a:ext cx="170606" cy="94789"/>
                  </a:xfrm>
                  <a:custGeom>
                    <a:avLst/>
                    <a:gdLst>
                      <a:gd name="connsiteX0" fmla="*/ 170606 w 170606"/>
                      <a:gd name="connsiteY0" fmla="*/ 94789 h 94789"/>
                      <a:gd name="connsiteX1" fmla="*/ 18956 w 170606"/>
                      <a:gd name="connsiteY1" fmla="*/ 56874 h 94789"/>
                      <a:gd name="connsiteX2" fmla="*/ 0 w 170606"/>
                      <a:gd name="connsiteY2" fmla="*/ 0 h 94789"/>
                    </a:gdLst>
                    <a:ahLst/>
                    <a:cxnLst>
                      <a:cxn ang="0">
                        <a:pos x="connsiteX0" y="connsiteY0"/>
                      </a:cxn>
                      <a:cxn ang="0">
                        <a:pos x="connsiteX1" y="connsiteY1"/>
                      </a:cxn>
                      <a:cxn ang="0">
                        <a:pos x="connsiteX2" y="connsiteY2"/>
                      </a:cxn>
                    </a:cxnLst>
                    <a:rect l="l" t="t" r="r" b="b"/>
                    <a:pathLst>
                      <a:path w="170606" h="94789">
                        <a:moveTo>
                          <a:pt x="170606" y="94789"/>
                        </a:moveTo>
                        <a:cubicBezTo>
                          <a:pt x="120056" y="82151"/>
                          <a:pt x="64504" y="82180"/>
                          <a:pt x="18956" y="56874"/>
                        </a:cubicBezTo>
                        <a:cubicBezTo>
                          <a:pt x="1488" y="47169"/>
                          <a:pt x="0" y="0"/>
                          <a:pt x="0" y="0"/>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flipH="1">
                    <a:off x="2161756" y="5100396"/>
                    <a:ext cx="170606" cy="94789"/>
                  </a:xfrm>
                  <a:custGeom>
                    <a:avLst/>
                    <a:gdLst>
                      <a:gd name="connsiteX0" fmla="*/ 170606 w 170606"/>
                      <a:gd name="connsiteY0" fmla="*/ 94789 h 94789"/>
                      <a:gd name="connsiteX1" fmla="*/ 18956 w 170606"/>
                      <a:gd name="connsiteY1" fmla="*/ 56874 h 94789"/>
                      <a:gd name="connsiteX2" fmla="*/ 0 w 170606"/>
                      <a:gd name="connsiteY2" fmla="*/ 0 h 94789"/>
                    </a:gdLst>
                    <a:ahLst/>
                    <a:cxnLst>
                      <a:cxn ang="0">
                        <a:pos x="connsiteX0" y="connsiteY0"/>
                      </a:cxn>
                      <a:cxn ang="0">
                        <a:pos x="connsiteX1" y="connsiteY1"/>
                      </a:cxn>
                      <a:cxn ang="0">
                        <a:pos x="connsiteX2" y="connsiteY2"/>
                      </a:cxn>
                    </a:cxnLst>
                    <a:rect l="l" t="t" r="r" b="b"/>
                    <a:pathLst>
                      <a:path w="170606" h="94789">
                        <a:moveTo>
                          <a:pt x="170606" y="94789"/>
                        </a:moveTo>
                        <a:cubicBezTo>
                          <a:pt x="120056" y="82151"/>
                          <a:pt x="64504" y="82180"/>
                          <a:pt x="18956" y="56874"/>
                        </a:cubicBezTo>
                        <a:cubicBezTo>
                          <a:pt x="1488" y="47169"/>
                          <a:pt x="0" y="0"/>
                          <a:pt x="0" y="0"/>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sp>
            <p:nvSpPr>
              <p:cNvPr id="22" name="TextBox 21"/>
              <p:cNvSpPr txBox="1"/>
              <p:nvPr/>
            </p:nvSpPr>
            <p:spPr>
              <a:xfrm>
                <a:off x="1573365" y="5876932"/>
                <a:ext cx="989373" cy="646331"/>
              </a:xfrm>
              <a:prstGeom prst="rect">
                <a:avLst/>
              </a:prstGeom>
              <a:noFill/>
            </p:spPr>
            <p:txBody>
              <a:bodyPr wrap="none" rtlCol="0">
                <a:spAutoFit/>
              </a:bodyPr>
              <a:lstStyle/>
              <a:p>
                <a:r>
                  <a:rPr lang="en-US" dirty="0"/>
                  <a:t>WIMP</a:t>
                </a:r>
              </a:p>
              <a:p>
                <a:r>
                  <a:rPr lang="en-US" dirty="0"/>
                  <a:t>Mass </a:t>
                </a:r>
                <a:r>
                  <a:rPr lang="en-US" dirty="0" err="1"/>
                  <a:t>m</a:t>
                </a:r>
                <a:r>
                  <a:rPr lang="en-US" baseline="-25000" dirty="0" err="1"/>
                  <a:t>Χ</a:t>
                </a:r>
                <a:endParaRPr lang="en-US" baseline="-25000" dirty="0"/>
              </a:p>
            </p:txBody>
          </p:sp>
          <p:grpSp>
            <p:nvGrpSpPr>
              <p:cNvPr id="7" name="Group 55"/>
              <p:cNvGrpSpPr/>
              <p:nvPr/>
            </p:nvGrpSpPr>
            <p:grpSpPr>
              <a:xfrm>
                <a:off x="2332362" y="4038021"/>
                <a:ext cx="834824" cy="834145"/>
                <a:chOff x="2332362" y="4038021"/>
                <a:chExt cx="834824" cy="834145"/>
              </a:xfrm>
            </p:grpSpPr>
            <p:cxnSp>
              <p:nvCxnSpPr>
                <p:cNvPr id="25" name="Straight Arrow Connector 24"/>
                <p:cNvCxnSpPr/>
                <p:nvPr/>
              </p:nvCxnSpPr>
              <p:spPr>
                <a:xfrm flipV="1">
                  <a:off x="2332362" y="4038021"/>
                  <a:ext cx="834824" cy="834145"/>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879928" y="4502834"/>
                  <a:ext cx="287258" cy="369332"/>
                </a:xfrm>
                <a:prstGeom prst="rect">
                  <a:avLst/>
                </a:prstGeom>
                <a:noFill/>
              </p:spPr>
              <p:txBody>
                <a:bodyPr wrap="none" rtlCol="0">
                  <a:spAutoFit/>
                </a:bodyPr>
                <a:lstStyle/>
                <a:p>
                  <a:r>
                    <a:rPr lang="en-US" dirty="0" err="1"/>
                    <a:t>v</a:t>
                  </a:r>
                  <a:endParaRPr lang="en-US" dirty="0"/>
                </a:p>
              </p:txBody>
            </p:sp>
          </p:grpSp>
        </p:grpSp>
        <p:sp>
          <p:nvSpPr>
            <p:cNvPr id="58" name="Freeform 57"/>
            <p:cNvSpPr/>
            <p:nvPr/>
          </p:nvSpPr>
          <p:spPr>
            <a:xfrm>
              <a:off x="1857708" y="5521938"/>
              <a:ext cx="473905" cy="174200"/>
            </a:xfrm>
            <a:custGeom>
              <a:avLst/>
              <a:gdLst>
                <a:gd name="connsiteX0" fmla="*/ 0 w 473905"/>
                <a:gd name="connsiteY0" fmla="*/ 0 h 174200"/>
                <a:gd name="connsiteX1" fmla="*/ 18956 w 473905"/>
                <a:gd name="connsiteY1" fmla="*/ 56873 h 174200"/>
                <a:gd name="connsiteX2" fmla="*/ 132693 w 473905"/>
                <a:gd name="connsiteY2" fmla="*/ 113747 h 174200"/>
                <a:gd name="connsiteX3" fmla="*/ 265387 w 473905"/>
                <a:gd name="connsiteY3" fmla="*/ 151662 h 174200"/>
                <a:gd name="connsiteX4" fmla="*/ 454949 w 473905"/>
                <a:gd name="connsiteY4" fmla="*/ 75831 h 174200"/>
                <a:gd name="connsiteX5" fmla="*/ 473905 w 473905"/>
                <a:gd name="connsiteY5" fmla="*/ 37915 h 17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905" h="174200">
                  <a:moveTo>
                    <a:pt x="0" y="0"/>
                  </a:moveTo>
                  <a:cubicBezTo>
                    <a:pt x="6319" y="18958"/>
                    <a:pt x="8675" y="39737"/>
                    <a:pt x="18956" y="56873"/>
                  </a:cubicBezTo>
                  <a:cubicBezTo>
                    <a:pt x="49747" y="108196"/>
                    <a:pt x="76763" y="97765"/>
                    <a:pt x="132693" y="113747"/>
                  </a:cubicBezTo>
                  <a:cubicBezTo>
                    <a:pt x="323005" y="168127"/>
                    <a:pt x="28415" y="92417"/>
                    <a:pt x="265387" y="151662"/>
                  </a:cubicBezTo>
                  <a:cubicBezTo>
                    <a:pt x="423651" y="131878"/>
                    <a:pt x="395934" y="174200"/>
                    <a:pt x="454949" y="75831"/>
                  </a:cubicBezTo>
                  <a:cubicBezTo>
                    <a:pt x="462218" y="63714"/>
                    <a:pt x="467586" y="50554"/>
                    <a:pt x="473905" y="37915"/>
                  </a:cubicBezTo>
                </a:path>
              </a:pathLst>
            </a:custGeom>
            <a:ln w="50800">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53" name="TextBox 52"/>
          <p:cNvSpPr txBox="1"/>
          <p:nvPr/>
        </p:nvSpPr>
        <p:spPr>
          <a:xfrm>
            <a:off x="7703724" y="5675126"/>
            <a:ext cx="1588596" cy="369332"/>
          </a:xfrm>
          <a:prstGeom prst="rect">
            <a:avLst/>
          </a:prstGeom>
          <a:noFill/>
        </p:spPr>
        <p:txBody>
          <a:bodyPr wrap="none" rtlCol="0">
            <a:spAutoFit/>
          </a:bodyPr>
          <a:lstStyle/>
          <a:p>
            <a:r>
              <a:rPr lang="en-US" dirty="0"/>
              <a:t>©Annika Peter</a:t>
            </a:r>
          </a:p>
        </p:txBody>
      </p:sp>
      <p:sp>
        <p:nvSpPr>
          <p:cNvPr id="35" name="Rounded Rectangle 34"/>
          <p:cNvSpPr/>
          <p:nvPr/>
        </p:nvSpPr>
        <p:spPr>
          <a:xfrm>
            <a:off x="8187364" y="1357290"/>
            <a:ext cx="1104957" cy="375131"/>
          </a:xfrm>
          <a:prstGeom prst="round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ounded Rectangle 54"/>
          <p:cNvSpPr/>
          <p:nvPr/>
        </p:nvSpPr>
        <p:spPr>
          <a:xfrm>
            <a:off x="8803832" y="2244162"/>
            <a:ext cx="700866" cy="712958"/>
          </a:xfrm>
          <a:prstGeom prst="roundRect">
            <a:avLst/>
          </a:prstGeom>
          <a:noFill/>
          <a:ln w="5715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577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5" grpId="0" animBg="1"/>
      <p:bldP spid="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Avenir Black" panose="02000503020000020003" pitchFamily="2" charset="0"/>
              </a:rPr>
              <a:t>Rates</a:t>
            </a:r>
          </a:p>
        </p:txBody>
      </p:sp>
      <p:pic>
        <p:nvPicPr>
          <p:cNvPr id="16" name="Picture 15" descr="latex-image-1.pdf"/>
          <p:cNvPicPr>
            <a:picLocks noChangeAspect="1"/>
          </p:cNvPicPr>
          <p:nvPr/>
        </p:nvPicPr>
        <p:blipFill>
          <a:blip r:embed="rId2"/>
          <a:stretch>
            <a:fillRect/>
          </a:stretch>
        </p:blipFill>
        <p:spPr>
          <a:xfrm>
            <a:off x="2489373" y="1518943"/>
            <a:ext cx="6956521" cy="1125591"/>
          </a:xfrm>
          <a:prstGeom prst="rect">
            <a:avLst/>
          </a:prstGeom>
        </p:spPr>
      </p:pic>
      <p:grpSp>
        <p:nvGrpSpPr>
          <p:cNvPr id="18" name="Group 17"/>
          <p:cNvGrpSpPr/>
          <p:nvPr/>
        </p:nvGrpSpPr>
        <p:grpSpPr>
          <a:xfrm>
            <a:off x="8057342" y="2753910"/>
            <a:ext cx="1228521" cy="1424192"/>
            <a:chOff x="6533341" y="2753910"/>
            <a:chExt cx="1228521" cy="1424192"/>
          </a:xfrm>
        </p:grpSpPr>
        <p:sp>
          <p:nvSpPr>
            <p:cNvPr id="5" name="TextBox 4"/>
            <p:cNvSpPr txBox="1"/>
            <p:nvPr/>
          </p:nvSpPr>
          <p:spPr>
            <a:xfrm>
              <a:off x="6533341" y="3716437"/>
              <a:ext cx="1228521" cy="461665"/>
            </a:xfrm>
            <a:prstGeom prst="rect">
              <a:avLst/>
            </a:prstGeom>
            <a:noFill/>
          </p:spPr>
          <p:txBody>
            <a:bodyPr wrap="none" rtlCol="0">
              <a:spAutoFit/>
            </a:bodyPr>
            <a:lstStyle/>
            <a:p>
              <a:r>
                <a:rPr lang="en-US" sz="2400" dirty="0">
                  <a:solidFill>
                    <a:schemeClr val="accent6"/>
                  </a:solidFill>
                </a:rPr>
                <a:t>If elastic</a:t>
              </a:r>
            </a:p>
          </p:txBody>
        </p:sp>
        <p:cxnSp>
          <p:nvCxnSpPr>
            <p:cNvPr id="7" name="Straight Arrow Connector 6"/>
            <p:cNvCxnSpPr>
              <a:stCxn id="5" idx="0"/>
            </p:cNvCxnSpPr>
            <p:nvPr/>
          </p:nvCxnSpPr>
          <p:spPr>
            <a:xfrm flipH="1" flipV="1">
              <a:off x="7145364" y="2753910"/>
              <a:ext cx="2238" cy="962527"/>
            </a:xfrm>
            <a:prstGeom prst="straightConnector1">
              <a:avLst/>
            </a:prstGeom>
            <a:ln w="57150" cmpd="sng">
              <a:solidFill>
                <a:srgbClr val="F79646"/>
              </a:solidFill>
              <a:tailEnd type="arrow"/>
            </a:ln>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a:off x="4893385" y="2463220"/>
            <a:ext cx="1299715" cy="2662115"/>
            <a:chOff x="3369384" y="2463219"/>
            <a:chExt cx="1299715" cy="2662115"/>
          </a:xfrm>
        </p:grpSpPr>
        <p:cxnSp>
          <p:nvCxnSpPr>
            <p:cNvPr id="9" name="Straight Connector 8"/>
            <p:cNvCxnSpPr/>
            <p:nvPr/>
          </p:nvCxnSpPr>
          <p:spPr>
            <a:xfrm>
              <a:off x="3519130" y="2463219"/>
              <a:ext cx="948635" cy="0"/>
            </a:xfrm>
            <a:prstGeom prst="line">
              <a:avLst/>
            </a:prstGeom>
            <a:ln w="57150" cmpd="sng">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3977541" y="2644534"/>
              <a:ext cx="0" cy="1853518"/>
            </a:xfrm>
            <a:prstGeom prst="straightConnector1">
              <a:avLst/>
            </a:prstGeom>
            <a:ln w="57150" cmpd="sng">
              <a:solidFill>
                <a:srgbClr val="C0504D"/>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69384" y="4602114"/>
              <a:ext cx="1299715" cy="523220"/>
            </a:xfrm>
            <a:prstGeom prst="rect">
              <a:avLst/>
            </a:prstGeom>
            <a:noFill/>
          </p:spPr>
          <p:txBody>
            <a:bodyPr wrap="none" rtlCol="0">
              <a:spAutoFit/>
            </a:bodyPr>
            <a:lstStyle/>
            <a:p>
              <a:r>
                <a:rPr lang="en-US" sz="2800" dirty="0">
                  <a:solidFill>
                    <a:schemeClr val="accent2"/>
                  </a:solidFill>
                </a:rPr>
                <a:t>≈</a:t>
              </a:r>
              <a:r>
                <a:rPr lang="en-US" sz="2800" dirty="0" err="1">
                  <a:solidFill>
                    <a:schemeClr val="accent2"/>
                  </a:solidFill>
                </a:rPr>
                <a:t>ρf</a:t>
              </a:r>
              <a:r>
                <a:rPr lang="en-US" sz="2800" dirty="0">
                  <a:solidFill>
                    <a:schemeClr val="accent2"/>
                  </a:solidFill>
                </a:rPr>
                <a:t>(v, t)</a:t>
              </a:r>
            </a:p>
          </p:txBody>
        </p:sp>
      </p:grpSp>
      <p:grpSp>
        <p:nvGrpSpPr>
          <p:cNvPr id="25" name="Group 24"/>
          <p:cNvGrpSpPr/>
          <p:nvPr/>
        </p:nvGrpSpPr>
        <p:grpSpPr>
          <a:xfrm>
            <a:off x="5808158" y="5125335"/>
            <a:ext cx="4859842" cy="1073113"/>
            <a:chOff x="4284158" y="5125334"/>
            <a:chExt cx="4859842" cy="1073113"/>
          </a:xfrm>
        </p:grpSpPr>
        <p:cxnSp>
          <p:nvCxnSpPr>
            <p:cNvPr id="23" name="Straight Arrow Connector 22"/>
            <p:cNvCxnSpPr/>
            <p:nvPr/>
          </p:nvCxnSpPr>
          <p:spPr>
            <a:xfrm>
              <a:off x="4284158" y="5125334"/>
              <a:ext cx="1575958" cy="902668"/>
            </a:xfrm>
            <a:prstGeom prst="straightConnector1">
              <a:avLst/>
            </a:prstGeom>
            <a:ln>
              <a:solidFill>
                <a:schemeClr val="accent5"/>
              </a:solidFill>
              <a:prstDash val="sysDash"/>
              <a:headEnd type="arrow"/>
              <a:tailEnd type="non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811199" y="5829115"/>
              <a:ext cx="3332801" cy="369332"/>
            </a:xfrm>
            <a:prstGeom prst="rect">
              <a:avLst/>
            </a:prstGeom>
            <a:noFill/>
          </p:spPr>
          <p:txBody>
            <a:bodyPr wrap="none" rtlCol="0">
              <a:spAutoFit/>
            </a:bodyPr>
            <a:lstStyle/>
            <a:p>
              <a:r>
                <a:rPr lang="en-US" dirty="0">
                  <a:solidFill>
                    <a:schemeClr val="accent5"/>
                  </a:solidFill>
                </a:rPr>
                <a:t>Includes motion of Sun and Earth</a:t>
              </a:r>
            </a:p>
          </p:txBody>
        </p:sp>
      </p:grpSp>
      <p:sp>
        <p:nvSpPr>
          <p:cNvPr id="3" name="TextBox 2">
            <a:extLst>
              <a:ext uri="{FF2B5EF4-FFF2-40B4-BE49-F238E27FC236}">
                <a16:creationId xmlns:a16="http://schemas.microsoft.com/office/drawing/2014/main" id="{794C34E2-CFE6-B645-AA12-1164FC5BC69B}"/>
              </a:ext>
            </a:extLst>
          </p:cNvPr>
          <p:cNvSpPr txBox="1"/>
          <p:nvPr/>
        </p:nvSpPr>
        <p:spPr>
          <a:xfrm>
            <a:off x="838200" y="5829116"/>
            <a:ext cx="3075522" cy="369332"/>
          </a:xfrm>
          <a:prstGeom prst="rect">
            <a:avLst/>
          </a:prstGeom>
          <a:noFill/>
        </p:spPr>
        <p:txBody>
          <a:bodyPr wrap="none" rtlCol="0">
            <a:spAutoFit/>
          </a:bodyPr>
          <a:lstStyle/>
          <a:p>
            <a:r>
              <a:rPr lang="en-US" dirty="0">
                <a:latin typeface="Avenir Book" panose="02000503020000020003" pitchFamily="2" charset="0"/>
              </a:rPr>
              <a:t>Assume scattering off nuclei</a:t>
            </a:r>
          </a:p>
        </p:txBody>
      </p:sp>
    </p:spTree>
    <p:extLst>
      <p:ext uri="{BB962C8B-B14F-4D97-AF65-F5344CB8AC3E}">
        <p14:creationId xmlns:p14="http://schemas.microsoft.com/office/powerpoint/2010/main" val="3179059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Avenir Black" panose="02000503020000020003" pitchFamily="2" charset="0"/>
              </a:rPr>
              <a:t>Rates: </a:t>
            </a:r>
            <a:r>
              <a:rPr lang="en-US" b="1" dirty="0" err="1">
                <a:latin typeface="Avenir Black" panose="02000503020000020003" pitchFamily="2" charset="0"/>
              </a:rPr>
              <a:t>ρ</a:t>
            </a:r>
            <a:endParaRPr lang="en-US" b="1" dirty="0">
              <a:latin typeface="Avenir Black" panose="02000503020000020003" pitchFamily="2" charset="0"/>
            </a:endParaRPr>
          </a:p>
        </p:txBody>
      </p:sp>
      <p:grpSp>
        <p:nvGrpSpPr>
          <p:cNvPr id="3" name="Group 4"/>
          <p:cNvGrpSpPr/>
          <p:nvPr/>
        </p:nvGrpSpPr>
        <p:grpSpPr>
          <a:xfrm>
            <a:off x="2342500" y="1717162"/>
            <a:ext cx="2749934" cy="1926735"/>
            <a:chOff x="5611038" y="274639"/>
            <a:chExt cx="2749934" cy="1926735"/>
          </a:xfrm>
        </p:grpSpPr>
        <p:grpSp>
          <p:nvGrpSpPr>
            <p:cNvPr id="4" name="Group 41"/>
            <p:cNvGrpSpPr/>
            <p:nvPr/>
          </p:nvGrpSpPr>
          <p:grpSpPr>
            <a:xfrm>
              <a:off x="5611038" y="1288618"/>
              <a:ext cx="985723" cy="912756"/>
              <a:chOff x="5611038" y="1288618"/>
              <a:chExt cx="985723" cy="912756"/>
            </a:xfrm>
          </p:grpSpPr>
          <p:sp>
            <p:nvSpPr>
              <p:cNvPr id="9" name="Oval 8"/>
              <p:cNvSpPr/>
              <p:nvPr/>
            </p:nvSpPr>
            <p:spPr>
              <a:xfrm>
                <a:off x="5611038" y="1288618"/>
                <a:ext cx="985723" cy="912756"/>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858176" y="16500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181180" y="16507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009825" y="1821396"/>
                <a:ext cx="207811" cy="26396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7" name="Straight Arrow Connector 6"/>
            <p:cNvCxnSpPr/>
            <p:nvPr/>
          </p:nvCxnSpPr>
          <p:spPr>
            <a:xfrm rot="5400000" flipH="1" flipV="1">
              <a:off x="6449938" y="421461"/>
              <a:ext cx="1013980" cy="720335"/>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317096" y="947892"/>
              <a:ext cx="1043876" cy="369332"/>
            </a:xfrm>
            <a:prstGeom prst="rect">
              <a:avLst/>
            </a:prstGeom>
            <a:noFill/>
          </p:spPr>
          <p:txBody>
            <a:bodyPr wrap="none" rtlCol="0">
              <a:spAutoFit/>
            </a:bodyPr>
            <a:lstStyle/>
            <a:p>
              <a:r>
                <a:rPr lang="en-US" dirty="0"/>
                <a:t>Energy Q</a:t>
              </a:r>
            </a:p>
          </p:txBody>
        </p:sp>
      </p:grpSp>
      <p:grpSp>
        <p:nvGrpSpPr>
          <p:cNvPr id="5" name="Group 14"/>
          <p:cNvGrpSpPr/>
          <p:nvPr/>
        </p:nvGrpSpPr>
        <p:grpSpPr>
          <a:xfrm>
            <a:off x="6172201" y="1600996"/>
            <a:ext cx="3973307" cy="3665452"/>
            <a:chOff x="905558" y="1600996"/>
            <a:chExt cx="7812218" cy="4169692"/>
          </a:xfrm>
        </p:grpSpPr>
        <p:cxnSp>
          <p:nvCxnSpPr>
            <p:cNvPr id="13" name="Straight Arrow Connector 12"/>
            <p:cNvCxnSpPr/>
            <p:nvPr/>
          </p:nvCxnSpPr>
          <p:spPr>
            <a:xfrm rot="5400000" flipH="1" flipV="1">
              <a:off x="-1161815" y="3683858"/>
              <a:ext cx="4167312" cy="1587"/>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905558" y="5768305"/>
              <a:ext cx="7812218" cy="2383"/>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6" name="TextBox 15"/>
          <p:cNvSpPr txBox="1"/>
          <p:nvPr/>
        </p:nvSpPr>
        <p:spPr>
          <a:xfrm>
            <a:off x="7922926" y="5252162"/>
            <a:ext cx="402674" cy="461665"/>
          </a:xfrm>
          <a:prstGeom prst="rect">
            <a:avLst/>
          </a:prstGeom>
          <a:noFill/>
        </p:spPr>
        <p:txBody>
          <a:bodyPr wrap="none" rtlCol="0">
            <a:spAutoFit/>
          </a:bodyPr>
          <a:lstStyle/>
          <a:p>
            <a:r>
              <a:rPr lang="en-US" sz="2400" b="1" dirty="0"/>
              <a:t>Q</a:t>
            </a:r>
          </a:p>
        </p:txBody>
      </p:sp>
      <p:sp>
        <p:nvSpPr>
          <p:cNvPr id="17" name="TextBox 16"/>
          <p:cNvSpPr txBox="1"/>
          <p:nvPr/>
        </p:nvSpPr>
        <p:spPr>
          <a:xfrm rot="16200000">
            <a:off x="5352348" y="3297053"/>
            <a:ext cx="1032655" cy="461665"/>
          </a:xfrm>
          <a:prstGeom prst="rect">
            <a:avLst/>
          </a:prstGeom>
          <a:noFill/>
        </p:spPr>
        <p:txBody>
          <a:bodyPr wrap="none" rtlCol="0">
            <a:spAutoFit/>
          </a:bodyPr>
          <a:lstStyle/>
          <a:p>
            <a:r>
              <a:rPr lang="en-US" sz="2400" b="1" dirty="0" err="1"/>
              <a:t>dR/dQ</a:t>
            </a:r>
            <a:endParaRPr lang="en-US" sz="2400" b="1" dirty="0"/>
          </a:p>
        </p:txBody>
      </p:sp>
      <p:cxnSp>
        <p:nvCxnSpPr>
          <p:cNvPr id="21" name="Straight Connector 20"/>
          <p:cNvCxnSpPr/>
          <p:nvPr/>
        </p:nvCxnSpPr>
        <p:spPr>
          <a:xfrm>
            <a:off x="6418354" y="2390414"/>
            <a:ext cx="3097692" cy="2457816"/>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6397906" y="1923214"/>
            <a:ext cx="3208588" cy="3260796"/>
            <a:chOff x="4873906" y="1923214"/>
            <a:chExt cx="3208588" cy="3260796"/>
          </a:xfrm>
        </p:grpSpPr>
        <p:sp>
          <p:nvSpPr>
            <p:cNvPr id="24" name="TextBox 23"/>
            <p:cNvSpPr txBox="1"/>
            <p:nvPr/>
          </p:nvSpPr>
          <p:spPr>
            <a:xfrm>
              <a:off x="5994034" y="1923214"/>
              <a:ext cx="1957715" cy="461665"/>
            </a:xfrm>
            <a:prstGeom prst="rect">
              <a:avLst/>
            </a:prstGeom>
            <a:noFill/>
          </p:spPr>
          <p:txBody>
            <a:bodyPr wrap="none" rtlCol="0">
              <a:spAutoFit/>
            </a:bodyPr>
            <a:lstStyle/>
            <a:p>
              <a:r>
                <a:rPr lang="en-US" sz="2400" dirty="0">
                  <a:solidFill>
                    <a:schemeClr val="accent2"/>
                  </a:solidFill>
                </a:rPr>
                <a:t>Norm ~ </a:t>
              </a:r>
              <a:r>
                <a:rPr lang="en-US" sz="2400" dirty="0" err="1">
                  <a:solidFill>
                    <a:schemeClr val="accent2"/>
                  </a:solidFill>
                </a:rPr>
                <a:t>σρ/m</a:t>
              </a:r>
              <a:r>
                <a:rPr lang="en-US" sz="2400" baseline="-25000" dirty="0" err="1">
                  <a:solidFill>
                    <a:schemeClr val="accent2"/>
                  </a:solidFill>
                </a:rPr>
                <a:t>χ</a:t>
              </a:r>
              <a:endParaRPr lang="en-US" sz="2400" baseline="-25000" dirty="0">
                <a:solidFill>
                  <a:schemeClr val="accent2"/>
                </a:solidFill>
              </a:endParaRPr>
            </a:p>
          </p:txBody>
        </p:sp>
        <p:cxnSp>
          <p:nvCxnSpPr>
            <p:cNvPr id="25" name="Straight Connector 24"/>
            <p:cNvCxnSpPr/>
            <p:nvPr/>
          </p:nvCxnSpPr>
          <p:spPr>
            <a:xfrm>
              <a:off x="4984802" y="2140074"/>
              <a:ext cx="3097692" cy="2457816"/>
            </a:xfrm>
            <a:prstGeom prst="line">
              <a:avLst/>
            </a:prstGeom>
            <a:ln w="63500">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873906" y="2726194"/>
              <a:ext cx="3097692" cy="2457816"/>
            </a:xfrm>
            <a:prstGeom prst="line">
              <a:avLst/>
            </a:prstGeom>
            <a:ln w="63500">
              <a:solidFill>
                <a:schemeClr val="accent2"/>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3200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Avenir Black" panose="02000503020000020003" pitchFamily="2" charset="0"/>
              </a:rPr>
              <a:t>Rates: f(v)</a:t>
            </a:r>
          </a:p>
        </p:txBody>
      </p:sp>
      <p:grpSp>
        <p:nvGrpSpPr>
          <p:cNvPr id="3" name="Group 4"/>
          <p:cNvGrpSpPr/>
          <p:nvPr/>
        </p:nvGrpSpPr>
        <p:grpSpPr>
          <a:xfrm>
            <a:off x="2342500" y="1717162"/>
            <a:ext cx="2749934" cy="1926735"/>
            <a:chOff x="5611038" y="274639"/>
            <a:chExt cx="2749934" cy="1926735"/>
          </a:xfrm>
        </p:grpSpPr>
        <p:grpSp>
          <p:nvGrpSpPr>
            <p:cNvPr id="4" name="Group 41"/>
            <p:cNvGrpSpPr/>
            <p:nvPr/>
          </p:nvGrpSpPr>
          <p:grpSpPr>
            <a:xfrm>
              <a:off x="5611038" y="1288618"/>
              <a:ext cx="985723" cy="912756"/>
              <a:chOff x="5611038" y="1288618"/>
              <a:chExt cx="985723" cy="912756"/>
            </a:xfrm>
          </p:grpSpPr>
          <p:sp>
            <p:nvSpPr>
              <p:cNvPr id="9" name="Oval 8"/>
              <p:cNvSpPr/>
              <p:nvPr/>
            </p:nvSpPr>
            <p:spPr>
              <a:xfrm>
                <a:off x="5611038" y="1288618"/>
                <a:ext cx="985723" cy="912756"/>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858176" y="16500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181180" y="16507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009825" y="1821396"/>
                <a:ext cx="207811" cy="26396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7" name="Straight Arrow Connector 6"/>
            <p:cNvCxnSpPr/>
            <p:nvPr/>
          </p:nvCxnSpPr>
          <p:spPr>
            <a:xfrm rot="5400000" flipH="1" flipV="1">
              <a:off x="6449938" y="421461"/>
              <a:ext cx="1013980" cy="720335"/>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317096" y="947892"/>
              <a:ext cx="1043876" cy="369332"/>
            </a:xfrm>
            <a:prstGeom prst="rect">
              <a:avLst/>
            </a:prstGeom>
            <a:noFill/>
          </p:spPr>
          <p:txBody>
            <a:bodyPr wrap="none" rtlCol="0">
              <a:spAutoFit/>
            </a:bodyPr>
            <a:lstStyle/>
            <a:p>
              <a:r>
                <a:rPr lang="en-US" dirty="0"/>
                <a:t>Energy Q</a:t>
              </a:r>
            </a:p>
          </p:txBody>
        </p:sp>
      </p:grpSp>
      <p:grpSp>
        <p:nvGrpSpPr>
          <p:cNvPr id="5" name="Group 14"/>
          <p:cNvGrpSpPr/>
          <p:nvPr/>
        </p:nvGrpSpPr>
        <p:grpSpPr>
          <a:xfrm>
            <a:off x="6172201" y="1600996"/>
            <a:ext cx="3973307" cy="3665452"/>
            <a:chOff x="905558" y="1600996"/>
            <a:chExt cx="7812218" cy="4169692"/>
          </a:xfrm>
        </p:grpSpPr>
        <p:cxnSp>
          <p:nvCxnSpPr>
            <p:cNvPr id="13" name="Straight Arrow Connector 12"/>
            <p:cNvCxnSpPr/>
            <p:nvPr/>
          </p:nvCxnSpPr>
          <p:spPr>
            <a:xfrm rot="5400000" flipH="1" flipV="1">
              <a:off x="-1161815" y="3683858"/>
              <a:ext cx="4167312" cy="1587"/>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905558" y="5768305"/>
              <a:ext cx="7812218" cy="2383"/>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6" name="TextBox 15"/>
          <p:cNvSpPr txBox="1"/>
          <p:nvPr/>
        </p:nvSpPr>
        <p:spPr>
          <a:xfrm>
            <a:off x="7922926" y="5252162"/>
            <a:ext cx="402674" cy="461665"/>
          </a:xfrm>
          <a:prstGeom prst="rect">
            <a:avLst/>
          </a:prstGeom>
          <a:noFill/>
        </p:spPr>
        <p:txBody>
          <a:bodyPr wrap="none" rtlCol="0">
            <a:spAutoFit/>
          </a:bodyPr>
          <a:lstStyle/>
          <a:p>
            <a:r>
              <a:rPr lang="en-US" sz="2400" b="1" dirty="0"/>
              <a:t>Q</a:t>
            </a:r>
          </a:p>
        </p:txBody>
      </p:sp>
      <p:sp>
        <p:nvSpPr>
          <p:cNvPr id="17" name="TextBox 16"/>
          <p:cNvSpPr txBox="1"/>
          <p:nvPr/>
        </p:nvSpPr>
        <p:spPr>
          <a:xfrm rot="16200000">
            <a:off x="5352348" y="3297053"/>
            <a:ext cx="1032655" cy="461665"/>
          </a:xfrm>
          <a:prstGeom prst="rect">
            <a:avLst/>
          </a:prstGeom>
          <a:noFill/>
        </p:spPr>
        <p:txBody>
          <a:bodyPr wrap="none" rtlCol="0">
            <a:spAutoFit/>
          </a:bodyPr>
          <a:lstStyle/>
          <a:p>
            <a:r>
              <a:rPr lang="en-US" sz="2400" b="1" dirty="0" err="1"/>
              <a:t>dR/dQ</a:t>
            </a:r>
            <a:endParaRPr lang="en-US" sz="2400" b="1" dirty="0"/>
          </a:p>
        </p:txBody>
      </p:sp>
      <p:cxnSp>
        <p:nvCxnSpPr>
          <p:cNvPr id="21" name="Straight Connector 20"/>
          <p:cNvCxnSpPr/>
          <p:nvPr/>
        </p:nvCxnSpPr>
        <p:spPr>
          <a:xfrm>
            <a:off x="6418354" y="2390414"/>
            <a:ext cx="3097692" cy="2457816"/>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6" name="Group 31"/>
          <p:cNvGrpSpPr/>
          <p:nvPr/>
        </p:nvGrpSpPr>
        <p:grpSpPr>
          <a:xfrm>
            <a:off x="6351442" y="2000664"/>
            <a:ext cx="3443396" cy="2847566"/>
            <a:chOff x="4827442" y="2000664"/>
            <a:chExt cx="3443396" cy="2847566"/>
          </a:xfrm>
        </p:grpSpPr>
        <p:grpSp>
          <p:nvGrpSpPr>
            <p:cNvPr id="15" name="Group 29"/>
            <p:cNvGrpSpPr/>
            <p:nvPr/>
          </p:nvGrpSpPr>
          <p:grpSpPr>
            <a:xfrm>
              <a:off x="4827442" y="2000664"/>
              <a:ext cx="3443396" cy="2847566"/>
              <a:chOff x="4827442" y="2000664"/>
              <a:chExt cx="3443396" cy="2847566"/>
            </a:xfrm>
          </p:grpSpPr>
          <p:cxnSp>
            <p:nvCxnSpPr>
              <p:cNvPr id="22" name="Straight Connector 21"/>
              <p:cNvCxnSpPr/>
              <p:nvPr/>
            </p:nvCxnSpPr>
            <p:spPr>
              <a:xfrm rot="16200000" flipH="1">
                <a:off x="4802116" y="2357108"/>
                <a:ext cx="2658320" cy="2323924"/>
              </a:xfrm>
              <a:prstGeom prst="line">
                <a:avLst/>
              </a:prstGeom>
              <a:ln w="63500">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7442" y="2803644"/>
                <a:ext cx="3443396" cy="1716796"/>
              </a:xfrm>
              <a:prstGeom prst="line">
                <a:avLst/>
              </a:prstGeom>
              <a:ln w="63500">
                <a:solidFill>
                  <a:schemeClr val="accent2"/>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994034" y="2000664"/>
                <a:ext cx="1574470" cy="461665"/>
              </a:xfrm>
              <a:prstGeom prst="rect">
                <a:avLst/>
              </a:prstGeom>
              <a:noFill/>
            </p:spPr>
            <p:txBody>
              <a:bodyPr wrap="none" rtlCol="0">
                <a:spAutoFit/>
              </a:bodyPr>
              <a:lstStyle/>
              <a:p>
                <a:r>
                  <a:rPr lang="en-US" sz="2400" dirty="0">
                    <a:solidFill>
                      <a:schemeClr val="accent2"/>
                    </a:solidFill>
                  </a:rPr>
                  <a:t>High speed</a:t>
                </a:r>
                <a:endParaRPr lang="en-US" sz="2400" baseline="-25000" dirty="0">
                  <a:solidFill>
                    <a:schemeClr val="accent2"/>
                  </a:solidFill>
                </a:endParaRPr>
              </a:p>
            </p:txBody>
          </p:sp>
        </p:grpSp>
        <p:sp>
          <p:nvSpPr>
            <p:cNvPr id="29" name="TextBox 28"/>
            <p:cNvSpPr txBox="1"/>
            <p:nvPr/>
          </p:nvSpPr>
          <p:spPr>
            <a:xfrm>
              <a:off x="4894354" y="4058775"/>
              <a:ext cx="1907246" cy="461665"/>
            </a:xfrm>
            <a:prstGeom prst="rect">
              <a:avLst/>
            </a:prstGeom>
            <a:noFill/>
          </p:spPr>
          <p:txBody>
            <a:bodyPr wrap="square" rtlCol="0">
              <a:spAutoFit/>
            </a:bodyPr>
            <a:lstStyle/>
            <a:p>
              <a:r>
                <a:rPr lang="en-US" sz="2400" dirty="0">
                  <a:solidFill>
                    <a:schemeClr val="accent1"/>
                  </a:solidFill>
                </a:rPr>
                <a:t>Low speed</a:t>
              </a:r>
              <a:endParaRPr lang="en-US" sz="2400" baseline="-25000" dirty="0">
                <a:solidFill>
                  <a:schemeClr val="accent1"/>
                </a:solidFill>
              </a:endParaRPr>
            </a:p>
          </p:txBody>
        </p:sp>
      </p:grpSp>
    </p:spTree>
    <p:extLst>
      <p:ext uri="{BB962C8B-B14F-4D97-AF65-F5344CB8AC3E}">
        <p14:creationId xmlns:p14="http://schemas.microsoft.com/office/powerpoint/2010/main" val="2994906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latin typeface="Avenir Black" panose="02000503020000020003" pitchFamily="2" charset="0"/>
              </a:rPr>
              <a:t>Rates: mass</a:t>
            </a:r>
          </a:p>
        </p:txBody>
      </p:sp>
      <p:grpSp>
        <p:nvGrpSpPr>
          <p:cNvPr id="5" name="Group 4"/>
          <p:cNvGrpSpPr/>
          <p:nvPr/>
        </p:nvGrpSpPr>
        <p:grpSpPr>
          <a:xfrm>
            <a:off x="2342500" y="1717162"/>
            <a:ext cx="2749934" cy="1926735"/>
            <a:chOff x="5611038" y="274639"/>
            <a:chExt cx="2749934" cy="1926735"/>
          </a:xfrm>
        </p:grpSpPr>
        <p:grpSp>
          <p:nvGrpSpPr>
            <p:cNvPr id="6" name="Group 41"/>
            <p:cNvGrpSpPr/>
            <p:nvPr/>
          </p:nvGrpSpPr>
          <p:grpSpPr>
            <a:xfrm>
              <a:off x="5611038" y="1288618"/>
              <a:ext cx="985723" cy="912756"/>
              <a:chOff x="5611038" y="1288618"/>
              <a:chExt cx="985723" cy="912756"/>
            </a:xfrm>
          </p:grpSpPr>
          <p:sp>
            <p:nvSpPr>
              <p:cNvPr id="9" name="Oval 8"/>
              <p:cNvSpPr/>
              <p:nvPr/>
            </p:nvSpPr>
            <p:spPr>
              <a:xfrm>
                <a:off x="5611038" y="1288618"/>
                <a:ext cx="985723" cy="912756"/>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858176" y="1650039"/>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181180" y="1650775"/>
                <a:ext cx="113737" cy="11374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009825" y="1821396"/>
                <a:ext cx="207811" cy="263967"/>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7" name="Straight Arrow Connector 6"/>
            <p:cNvCxnSpPr/>
            <p:nvPr/>
          </p:nvCxnSpPr>
          <p:spPr>
            <a:xfrm rot="5400000" flipH="1" flipV="1">
              <a:off x="6449938" y="421461"/>
              <a:ext cx="1013980" cy="720335"/>
            </a:xfrm>
            <a:prstGeom prst="straightConnector1">
              <a:avLst/>
            </a:prstGeom>
            <a:ln w="508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317096" y="947892"/>
              <a:ext cx="1043876" cy="369332"/>
            </a:xfrm>
            <a:prstGeom prst="rect">
              <a:avLst/>
            </a:prstGeom>
            <a:noFill/>
          </p:spPr>
          <p:txBody>
            <a:bodyPr wrap="none" rtlCol="0">
              <a:spAutoFit/>
            </a:bodyPr>
            <a:lstStyle/>
            <a:p>
              <a:r>
                <a:rPr lang="en-US" dirty="0"/>
                <a:t>Energy Q</a:t>
              </a:r>
            </a:p>
          </p:txBody>
        </p:sp>
      </p:grpSp>
      <p:grpSp>
        <p:nvGrpSpPr>
          <p:cNvPr id="15" name="Group 14"/>
          <p:cNvGrpSpPr/>
          <p:nvPr/>
        </p:nvGrpSpPr>
        <p:grpSpPr>
          <a:xfrm>
            <a:off x="6172201" y="1600996"/>
            <a:ext cx="3973307" cy="3665452"/>
            <a:chOff x="905558" y="1600996"/>
            <a:chExt cx="7812218" cy="4169692"/>
          </a:xfrm>
        </p:grpSpPr>
        <p:cxnSp>
          <p:nvCxnSpPr>
            <p:cNvPr id="13" name="Straight Arrow Connector 12"/>
            <p:cNvCxnSpPr/>
            <p:nvPr/>
          </p:nvCxnSpPr>
          <p:spPr>
            <a:xfrm rot="5400000" flipH="1" flipV="1">
              <a:off x="-1161815" y="3683858"/>
              <a:ext cx="4167312" cy="1587"/>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905558" y="5768305"/>
              <a:ext cx="7812218" cy="2383"/>
            </a:xfrm>
            <a:prstGeom prst="straightConnector1">
              <a:avLst/>
            </a:prstGeom>
            <a:ln w="635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6" name="TextBox 15"/>
          <p:cNvSpPr txBox="1"/>
          <p:nvPr/>
        </p:nvSpPr>
        <p:spPr>
          <a:xfrm>
            <a:off x="7922926" y="5252162"/>
            <a:ext cx="402674" cy="461665"/>
          </a:xfrm>
          <a:prstGeom prst="rect">
            <a:avLst/>
          </a:prstGeom>
          <a:noFill/>
        </p:spPr>
        <p:txBody>
          <a:bodyPr wrap="none" rtlCol="0">
            <a:spAutoFit/>
          </a:bodyPr>
          <a:lstStyle/>
          <a:p>
            <a:r>
              <a:rPr lang="en-US" sz="2400" b="1" dirty="0"/>
              <a:t>Q</a:t>
            </a:r>
          </a:p>
        </p:txBody>
      </p:sp>
      <p:sp>
        <p:nvSpPr>
          <p:cNvPr id="17" name="TextBox 16"/>
          <p:cNvSpPr txBox="1"/>
          <p:nvPr/>
        </p:nvSpPr>
        <p:spPr>
          <a:xfrm rot="16200000">
            <a:off x="5352348" y="3297053"/>
            <a:ext cx="1032655" cy="461665"/>
          </a:xfrm>
          <a:prstGeom prst="rect">
            <a:avLst/>
          </a:prstGeom>
          <a:noFill/>
        </p:spPr>
        <p:txBody>
          <a:bodyPr wrap="none" rtlCol="0">
            <a:spAutoFit/>
          </a:bodyPr>
          <a:lstStyle/>
          <a:p>
            <a:r>
              <a:rPr lang="en-US" sz="2400" b="1" dirty="0" err="1"/>
              <a:t>dR/dQ</a:t>
            </a:r>
            <a:endParaRPr lang="en-US" sz="2400" b="1" dirty="0"/>
          </a:p>
        </p:txBody>
      </p:sp>
      <p:cxnSp>
        <p:nvCxnSpPr>
          <p:cNvPr id="21" name="Straight Connector 20"/>
          <p:cNvCxnSpPr/>
          <p:nvPr/>
        </p:nvCxnSpPr>
        <p:spPr>
          <a:xfrm>
            <a:off x="6418354" y="2390414"/>
            <a:ext cx="3097692" cy="2457816"/>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32" name="Group 31"/>
          <p:cNvGrpSpPr/>
          <p:nvPr/>
        </p:nvGrpSpPr>
        <p:grpSpPr>
          <a:xfrm>
            <a:off x="6351442" y="2000664"/>
            <a:ext cx="3443396" cy="2847566"/>
            <a:chOff x="4827442" y="2000664"/>
            <a:chExt cx="3443396" cy="2847566"/>
          </a:xfrm>
        </p:grpSpPr>
        <p:grpSp>
          <p:nvGrpSpPr>
            <p:cNvPr id="30" name="Group 29"/>
            <p:cNvGrpSpPr/>
            <p:nvPr/>
          </p:nvGrpSpPr>
          <p:grpSpPr>
            <a:xfrm>
              <a:off x="4827442" y="2000664"/>
              <a:ext cx="3443396" cy="2847566"/>
              <a:chOff x="4827442" y="2000664"/>
              <a:chExt cx="3443396" cy="2847566"/>
            </a:xfrm>
          </p:grpSpPr>
          <p:cxnSp>
            <p:nvCxnSpPr>
              <p:cNvPr id="22" name="Straight Connector 21"/>
              <p:cNvCxnSpPr/>
              <p:nvPr/>
            </p:nvCxnSpPr>
            <p:spPr>
              <a:xfrm rot="16200000" flipH="1">
                <a:off x="4802116" y="2357108"/>
                <a:ext cx="2658320" cy="2323924"/>
              </a:xfrm>
              <a:prstGeom prst="line">
                <a:avLst/>
              </a:prstGeom>
              <a:ln w="63500">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7442" y="2803644"/>
                <a:ext cx="3443396" cy="1716796"/>
              </a:xfrm>
              <a:prstGeom prst="line">
                <a:avLst/>
              </a:prstGeom>
              <a:ln w="63500">
                <a:solidFill>
                  <a:schemeClr val="accent2"/>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994034" y="2000664"/>
                <a:ext cx="1156086" cy="461665"/>
              </a:xfrm>
              <a:prstGeom prst="rect">
                <a:avLst/>
              </a:prstGeom>
              <a:noFill/>
            </p:spPr>
            <p:txBody>
              <a:bodyPr wrap="none" rtlCol="0">
                <a:spAutoFit/>
              </a:bodyPr>
              <a:lstStyle/>
              <a:p>
                <a:r>
                  <a:rPr lang="en-US" sz="2400" dirty="0">
                    <a:solidFill>
                      <a:schemeClr val="accent2"/>
                    </a:solidFill>
                  </a:rPr>
                  <a:t>High </a:t>
                </a:r>
                <a:r>
                  <a:rPr lang="en-US" sz="2400" dirty="0" err="1">
                    <a:solidFill>
                      <a:schemeClr val="accent2"/>
                    </a:solidFill>
                  </a:rPr>
                  <a:t>m</a:t>
                </a:r>
                <a:r>
                  <a:rPr lang="en-US" sz="2400" baseline="-25000" dirty="0" err="1">
                    <a:solidFill>
                      <a:schemeClr val="accent2"/>
                    </a:solidFill>
                  </a:rPr>
                  <a:t>χ</a:t>
                </a:r>
                <a:endParaRPr lang="en-US" sz="2400" baseline="-25000" dirty="0">
                  <a:solidFill>
                    <a:schemeClr val="accent2"/>
                  </a:solidFill>
                </a:endParaRPr>
              </a:p>
            </p:txBody>
          </p:sp>
        </p:grpSp>
        <p:sp>
          <p:nvSpPr>
            <p:cNvPr id="29" name="TextBox 28"/>
            <p:cNvSpPr txBox="1"/>
            <p:nvPr/>
          </p:nvSpPr>
          <p:spPr>
            <a:xfrm>
              <a:off x="4894354" y="4058775"/>
              <a:ext cx="1097160" cy="461665"/>
            </a:xfrm>
            <a:prstGeom prst="rect">
              <a:avLst/>
            </a:prstGeom>
            <a:noFill/>
          </p:spPr>
          <p:txBody>
            <a:bodyPr wrap="none" rtlCol="0">
              <a:spAutoFit/>
            </a:bodyPr>
            <a:lstStyle/>
            <a:p>
              <a:r>
                <a:rPr lang="en-US" sz="2400" dirty="0">
                  <a:solidFill>
                    <a:schemeClr val="accent1"/>
                  </a:solidFill>
                </a:rPr>
                <a:t>Low </a:t>
              </a:r>
              <a:r>
                <a:rPr lang="en-US" sz="2400" dirty="0" err="1">
                  <a:solidFill>
                    <a:schemeClr val="accent1"/>
                  </a:solidFill>
                </a:rPr>
                <a:t>m</a:t>
              </a:r>
              <a:r>
                <a:rPr lang="en-US" sz="2400" baseline="-25000" dirty="0" err="1">
                  <a:solidFill>
                    <a:schemeClr val="accent1"/>
                  </a:solidFill>
                </a:rPr>
                <a:t>χ</a:t>
              </a:r>
              <a:endParaRPr lang="en-US" sz="2400" baseline="-25000" dirty="0">
                <a:solidFill>
                  <a:schemeClr val="accent1"/>
                </a:solidFill>
              </a:endParaRPr>
            </a:p>
          </p:txBody>
        </p:sp>
      </p:grpSp>
    </p:spTree>
    <p:extLst>
      <p:ext uri="{BB962C8B-B14F-4D97-AF65-F5344CB8AC3E}">
        <p14:creationId xmlns:p14="http://schemas.microsoft.com/office/powerpoint/2010/main" val="31080351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5109</TotalTime>
  <Words>1657</Words>
  <Application>Microsoft Macintosh PowerPoint</Application>
  <PresentationFormat>Widescreen</PresentationFormat>
  <Paragraphs>242</Paragraphs>
  <Slides>41</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41</vt:i4>
      </vt:variant>
    </vt:vector>
  </HeadingPairs>
  <TitlesOfParts>
    <vt:vector size="54" baseType="lpstr">
      <vt:lpstr>Arial</vt:lpstr>
      <vt:lpstr>Avenir</vt:lpstr>
      <vt:lpstr>Avenir Black</vt:lpstr>
      <vt:lpstr>Avenir Book</vt:lpstr>
      <vt:lpstr>Calibri</vt:lpstr>
      <vt:lpstr>Calibri Light</vt:lpstr>
      <vt:lpstr>Cambria Math</vt:lpstr>
      <vt:lpstr>Garamond</vt:lpstr>
      <vt:lpstr>Georgia</vt:lpstr>
      <vt:lpstr>Helvetica</vt:lpstr>
      <vt:lpstr>Helvetica Light</vt:lpstr>
      <vt:lpstr>Verdana</vt:lpstr>
      <vt:lpstr>Office Theme</vt:lpstr>
      <vt:lpstr>The fastest particles in the Solar Neighborhood come from the Large Magellanic Cloud</vt:lpstr>
      <vt:lpstr>Our Galactic environment</vt:lpstr>
      <vt:lpstr>Our Galactic environment</vt:lpstr>
      <vt:lpstr>“you revolve around me as we fly around the galaxy”  —Kids Learning Tube, “The Sun”</vt:lpstr>
      <vt:lpstr>Direct detection</vt:lpstr>
      <vt:lpstr>Rates</vt:lpstr>
      <vt:lpstr>Rates: ρ</vt:lpstr>
      <vt:lpstr>Rates: f(v)</vt:lpstr>
      <vt:lpstr>Rates: mass</vt:lpstr>
      <vt:lpstr>The problem AND the opportunity</vt:lpstr>
      <vt:lpstr>Smooth halo</vt:lpstr>
      <vt:lpstr>Smooth halo</vt:lpstr>
      <vt:lpstr>Smooth halo</vt:lpstr>
      <vt:lpstr>Smooth halo</vt:lpstr>
      <vt:lpstr>Smooth halo: recover</vt:lpstr>
      <vt:lpstr>The unsmooth bits</vt:lpstr>
      <vt:lpstr>Sagittarius</vt:lpstr>
      <vt:lpstr>Sagittarius</vt:lpstr>
      <vt:lpstr>Debris flow</vt:lpstr>
      <vt:lpstr>Gaia discoveries</vt:lpstr>
      <vt:lpstr>Gaia discoveries</vt:lpstr>
      <vt:lpstr>What’s missing when you focus on stars?</vt:lpstr>
      <vt:lpstr>PowerPoint Presentation</vt:lpstr>
      <vt:lpstr>PowerPoint Presentation</vt:lpstr>
      <vt:lpstr>The LMC as a Massive Satellite</vt:lpstr>
      <vt:lpstr>The LMC as a Massive Satellite</vt:lpstr>
      <vt:lpstr>Only recently captured by the Milky Way</vt:lpstr>
      <vt:lpstr>Only recently captured by the Milky Way</vt:lpstr>
      <vt:lpstr>Dark matter effects of the Clouds</vt:lpstr>
      <vt:lpstr>Dark matter effects of the Clouds</vt:lpstr>
      <vt:lpstr>Dynamical Friction  (details depend on nature of dark matter particle)</vt:lpstr>
      <vt:lpstr>Observed in stars in the Milky Way!</vt:lpstr>
      <vt:lpstr>PowerPoint Presentation</vt:lpstr>
      <vt:lpstr>PowerPoint Presentation</vt:lpstr>
      <vt:lpstr>Earth Frame: Velocity boost because the LMC is moving in the opposite direction as the Sun</vt:lpstr>
      <vt:lpstr>PowerPoint Presentation</vt:lpstr>
      <vt:lpstr>PowerPoint Presentation</vt:lpstr>
      <vt:lpstr>Implications</vt:lpstr>
      <vt:lpstr>Implications</vt:lpstr>
      <vt:lpstr>Implications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fastest particles in the Solar Neighborhood come from the Large Magellanic Cloud</dc:title>
  <dc:creator>Peter, Annika H.</dc:creator>
  <cp:lastModifiedBy>Peter, Annika H.</cp:lastModifiedBy>
  <cp:revision>165</cp:revision>
  <cp:lastPrinted>2019-12-04T05:16:35Z</cp:lastPrinted>
  <dcterms:created xsi:type="dcterms:W3CDTF">2019-11-26T04:28:05Z</dcterms:created>
  <dcterms:modified xsi:type="dcterms:W3CDTF">2021-06-03T14:44:46Z</dcterms:modified>
</cp:coreProperties>
</file>