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/>
    <p:restoredTop sz="94656"/>
  </p:normalViewPr>
  <p:slideViewPr>
    <p:cSldViewPr snapToGrid="0" snapToObjects="1">
      <p:cViewPr>
        <p:scale>
          <a:sx n="96" d="100"/>
          <a:sy n="96" d="100"/>
        </p:scale>
        <p:origin x="312" y="10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39E3E-127A-3E4C-860D-14CD4403E1D3}" type="datetimeFigureOut">
              <a:rPr lang="en-US" smtClean="0"/>
              <a:t>7/28/21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58AC0-E432-F548-99F1-B6CEE3FA2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045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58AC0-E432-F548-99F1-B6CEE3FA24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5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218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29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77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4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334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419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508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0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271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94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996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7/29/21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282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Some Initial Ideas on Mechanics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Chris Tully</a:t>
            </a:r>
          </a:p>
          <a:p>
            <a:r>
              <a:rPr lang="en-US" dirty="0"/>
              <a:t>Princeton University</a:t>
            </a:r>
          </a:p>
          <a:p>
            <a:endParaRPr lang="en-US" dirty="0"/>
          </a:p>
          <a:p>
            <a:r>
              <a:rPr lang="en-US" dirty="0" err="1"/>
              <a:t>CalVision</a:t>
            </a:r>
            <a:r>
              <a:rPr lang="en-US" dirty="0"/>
              <a:t> Workshop, 29-30 July 2021</a:t>
            </a:r>
          </a:p>
        </p:txBody>
      </p:sp>
    </p:spTree>
    <p:extLst>
      <p:ext uri="{BB962C8B-B14F-4D97-AF65-F5344CB8AC3E}">
        <p14:creationId xmlns:p14="http://schemas.microsoft.com/office/powerpoint/2010/main" val="1995913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18F55-17C1-8E45-BC10-D2B5F459B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5464"/>
            <a:ext cx="10515600" cy="1325563"/>
          </a:xfrm>
        </p:spPr>
        <p:txBody>
          <a:bodyPr/>
          <a:lstStyle/>
          <a:p>
            <a:r>
              <a:rPr lang="en-US" dirty="0"/>
              <a:t>Overall Structure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70D626-8C6A-9D44-855B-5543DA891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BB4391-07E9-5842-9E00-154EDF13B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960DC0-50DF-3244-B0CF-AA0DFE58EB5D}"/>
              </a:ext>
            </a:extLst>
          </p:cNvPr>
          <p:cNvSpPr txBox="1"/>
          <p:nvPr/>
        </p:nvSpPr>
        <p:spPr>
          <a:xfrm>
            <a:off x="1232451" y="1093371"/>
            <a:ext cx="1012134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Individual crystals (a la BGO/</a:t>
            </a:r>
            <a:r>
              <a:rPr lang="en-US" sz="2800" dirty="0" err="1"/>
              <a:t>PbWO</a:t>
            </a:r>
            <a:r>
              <a:rPr lang="en-US" sz="2800" dirty="0"/>
              <a:t>) replaced with PET-like packs of Crystal Arrays similar to CMS BTL but extended to 2D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Alignment pins used to managed 2D </a:t>
            </a:r>
            <a:r>
              <a:rPr lang="en-US" sz="2800" dirty="0" err="1"/>
              <a:t>SiPM</a:t>
            </a:r>
            <a:r>
              <a:rPr lang="en-US" sz="2800" dirty="0"/>
              <a:t> array mounting (</a:t>
            </a:r>
            <a:r>
              <a:rPr lang="en-US" sz="2800" dirty="0" err="1"/>
              <a:t>SiPM</a:t>
            </a:r>
            <a:r>
              <a:rPr lang="en-US" sz="2800" dirty="0"/>
              <a:t> Board likely to be TEC controlled)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PCB ASIC piggy-backs onto </a:t>
            </a:r>
            <a:r>
              <a:rPr lang="en-US" sz="2800" dirty="0" err="1"/>
              <a:t>SiPM</a:t>
            </a:r>
            <a:r>
              <a:rPr lang="en-US" sz="2800" dirty="0"/>
              <a:t> Board w/ Digital Output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Digital pigtails replace the analog pigtails of CMS ECAL/L3 BGO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Crystal Arrays assembled in a similar Submodule/Module/</a:t>
            </a:r>
            <a:r>
              <a:rPr lang="en-US" sz="2800" dirty="0" err="1"/>
              <a:t>Supermodule</a:t>
            </a:r>
            <a:r>
              <a:rPr lang="en-US" sz="2800" dirty="0"/>
              <a:t> structure (a la CMS) but with Front and Rear digital pigtails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Support structures assembled out of Carbon Fiber (a la L3 BGO/CMS BTL/BTST) – CF was dropped by CMS because of the analog front-end APD noise/poor grounding of CF structures</a:t>
            </a:r>
          </a:p>
        </p:txBody>
      </p:sp>
    </p:spTree>
    <p:extLst>
      <p:ext uri="{BB962C8B-B14F-4D97-AF65-F5344CB8AC3E}">
        <p14:creationId xmlns:p14="http://schemas.microsoft.com/office/powerpoint/2010/main" val="128815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9454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20D16-974B-0745-A13B-47071562B259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63" b="2072"/>
          <a:stretch/>
        </p:blipFill>
        <p:spPr>
          <a:xfrm>
            <a:off x="4421505" y="-1"/>
            <a:ext cx="6155055" cy="685800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C350197-F2C4-334F-B19F-9281BE1F8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75" y="4937918"/>
            <a:ext cx="10515600" cy="1325563"/>
          </a:xfrm>
        </p:spPr>
        <p:txBody>
          <a:bodyPr/>
          <a:lstStyle/>
          <a:p>
            <a:r>
              <a:rPr lang="en-US" dirty="0"/>
              <a:t>Example:  BTL Fine Crystal Arrays</a:t>
            </a:r>
          </a:p>
        </p:txBody>
      </p:sp>
    </p:spTree>
    <p:extLst>
      <p:ext uri="{BB962C8B-B14F-4D97-AF65-F5344CB8AC3E}">
        <p14:creationId xmlns:p14="http://schemas.microsoft.com/office/powerpoint/2010/main" val="1882896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6F558-A475-C14C-8618-5DE0228CF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Assembled into Modules w/ Digital Outputs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44D61-BCC8-1F40-8542-0A662227F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FEB1E4-B30B-6D41-9A61-B3A24A178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3</a:t>
            </a:fld>
            <a:endParaRPr lang="en-US"/>
          </a:p>
        </p:txBody>
      </p:sp>
      <p:pic>
        <p:nvPicPr>
          <p:cNvPr id="6" name="Google Shape;72;p16">
            <a:extLst>
              <a:ext uri="{FF2B5EF4-FFF2-40B4-BE49-F238E27FC236}">
                <a16:creationId xmlns:a16="http://schemas.microsoft.com/office/drawing/2014/main" id="{AEFBD9FF-B9C8-8B43-93A4-F19C816F99E2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2">
            <a:alphaModFix/>
          </a:blip>
          <a:srcRect l="10745" t="10673" r="12111" b="7035"/>
          <a:stretch/>
        </p:blipFill>
        <p:spPr>
          <a:xfrm>
            <a:off x="838200" y="2016911"/>
            <a:ext cx="5016211" cy="4013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ED52790-5E7B-2949-B248-84378228D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2016911"/>
            <a:ext cx="5350955" cy="401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688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4F0C1-F3F2-9348-8B38-A37A341D0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39152" cy="1325563"/>
          </a:xfrm>
        </p:spPr>
        <p:txBody>
          <a:bodyPr/>
          <a:lstStyle/>
          <a:p>
            <a:r>
              <a:rPr lang="en-US" dirty="0"/>
              <a:t>L3 BGO Carbon Fiber Support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E223D74-DF25-D54C-8867-8B8B1ADB2E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5450" y="1728510"/>
            <a:ext cx="4210050" cy="459001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1209B-4288-7646-BBA3-A46F5B144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4CBAE6-3C1A-954D-A404-31B84F6BD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A7FB88-0679-3F48-99BB-F1F0C4C958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7776" y="1766332"/>
            <a:ext cx="5041174" cy="4590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891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0D9FFCE-A85F-6945-9BE0-4BB1B66F3C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14450"/>
            <a:ext cx="12622333" cy="480377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1AF32-E4D2-D94D-BD74-9F3D0E4E0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CAA070-BA71-E041-BE04-959D9E621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5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CF0D793-5849-7544-A5A1-011286B48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139152" cy="1325563"/>
          </a:xfrm>
        </p:spPr>
        <p:txBody>
          <a:bodyPr/>
          <a:lstStyle/>
          <a:p>
            <a:r>
              <a:rPr lang="en-US" dirty="0"/>
              <a:t>L3 BGO Simulation Geometry</a:t>
            </a:r>
          </a:p>
        </p:txBody>
      </p:sp>
    </p:spTree>
    <p:extLst>
      <p:ext uri="{BB962C8B-B14F-4D97-AF65-F5344CB8AC3E}">
        <p14:creationId xmlns:p14="http://schemas.microsoft.com/office/powerpoint/2010/main" val="601831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9FFC5-B24A-7C44-9D94-399AF4919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</a:t>
            </a:r>
            <a:r>
              <a:rPr lang="en-US" dirty="0" err="1"/>
              <a:t>PbWO</a:t>
            </a:r>
            <a:r>
              <a:rPr lang="en-US" dirty="0"/>
              <a:t> Crystals w/ Flying Analog Pigtails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F10BB88-40AB-824C-A450-CA809453BE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3950" y="1957388"/>
            <a:ext cx="4809733" cy="322183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551A77-28CA-D245-90ED-07F2C977A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D97E6D-8454-1242-8A58-9B0D46139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A86F4C-8263-954C-A224-4F53CCAA8B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9349" y="1957388"/>
            <a:ext cx="4832747" cy="3221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537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4D1ED-F31E-EA49-8597-05B6A2937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996" y="-180577"/>
            <a:ext cx="11643939" cy="1325563"/>
          </a:xfrm>
        </p:spPr>
        <p:txBody>
          <a:bodyPr/>
          <a:lstStyle/>
          <a:p>
            <a:r>
              <a:rPr lang="en-US" dirty="0"/>
              <a:t>Packed into Submodules, Modules, </a:t>
            </a:r>
            <a:r>
              <a:rPr lang="en-US" dirty="0" err="1"/>
              <a:t>Supermodules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1AE45C-6517-7A49-A417-7A7851493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1C800C-733E-BD4A-ACFB-8127836F4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E90610-F32B-D349-9DA1-A1B0B771A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6844" y="2073673"/>
            <a:ext cx="3739092" cy="28043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85669F2-CBB6-FA46-B5AC-ACEB91F88A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350" y="748110"/>
            <a:ext cx="7986494" cy="572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5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0F193-6488-AB44-9063-DD78D9C36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2409"/>
            <a:ext cx="10515600" cy="1325563"/>
          </a:xfrm>
        </p:spPr>
        <p:txBody>
          <a:bodyPr/>
          <a:lstStyle/>
          <a:p>
            <a:r>
              <a:rPr lang="en-US" dirty="0"/>
              <a:t>CMS ECAL Barrel </a:t>
            </a:r>
            <a:r>
              <a:rPr lang="en-US" dirty="0" err="1"/>
              <a:t>Supermodules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7058A0-DF97-3446-8980-084A43FC2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D377F8-45C5-5A44-AE80-D7B9166E6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2A3C06-AF56-4042-927D-6F7ACD9776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5104" y="1052295"/>
            <a:ext cx="8556938" cy="5718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041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826E4-408E-064A-90F5-BC2DD1E8E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Module w/ Digital Outputs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A22A1DB-97C4-EA44-80FC-F3E60CBC77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4763" y="1208882"/>
            <a:ext cx="6863291" cy="514746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B73DED-14D6-C44A-B6EA-DF9E98F24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7AF8CE-507B-5844-AE3C-59E7321BA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9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E33FD5E-0E7C-D34C-A228-CBC9AA3C57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0600" y="373217"/>
            <a:ext cx="3105745" cy="41409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318DDBF-3238-3F40-9372-5E5BD51C20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0600" y="4542104"/>
            <a:ext cx="3115026" cy="181424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77F2778-AF02-7149-BCA8-FB3C98A60E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6920" y="5143611"/>
            <a:ext cx="1073236" cy="1212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3326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207</Words>
  <Application>Microsoft Macintosh PowerPoint</Application>
  <PresentationFormat>Widescreen</PresentationFormat>
  <Paragraphs>39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Some Initial Ideas on Mechanics</vt:lpstr>
      <vt:lpstr>Example:  BTL Fine Crystal Arrays</vt:lpstr>
      <vt:lpstr>Assembled into Modules w/ Digital Outputs</vt:lpstr>
      <vt:lpstr>L3 BGO Carbon Fiber Support</vt:lpstr>
      <vt:lpstr>L3 BGO Simulation Geometry</vt:lpstr>
      <vt:lpstr>CMS PbWO Crystals w/ Flying Analog Pigtails</vt:lpstr>
      <vt:lpstr>Packed into Submodules, Modules, Supermodules</vt:lpstr>
      <vt:lpstr>CMS ECAL Barrel Supermodules</vt:lpstr>
      <vt:lpstr>Module w/ Digital Outputs</vt:lpstr>
      <vt:lpstr>Overall Structure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R&amp;D for Crystal Bars</dc:title>
  <dc:creator>Christopher G. Tully</dc:creator>
  <cp:lastModifiedBy>Microsoft Office User</cp:lastModifiedBy>
  <cp:revision>10</cp:revision>
  <dcterms:created xsi:type="dcterms:W3CDTF">2018-03-20T21:21:21Z</dcterms:created>
  <dcterms:modified xsi:type="dcterms:W3CDTF">2021-07-28T23:42:05Z</dcterms:modified>
</cp:coreProperties>
</file>