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2.jpg" ContentType="image/jpg"/>
  <Override PartName="/ppt/media/image3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1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1"/>
    <p:restoredTop sz="94656"/>
  </p:normalViewPr>
  <p:slideViewPr>
    <p:cSldViewPr snapToGrid="0" snapToObjects="1">
      <p:cViewPr varScale="1">
        <p:scale>
          <a:sx n="99" d="100"/>
          <a:sy n="99" d="100"/>
        </p:scale>
        <p:origin x="208" y="9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39E3E-127A-3E4C-860D-14CD4403E1D3}" type="datetimeFigureOut">
              <a:rPr lang="en-US" smtClean="0"/>
              <a:t>7/29/21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58AC0-E432-F548-99F1-B6CEE3FA24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045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58AC0-E432-F548-99F1-B6CEE3FA24D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58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218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29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7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49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3341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419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508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0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271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94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96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7/29/21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467C7-2AAF-254A-9A9B-EA6969ACBE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28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desy.de/event/28202/contributions/105676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Intro to `Box 3’</a:t>
            </a:r>
            <a:br>
              <a:rPr lang="en-US" dirty="0"/>
            </a:br>
            <a:r>
              <a:rPr lang="en-US" dirty="0"/>
              <a:t>Full-Detector Studies w/ PFA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49769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Phil Harris (MIT), </a:t>
            </a:r>
            <a:r>
              <a:rPr lang="en-US" u="sng" dirty="0"/>
              <a:t>Chris Tully</a:t>
            </a:r>
            <a:r>
              <a:rPr lang="en-US" dirty="0"/>
              <a:t> (Princeton)</a:t>
            </a:r>
            <a:endParaRPr lang="en-US" u="sng" dirty="0"/>
          </a:p>
          <a:p>
            <a:endParaRPr lang="en-US" dirty="0"/>
          </a:p>
          <a:p>
            <a:r>
              <a:rPr lang="en-US" dirty="0" err="1"/>
              <a:t>CalVision</a:t>
            </a:r>
            <a:r>
              <a:rPr lang="en-US" dirty="0"/>
              <a:t> Workshop, 29-30 July 2021</a:t>
            </a:r>
          </a:p>
        </p:txBody>
      </p:sp>
    </p:spTree>
    <p:extLst>
      <p:ext uri="{BB962C8B-B14F-4D97-AF65-F5344CB8AC3E}">
        <p14:creationId xmlns:p14="http://schemas.microsoft.com/office/powerpoint/2010/main" val="1995913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E08B5-6A06-124F-B4A7-42C2CCC11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Remarks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CAA2A4-3602-E542-B0D6-19A494ABC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F86A5E-6064-8844-B1E2-FE7EE9899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9848D8-505B-FD44-AB29-2263A3043BB8}"/>
              </a:ext>
            </a:extLst>
          </p:cNvPr>
          <p:cNvSpPr txBox="1"/>
          <p:nvPr/>
        </p:nvSpPr>
        <p:spPr>
          <a:xfrm>
            <a:off x="1238452" y="1815921"/>
            <a:ext cx="108548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Performance in the Particle-Flow Realm is of major importance to collider collaborations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As is the information content of the PF objects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Hybrid segmented crystals and fiber dual-readout (DR) calorimeter already matches best PFA performance (in simulation) for 10-120 GeV jets, see EPS talk on Friday (</a:t>
            </a:r>
            <a:r>
              <a:rPr lang="en-US" sz="3200" dirty="0">
                <a:hlinkClick r:id="rId2"/>
              </a:rPr>
              <a:t>https://indico.desy.de/event/28202/contributions/105676/</a:t>
            </a:r>
            <a:r>
              <a:rPr lang="en-US" sz="3200" dirty="0"/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We have just begun!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Many important full-detector topics to cover</a:t>
            </a:r>
          </a:p>
        </p:txBody>
      </p:sp>
    </p:spTree>
    <p:extLst>
      <p:ext uri="{BB962C8B-B14F-4D97-AF65-F5344CB8AC3E}">
        <p14:creationId xmlns:p14="http://schemas.microsoft.com/office/powerpoint/2010/main" val="852357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ECEA0-21A8-4845-B61A-580B456EE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0622" y="455277"/>
            <a:ext cx="4323462" cy="1325563"/>
          </a:xfrm>
        </p:spPr>
        <p:txBody>
          <a:bodyPr/>
          <a:lstStyle/>
          <a:p>
            <a:r>
              <a:rPr lang="en-US" dirty="0"/>
              <a:t>Initial List of Box 3 </a:t>
            </a:r>
            <a:r>
              <a:rPr lang="en-US" u="sng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A07C19-BD6D-AC46-8180-5A9D6987E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DD60A4-9B62-1547-B8D9-0D5FBCB62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0FD304A9-3E7C-3241-8821-1460EF065B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0926249"/>
              </p:ext>
            </p:extLst>
          </p:nvPr>
        </p:nvGraphicFramePr>
        <p:xfrm>
          <a:off x="5380603" y="674800"/>
          <a:ext cx="5630833" cy="56262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33679">
                  <a:extLst>
                    <a:ext uri="{9D8B030D-6E8A-4147-A177-3AD203B41FA5}">
                      <a16:colId xmlns:a16="http://schemas.microsoft.com/office/drawing/2014/main" val="1485905681"/>
                    </a:ext>
                  </a:extLst>
                </a:gridCol>
                <a:gridCol w="3997154">
                  <a:extLst>
                    <a:ext uri="{9D8B030D-6E8A-4147-A177-3AD203B41FA5}">
                      <a16:colId xmlns:a16="http://schemas.microsoft.com/office/drawing/2014/main" val="2101044904"/>
                    </a:ext>
                  </a:extLst>
                </a:gridCol>
              </a:tblGrid>
              <a:tr h="354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3.1.1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Full detector performance evaluation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extLst>
                  <a:ext uri="{0D108BD9-81ED-4DB2-BD59-A6C34878D82A}">
                    <a16:rowId xmlns:a16="http://schemas.microsoft.com/office/drawing/2014/main" val="1043016174"/>
                  </a:ext>
                </a:extLst>
              </a:tr>
              <a:tr h="354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3.1.2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Comparison of PF approaches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extLst>
                  <a:ext uri="{0D108BD9-81ED-4DB2-BD59-A6C34878D82A}">
                    <a16:rowId xmlns:a16="http://schemas.microsoft.com/office/drawing/2014/main" val="4258088270"/>
                  </a:ext>
                </a:extLst>
              </a:tr>
              <a:tr h="3544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3.1.3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Roles for ML in readout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extLst>
                  <a:ext uri="{0D108BD9-81ED-4DB2-BD59-A6C34878D82A}">
                    <a16:rowId xmlns:a16="http://schemas.microsoft.com/office/drawing/2014/main" val="3759499993"/>
                  </a:ext>
                </a:extLst>
              </a:tr>
              <a:tr h="465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3.1.4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Impact of Deep Learning on clustering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extLst>
                  <a:ext uri="{0D108BD9-81ED-4DB2-BD59-A6C34878D82A}">
                    <a16:rowId xmlns:a16="http://schemas.microsoft.com/office/drawing/2014/main" val="1547988742"/>
                  </a:ext>
                </a:extLst>
              </a:tr>
              <a:tr h="4098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3.1.5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Full detector dd4hep design tools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extLst>
                  <a:ext uri="{0D108BD9-81ED-4DB2-BD59-A6C34878D82A}">
                    <a16:rowId xmlns:a16="http://schemas.microsoft.com/office/drawing/2014/main" val="1892946937"/>
                  </a:ext>
                </a:extLst>
              </a:tr>
              <a:tr h="42096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3.1.6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Mechanical support structures for full detector designs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extLst>
                  <a:ext uri="{0D108BD9-81ED-4DB2-BD59-A6C34878D82A}">
                    <a16:rowId xmlns:a16="http://schemas.microsoft.com/office/drawing/2014/main" val="2804703894"/>
                  </a:ext>
                </a:extLst>
              </a:tr>
              <a:tr h="44311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3.2.1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Maximal information strategies for particle identification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extLst>
                  <a:ext uri="{0D108BD9-81ED-4DB2-BD59-A6C34878D82A}">
                    <a16:rowId xmlns:a16="http://schemas.microsoft.com/office/drawing/2014/main" val="1603463722"/>
                  </a:ext>
                </a:extLst>
              </a:tr>
              <a:tr h="46527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3.2.2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Separation of beam-induced backgrounds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extLst>
                  <a:ext uri="{0D108BD9-81ED-4DB2-BD59-A6C34878D82A}">
                    <a16:rowId xmlns:a16="http://schemas.microsoft.com/office/drawing/2014/main" val="2975634141"/>
                  </a:ext>
                </a:extLst>
              </a:tr>
              <a:tr h="4541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3.2.3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Interface between dd4hep and PFA tools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extLst>
                  <a:ext uri="{0D108BD9-81ED-4DB2-BD59-A6C34878D82A}">
                    <a16:rowId xmlns:a16="http://schemas.microsoft.com/office/drawing/2014/main" val="3664332627"/>
                  </a:ext>
                </a:extLst>
              </a:tr>
              <a:tr h="432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3.2.4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Services for full detector implementation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extLst>
                  <a:ext uri="{0D108BD9-81ED-4DB2-BD59-A6C34878D82A}">
                    <a16:rowId xmlns:a16="http://schemas.microsoft.com/office/drawing/2014/main" val="3238083755"/>
                  </a:ext>
                </a:extLst>
              </a:tr>
              <a:tr h="40988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3.3.1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Full detector assembly and regional center pre-assembly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extLst>
                  <a:ext uri="{0D108BD9-81ED-4DB2-BD59-A6C34878D82A}">
                    <a16:rowId xmlns:a16="http://schemas.microsoft.com/office/drawing/2014/main" val="3770144314"/>
                  </a:ext>
                </a:extLst>
              </a:tr>
              <a:tr h="420962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3.3.2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Computational infrastructure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extLst>
                  <a:ext uri="{0D108BD9-81ED-4DB2-BD59-A6C34878D82A}">
                    <a16:rowId xmlns:a16="http://schemas.microsoft.com/office/drawing/2014/main" val="3062467954"/>
                  </a:ext>
                </a:extLst>
              </a:tr>
              <a:tr h="43203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3.3.3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Realistic material descriptions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674" marR="6674" marT="6674" marB="0" anchor="b"/>
                </a:tc>
                <a:extLst>
                  <a:ext uri="{0D108BD9-81ED-4DB2-BD59-A6C34878D82A}">
                    <a16:rowId xmlns:a16="http://schemas.microsoft.com/office/drawing/2014/main" val="401450233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E7DC254E-7DD3-EC45-A169-154E42041B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2984" y="1227578"/>
            <a:ext cx="2451100" cy="5128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388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6999" y="180445"/>
            <a:ext cx="9503976" cy="1362062"/>
          </a:xfrm>
          <a:prstGeom prst="rect">
            <a:avLst/>
          </a:prstGeom>
        </p:spPr>
        <p:txBody>
          <a:bodyPr vert="horz" wrap="square" lIns="0" tIns="16087" rIns="0" bIns="0" rtlCol="0" anchor="ctr">
            <a:spAutoFit/>
          </a:bodyPr>
          <a:lstStyle/>
          <a:p>
            <a:pPr marL="16933" marR="6773">
              <a:lnSpc>
                <a:spcPct val="100800"/>
              </a:lnSpc>
              <a:spcBef>
                <a:spcPts val="127"/>
              </a:spcBef>
            </a:pPr>
            <a:r>
              <a:rPr dirty="0"/>
              <a:t>Integration </a:t>
            </a:r>
            <a:r>
              <a:rPr spc="7" dirty="0"/>
              <a:t>of crystal calo </a:t>
            </a:r>
            <a:r>
              <a:rPr dirty="0"/>
              <a:t>option </a:t>
            </a:r>
            <a:r>
              <a:rPr spc="-907" dirty="0"/>
              <a:t> </a:t>
            </a:r>
            <a:r>
              <a:rPr spc="7" dirty="0"/>
              <a:t>in</a:t>
            </a:r>
            <a:r>
              <a:rPr spc="-13" dirty="0"/>
              <a:t> </a:t>
            </a:r>
            <a:r>
              <a:rPr spc="13" dirty="0"/>
              <a:t>4π</a:t>
            </a:r>
            <a:r>
              <a:rPr spc="-7" dirty="0"/>
              <a:t> </a:t>
            </a:r>
            <a:r>
              <a:rPr spc="7" dirty="0"/>
              <a:t>Geant4</a:t>
            </a:r>
            <a:r>
              <a:rPr spc="-13" dirty="0"/>
              <a:t> </a:t>
            </a:r>
            <a:r>
              <a:rPr spc="7" dirty="0"/>
              <a:t>IDEA</a:t>
            </a:r>
            <a:r>
              <a:rPr spc="-187" dirty="0"/>
              <a:t> </a:t>
            </a:r>
            <a:r>
              <a:rPr spc="7" dirty="0"/>
              <a:t>simulation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819772" y="6387689"/>
            <a:ext cx="94827" cy="1923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473"/>
              </a:lnSpc>
            </a:pPr>
            <a:r>
              <a:rPr sz="1333" dirty="0">
                <a:solidFill>
                  <a:srgbClr val="595959"/>
                </a:solidFill>
                <a:latin typeface="Arial"/>
                <a:cs typeface="Arial"/>
              </a:rPr>
              <a:t>5</a:t>
            </a:r>
            <a:endParaRPr sz="1333">
              <a:latin typeface="Arial"/>
              <a:cs typeface="Arial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44033" y="1008133"/>
            <a:ext cx="12125960" cy="5806440"/>
            <a:chOff x="33025" y="756100"/>
            <a:chExt cx="9094470" cy="435483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56140" y="756100"/>
              <a:ext cx="4471352" cy="435437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3025" y="2597275"/>
              <a:ext cx="4688947" cy="2422199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126699" y="2009374"/>
              <a:ext cx="5895975" cy="770890"/>
            </a:xfrm>
            <a:custGeom>
              <a:avLst/>
              <a:gdLst/>
              <a:ahLst/>
              <a:cxnLst/>
              <a:rect l="l" t="t" r="r" b="b"/>
              <a:pathLst>
                <a:path w="5895975" h="770889">
                  <a:moveTo>
                    <a:pt x="5895899" y="0"/>
                  </a:moveTo>
                  <a:lnTo>
                    <a:pt x="0" y="770699"/>
                  </a:lnTo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  <p:sp>
        <p:nvSpPr>
          <p:cNvPr id="8" name="object 8"/>
          <p:cNvSpPr txBox="1"/>
          <p:nvPr/>
        </p:nvSpPr>
        <p:spPr>
          <a:xfrm rot="20640000">
            <a:off x="3307205" y="6032702"/>
            <a:ext cx="2190459" cy="2051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sz="1600" spc="-7" dirty="0">
                <a:solidFill>
                  <a:srgbClr val="FFFFFF"/>
                </a:solidFill>
                <a:latin typeface="Arial"/>
                <a:cs typeface="Arial"/>
              </a:rPr>
              <a:t>10</a:t>
            </a:r>
            <a:r>
              <a:rPr sz="1600" spc="-67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9" baseline="2314" dirty="0">
                <a:solidFill>
                  <a:srgbClr val="FFFFFF"/>
                </a:solidFill>
                <a:latin typeface="Arial"/>
                <a:cs typeface="Arial"/>
              </a:rPr>
              <a:t>GeV</a:t>
            </a:r>
            <a:r>
              <a:rPr sz="2400" spc="-100" baseline="23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spc="-9" baseline="2314" dirty="0">
                <a:solidFill>
                  <a:srgbClr val="FFFFFF"/>
                </a:solidFill>
                <a:latin typeface="Arial"/>
                <a:cs typeface="Arial"/>
              </a:rPr>
              <a:t>electron</a:t>
            </a:r>
            <a:r>
              <a:rPr sz="2400" spc="-100" baseline="2314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aseline="6944" dirty="0">
                <a:solidFill>
                  <a:srgbClr val="FFFFFF"/>
                </a:solidFill>
                <a:latin typeface="Arial"/>
                <a:cs typeface="Arial"/>
              </a:rPr>
              <a:t>shower</a:t>
            </a:r>
            <a:endParaRPr sz="2400" baseline="6944">
              <a:latin typeface="Arial"/>
              <a:cs typeface="Arial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114017" y="3737551"/>
            <a:ext cx="1560407" cy="695112"/>
            <a:chOff x="2335512" y="2803163"/>
            <a:chExt cx="1170305" cy="521334"/>
          </a:xfrm>
        </p:grpSpPr>
        <p:sp>
          <p:nvSpPr>
            <p:cNvPr id="10" name="object 10"/>
            <p:cNvSpPr/>
            <p:nvPr/>
          </p:nvSpPr>
          <p:spPr>
            <a:xfrm>
              <a:off x="2340274" y="2987101"/>
              <a:ext cx="307975" cy="332740"/>
            </a:xfrm>
            <a:custGeom>
              <a:avLst/>
              <a:gdLst/>
              <a:ahLst/>
              <a:cxnLst/>
              <a:rect l="l" t="t" r="r" b="b"/>
              <a:pathLst>
                <a:path w="307975" h="332739">
                  <a:moveTo>
                    <a:pt x="0" y="332472"/>
                  </a:moveTo>
                  <a:lnTo>
                    <a:pt x="307963" y="0"/>
                  </a:lnTo>
                </a:path>
              </a:pathLst>
            </a:custGeom>
            <a:ln w="9524">
              <a:solidFill>
                <a:srgbClr val="93C47D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11" name="object 11"/>
            <p:cNvSpPr/>
            <p:nvPr/>
          </p:nvSpPr>
          <p:spPr>
            <a:xfrm>
              <a:off x="2636696" y="2955390"/>
              <a:ext cx="41275" cy="42545"/>
            </a:xfrm>
            <a:custGeom>
              <a:avLst/>
              <a:gdLst/>
              <a:ahLst/>
              <a:cxnLst/>
              <a:rect l="l" t="t" r="r" b="b"/>
              <a:pathLst>
                <a:path w="41275" h="42544">
                  <a:moveTo>
                    <a:pt x="23084" y="42402"/>
                  </a:moveTo>
                  <a:lnTo>
                    <a:pt x="0" y="21020"/>
                  </a:lnTo>
                  <a:lnTo>
                    <a:pt x="40915" y="0"/>
                  </a:lnTo>
                  <a:lnTo>
                    <a:pt x="23084" y="42402"/>
                  </a:lnTo>
                  <a:close/>
                </a:path>
              </a:pathLst>
            </a:custGeom>
            <a:solidFill>
              <a:srgbClr val="93C47D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12" name="object 12"/>
            <p:cNvSpPr/>
            <p:nvPr/>
          </p:nvSpPr>
          <p:spPr>
            <a:xfrm>
              <a:off x="2636696" y="2955390"/>
              <a:ext cx="41275" cy="42545"/>
            </a:xfrm>
            <a:custGeom>
              <a:avLst/>
              <a:gdLst/>
              <a:ahLst/>
              <a:cxnLst/>
              <a:rect l="l" t="t" r="r" b="b"/>
              <a:pathLst>
                <a:path w="41275" h="42544">
                  <a:moveTo>
                    <a:pt x="23084" y="42402"/>
                  </a:moveTo>
                  <a:lnTo>
                    <a:pt x="40915" y="0"/>
                  </a:lnTo>
                  <a:lnTo>
                    <a:pt x="0" y="21020"/>
                  </a:lnTo>
                  <a:lnTo>
                    <a:pt x="23084" y="42402"/>
                  </a:lnTo>
                  <a:close/>
                </a:path>
              </a:pathLst>
            </a:custGeom>
            <a:ln w="9524">
              <a:solidFill>
                <a:srgbClr val="93C47D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13" name="object 13"/>
            <p:cNvSpPr/>
            <p:nvPr/>
          </p:nvSpPr>
          <p:spPr>
            <a:xfrm>
              <a:off x="3153347" y="2842851"/>
              <a:ext cx="347980" cy="476884"/>
            </a:xfrm>
            <a:custGeom>
              <a:avLst/>
              <a:gdLst/>
              <a:ahLst/>
              <a:cxnLst/>
              <a:rect l="l" t="t" r="r" b="b"/>
              <a:pathLst>
                <a:path w="347979" h="476885">
                  <a:moveTo>
                    <a:pt x="347627" y="476723"/>
                  </a:moveTo>
                  <a:lnTo>
                    <a:pt x="0" y="0"/>
                  </a:lnTo>
                </a:path>
              </a:pathLst>
            </a:custGeom>
            <a:ln w="9524">
              <a:solidFill>
                <a:srgbClr val="37761C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14" name="object 14"/>
            <p:cNvSpPr/>
            <p:nvPr/>
          </p:nvSpPr>
          <p:spPr>
            <a:xfrm>
              <a:off x="3127879" y="2807925"/>
              <a:ext cx="38735" cy="44450"/>
            </a:xfrm>
            <a:custGeom>
              <a:avLst/>
              <a:gdLst/>
              <a:ahLst/>
              <a:cxnLst/>
              <a:rect l="l" t="t" r="r" b="b"/>
              <a:pathLst>
                <a:path w="38735" h="44450">
                  <a:moveTo>
                    <a:pt x="12756" y="44195"/>
                  </a:moveTo>
                  <a:lnTo>
                    <a:pt x="0" y="0"/>
                  </a:lnTo>
                  <a:lnTo>
                    <a:pt x="38179" y="25656"/>
                  </a:lnTo>
                  <a:lnTo>
                    <a:pt x="12756" y="44195"/>
                  </a:lnTo>
                  <a:close/>
                </a:path>
              </a:pathLst>
            </a:custGeom>
            <a:solidFill>
              <a:srgbClr val="37761C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15" name="object 15"/>
            <p:cNvSpPr/>
            <p:nvPr/>
          </p:nvSpPr>
          <p:spPr>
            <a:xfrm>
              <a:off x="3127879" y="2807925"/>
              <a:ext cx="38735" cy="44450"/>
            </a:xfrm>
            <a:custGeom>
              <a:avLst/>
              <a:gdLst/>
              <a:ahLst/>
              <a:cxnLst/>
              <a:rect l="l" t="t" r="r" b="b"/>
              <a:pathLst>
                <a:path w="38735" h="44450">
                  <a:moveTo>
                    <a:pt x="38179" y="25656"/>
                  </a:moveTo>
                  <a:lnTo>
                    <a:pt x="0" y="0"/>
                  </a:lnTo>
                  <a:lnTo>
                    <a:pt x="12756" y="44195"/>
                  </a:lnTo>
                  <a:lnTo>
                    <a:pt x="38179" y="25656"/>
                  </a:lnTo>
                  <a:close/>
                </a:path>
              </a:pathLst>
            </a:custGeom>
            <a:ln w="9524">
              <a:solidFill>
                <a:srgbClr val="37761C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2498467" y="4518047"/>
            <a:ext cx="1184487" cy="338789"/>
          </a:xfrm>
          <a:prstGeom prst="rect">
            <a:avLst/>
          </a:prstGeom>
        </p:spPr>
        <p:txBody>
          <a:bodyPr vert="horz" wrap="square" lIns="0" tIns="14393" rIns="0" bIns="0" rtlCol="0">
            <a:spAutoFit/>
          </a:bodyPr>
          <a:lstStyle/>
          <a:p>
            <a:pPr marL="50799" marR="40639">
              <a:lnSpc>
                <a:spcPct val="101600"/>
              </a:lnSpc>
              <a:spcBef>
                <a:spcPts val="113"/>
              </a:spcBef>
            </a:pPr>
            <a:r>
              <a:rPr sz="1067" spc="-7" dirty="0">
                <a:solidFill>
                  <a:srgbClr val="D9EAD3"/>
                </a:solidFill>
                <a:latin typeface="Arial"/>
                <a:cs typeface="Arial"/>
              </a:rPr>
              <a:t>front</a:t>
            </a:r>
            <a:r>
              <a:rPr sz="1067" spc="-60" dirty="0">
                <a:solidFill>
                  <a:srgbClr val="D9EAD3"/>
                </a:solidFill>
                <a:latin typeface="Arial"/>
                <a:cs typeface="Arial"/>
              </a:rPr>
              <a:t> </a:t>
            </a:r>
            <a:r>
              <a:rPr sz="1067" spc="-7" dirty="0">
                <a:solidFill>
                  <a:srgbClr val="D9EAD3"/>
                </a:solidFill>
                <a:latin typeface="Arial"/>
                <a:cs typeface="Arial"/>
              </a:rPr>
              <a:t>barrel</a:t>
            </a:r>
            <a:r>
              <a:rPr sz="1067" spc="-60" dirty="0">
                <a:solidFill>
                  <a:srgbClr val="D9EAD3"/>
                </a:solidFill>
                <a:latin typeface="Arial"/>
                <a:cs typeface="Arial"/>
              </a:rPr>
              <a:t> </a:t>
            </a:r>
            <a:r>
              <a:rPr sz="1067" dirty="0">
                <a:solidFill>
                  <a:srgbClr val="D9EAD3"/>
                </a:solidFill>
                <a:latin typeface="Arial"/>
                <a:cs typeface="Arial"/>
              </a:rPr>
              <a:t>crystal </a:t>
            </a:r>
            <a:r>
              <a:rPr sz="1067" spc="-280" dirty="0">
                <a:solidFill>
                  <a:srgbClr val="D9EAD3"/>
                </a:solidFill>
                <a:latin typeface="Arial"/>
                <a:cs typeface="Arial"/>
              </a:rPr>
              <a:t> </a:t>
            </a:r>
            <a:r>
              <a:rPr sz="1067" dirty="0">
                <a:solidFill>
                  <a:srgbClr val="D9EAD3"/>
                </a:solidFill>
                <a:latin typeface="Arial"/>
                <a:cs typeface="Arial"/>
              </a:rPr>
              <a:t>segment</a:t>
            </a:r>
            <a:r>
              <a:rPr sz="1067" spc="-27" dirty="0">
                <a:solidFill>
                  <a:srgbClr val="D9EAD3"/>
                </a:solidFill>
                <a:latin typeface="Arial"/>
                <a:cs typeface="Arial"/>
              </a:rPr>
              <a:t> </a:t>
            </a:r>
            <a:r>
              <a:rPr sz="1067" dirty="0">
                <a:solidFill>
                  <a:srgbClr val="D9EAD3"/>
                </a:solidFill>
                <a:latin typeface="Arial"/>
                <a:cs typeface="Arial"/>
              </a:rPr>
              <a:t>(6</a:t>
            </a:r>
            <a:r>
              <a:rPr sz="1067" spc="-27" dirty="0">
                <a:solidFill>
                  <a:srgbClr val="D9EAD3"/>
                </a:solidFill>
                <a:latin typeface="Arial"/>
                <a:cs typeface="Arial"/>
              </a:rPr>
              <a:t> </a:t>
            </a:r>
            <a:r>
              <a:rPr sz="1067" dirty="0">
                <a:solidFill>
                  <a:srgbClr val="D9EAD3"/>
                </a:solidFill>
                <a:latin typeface="Arial"/>
                <a:cs typeface="Arial"/>
              </a:rPr>
              <a:t>X</a:t>
            </a:r>
            <a:r>
              <a:rPr sz="1000" baseline="-33333" dirty="0">
                <a:solidFill>
                  <a:srgbClr val="D9EAD3"/>
                </a:solidFill>
                <a:latin typeface="Arial"/>
                <a:cs typeface="Arial"/>
              </a:rPr>
              <a:t>0</a:t>
            </a:r>
            <a:r>
              <a:rPr sz="1067" dirty="0">
                <a:solidFill>
                  <a:srgbClr val="D9EAD3"/>
                </a:solidFill>
                <a:latin typeface="Arial"/>
                <a:cs typeface="Arial"/>
              </a:rPr>
              <a:t>)</a:t>
            </a:r>
            <a:endParaRPr sz="1067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022466" y="4518047"/>
            <a:ext cx="1155700" cy="338789"/>
          </a:xfrm>
          <a:prstGeom prst="rect">
            <a:avLst/>
          </a:prstGeom>
        </p:spPr>
        <p:txBody>
          <a:bodyPr vert="horz" wrap="square" lIns="0" tIns="14393" rIns="0" bIns="0" rtlCol="0">
            <a:spAutoFit/>
          </a:bodyPr>
          <a:lstStyle/>
          <a:p>
            <a:pPr marL="50799" marR="40639">
              <a:lnSpc>
                <a:spcPct val="101600"/>
              </a:lnSpc>
              <a:spcBef>
                <a:spcPts val="113"/>
              </a:spcBef>
            </a:pPr>
            <a:r>
              <a:rPr sz="1067" dirty="0">
                <a:solidFill>
                  <a:srgbClr val="93C47D"/>
                </a:solidFill>
                <a:latin typeface="Arial"/>
                <a:cs typeface="Arial"/>
              </a:rPr>
              <a:t>rear</a:t>
            </a:r>
            <a:r>
              <a:rPr sz="1067" spc="-67" dirty="0">
                <a:solidFill>
                  <a:srgbClr val="93C47D"/>
                </a:solidFill>
                <a:latin typeface="Arial"/>
                <a:cs typeface="Arial"/>
              </a:rPr>
              <a:t> </a:t>
            </a:r>
            <a:r>
              <a:rPr sz="1067" spc="-7" dirty="0">
                <a:solidFill>
                  <a:srgbClr val="93C47D"/>
                </a:solidFill>
                <a:latin typeface="Arial"/>
                <a:cs typeface="Arial"/>
              </a:rPr>
              <a:t>barrel</a:t>
            </a:r>
            <a:r>
              <a:rPr sz="1067" spc="-67" dirty="0">
                <a:solidFill>
                  <a:srgbClr val="93C47D"/>
                </a:solidFill>
                <a:latin typeface="Arial"/>
                <a:cs typeface="Arial"/>
              </a:rPr>
              <a:t> </a:t>
            </a:r>
            <a:r>
              <a:rPr sz="1067" dirty="0">
                <a:solidFill>
                  <a:srgbClr val="93C47D"/>
                </a:solidFill>
                <a:latin typeface="Arial"/>
                <a:cs typeface="Arial"/>
              </a:rPr>
              <a:t>crystal </a:t>
            </a:r>
            <a:r>
              <a:rPr sz="1067" spc="-272" dirty="0">
                <a:solidFill>
                  <a:srgbClr val="93C47D"/>
                </a:solidFill>
                <a:latin typeface="Arial"/>
                <a:cs typeface="Arial"/>
              </a:rPr>
              <a:t> </a:t>
            </a:r>
            <a:r>
              <a:rPr sz="1067" dirty="0">
                <a:solidFill>
                  <a:srgbClr val="93C47D"/>
                </a:solidFill>
                <a:latin typeface="Arial"/>
                <a:cs typeface="Arial"/>
              </a:rPr>
              <a:t>segment</a:t>
            </a:r>
            <a:r>
              <a:rPr sz="1067" spc="-40" dirty="0">
                <a:solidFill>
                  <a:srgbClr val="93C47D"/>
                </a:solidFill>
                <a:latin typeface="Arial"/>
                <a:cs typeface="Arial"/>
              </a:rPr>
              <a:t> </a:t>
            </a:r>
            <a:r>
              <a:rPr sz="1067" dirty="0">
                <a:solidFill>
                  <a:srgbClr val="93C47D"/>
                </a:solidFill>
                <a:latin typeface="Arial"/>
                <a:cs typeface="Arial"/>
              </a:rPr>
              <a:t>(16</a:t>
            </a:r>
            <a:r>
              <a:rPr sz="1067" spc="-33" dirty="0">
                <a:solidFill>
                  <a:srgbClr val="93C47D"/>
                </a:solidFill>
                <a:latin typeface="Arial"/>
                <a:cs typeface="Arial"/>
              </a:rPr>
              <a:t> </a:t>
            </a:r>
            <a:r>
              <a:rPr sz="1067" dirty="0">
                <a:solidFill>
                  <a:srgbClr val="93C47D"/>
                </a:solidFill>
                <a:latin typeface="Arial"/>
                <a:cs typeface="Arial"/>
              </a:rPr>
              <a:t>X</a:t>
            </a:r>
            <a:r>
              <a:rPr sz="1000" baseline="-33333" dirty="0">
                <a:solidFill>
                  <a:srgbClr val="93C47D"/>
                </a:solidFill>
                <a:latin typeface="Arial"/>
                <a:cs typeface="Arial"/>
              </a:rPr>
              <a:t>0</a:t>
            </a:r>
            <a:r>
              <a:rPr sz="1067" dirty="0">
                <a:solidFill>
                  <a:srgbClr val="93C47D"/>
                </a:solidFill>
                <a:latin typeface="Arial"/>
                <a:cs typeface="Arial"/>
              </a:rPr>
              <a:t>)</a:t>
            </a:r>
            <a:endParaRPr sz="1067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06734" y="5026047"/>
            <a:ext cx="982980" cy="801993"/>
          </a:xfrm>
          <a:prstGeom prst="rect">
            <a:avLst/>
          </a:prstGeom>
        </p:spPr>
        <p:txBody>
          <a:bodyPr vert="horz" wrap="square" lIns="0" tIns="14393" rIns="0" bIns="0" rtlCol="0">
            <a:spAutoFit/>
          </a:bodyPr>
          <a:lstStyle/>
          <a:p>
            <a:pPr marL="16933" marR="6773">
              <a:lnSpc>
                <a:spcPct val="101600"/>
              </a:lnSpc>
              <a:spcBef>
                <a:spcPts val="113"/>
              </a:spcBef>
            </a:pPr>
            <a:r>
              <a:rPr sz="1067" spc="-7" dirty="0">
                <a:solidFill>
                  <a:srgbClr val="9FC5E7"/>
                </a:solidFill>
                <a:latin typeface="Arial"/>
                <a:cs typeface="Arial"/>
              </a:rPr>
              <a:t>front endcap </a:t>
            </a:r>
            <a:r>
              <a:rPr sz="1067" dirty="0">
                <a:solidFill>
                  <a:srgbClr val="9FC5E7"/>
                </a:solidFill>
                <a:latin typeface="Arial"/>
                <a:cs typeface="Arial"/>
              </a:rPr>
              <a:t> crystal</a:t>
            </a:r>
            <a:r>
              <a:rPr sz="1067" spc="-7" dirty="0">
                <a:solidFill>
                  <a:srgbClr val="9FC5E7"/>
                </a:solidFill>
                <a:latin typeface="Arial"/>
                <a:cs typeface="Arial"/>
              </a:rPr>
              <a:t> </a:t>
            </a:r>
            <a:r>
              <a:rPr sz="1067" dirty="0">
                <a:solidFill>
                  <a:srgbClr val="9FC5E7"/>
                </a:solidFill>
                <a:latin typeface="Arial"/>
                <a:cs typeface="Arial"/>
              </a:rPr>
              <a:t>segment</a:t>
            </a:r>
            <a:endParaRPr sz="1067">
              <a:latin typeface="Arial"/>
              <a:cs typeface="Arial"/>
            </a:endParaRPr>
          </a:p>
          <a:p>
            <a:pPr marL="16933" marR="6773">
              <a:lnSpc>
                <a:spcPct val="101600"/>
              </a:lnSpc>
              <a:spcBef>
                <a:spcPts val="1000"/>
              </a:spcBef>
            </a:pPr>
            <a:r>
              <a:rPr sz="1067" dirty="0">
                <a:solidFill>
                  <a:srgbClr val="1155CC"/>
                </a:solidFill>
                <a:latin typeface="Arial"/>
                <a:cs typeface="Arial"/>
              </a:rPr>
              <a:t>rear </a:t>
            </a:r>
            <a:r>
              <a:rPr sz="1067" spc="-7" dirty="0">
                <a:solidFill>
                  <a:srgbClr val="1155CC"/>
                </a:solidFill>
                <a:latin typeface="Arial"/>
                <a:cs typeface="Arial"/>
              </a:rPr>
              <a:t>endcap </a:t>
            </a:r>
            <a:r>
              <a:rPr sz="1067" dirty="0">
                <a:solidFill>
                  <a:srgbClr val="1155CC"/>
                </a:solidFill>
                <a:latin typeface="Arial"/>
                <a:cs typeface="Arial"/>
              </a:rPr>
              <a:t> crystal</a:t>
            </a:r>
            <a:r>
              <a:rPr sz="1067" spc="-7" dirty="0">
                <a:solidFill>
                  <a:srgbClr val="1155CC"/>
                </a:solidFill>
                <a:latin typeface="Arial"/>
                <a:cs typeface="Arial"/>
              </a:rPr>
              <a:t> </a:t>
            </a:r>
            <a:r>
              <a:rPr sz="1067" dirty="0">
                <a:solidFill>
                  <a:srgbClr val="1155CC"/>
                </a:solidFill>
                <a:latin typeface="Arial"/>
                <a:cs typeface="Arial"/>
              </a:rPr>
              <a:t>segment</a:t>
            </a:r>
            <a:endParaRPr sz="1067">
              <a:latin typeface="Arial"/>
              <a:cs typeface="Arial"/>
            </a:endParaRPr>
          </a:p>
        </p:txBody>
      </p:sp>
      <p:grpSp>
        <p:nvGrpSpPr>
          <p:cNvPr id="19" name="object 19"/>
          <p:cNvGrpSpPr/>
          <p:nvPr/>
        </p:nvGrpSpPr>
        <p:grpSpPr>
          <a:xfrm>
            <a:off x="246459" y="2814416"/>
            <a:ext cx="10099887" cy="4050453"/>
            <a:chOff x="184844" y="2110812"/>
            <a:chExt cx="7574915" cy="3037840"/>
          </a:xfrm>
        </p:grpSpPr>
        <p:sp>
          <p:nvSpPr>
            <p:cNvPr id="20" name="object 20"/>
            <p:cNvSpPr/>
            <p:nvPr/>
          </p:nvSpPr>
          <p:spPr>
            <a:xfrm>
              <a:off x="343455" y="3897371"/>
              <a:ext cx="264160" cy="6985"/>
            </a:xfrm>
            <a:custGeom>
              <a:avLst/>
              <a:gdLst/>
              <a:ahLst/>
              <a:cxnLst/>
              <a:rect l="l" t="t" r="r" b="b"/>
              <a:pathLst>
                <a:path w="264159" h="6985">
                  <a:moveTo>
                    <a:pt x="263569" y="6903"/>
                  </a:moveTo>
                  <a:lnTo>
                    <a:pt x="0" y="0"/>
                  </a:lnTo>
                </a:path>
              </a:pathLst>
            </a:custGeom>
            <a:ln w="9524">
              <a:solidFill>
                <a:srgbClr val="9FC5E7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21" name="object 21"/>
            <p:cNvSpPr/>
            <p:nvPr/>
          </p:nvSpPr>
          <p:spPr>
            <a:xfrm>
              <a:off x="300244" y="3881644"/>
              <a:ext cx="43815" cy="31750"/>
            </a:xfrm>
            <a:custGeom>
              <a:avLst/>
              <a:gdLst/>
              <a:ahLst/>
              <a:cxnLst/>
              <a:rect l="l" t="t" r="r" b="b"/>
              <a:pathLst>
                <a:path w="43814" h="31750">
                  <a:moveTo>
                    <a:pt x="42798" y="31454"/>
                  </a:moveTo>
                  <a:lnTo>
                    <a:pt x="0" y="14595"/>
                  </a:lnTo>
                  <a:lnTo>
                    <a:pt x="43622" y="0"/>
                  </a:lnTo>
                  <a:lnTo>
                    <a:pt x="42798" y="31454"/>
                  </a:lnTo>
                  <a:close/>
                </a:path>
              </a:pathLst>
            </a:custGeom>
            <a:solidFill>
              <a:srgbClr val="9FC5E7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22" name="object 22"/>
            <p:cNvSpPr/>
            <p:nvPr/>
          </p:nvSpPr>
          <p:spPr>
            <a:xfrm>
              <a:off x="300244" y="3881644"/>
              <a:ext cx="43815" cy="31750"/>
            </a:xfrm>
            <a:custGeom>
              <a:avLst/>
              <a:gdLst/>
              <a:ahLst/>
              <a:cxnLst/>
              <a:rect l="l" t="t" r="r" b="b"/>
              <a:pathLst>
                <a:path w="43814" h="31750">
                  <a:moveTo>
                    <a:pt x="43622" y="0"/>
                  </a:moveTo>
                  <a:lnTo>
                    <a:pt x="0" y="14595"/>
                  </a:lnTo>
                  <a:lnTo>
                    <a:pt x="42798" y="31454"/>
                  </a:lnTo>
                  <a:lnTo>
                    <a:pt x="43622" y="0"/>
                  </a:lnTo>
                  <a:close/>
                </a:path>
              </a:pathLst>
            </a:custGeom>
            <a:ln w="9524">
              <a:solidFill>
                <a:srgbClr val="9FC5E7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23" name="object 23"/>
            <p:cNvSpPr/>
            <p:nvPr/>
          </p:nvSpPr>
          <p:spPr>
            <a:xfrm>
              <a:off x="231148" y="4139220"/>
              <a:ext cx="375920" cy="108585"/>
            </a:xfrm>
            <a:custGeom>
              <a:avLst/>
              <a:gdLst/>
              <a:ahLst/>
              <a:cxnLst/>
              <a:rect l="l" t="t" r="r" b="b"/>
              <a:pathLst>
                <a:path w="375920" h="108585">
                  <a:moveTo>
                    <a:pt x="375876" y="108103"/>
                  </a:moveTo>
                  <a:lnTo>
                    <a:pt x="0" y="0"/>
                  </a:lnTo>
                </a:path>
              </a:pathLst>
            </a:custGeom>
            <a:ln w="9524">
              <a:solidFill>
                <a:srgbClr val="1155CC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24" name="object 24"/>
            <p:cNvSpPr/>
            <p:nvPr/>
          </p:nvSpPr>
          <p:spPr>
            <a:xfrm>
              <a:off x="189607" y="4124101"/>
              <a:ext cx="46355" cy="30480"/>
            </a:xfrm>
            <a:custGeom>
              <a:avLst/>
              <a:gdLst/>
              <a:ahLst/>
              <a:cxnLst/>
              <a:rect l="l" t="t" r="r" b="b"/>
              <a:pathLst>
                <a:path w="46354" h="30479">
                  <a:moveTo>
                    <a:pt x="37192" y="30239"/>
                  </a:moveTo>
                  <a:lnTo>
                    <a:pt x="0" y="3172"/>
                  </a:lnTo>
                  <a:lnTo>
                    <a:pt x="45889" y="0"/>
                  </a:lnTo>
                  <a:lnTo>
                    <a:pt x="37192" y="30239"/>
                  </a:lnTo>
                  <a:close/>
                </a:path>
              </a:pathLst>
            </a:custGeom>
            <a:solidFill>
              <a:srgbClr val="1155CC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25" name="object 25"/>
            <p:cNvSpPr/>
            <p:nvPr/>
          </p:nvSpPr>
          <p:spPr>
            <a:xfrm>
              <a:off x="189607" y="4124101"/>
              <a:ext cx="46355" cy="30480"/>
            </a:xfrm>
            <a:custGeom>
              <a:avLst/>
              <a:gdLst/>
              <a:ahLst/>
              <a:cxnLst/>
              <a:rect l="l" t="t" r="r" b="b"/>
              <a:pathLst>
                <a:path w="46354" h="30479">
                  <a:moveTo>
                    <a:pt x="45889" y="0"/>
                  </a:moveTo>
                  <a:lnTo>
                    <a:pt x="0" y="3172"/>
                  </a:lnTo>
                  <a:lnTo>
                    <a:pt x="37192" y="30239"/>
                  </a:lnTo>
                  <a:lnTo>
                    <a:pt x="45889" y="0"/>
                  </a:lnTo>
                  <a:close/>
                </a:path>
              </a:pathLst>
            </a:custGeom>
            <a:ln w="9524">
              <a:solidFill>
                <a:srgbClr val="1155CC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26" name="object 26"/>
            <p:cNvSpPr/>
            <p:nvPr/>
          </p:nvSpPr>
          <p:spPr>
            <a:xfrm>
              <a:off x="332348" y="2115574"/>
              <a:ext cx="7423150" cy="3028315"/>
            </a:xfrm>
            <a:custGeom>
              <a:avLst/>
              <a:gdLst/>
              <a:ahLst/>
              <a:cxnLst/>
              <a:rect l="l" t="t" r="r" b="b"/>
              <a:pathLst>
                <a:path w="7423150" h="3028315">
                  <a:moveTo>
                    <a:pt x="5782131" y="0"/>
                  </a:moveTo>
                  <a:lnTo>
                    <a:pt x="7422531" y="0"/>
                  </a:lnTo>
                  <a:lnTo>
                    <a:pt x="7422531" y="1651799"/>
                  </a:lnTo>
                  <a:lnTo>
                    <a:pt x="5782131" y="1651799"/>
                  </a:lnTo>
                  <a:lnTo>
                    <a:pt x="5782131" y="0"/>
                  </a:lnTo>
                  <a:close/>
                </a:path>
                <a:path w="7423150" h="3028315">
                  <a:moveTo>
                    <a:pt x="0" y="867415"/>
                  </a:moveTo>
                  <a:lnTo>
                    <a:pt x="4074299" y="867415"/>
                  </a:lnTo>
                  <a:lnTo>
                    <a:pt x="4074299" y="3027924"/>
                  </a:lnTo>
                </a:path>
                <a:path w="7423150" h="3028315">
                  <a:moveTo>
                    <a:pt x="0" y="3027924"/>
                  </a:moveTo>
                  <a:lnTo>
                    <a:pt x="0" y="867415"/>
                  </a:lnTo>
                </a:path>
              </a:pathLst>
            </a:custGeom>
            <a:ln w="9524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  <p:sp>
        <p:nvSpPr>
          <p:cNvPr id="27" name="object 27"/>
          <p:cNvSpPr txBox="1"/>
          <p:nvPr/>
        </p:nvSpPr>
        <p:spPr>
          <a:xfrm>
            <a:off x="386999" y="1724180"/>
            <a:ext cx="5389880" cy="1366442"/>
          </a:xfrm>
          <a:prstGeom prst="rect">
            <a:avLst/>
          </a:prstGeom>
        </p:spPr>
        <p:txBody>
          <a:bodyPr vert="horz" wrap="square" lIns="0" tIns="62653" rIns="0" bIns="0" rtlCol="0">
            <a:spAutoFit/>
          </a:bodyPr>
          <a:lstStyle/>
          <a:p>
            <a:pPr marL="505447" indent="-448722">
              <a:spcBef>
                <a:spcPts val="493"/>
              </a:spcBef>
              <a:buChar char="●"/>
              <a:tabLst>
                <a:tab pos="505447" algn="l"/>
                <a:tab pos="506294" algn="l"/>
              </a:tabLst>
            </a:pPr>
            <a:r>
              <a:rPr sz="1867" spc="-7" dirty="0">
                <a:solidFill>
                  <a:srgbClr val="0432FF"/>
                </a:solidFill>
                <a:latin typeface="Arial"/>
                <a:cs typeface="Arial"/>
              </a:rPr>
              <a:t>Barrel</a:t>
            </a:r>
            <a:r>
              <a:rPr sz="1867" spc="-27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sz="1867" dirty="0">
                <a:solidFill>
                  <a:srgbClr val="0432FF"/>
                </a:solidFill>
                <a:latin typeface="Arial"/>
                <a:cs typeface="Arial"/>
              </a:rPr>
              <a:t>crystal</a:t>
            </a:r>
            <a:r>
              <a:rPr sz="1867" spc="-27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sz="1867" dirty="0">
                <a:solidFill>
                  <a:srgbClr val="0432FF"/>
                </a:solidFill>
                <a:latin typeface="Arial"/>
                <a:cs typeface="Arial"/>
              </a:rPr>
              <a:t>section</a:t>
            </a:r>
            <a:r>
              <a:rPr sz="1867" spc="-27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sz="1867" spc="-7" dirty="0">
                <a:solidFill>
                  <a:srgbClr val="0432FF"/>
                </a:solidFill>
                <a:latin typeface="Arial"/>
                <a:cs typeface="Arial"/>
              </a:rPr>
              <a:t>inside</a:t>
            </a:r>
            <a:r>
              <a:rPr sz="1867" spc="-27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sz="1867" dirty="0">
                <a:solidFill>
                  <a:srgbClr val="0432FF"/>
                </a:solidFill>
                <a:latin typeface="Arial"/>
                <a:cs typeface="Arial"/>
              </a:rPr>
              <a:t>solenoid</a:t>
            </a:r>
            <a:r>
              <a:rPr sz="1867" spc="-27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sz="1867" dirty="0">
                <a:solidFill>
                  <a:srgbClr val="0432FF"/>
                </a:solidFill>
                <a:latin typeface="Arial"/>
                <a:cs typeface="Arial"/>
              </a:rPr>
              <a:t>volume</a:t>
            </a:r>
          </a:p>
          <a:p>
            <a:pPr marL="505447" indent="-448722">
              <a:spcBef>
                <a:spcPts val="360"/>
              </a:spcBef>
              <a:buChar char="●"/>
              <a:tabLst>
                <a:tab pos="505447" algn="l"/>
                <a:tab pos="506294" algn="l"/>
              </a:tabLst>
            </a:pPr>
            <a:r>
              <a:rPr sz="1867" spc="-7" dirty="0">
                <a:solidFill>
                  <a:srgbClr val="0432FF"/>
                </a:solidFill>
                <a:latin typeface="Arial"/>
                <a:cs typeface="Arial"/>
              </a:rPr>
              <a:t>Granularity:</a:t>
            </a:r>
            <a:r>
              <a:rPr sz="1867" spc="-33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sz="1867" spc="-7" dirty="0">
                <a:solidFill>
                  <a:srgbClr val="0432FF"/>
                </a:solidFill>
                <a:latin typeface="Arial"/>
                <a:cs typeface="Arial"/>
              </a:rPr>
              <a:t>1x1</a:t>
            </a:r>
            <a:r>
              <a:rPr sz="1867" spc="-27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sz="1867" dirty="0">
                <a:solidFill>
                  <a:srgbClr val="0432FF"/>
                </a:solidFill>
                <a:latin typeface="Arial"/>
                <a:cs typeface="Arial"/>
              </a:rPr>
              <a:t>cm²</a:t>
            </a:r>
            <a:r>
              <a:rPr sz="1867" spc="-27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sz="1867" spc="-7" dirty="0">
                <a:solidFill>
                  <a:srgbClr val="0432FF"/>
                </a:solidFill>
                <a:latin typeface="Arial"/>
                <a:cs typeface="Arial"/>
              </a:rPr>
              <a:t>PWO</a:t>
            </a:r>
            <a:r>
              <a:rPr sz="1867" spc="-27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sz="1867" dirty="0">
                <a:solidFill>
                  <a:srgbClr val="0432FF"/>
                </a:solidFill>
                <a:latin typeface="Arial"/>
                <a:cs typeface="Arial"/>
              </a:rPr>
              <a:t>segmented</a:t>
            </a:r>
            <a:r>
              <a:rPr sz="1867" spc="-27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sz="1867" dirty="0">
                <a:solidFill>
                  <a:srgbClr val="0432FF"/>
                </a:solidFill>
                <a:latin typeface="Arial"/>
                <a:cs typeface="Arial"/>
              </a:rPr>
              <a:t>crystals</a:t>
            </a:r>
            <a:endParaRPr lang="en-US" sz="1867" dirty="0">
              <a:solidFill>
                <a:srgbClr val="0432FF"/>
              </a:solidFill>
              <a:latin typeface="Arial"/>
              <a:cs typeface="Arial"/>
            </a:endParaRPr>
          </a:p>
          <a:p>
            <a:pPr marL="505447" indent="-448722">
              <a:spcBef>
                <a:spcPts val="360"/>
              </a:spcBef>
              <a:buFontTx/>
              <a:buChar char="●"/>
              <a:tabLst>
                <a:tab pos="505447" algn="l"/>
                <a:tab pos="506294" algn="l"/>
              </a:tabLst>
            </a:pPr>
            <a:r>
              <a:rPr lang="en-US" sz="1867" spc="-7" dirty="0">
                <a:solidFill>
                  <a:srgbClr val="0432FF"/>
                </a:solidFill>
                <a:latin typeface="Arial"/>
                <a:cs typeface="Arial"/>
              </a:rPr>
              <a:t>Radial</a:t>
            </a:r>
            <a:r>
              <a:rPr lang="en-US" sz="1867" spc="-33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lang="en-US" sz="1867" spc="-7" dirty="0">
                <a:solidFill>
                  <a:srgbClr val="0432FF"/>
                </a:solidFill>
                <a:latin typeface="Arial"/>
                <a:cs typeface="Arial"/>
              </a:rPr>
              <a:t>envelope:</a:t>
            </a:r>
            <a:r>
              <a:rPr lang="en-US" sz="1867" spc="-27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lang="en-US" sz="1867" dirty="0">
                <a:solidFill>
                  <a:srgbClr val="0432FF"/>
                </a:solidFill>
                <a:latin typeface="Arial"/>
                <a:cs typeface="Arial"/>
              </a:rPr>
              <a:t>~</a:t>
            </a:r>
            <a:r>
              <a:rPr lang="en-US" sz="1867" spc="-27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lang="en-US" sz="1867" spc="-7" dirty="0">
                <a:solidFill>
                  <a:srgbClr val="0432FF"/>
                </a:solidFill>
                <a:latin typeface="Arial"/>
                <a:cs typeface="Arial"/>
              </a:rPr>
              <a:t>1.8-2.0</a:t>
            </a:r>
            <a:r>
              <a:rPr lang="en-US" sz="1867" spc="-33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lang="en-US" sz="1867" dirty="0">
                <a:solidFill>
                  <a:srgbClr val="0432FF"/>
                </a:solidFill>
                <a:latin typeface="Arial"/>
                <a:cs typeface="Arial"/>
              </a:rPr>
              <a:t>m</a:t>
            </a:r>
          </a:p>
          <a:p>
            <a:pPr marL="505447" indent="-448722">
              <a:spcBef>
                <a:spcPts val="360"/>
              </a:spcBef>
              <a:buFontTx/>
              <a:buChar char="●"/>
              <a:tabLst>
                <a:tab pos="505447" algn="l"/>
                <a:tab pos="506294" algn="l"/>
              </a:tabLst>
            </a:pPr>
            <a:r>
              <a:rPr lang="en-US" sz="1867" spc="-7" dirty="0">
                <a:solidFill>
                  <a:srgbClr val="0432FF"/>
                </a:solidFill>
                <a:latin typeface="Arial"/>
                <a:cs typeface="Arial"/>
              </a:rPr>
              <a:t>ECAL</a:t>
            </a:r>
            <a:r>
              <a:rPr lang="en-US" sz="1867" spc="-93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lang="en-US" sz="1867" dirty="0">
                <a:solidFill>
                  <a:srgbClr val="0432FF"/>
                </a:solidFill>
                <a:latin typeface="Arial"/>
                <a:cs typeface="Arial"/>
              </a:rPr>
              <a:t>readout</a:t>
            </a:r>
            <a:r>
              <a:rPr lang="en-US" sz="1867" spc="-33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lang="en-US" sz="1867" dirty="0">
                <a:solidFill>
                  <a:srgbClr val="0432FF"/>
                </a:solidFill>
                <a:latin typeface="Arial"/>
                <a:cs typeface="Arial"/>
              </a:rPr>
              <a:t>channels:</a:t>
            </a:r>
            <a:r>
              <a:rPr lang="en-US" sz="1867" spc="-27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lang="en-US" sz="1867" spc="-7" dirty="0">
                <a:solidFill>
                  <a:srgbClr val="0432FF"/>
                </a:solidFill>
                <a:latin typeface="Arial"/>
                <a:cs typeface="Arial"/>
              </a:rPr>
              <a:t>~1.8M</a:t>
            </a:r>
            <a:r>
              <a:rPr lang="en-US" sz="1867" spc="-27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lang="en-US" sz="1867" dirty="0">
                <a:solidFill>
                  <a:srgbClr val="0432FF"/>
                </a:solidFill>
                <a:latin typeface="Arial"/>
                <a:cs typeface="Arial"/>
              </a:rPr>
              <a:t>(including</a:t>
            </a:r>
            <a:r>
              <a:rPr lang="en-US" sz="1867" spc="-33" dirty="0">
                <a:solidFill>
                  <a:srgbClr val="0432FF"/>
                </a:solidFill>
                <a:latin typeface="Arial"/>
                <a:cs typeface="Arial"/>
              </a:rPr>
              <a:t> </a:t>
            </a:r>
            <a:r>
              <a:rPr lang="en-US" sz="1867" spc="-7" dirty="0">
                <a:solidFill>
                  <a:srgbClr val="0432FF"/>
                </a:solidFill>
                <a:latin typeface="Arial"/>
                <a:cs typeface="Arial"/>
              </a:rPr>
              <a:t>DR)</a:t>
            </a:r>
            <a:endParaRPr lang="en-US" sz="1867" dirty="0">
              <a:solidFill>
                <a:srgbClr val="0432FF"/>
              </a:solidFill>
              <a:latin typeface="Arial"/>
              <a:cs typeface="Arial"/>
            </a:endParaRPr>
          </a:p>
        </p:txBody>
      </p:sp>
      <p:graphicFrame>
        <p:nvGraphicFramePr>
          <p:cNvPr id="28" name="object 28"/>
          <p:cNvGraphicFramePr>
            <a:graphicFrameLocks noGrp="1"/>
          </p:cNvGraphicFramePr>
          <p:nvPr/>
        </p:nvGraphicFramePr>
        <p:xfrm>
          <a:off x="7705945" y="2373283"/>
          <a:ext cx="3066627" cy="2404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735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01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28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04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9525">
                      <a:solidFill>
                        <a:srgbClr val="FF0000"/>
                      </a:solidFill>
                      <a:prstDash val="solid"/>
                    </a:lnL>
                    <a:lnT w="952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4775">
                        <a:lnSpc>
                          <a:spcPct val="100000"/>
                        </a:lnSpc>
                        <a:spcBef>
                          <a:spcPts val="65"/>
                        </a:spcBef>
                      </a:pPr>
                      <a:r>
                        <a:rPr sz="1300" dirty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solenoid</a:t>
                      </a:r>
                      <a:endParaRPr sz="1300">
                        <a:latin typeface="Arial"/>
                        <a:cs typeface="Arial"/>
                      </a:endParaRPr>
                    </a:p>
                  </a:txBody>
                  <a:tcPr marL="0" marR="0" marT="11007" marB="0">
                    <a:lnT w="952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9525">
                      <a:solidFill>
                        <a:srgbClr val="FF0000"/>
                      </a:solidFill>
                      <a:prstDash val="solid"/>
                    </a:lnR>
                    <a:lnT w="9525">
                      <a:solidFill>
                        <a:srgbClr val="FF0000"/>
                      </a:solidFill>
                      <a:prstDash val="solid"/>
                    </a:lnT>
                    <a:lnB w="9525">
                      <a:solidFill>
                        <a:srgbClr val="FF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9" name="object 29"/>
          <p:cNvSpPr txBox="1"/>
          <p:nvPr/>
        </p:nvSpPr>
        <p:spPr>
          <a:xfrm>
            <a:off x="974467" y="4314847"/>
            <a:ext cx="861060" cy="338789"/>
          </a:xfrm>
          <a:prstGeom prst="rect">
            <a:avLst/>
          </a:prstGeom>
        </p:spPr>
        <p:txBody>
          <a:bodyPr vert="horz" wrap="square" lIns="0" tIns="14393" rIns="0" bIns="0" rtlCol="0">
            <a:spAutoFit/>
          </a:bodyPr>
          <a:lstStyle/>
          <a:p>
            <a:pPr marL="50799" marR="40639">
              <a:lnSpc>
                <a:spcPct val="101600"/>
              </a:lnSpc>
              <a:spcBef>
                <a:spcPts val="113"/>
              </a:spcBef>
            </a:pPr>
            <a:r>
              <a:rPr sz="1067" spc="-7" dirty="0">
                <a:solidFill>
                  <a:srgbClr val="FFFF00"/>
                </a:solidFill>
                <a:latin typeface="Arial"/>
                <a:cs typeface="Arial"/>
              </a:rPr>
              <a:t>timin</a:t>
            </a:r>
            <a:r>
              <a:rPr sz="1067" dirty="0">
                <a:solidFill>
                  <a:srgbClr val="FFFF00"/>
                </a:solidFill>
                <a:latin typeface="Arial"/>
                <a:cs typeface="Arial"/>
              </a:rPr>
              <a:t>g</a:t>
            </a:r>
            <a:r>
              <a:rPr sz="1067" spc="-7" dirty="0">
                <a:solidFill>
                  <a:srgbClr val="FFFF00"/>
                </a:solidFill>
                <a:latin typeface="Arial"/>
                <a:cs typeface="Arial"/>
              </a:rPr>
              <a:t> layers  </a:t>
            </a:r>
            <a:r>
              <a:rPr sz="1067" dirty="0">
                <a:solidFill>
                  <a:srgbClr val="FFFF00"/>
                </a:solidFill>
                <a:latin typeface="Arial"/>
                <a:cs typeface="Arial"/>
              </a:rPr>
              <a:t>(&lt;1X</a:t>
            </a:r>
            <a:r>
              <a:rPr sz="1000" baseline="-33333" dirty="0">
                <a:solidFill>
                  <a:srgbClr val="FFFF00"/>
                </a:solidFill>
                <a:latin typeface="Arial"/>
                <a:cs typeface="Arial"/>
              </a:rPr>
              <a:t>0</a:t>
            </a:r>
            <a:r>
              <a:rPr sz="1067" dirty="0">
                <a:solidFill>
                  <a:srgbClr val="FFFF00"/>
                </a:solidFill>
                <a:latin typeface="Arial"/>
                <a:cs typeface="Arial"/>
              </a:rPr>
              <a:t>)</a:t>
            </a:r>
            <a:endParaRPr sz="1067">
              <a:latin typeface="Arial"/>
              <a:cs typeface="Arial"/>
            </a:endParaRPr>
          </a:p>
        </p:txBody>
      </p:sp>
      <p:grpSp>
        <p:nvGrpSpPr>
          <p:cNvPr id="30" name="object 30"/>
          <p:cNvGrpSpPr/>
          <p:nvPr/>
        </p:nvGrpSpPr>
        <p:grpSpPr>
          <a:xfrm>
            <a:off x="495577" y="3905950"/>
            <a:ext cx="10291233" cy="2794847"/>
            <a:chOff x="371682" y="2929462"/>
            <a:chExt cx="7718425" cy="2096135"/>
          </a:xfrm>
        </p:grpSpPr>
        <p:sp>
          <p:nvSpPr>
            <p:cNvPr id="31" name="object 31"/>
            <p:cNvSpPr/>
            <p:nvPr/>
          </p:nvSpPr>
          <p:spPr>
            <a:xfrm>
              <a:off x="419655" y="3308623"/>
              <a:ext cx="264160" cy="6985"/>
            </a:xfrm>
            <a:custGeom>
              <a:avLst/>
              <a:gdLst/>
              <a:ahLst/>
              <a:cxnLst/>
              <a:rect l="l" t="t" r="r" b="b"/>
              <a:pathLst>
                <a:path w="264159" h="6985">
                  <a:moveTo>
                    <a:pt x="263569" y="6903"/>
                  </a:moveTo>
                  <a:lnTo>
                    <a:pt x="0" y="0"/>
                  </a:lnTo>
                </a:path>
              </a:pathLst>
            </a:custGeom>
            <a:ln w="9524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32" name="object 32"/>
            <p:cNvSpPr/>
            <p:nvPr/>
          </p:nvSpPr>
          <p:spPr>
            <a:xfrm>
              <a:off x="376444" y="3292895"/>
              <a:ext cx="43815" cy="31750"/>
            </a:xfrm>
            <a:custGeom>
              <a:avLst/>
              <a:gdLst/>
              <a:ahLst/>
              <a:cxnLst/>
              <a:rect l="l" t="t" r="r" b="b"/>
              <a:pathLst>
                <a:path w="43815" h="31750">
                  <a:moveTo>
                    <a:pt x="42798" y="31454"/>
                  </a:moveTo>
                  <a:lnTo>
                    <a:pt x="0" y="14595"/>
                  </a:lnTo>
                  <a:lnTo>
                    <a:pt x="43622" y="0"/>
                  </a:lnTo>
                  <a:lnTo>
                    <a:pt x="42798" y="31454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33" name="object 33"/>
            <p:cNvSpPr/>
            <p:nvPr/>
          </p:nvSpPr>
          <p:spPr>
            <a:xfrm>
              <a:off x="376444" y="3292895"/>
              <a:ext cx="43815" cy="31750"/>
            </a:xfrm>
            <a:custGeom>
              <a:avLst/>
              <a:gdLst/>
              <a:ahLst/>
              <a:cxnLst/>
              <a:rect l="l" t="t" r="r" b="b"/>
              <a:pathLst>
                <a:path w="43815" h="31750">
                  <a:moveTo>
                    <a:pt x="43622" y="0"/>
                  </a:moveTo>
                  <a:lnTo>
                    <a:pt x="0" y="14595"/>
                  </a:lnTo>
                  <a:lnTo>
                    <a:pt x="42798" y="31454"/>
                  </a:lnTo>
                  <a:lnTo>
                    <a:pt x="43622" y="0"/>
                  </a:lnTo>
                  <a:close/>
                </a:path>
              </a:pathLst>
            </a:custGeom>
            <a:ln w="9524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34" name="object 34"/>
            <p:cNvSpPr/>
            <p:nvPr/>
          </p:nvSpPr>
          <p:spPr>
            <a:xfrm>
              <a:off x="563448" y="3060378"/>
              <a:ext cx="251460" cy="151765"/>
            </a:xfrm>
            <a:custGeom>
              <a:avLst/>
              <a:gdLst/>
              <a:ahLst/>
              <a:cxnLst/>
              <a:rect l="l" t="t" r="r" b="b"/>
              <a:pathLst>
                <a:path w="251459" h="151764">
                  <a:moveTo>
                    <a:pt x="251324" y="151146"/>
                  </a:moveTo>
                  <a:lnTo>
                    <a:pt x="0" y="0"/>
                  </a:lnTo>
                </a:path>
              </a:pathLst>
            </a:custGeom>
            <a:ln w="9524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35" name="object 35"/>
            <p:cNvSpPr/>
            <p:nvPr/>
          </p:nvSpPr>
          <p:spPr>
            <a:xfrm>
              <a:off x="526405" y="3038100"/>
              <a:ext cx="45720" cy="36195"/>
            </a:xfrm>
            <a:custGeom>
              <a:avLst/>
              <a:gdLst/>
              <a:ahLst/>
              <a:cxnLst/>
              <a:rect l="l" t="t" r="r" b="b"/>
              <a:pathLst>
                <a:path w="45720" h="36194">
                  <a:moveTo>
                    <a:pt x="28934" y="35759"/>
                  </a:moveTo>
                  <a:lnTo>
                    <a:pt x="0" y="0"/>
                  </a:lnTo>
                  <a:lnTo>
                    <a:pt x="45150" y="8794"/>
                  </a:lnTo>
                  <a:lnTo>
                    <a:pt x="28934" y="35759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36" name="object 36"/>
            <p:cNvSpPr/>
            <p:nvPr/>
          </p:nvSpPr>
          <p:spPr>
            <a:xfrm>
              <a:off x="526405" y="3038100"/>
              <a:ext cx="45720" cy="36195"/>
            </a:xfrm>
            <a:custGeom>
              <a:avLst/>
              <a:gdLst/>
              <a:ahLst/>
              <a:cxnLst/>
              <a:rect l="l" t="t" r="r" b="b"/>
              <a:pathLst>
                <a:path w="45720" h="36194">
                  <a:moveTo>
                    <a:pt x="45150" y="8794"/>
                  </a:moveTo>
                  <a:lnTo>
                    <a:pt x="0" y="0"/>
                  </a:lnTo>
                  <a:lnTo>
                    <a:pt x="28934" y="35759"/>
                  </a:lnTo>
                  <a:lnTo>
                    <a:pt x="45150" y="8794"/>
                  </a:lnTo>
                  <a:close/>
                </a:path>
              </a:pathLst>
            </a:custGeom>
            <a:ln w="9524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37" name="object 37"/>
            <p:cNvSpPr/>
            <p:nvPr/>
          </p:nvSpPr>
          <p:spPr>
            <a:xfrm>
              <a:off x="5784222" y="3918324"/>
              <a:ext cx="2301240" cy="180975"/>
            </a:xfrm>
            <a:custGeom>
              <a:avLst/>
              <a:gdLst/>
              <a:ahLst/>
              <a:cxnLst/>
              <a:rect l="l" t="t" r="r" b="b"/>
              <a:pathLst>
                <a:path w="2301240" h="180975">
                  <a:moveTo>
                    <a:pt x="0" y="0"/>
                  </a:moveTo>
                  <a:lnTo>
                    <a:pt x="2300699" y="0"/>
                  </a:lnTo>
                  <a:lnTo>
                    <a:pt x="2300699" y="180599"/>
                  </a:lnTo>
                  <a:lnTo>
                    <a:pt x="0" y="180599"/>
                  </a:lnTo>
                  <a:lnTo>
                    <a:pt x="0" y="0"/>
                  </a:lnTo>
                  <a:close/>
                </a:path>
              </a:pathLst>
            </a:custGeom>
            <a:ln w="952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  <p:sp>
          <p:nvSpPr>
            <p:cNvPr id="38" name="object 38"/>
            <p:cNvSpPr/>
            <p:nvPr/>
          </p:nvSpPr>
          <p:spPr>
            <a:xfrm>
              <a:off x="4684774" y="2934224"/>
              <a:ext cx="3154680" cy="2086610"/>
            </a:xfrm>
            <a:custGeom>
              <a:avLst/>
              <a:gdLst/>
              <a:ahLst/>
              <a:cxnLst/>
              <a:rect l="l" t="t" r="r" b="b"/>
              <a:pathLst>
                <a:path w="3154679" h="2086610">
                  <a:moveTo>
                    <a:pt x="3154499" y="0"/>
                  </a:moveTo>
                  <a:lnTo>
                    <a:pt x="0" y="2086499"/>
                  </a:lnTo>
                </a:path>
              </a:pathLst>
            </a:custGeom>
            <a:ln w="9524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760352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E8FA21E-9950-6342-B0DD-A26ABC0162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7699" y="333375"/>
            <a:ext cx="11246561" cy="602297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6CD7AE-39CC-2A42-8CE8-1F7BACC1B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7/29/21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AFDE9B-41B5-3E4E-AC80-305792A3C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C467C7-2AAF-254A-9A9B-EA6969ACBE0F}" type="slidenum">
              <a:rPr lang="en-US" smtClean="0"/>
              <a:t>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4E0564-B22F-744E-A321-AF5C58DF1541}"/>
              </a:ext>
            </a:extLst>
          </p:cNvPr>
          <p:cNvSpPr txBox="1"/>
          <p:nvPr/>
        </p:nvSpPr>
        <p:spPr>
          <a:xfrm>
            <a:off x="10637185" y="5984915"/>
            <a:ext cx="125707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M. </a:t>
            </a:r>
            <a:r>
              <a:rPr lang="en-US" dirty="0" err="1"/>
              <a:t>Lucchini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408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275</Words>
  <Application>Microsoft Macintosh PowerPoint</Application>
  <PresentationFormat>Widescreen</PresentationFormat>
  <Paragraphs>58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Intro to `Box 3’ Full-Detector Studies w/ PFA</vt:lpstr>
      <vt:lpstr>General Remarks</vt:lpstr>
      <vt:lpstr>Initial List of Box 3 Topics</vt:lpstr>
      <vt:lpstr>Integration of crystal calo option  in 4π Geant4 IDEA simulation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R&amp;D for Crystal Bars</dc:title>
  <dc:creator>Christopher G. Tully</dc:creator>
  <cp:lastModifiedBy>Microsoft Office User</cp:lastModifiedBy>
  <cp:revision>15</cp:revision>
  <dcterms:created xsi:type="dcterms:W3CDTF">2018-03-20T21:21:21Z</dcterms:created>
  <dcterms:modified xsi:type="dcterms:W3CDTF">2021-07-29T13:17:16Z</dcterms:modified>
</cp:coreProperties>
</file>